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8" r:id="rId2"/>
    <p:sldId id="369" r:id="rId3"/>
    <p:sldId id="371" r:id="rId4"/>
    <p:sldId id="406" r:id="rId5"/>
    <p:sldId id="370" r:id="rId6"/>
    <p:sldId id="373" r:id="rId7"/>
    <p:sldId id="374" r:id="rId8"/>
    <p:sldId id="375" r:id="rId9"/>
    <p:sldId id="407" r:id="rId10"/>
    <p:sldId id="405" r:id="rId11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lech Petr" initials="P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FFFF66"/>
    <a:srgbClr val="FF0000"/>
    <a:srgbClr val="669900"/>
    <a:srgbClr val="FF9933"/>
    <a:srgbClr val="996600"/>
    <a:srgbClr val="3333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7" autoAdjust="0"/>
    <p:restoredTop sz="94746" autoAdjust="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9" y="1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48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8164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9" y="9428164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DA04908-B080-4D4A-ABB1-33D821214CC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39361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9" y="1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45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45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1" y="4714876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45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164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5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9" y="9428164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7BD2EEB-917C-481D-97F1-A202C54FB1B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517871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699B90-EABC-4154-A702-1D8F6424D65C}" type="slidenum">
              <a:rPr lang="cs-CZ"/>
              <a:pPr/>
              <a:t>1</a:t>
            </a:fld>
            <a:endParaRPr lang="cs-CZ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7E081E-A2FD-4E68-836E-BE4E3D5100C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1622AF-84B8-4BB1-9781-B53D5FB8FBF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FE0289-87DD-4007-95AE-4E8DFAC67F9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71E6215-8A50-49BA-B42C-EB72677DE8F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2B8A69-57A0-488F-9F60-BCCCECBFF5C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0D254-ECE8-4F58-BED9-EEDB69A8556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78D7DC-81FB-4976-8557-7BBF343D06B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2A86B8-1051-413C-8B5C-AAF5B11B61C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8DCFA6-EBA3-46DC-A628-49C0055023A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54CD21-B7A9-40D0-83C1-469A4A9F381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91FD9-F90E-47A1-92D2-3CC04A60B4C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1BFA8-A1E0-4AAA-B6A5-00F524CC523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3664802-AE58-4F8A-999B-661B982E1322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C36AD-AEFB-4DA9-924A-D23181CED8DB}" type="slidenum">
              <a:rPr lang="cs-CZ"/>
              <a:pPr/>
              <a:t>1</a:t>
            </a:fld>
            <a:endParaRPr lang="cs-CZ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2348880"/>
            <a:ext cx="8352928" cy="3024336"/>
          </a:xfrm>
          <a:effectLst>
            <a:outerShdw dist="35921" dir="2700000" algn="ctr" rotWithShape="0">
              <a:srgbClr val="333333">
                <a:alpha val="50000"/>
              </a:srgbClr>
            </a:outerShdw>
          </a:effectLst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Územní studie</a:t>
            </a:r>
            <a:r>
              <a:rPr lang="cs-CZ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cs-CZ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cs-CZ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/>
            </a:r>
            <a:br>
              <a:rPr lang="cs-CZ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</a:b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5076825" y="549275"/>
            <a:ext cx="2879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240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5300786"/>
            <a:ext cx="7848600" cy="1080542"/>
          </a:xfrm>
          <a:noFill/>
          <a:ln/>
          <a:effectLst>
            <a:outerShdw dist="17961" dir="2700000" algn="ctr" rotWithShape="0">
              <a:srgbClr val="4D4D4D"/>
            </a:outerShdw>
          </a:effectLst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cs-CZ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Krajský úřad Plzeňského kraje</a:t>
            </a:r>
          </a:p>
          <a:p>
            <a:pPr algn="l">
              <a:lnSpc>
                <a:spcPct val="80000"/>
              </a:lnSpc>
            </a:pPr>
            <a:r>
              <a:rPr lang="cs-CZ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Odbor regionálního </a:t>
            </a:r>
            <a:r>
              <a:rPr lang="cs-CZ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rozvoje</a:t>
            </a:r>
          </a:p>
          <a:p>
            <a:pPr algn="just">
              <a:lnSpc>
                <a:spcPct val="80000"/>
              </a:lnSpc>
            </a:pPr>
            <a:r>
              <a:rPr lang="cs-CZ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Oddělení územního plánování </a:t>
            </a:r>
            <a:r>
              <a:rPr lang="cs-CZ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		</a:t>
            </a:r>
            <a:r>
              <a:rPr lang="cs-CZ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         	                 Porada s ÚÚP, 15. 03. 2016</a:t>
            </a:r>
            <a:endParaRPr lang="cs-CZ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l">
              <a:lnSpc>
                <a:spcPct val="80000"/>
              </a:lnSpc>
            </a:pPr>
            <a:r>
              <a:rPr lang="cs-CZ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8A69-57A0-488F-9F60-BCCCECBFF5CA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2411760" y="1772816"/>
            <a:ext cx="417646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cs-CZ" sz="1600" b="1" dirty="0" smtClean="0"/>
          </a:p>
          <a:p>
            <a:pPr algn="ctr"/>
            <a:r>
              <a:rPr lang="cs-CZ" sz="3600" b="1" dirty="0" smtClean="0">
                <a:latin typeface="Calibri" pitchFamily="34" charset="0"/>
              </a:rPr>
              <a:t>Děkuji za pozornost</a:t>
            </a:r>
          </a:p>
          <a:p>
            <a:pPr algn="ctr"/>
            <a:endParaRPr lang="cs-CZ" sz="3600" b="1" dirty="0" smtClean="0"/>
          </a:p>
          <a:p>
            <a:pPr algn="ctr"/>
            <a:endParaRPr lang="cs-CZ" sz="3600" b="1" dirty="0" smtClean="0"/>
          </a:p>
          <a:p>
            <a:pPr algn="ctr"/>
            <a:endParaRPr lang="cs-CZ" sz="1600" b="1" dirty="0" smtClean="0"/>
          </a:p>
          <a:p>
            <a:pPr algn="ctr"/>
            <a:r>
              <a:rPr lang="cs-CZ" sz="1600" b="1" dirty="0" smtClean="0">
                <a:latin typeface="Calibri" pitchFamily="34" charset="0"/>
              </a:rPr>
              <a:t>Mgr. Jaroslav Kovanda</a:t>
            </a:r>
            <a:endParaRPr lang="cs-CZ" sz="1600" dirty="0" smtClean="0">
              <a:latin typeface="Calibri" pitchFamily="34" charset="0"/>
            </a:endParaRPr>
          </a:p>
          <a:p>
            <a:pPr algn="ctr"/>
            <a:r>
              <a:rPr lang="cs-CZ" sz="1600" dirty="0" smtClean="0">
                <a:latin typeface="Calibri" pitchFamily="34" charset="0"/>
              </a:rPr>
              <a:t>oddělení územního plánování</a:t>
            </a:r>
          </a:p>
          <a:p>
            <a:pPr algn="ctr"/>
            <a:r>
              <a:rPr lang="cs-CZ" sz="1600" dirty="0" smtClean="0">
                <a:latin typeface="Calibri" pitchFamily="34" charset="0"/>
              </a:rPr>
              <a:t>tel. 377 195 563</a:t>
            </a:r>
          </a:p>
          <a:p>
            <a:pPr algn="ctr"/>
            <a:r>
              <a:rPr lang="cs-CZ" sz="1600" dirty="0" smtClean="0">
                <a:latin typeface="Calibri" pitchFamily="34" charset="0"/>
              </a:rPr>
              <a:t> </a:t>
            </a:r>
            <a:r>
              <a:rPr lang="cs-CZ" sz="1600" i="1" u="sng" dirty="0" err="1" smtClean="0">
                <a:latin typeface="Calibri" pitchFamily="34" charset="0"/>
              </a:rPr>
              <a:t>jaroslav.kovanda</a:t>
            </a:r>
            <a:r>
              <a:rPr lang="cs-CZ" sz="1600" i="1" u="sng" dirty="0" smtClean="0">
                <a:latin typeface="Calibri" pitchFamily="34" charset="0"/>
              </a:rPr>
              <a:t>@</a:t>
            </a:r>
            <a:r>
              <a:rPr lang="cs-CZ" sz="1600" i="1" u="sng" dirty="0" err="1" smtClean="0">
                <a:latin typeface="Calibri" pitchFamily="34" charset="0"/>
              </a:rPr>
              <a:t>plzensky</a:t>
            </a:r>
            <a:r>
              <a:rPr lang="cs-CZ" sz="1600" i="1" u="sng" dirty="0" smtClean="0">
                <a:latin typeface="Calibri" pitchFamily="34" charset="0"/>
              </a:rPr>
              <a:t>-kraj.</a:t>
            </a:r>
            <a:r>
              <a:rPr lang="cs-CZ" sz="1600" i="1" u="sng" dirty="0" err="1" smtClean="0">
                <a:latin typeface="Calibri" pitchFamily="34" charset="0"/>
              </a:rPr>
              <a:t>cz</a:t>
            </a:r>
            <a:endParaRPr lang="cs-CZ" sz="1600" i="1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7772400" cy="515144"/>
          </a:xfrm>
        </p:spPr>
        <p:txBody>
          <a:bodyPr/>
          <a:lstStyle/>
          <a:p>
            <a:r>
              <a:rPr lang="cs-CZ" sz="4000" dirty="0" smtClean="0">
                <a:latin typeface="Calibri" pitchFamily="34" charset="0"/>
              </a:rPr>
              <a:t>Právní předpisy</a:t>
            </a:r>
            <a:endParaRPr lang="cs-CZ" sz="4000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4968552"/>
          </a:xfrm>
        </p:spPr>
        <p:txBody>
          <a:bodyPr/>
          <a:lstStyle/>
          <a:p>
            <a:pPr>
              <a:buNone/>
            </a:pPr>
            <a:r>
              <a:rPr lang="cs-CZ" sz="2000" u="sng" dirty="0" smtClean="0">
                <a:latin typeface="Calibri" pitchFamily="34" charset="0"/>
              </a:rPr>
              <a:t>§ 30 stavebního zákona</a:t>
            </a:r>
            <a:endParaRPr lang="cs-CZ" sz="2000" dirty="0" smtClean="0">
              <a:latin typeface="Calibri" pitchFamily="34" charset="0"/>
            </a:endParaRPr>
          </a:p>
          <a:p>
            <a:pPr>
              <a:buNone/>
            </a:pPr>
            <a:endParaRPr lang="cs-CZ" sz="2000" dirty="0" smtClean="0">
              <a:latin typeface="Calibri" pitchFamily="34" charset="0"/>
            </a:endParaRPr>
          </a:p>
          <a:p>
            <a:pPr algn="just">
              <a:buNone/>
            </a:pPr>
            <a:r>
              <a:rPr lang="cs-CZ" sz="1600" dirty="0" smtClean="0">
                <a:latin typeface="Calibri" pitchFamily="34" charset="0"/>
              </a:rPr>
              <a:t>(1) Územní studie </a:t>
            </a:r>
            <a:r>
              <a:rPr lang="cs-CZ" sz="1600" b="1" dirty="0" smtClean="0">
                <a:latin typeface="Calibri" pitchFamily="34" charset="0"/>
              </a:rPr>
              <a:t>navrhuje, prověřuje a posuzuje možná řešení vybraných problémů</a:t>
            </a:r>
            <a:r>
              <a:rPr lang="cs-CZ" sz="1600" dirty="0" smtClean="0">
                <a:latin typeface="Calibri" pitchFamily="34" charset="0"/>
              </a:rPr>
              <a:t>,</a:t>
            </a:r>
          </a:p>
          <a:p>
            <a:pPr algn="just">
              <a:buNone/>
            </a:pPr>
            <a:r>
              <a:rPr lang="cs-CZ" sz="1600" dirty="0" smtClean="0">
                <a:latin typeface="Calibri" pitchFamily="34" charset="0"/>
              </a:rPr>
              <a:t>případně úprav nebo rozvoj některých funkčních systémů v území, například veřejné</a:t>
            </a:r>
          </a:p>
          <a:p>
            <a:pPr algn="just">
              <a:buNone/>
            </a:pPr>
            <a:r>
              <a:rPr lang="cs-CZ" sz="1600" dirty="0" smtClean="0">
                <a:latin typeface="Calibri" pitchFamily="34" charset="0"/>
              </a:rPr>
              <a:t>infrastruktury, územního systému ekologické stability, které by mohly významně ovlivňovat</a:t>
            </a:r>
          </a:p>
          <a:p>
            <a:pPr algn="just">
              <a:buNone/>
            </a:pPr>
            <a:r>
              <a:rPr lang="cs-CZ" sz="1600" dirty="0" smtClean="0">
                <a:latin typeface="Calibri" pitchFamily="34" charset="0"/>
              </a:rPr>
              <a:t>nebo podmiňovat využití a uspořádání území nebo jejich vybraných částí.</a:t>
            </a:r>
          </a:p>
          <a:p>
            <a:pPr algn="just">
              <a:buNone/>
            </a:pPr>
            <a:endParaRPr lang="cs-CZ" sz="1600" dirty="0" smtClean="0">
              <a:latin typeface="Calibri" pitchFamily="34" charset="0"/>
            </a:endParaRPr>
          </a:p>
          <a:p>
            <a:pPr algn="just">
              <a:buNone/>
            </a:pPr>
            <a:r>
              <a:rPr lang="cs-CZ" sz="1600" dirty="0" smtClean="0">
                <a:latin typeface="Calibri" pitchFamily="34" charset="0"/>
              </a:rPr>
              <a:t>(2) Pořizovatel pořizuje územní studii v případech, </a:t>
            </a:r>
            <a:r>
              <a:rPr lang="cs-CZ" sz="1600" b="1" dirty="0" smtClean="0">
                <a:latin typeface="Calibri" pitchFamily="34" charset="0"/>
              </a:rPr>
              <a:t>kdy je to uloženo územně</a:t>
            </a:r>
          </a:p>
          <a:p>
            <a:pPr algn="just">
              <a:buNone/>
            </a:pPr>
            <a:r>
              <a:rPr lang="cs-CZ" sz="1600" b="1" dirty="0" smtClean="0">
                <a:latin typeface="Calibri" pitchFamily="34" charset="0"/>
              </a:rPr>
              <a:t>plánovací dokumentací, z vlastního nebo jiného podnětu</a:t>
            </a:r>
            <a:r>
              <a:rPr lang="cs-CZ" sz="1600" dirty="0" smtClean="0">
                <a:latin typeface="Calibri" pitchFamily="34" charset="0"/>
              </a:rPr>
              <a:t>. V zadání územní studie určí</a:t>
            </a:r>
          </a:p>
          <a:p>
            <a:pPr algn="just">
              <a:buNone/>
            </a:pPr>
            <a:r>
              <a:rPr lang="cs-CZ" sz="1600" dirty="0" smtClean="0">
                <a:latin typeface="Calibri" pitchFamily="34" charset="0"/>
              </a:rPr>
              <a:t>pořizovatel její obsah, rozsah, cíle a účel.</a:t>
            </a:r>
          </a:p>
          <a:p>
            <a:pPr algn="just">
              <a:buNone/>
            </a:pPr>
            <a:endParaRPr lang="cs-CZ" sz="1600" dirty="0" smtClean="0">
              <a:latin typeface="Calibri" pitchFamily="34" charset="0"/>
            </a:endParaRPr>
          </a:p>
          <a:p>
            <a:pPr algn="just">
              <a:buNone/>
            </a:pPr>
            <a:r>
              <a:rPr lang="cs-CZ" sz="1600" dirty="0" smtClean="0">
                <a:latin typeface="Calibri" pitchFamily="34" charset="0"/>
              </a:rPr>
              <a:t>(3) Pořízení územní studie </a:t>
            </a:r>
            <a:r>
              <a:rPr lang="cs-CZ" sz="1600" b="1" dirty="0" smtClean="0">
                <a:latin typeface="Calibri" pitchFamily="34" charset="0"/>
              </a:rPr>
              <a:t>z jiného podnětu </a:t>
            </a:r>
            <a:r>
              <a:rPr lang="cs-CZ" sz="1600" dirty="0" smtClean="0">
                <a:latin typeface="Calibri" pitchFamily="34" charset="0"/>
              </a:rPr>
              <a:t>může pořizovatel podmínit úplnou nebo</a:t>
            </a:r>
          </a:p>
          <a:p>
            <a:pPr algn="just">
              <a:buNone/>
            </a:pPr>
            <a:r>
              <a:rPr lang="cs-CZ" sz="1600" b="1" dirty="0" smtClean="0">
                <a:latin typeface="Calibri" pitchFamily="34" charset="0"/>
              </a:rPr>
              <a:t>částečnou úhradou nákladů </a:t>
            </a:r>
            <a:r>
              <a:rPr lang="cs-CZ" sz="1600" dirty="0" smtClean="0">
                <a:latin typeface="Calibri" pitchFamily="34" charset="0"/>
              </a:rPr>
              <a:t>od toho, kdo tento podnět podal.</a:t>
            </a:r>
          </a:p>
          <a:p>
            <a:pPr algn="just">
              <a:buNone/>
            </a:pPr>
            <a:endParaRPr lang="cs-CZ" sz="1600" dirty="0" smtClean="0">
              <a:latin typeface="Calibri" pitchFamily="34" charset="0"/>
            </a:endParaRPr>
          </a:p>
          <a:p>
            <a:pPr algn="just">
              <a:buNone/>
            </a:pPr>
            <a:r>
              <a:rPr lang="cs-CZ" sz="1600" dirty="0" smtClean="0">
                <a:latin typeface="Calibri" pitchFamily="34" charset="0"/>
              </a:rPr>
              <a:t>(4) Pořizovatel územní studie podá poté, kdy schválil možnost jejího využití podle</a:t>
            </a:r>
          </a:p>
          <a:p>
            <a:pPr algn="just">
              <a:buNone/>
            </a:pPr>
            <a:r>
              <a:rPr lang="cs-CZ" sz="1600" dirty="0" smtClean="0">
                <a:latin typeface="Calibri" pitchFamily="34" charset="0"/>
              </a:rPr>
              <a:t>§ 25, návrh na vložení dat o této studii do evidence územně plánovací činnosti.</a:t>
            </a:r>
          </a:p>
          <a:p>
            <a:endParaRPr lang="cs-CZ" sz="2000" b="1" dirty="0" smtClean="0">
              <a:latin typeface="Calibri" pitchFamily="34" charset="0"/>
            </a:endParaRPr>
          </a:p>
          <a:p>
            <a:endParaRPr lang="cs-CZ" sz="2000" b="1" dirty="0" smtClean="0">
              <a:latin typeface="Calibri" pitchFamily="34" charset="0"/>
            </a:endParaRPr>
          </a:p>
          <a:p>
            <a:endParaRPr lang="cs-CZ" sz="2000" b="1" dirty="0" smtClean="0">
              <a:latin typeface="Calibri" pitchFamily="34" charset="0"/>
            </a:endParaRPr>
          </a:p>
          <a:p>
            <a:endParaRPr lang="cs-CZ" sz="2000" b="1" dirty="0" smtClean="0">
              <a:latin typeface="Calibri" pitchFamily="34" charset="0"/>
            </a:endParaRPr>
          </a:p>
          <a:p>
            <a:endParaRPr lang="cs-CZ" sz="1800" dirty="0">
              <a:latin typeface="Calibri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8A69-57A0-488F-9F60-BCCCECBFF5CA}" type="slidenum">
              <a:rPr lang="cs-CZ" smtClean="0">
                <a:latin typeface="Calibri" pitchFamily="34" charset="0"/>
              </a:rPr>
              <a:pPr/>
              <a:t>2</a:t>
            </a:fld>
            <a:endParaRPr lang="cs-CZ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4CD21-B7A9-40D0-83C1-469A4A9F3818}" type="slidenum">
              <a:rPr lang="cs-CZ" smtClean="0">
                <a:latin typeface="Calibri" pitchFamily="34" charset="0"/>
              </a:rPr>
              <a:pPr/>
              <a:t>3</a:t>
            </a:fld>
            <a:endParaRPr lang="cs-CZ" dirty="0">
              <a:latin typeface="Calibri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99592" y="1484784"/>
            <a:ext cx="777686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u="sng" dirty="0" smtClean="0">
                <a:latin typeface="Calibri" pitchFamily="34" charset="0"/>
              </a:rPr>
              <a:t>§ 25 stavebního zákona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Územně plánovací podklady tvoří územně analytické podklady, které zjišťují a vyhodnocují stav a vývoj území a územní studie, které </a:t>
            </a:r>
            <a:r>
              <a:rPr lang="cs-CZ" b="1" dirty="0" smtClean="0">
                <a:latin typeface="Calibri" pitchFamily="34" charset="0"/>
              </a:rPr>
              <a:t>ověřují možnosti a podmínky změn v území</a:t>
            </a:r>
            <a:r>
              <a:rPr lang="cs-CZ" dirty="0" smtClean="0">
                <a:latin typeface="Calibri" pitchFamily="34" charset="0"/>
              </a:rPr>
              <a:t>; slouží jako </a:t>
            </a:r>
            <a:r>
              <a:rPr lang="cs-CZ" b="1" u="sng" dirty="0" smtClean="0">
                <a:latin typeface="Calibri" pitchFamily="34" charset="0"/>
              </a:rPr>
              <a:t>podklad</a:t>
            </a:r>
            <a:r>
              <a:rPr lang="cs-CZ" dirty="0" smtClean="0">
                <a:latin typeface="Calibri" pitchFamily="34" charset="0"/>
              </a:rPr>
              <a:t> </a:t>
            </a:r>
            <a:r>
              <a:rPr lang="cs-CZ" b="1" dirty="0" smtClean="0">
                <a:latin typeface="Calibri" pitchFamily="34" charset="0"/>
              </a:rPr>
              <a:t>k pořizování </a:t>
            </a:r>
            <a:r>
              <a:rPr lang="cs-CZ" dirty="0" smtClean="0">
                <a:latin typeface="Calibri" pitchFamily="34" charset="0"/>
              </a:rPr>
              <a:t>politiky územního rozvoje, </a:t>
            </a:r>
            <a:r>
              <a:rPr lang="cs-CZ" b="1" dirty="0" smtClean="0">
                <a:latin typeface="Calibri" pitchFamily="34" charset="0"/>
              </a:rPr>
              <a:t>územně plánovací dokumentace</a:t>
            </a:r>
            <a:r>
              <a:rPr lang="cs-CZ" dirty="0" smtClean="0">
                <a:latin typeface="Calibri" pitchFamily="34" charset="0"/>
              </a:rPr>
              <a:t>, jejich změně a pro rozhodování v území.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u="sng" dirty="0" smtClean="0">
                <a:latin typeface="Calibri" pitchFamily="34" charset="0"/>
              </a:rPr>
              <a:t>§ 166 odst. 3 stavebního zákona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Územní studii </a:t>
            </a:r>
            <a:r>
              <a:rPr lang="cs-CZ" b="1" dirty="0" smtClean="0">
                <a:latin typeface="Calibri" pitchFamily="34" charset="0"/>
              </a:rPr>
              <a:t>ukládá její pořizovatel</a:t>
            </a:r>
            <a:r>
              <a:rPr lang="cs-CZ" dirty="0" smtClean="0">
                <a:latin typeface="Calibri" pitchFamily="34" charset="0"/>
              </a:rPr>
              <a:t>; poskytuje ji tomu, </a:t>
            </a:r>
            <a:r>
              <a:rPr lang="cs-CZ" b="1" dirty="0" smtClean="0">
                <a:latin typeface="Calibri" pitchFamily="34" charset="0"/>
              </a:rPr>
              <a:t>na jehož návrh nebo žádost byla pořízena</a:t>
            </a:r>
            <a:r>
              <a:rPr lang="cs-CZ" dirty="0" smtClean="0">
                <a:latin typeface="Calibri" pitchFamily="34" charset="0"/>
              </a:rPr>
              <a:t>, </a:t>
            </a:r>
            <a:r>
              <a:rPr lang="cs-CZ" b="1" dirty="0" smtClean="0">
                <a:latin typeface="Calibri" pitchFamily="34" charset="0"/>
              </a:rPr>
              <a:t>obci a stavebnímu úřadu</a:t>
            </a:r>
            <a:r>
              <a:rPr lang="cs-CZ" dirty="0" smtClean="0">
                <a:latin typeface="Calibri" pitchFamily="34" charset="0"/>
              </a:rPr>
              <a:t>. Místa, kde je do územní studie možné nahlížet, oznámí jednotlivě dotčeným orgánům.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611560" y="548680"/>
            <a:ext cx="7772400" cy="51514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Právní předpisy</a:t>
            </a:r>
            <a:endParaRPr kumimoji="0" lang="cs-CZ" sz="40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4CD21-B7A9-40D0-83C1-469A4A9F3818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616024" y="476672"/>
            <a:ext cx="7772400" cy="51514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Postavení ÚS</a:t>
            </a:r>
            <a:endParaRPr kumimoji="0" lang="cs-CZ" sz="40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899592" y="1596856"/>
            <a:ext cx="6984776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cs-CZ" dirty="0" smtClean="0">
                <a:latin typeface="Calibri" pitchFamily="34" charset="0"/>
              </a:rPr>
              <a:t> </a:t>
            </a:r>
            <a:r>
              <a:rPr lang="cs-CZ" sz="2400" dirty="0" smtClean="0">
                <a:latin typeface="Calibri" pitchFamily="34" charset="0"/>
              </a:rPr>
              <a:t>územně plánovací </a:t>
            </a:r>
            <a:r>
              <a:rPr lang="cs-CZ" sz="2400" b="1" dirty="0" smtClean="0">
                <a:latin typeface="Calibri" pitchFamily="34" charset="0"/>
              </a:rPr>
              <a:t>podklad</a:t>
            </a:r>
            <a:r>
              <a:rPr lang="cs-CZ" sz="2400" dirty="0" smtClean="0">
                <a:latin typeface="Calibri" pitchFamily="34" charset="0"/>
              </a:rPr>
              <a:t> k pořizování politiky územního rozvoje, územně plánovací dokumentace, jejich změně a pro rozhodování v území. </a:t>
            </a:r>
          </a:p>
          <a:p>
            <a:pPr lvl="0">
              <a:buFont typeface="Arial" pitchFamily="34" charset="0"/>
              <a:buChar char="•"/>
            </a:pPr>
            <a:endParaRPr lang="cs-CZ" sz="2400" dirty="0" smtClean="0">
              <a:latin typeface="Calibri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</a:rPr>
              <a:t> zpracování může i nemusí být stanoveno v územním plánu.</a:t>
            </a:r>
          </a:p>
          <a:p>
            <a:pPr lvl="0">
              <a:buFont typeface="Arial" pitchFamily="34" charset="0"/>
              <a:buChar char="•"/>
            </a:pPr>
            <a:endParaRPr lang="cs-CZ" sz="240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</a:rPr>
              <a:t> po zaevidování představuje nezávazný </a:t>
            </a:r>
            <a:r>
              <a:rPr lang="cs-CZ" sz="2400" b="1" dirty="0" smtClean="0">
                <a:latin typeface="Calibri" pitchFamily="34" charset="0"/>
              </a:rPr>
              <a:t>podklad</a:t>
            </a:r>
            <a:r>
              <a:rPr lang="cs-CZ" sz="2400" dirty="0" smtClean="0">
                <a:latin typeface="Calibri" pitchFamily="34" charset="0"/>
              </a:rPr>
              <a:t> pro územní plánování i rozhodování v území.</a:t>
            </a:r>
            <a:endParaRPr kumimoji="0" lang="cs-CZ" sz="240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7772400" cy="515144"/>
          </a:xfrm>
        </p:spPr>
        <p:txBody>
          <a:bodyPr/>
          <a:lstStyle/>
          <a:p>
            <a:r>
              <a:rPr lang="cs-CZ" sz="4000" dirty="0" smtClean="0">
                <a:latin typeface="Calibri" pitchFamily="34" charset="0"/>
              </a:rPr>
              <a:t>Obsah</a:t>
            </a:r>
            <a:endParaRPr lang="cs-CZ" sz="4000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916832"/>
            <a:ext cx="7772400" cy="4690864"/>
          </a:xfrm>
        </p:spPr>
        <p:txBody>
          <a:bodyPr/>
          <a:lstStyle/>
          <a:p>
            <a:pPr>
              <a:buNone/>
            </a:pPr>
            <a:endParaRPr lang="cs-CZ" sz="2000" dirty="0" smtClean="0">
              <a:latin typeface="Calibri" pitchFamily="34" charset="0"/>
            </a:endParaRPr>
          </a:p>
          <a:p>
            <a:pPr>
              <a:buNone/>
            </a:pPr>
            <a:endParaRPr lang="cs-CZ" sz="2000" dirty="0">
              <a:latin typeface="Calibri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8A69-57A0-488F-9F60-BCCCECBFF5CA}" type="slidenum">
              <a:rPr lang="cs-CZ" smtClean="0">
                <a:latin typeface="Calibri" pitchFamily="34" charset="0"/>
              </a:rPr>
              <a:pPr/>
              <a:t>5</a:t>
            </a:fld>
            <a:endParaRPr lang="cs-CZ" dirty="0">
              <a:latin typeface="Calibri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11560" y="1759456"/>
            <a:ext cx="770485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</a:rPr>
              <a:t> obsah územní studie není v právních předpisech nijak specifikován</a:t>
            </a:r>
          </a:p>
          <a:p>
            <a:pPr lvl="0">
              <a:buFont typeface="Arial" pitchFamily="34" charset="0"/>
              <a:buChar char="•"/>
            </a:pPr>
            <a:endParaRPr lang="cs-CZ" sz="2400" dirty="0" smtClean="0">
              <a:latin typeface="Calibri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</a:rPr>
              <a:t> obsah by měl být dán především tím, co je třeba v území řešit</a:t>
            </a:r>
          </a:p>
          <a:p>
            <a:pPr lvl="0">
              <a:buFont typeface="Arial" pitchFamily="34" charset="0"/>
              <a:buChar char="•"/>
            </a:pPr>
            <a:endParaRPr lang="cs-CZ" sz="240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</a:rPr>
              <a:t> základní obsah by měl být stanoven v územním </a:t>
            </a:r>
            <a:r>
              <a:rPr lang="cs-CZ" sz="2400" dirty="0" smtClean="0">
                <a:latin typeface="Calibri" pitchFamily="34" charset="0"/>
              </a:rPr>
              <a:t>plánu (je-li ÚS podmínkou pro rozhodování)</a:t>
            </a:r>
            <a:endParaRPr lang="cs-CZ" sz="2400" dirty="0" smtClean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8A69-57A0-488F-9F60-BCCCECBFF5CA}" type="slidenum">
              <a:rPr lang="cs-CZ" smtClean="0">
                <a:latin typeface="Calibri" pitchFamily="34" charset="0"/>
                <a:cs typeface="Arial" pitchFamily="34" charset="0"/>
              </a:rPr>
              <a:pPr/>
              <a:t>6</a:t>
            </a:fld>
            <a:endParaRPr lang="cs-CZ">
              <a:latin typeface="Calibri" pitchFamily="34" charset="0"/>
              <a:cs typeface="Arial" pitchFamily="34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115616" y="476672"/>
            <a:ext cx="6624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 smtClean="0">
                <a:latin typeface="Calibri" pitchFamily="34" charset="0"/>
                <a:cs typeface="Arial" pitchFamily="34" charset="0"/>
              </a:rPr>
              <a:t>Proces pořízení</a:t>
            </a:r>
            <a:endParaRPr lang="cs-CZ" sz="4000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755576" y="1340768"/>
            <a:ext cx="7560840" cy="4752528"/>
          </a:xfrm>
        </p:spPr>
        <p:txBody>
          <a:bodyPr/>
          <a:lstStyle/>
          <a:p>
            <a:pPr lvl="0" algn="l">
              <a:buFont typeface="Arial" pitchFamily="34" charset="0"/>
              <a:buChar char="•"/>
            </a:pPr>
            <a:r>
              <a:rPr lang="cs-CZ" sz="2000" u="sng" dirty="0" smtClean="0">
                <a:latin typeface="Calibri" pitchFamily="34" charset="0"/>
              </a:rPr>
              <a:t/>
            </a:r>
            <a:br>
              <a:rPr lang="cs-CZ" sz="2000" u="sng" dirty="0" smtClean="0">
                <a:latin typeface="Calibri" pitchFamily="34" charset="0"/>
              </a:rPr>
            </a:br>
            <a:r>
              <a:rPr lang="cs-CZ" sz="2000" u="sng" dirty="0" smtClean="0">
                <a:latin typeface="Calibri" pitchFamily="34" charset="0"/>
              </a:rPr>
              <a:t/>
            </a:r>
            <a:br>
              <a:rPr lang="cs-CZ" sz="2000" u="sng" dirty="0" smtClean="0">
                <a:latin typeface="Calibri" pitchFamily="34" charset="0"/>
              </a:rPr>
            </a:br>
            <a:r>
              <a:rPr lang="cs-CZ" sz="2000" u="sng" dirty="0" smtClean="0">
                <a:latin typeface="Calibri" pitchFamily="34" charset="0"/>
              </a:rPr>
              <a:t/>
            </a:r>
            <a:br>
              <a:rPr lang="cs-CZ" sz="2000" u="sng" dirty="0" smtClean="0">
                <a:latin typeface="Calibri" pitchFamily="34" charset="0"/>
              </a:rPr>
            </a:br>
            <a:r>
              <a:rPr lang="cs-CZ" sz="2000" u="sng" dirty="0" smtClean="0">
                <a:latin typeface="Calibri" pitchFamily="34" charset="0"/>
              </a:rPr>
              <a:t/>
            </a:r>
            <a:br>
              <a:rPr lang="cs-CZ" sz="2000" u="sng" dirty="0" smtClean="0">
                <a:latin typeface="Calibri" pitchFamily="34" charset="0"/>
              </a:rPr>
            </a:br>
            <a:r>
              <a:rPr lang="cs-CZ" sz="2000" u="sng" dirty="0" smtClean="0">
                <a:latin typeface="Calibri" pitchFamily="34" charset="0"/>
              </a:rPr>
              <a:t/>
            </a:r>
            <a:br>
              <a:rPr lang="cs-CZ" sz="2000" u="sng" dirty="0" smtClean="0">
                <a:latin typeface="Calibri" pitchFamily="34" charset="0"/>
              </a:rPr>
            </a:br>
            <a:r>
              <a:rPr lang="cs-CZ" sz="2000" u="sng" dirty="0" smtClean="0">
                <a:latin typeface="Calibri" pitchFamily="34" charset="0"/>
              </a:rPr>
              <a:t/>
            </a:r>
            <a:br>
              <a:rPr lang="cs-CZ" sz="2000" u="sng" dirty="0" smtClean="0">
                <a:latin typeface="Calibri" pitchFamily="34" charset="0"/>
              </a:rPr>
            </a:br>
            <a:r>
              <a:rPr lang="cs-CZ" sz="2000" u="sng" dirty="0" smtClean="0">
                <a:latin typeface="Calibri" pitchFamily="34" charset="0"/>
              </a:rPr>
              <a:t/>
            </a:r>
            <a:br>
              <a:rPr lang="cs-CZ" sz="2000" u="sng" dirty="0" smtClean="0">
                <a:latin typeface="Calibri" pitchFamily="34" charset="0"/>
              </a:rPr>
            </a:br>
            <a:r>
              <a:rPr lang="cs-CZ" sz="2000" u="sng" dirty="0" smtClean="0">
                <a:latin typeface="Calibri" pitchFamily="34" charset="0"/>
              </a:rPr>
              <a:t/>
            </a:r>
            <a:br>
              <a:rPr lang="cs-CZ" sz="2000" u="sng" dirty="0" smtClean="0">
                <a:latin typeface="Calibri" pitchFamily="34" charset="0"/>
              </a:rPr>
            </a:br>
            <a:r>
              <a:rPr lang="cs-CZ" sz="2000" u="sng" dirty="0" smtClean="0">
                <a:latin typeface="Calibri" pitchFamily="34" charset="0"/>
              </a:rPr>
              <a:t/>
            </a:r>
            <a:br>
              <a:rPr lang="cs-CZ" sz="2000" u="sng" dirty="0" smtClean="0">
                <a:latin typeface="Calibri" pitchFamily="34" charset="0"/>
              </a:rPr>
            </a:br>
            <a:r>
              <a:rPr lang="cs-CZ" sz="2000" u="sng" dirty="0" smtClean="0">
                <a:latin typeface="Calibri" pitchFamily="34" charset="0"/>
              </a:rPr>
              <a:t/>
            </a:r>
            <a:br>
              <a:rPr lang="cs-CZ" sz="2000" u="sng" dirty="0" smtClean="0">
                <a:latin typeface="Calibri" pitchFamily="34" charset="0"/>
              </a:rPr>
            </a:br>
            <a:r>
              <a:rPr lang="cs-CZ" sz="2000" dirty="0" smtClean="0">
                <a:latin typeface="Calibri" pitchFamily="34" charset="0"/>
              </a:rPr>
              <a:t>vyhodnocení potřebnosti </a:t>
            </a:r>
            <a:r>
              <a:rPr lang="cs-CZ" sz="2000" dirty="0" smtClean="0">
                <a:latin typeface="Calibri" pitchFamily="34" charset="0"/>
              </a:rPr>
              <a:t>územní</a:t>
            </a:r>
            <a:r>
              <a:rPr lang="cs-CZ" sz="2000" dirty="0" smtClean="0">
                <a:latin typeface="Calibri" pitchFamily="34" charset="0"/>
              </a:rPr>
              <a:t> </a:t>
            </a:r>
            <a:r>
              <a:rPr lang="cs-CZ" sz="2000" dirty="0" smtClean="0">
                <a:latin typeface="Calibri" pitchFamily="34" charset="0"/>
              </a:rPr>
              <a:t>studie (podnět vlastníků nemovitostí, vnitřní potřeba obce řešit území…)</a:t>
            </a:r>
            <a:br>
              <a:rPr lang="cs-CZ" sz="2000" dirty="0" smtClean="0">
                <a:latin typeface="Calibri" pitchFamily="34" charset="0"/>
              </a:rPr>
            </a:br>
            <a:r>
              <a:rPr lang="cs-CZ" sz="2000" dirty="0" smtClean="0">
                <a:latin typeface="Calibri" pitchFamily="34" charset="0"/>
              </a:rPr>
              <a:t/>
            </a:r>
            <a:br>
              <a:rPr lang="cs-CZ" sz="2000" dirty="0" smtClean="0">
                <a:latin typeface="Calibri" pitchFamily="34" charset="0"/>
              </a:rPr>
            </a:br>
            <a:r>
              <a:rPr lang="cs-CZ" sz="2000" dirty="0" smtClean="0">
                <a:latin typeface="Calibri" pitchFamily="34" charset="0"/>
              </a:rPr>
              <a:t>lhůta v územním plánu (4 roky)</a:t>
            </a:r>
            <a:br>
              <a:rPr lang="cs-CZ" sz="2000" dirty="0" smtClean="0">
                <a:latin typeface="Calibri" pitchFamily="34" charset="0"/>
              </a:rPr>
            </a:br>
            <a:r>
              <a:rPr lang="cs-CZ" sz="2000" dirty="0" smtClean="0">
                <a:latin typeface="Calibri" pitchFamily="34" charset="0"/>
              </a:rPr>
              <a:t/>
            </a:r>
            <a:br>
              <a:rPr lang="cs-CZ" sz="2000" dirty="0" smtClean="0">
                <a:latin typeface="Calibri" pitchFamily="34" charset="0"/>
              </a:rPr>
            </a:br>
            <a:r>
              <a:rPr lang="cs-CZ" sz="2000" dirty="0" smtClean="0">
                <a:latin typeface="Calibri" pitchFamily="34" charset="0"/>
              </a:rPr>
              <a:t>obec zajistí zpracování územní studie.</a:t>
            </a:r>
            <a:br>
              <a:rPr lang="cs-CZ" sz="2000" dirty="0" smtClean="0">
                <a:latin typeface="Calibri" pitchFamily="34" charset="0"/>
              </a:rPr>
            </a:br>
            <a:r>
              <a:rPr lang="cs-CZ" sz="2000" dirty="0" smtClean="0">
                <a:latin typeface="Calibri" pitchFamily="34" charset="0"/>
              </a:rPr>
              <a:t/>
            </a:r>
            <a:br>
              <a:rPr lang="cs-CZ" sz="2000" dirty="0" smtClean="0">
                <a:latin typeface="Calibri" pitchFamily="34" charset="0"/>
              </a:rPr>
            </a:br>
            <a:r>
              <a:rPr lang="cs-CZ" sz="2000" dirty="0" smtClean="0">
                <a:latin typeface="Calibri" pitchFamily="34" charset="0"/>
              </a:rPr>
              <a:t>přiměřené projednání </a:t>
            </a:r>
            <a:r>
              <a:rPr lang="cs-CZ" sz="2000" b="1" dirty="0" smtClean="0">
                <a:latin typeface="Calibri" pitchFamily="34" charset="0"/>
              </a:rPr>
              <a:t>(konzultace) </a:t>
            </a:r>
            <a:r>
              <a:rPr lang="cs-CZ" sz="2000" dirty="0" smtClean="0">
                <a:latin typeface="Calibri" pitchFamily="34" charset="0"/>
              </a:rPr>
              <a:t>územní studie s dotčenými orgány či vlastníky pozemků (není nijak právně upraveno</a:t>
            </a:r>
            <a:r>
              <a:rPr lang="cs-CZ" sz="2000" dirty="0" smtClean="0">
                <a:latin typeface="Calibri" pitchFamily="34" charset="0"/>
              </a:rPr>
              <a:t>)</a:t>
            </a:r>
            <a:br>
              <a:rPr lang="cs-CZ" sz="2000" dirty="0" smtClean="0">
                <a:latin typeface="Calibri" pitchFamily="34" charset="0"/>
              </a:rPr>
            </a:br>
            <a:r>
              <a:rPr lang="cs-CZ" sz="2000" dirty="0" smtClean="0">
                <a:latin typeface="Calibri" pitchFamily="34" charset="0"/>
              </a:rPr>
              <a:t/>
            </a:r>
            <a:br>
              <a:rPr lang="cs-CZ" sz="2000" dirty="0" smtClean="0">
                <a:latin typeface="Calibri" pitchFamily="34" charset="0"/>
              </a:rPr>
            </a:br>
            <a:r>
              <a:rPr lang="cs-CZ" sz="2000" dirty="0" smtClean="0">
                <a:latin typeface="Calibri" pitchFamily="34" charset="0"/>
              </a:rPr>
              <a:t>„schválení“ ze strany obce </a:t>
            </a:r>
            <a:r>
              <a:rPr lang="cs-CZ" sz="2000" b="1" dirty="0" smtClean="0">
                <a:latin typeface="Calibri" pitchFamily="34" charset="0"/>
              </a:rPr>
              <a:t>(bere na vědomí) </a:t>
            </a:r>
            <a:r>
              <a:rPr lang="cs-CZ" sz="2000" dirty="0" smtClean="0">
                <a:latin typeface="Calibri" pitchFamily="34" charset="0"/>
              </a:rPr>
              <a:t/>
            </a:r>
            <a:br>
              <a:rPr lang="cs-CZ" sz="2000" dirty="0" smtClean="0">
                <a:latin typeface="Calibri" pitchFamily="34" charset="0"/>
              </a:rPr>
            </a:br>
            <a:r>
              <a:rPr lang="cs-CZ" sz="2000" dirty="0" smtClean="0">
                <a:latin typeface="Calibri" pitchFamily="34" charset="0"/>
              </a:rPr>
              <a:t/>
            </a:r>
            <a:br>
              <a:rPr lang="cs-CZ" sz="2000" dirty="0" smtClean="0">
                <a:latin typeface="Calibri" pitchFamily="34" charset="0"/>
              </a:rPr>
            </a:br>
            <a:r>
              <a:rPr lang="cs-CZ" sz="2000" dirty="0" smtClean="0">
                <a:latin typeface="Calibri" pitchFamily="34" charset="0"/>
              </a:rPr>
              <a:t>obec požádá příslušného pořizovatele o vložení územní studie do evidence. </a:t>
            </a:r>
            <a:br>
              <a:rPr lang="cs-CZ" sz="2000" dirty="0" smtClean="0">
                <a:latin typeface="Calibri" pitchFamily="34" charset="0"/>
              </a:rPr>
            </a:br>
            <a:r>
              <a:rPr lang="cs-CZ" sz="2000" dirty="0" smtClean="0">
                <a:latin typeface="Calibri" pitchFamily="34" charset="0"/>
              </a:rPr>
              <a:t/>
            </a:r>
            <a:br>
              <a:rPr lang="cs-CZ" sz="2000" dirty="0" smtClean="0">
                <a:latin typeface="Calibri" pitchFamily="34" charset="0"/>
              </a:rPr>
            </a:br>
            <a:r>
              <a:rPr lang="cs-CZ" sz="2000" dirty="0" smtClean="0">
                <a:latin typeface="Calibri" pitchFamily="34" charset="0"/>
              </a:rPr>
              <a:t/>
            </a:r>
            <a:br>
              <a:rPr lang="cs-CZ" sz="2000" dirty="0" smtClean="0">
                <a:latin typeface="Calibri" pitchFamily="34" charset="0"/>
              </a:rPr>
            </a:br>
            <a:r>
              <a:rPr lang="cs-CZ" sz="3200" dirty="0" smtClean="0">
                <a:latin typeface="Calibri" pitchFamily="34" charset="0"/>
              </a:rPr>
              <a:t/>
            </a:r>
            <a:br>
              <a:rPr lang="cs-CZ" sz="3200" dirty="0" smtClean="0">
                <a:latin typeface="Calibri" pitchFamily="34" charset="0"/>
              </a:rPr>
            </a:br>
            <a:r>
              <a:rPr lang="cs-CZ" sz="3200" dirty="0" smtClean="0">
                <a:latin typeface="Calibri" pitchFamily="34" charset="0"/>
              </a:rPr>
              <a:t/>
            </a:r>
            <a:br>
              <a:rPr lang="cs-CZ" sz="3200" dirty="0" smtClean="0">
                <a:latin typeface="Calibri" pitchFamily="34" charset="0"/>
              </a:rPr>
            </a:br>
            <a:r>
              <a:rPr lang="cs-CZ" sz="3200" dirty="0" smtClean="0">
                <a:latin typeface="Calibri" pitchFamily="34" charset="0"/>
              </a:rPr>
              <a:t/>
            </a:r>
            <a:br>
              <a:rPr lang="cs-CZ" sz="3200" dirty="0" smtClean="0">
                <a:latin typeface="Calibri" pitchFamily="34" charset="0"/>
              </a:rPr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772400" cy="443136"/>
          </a:xfrm>
        </p:spPr>
        <p:txBody>
          <a:bodyPr/>
          <a:lstStyle/>
          <a:p>
            <a:r>
              <a:rPr lang="cs-CZ" sz="4000" dirty="0" smtClean="0">
                <a:latin typeface="Calibri" pitchFamily="34" charset="0"/>
              </a:rPr>
              <a:t>Náklady</a:t>
            </a:r>
            <a:endParaRPr lang="cs-CZ" sz="4000" dirty="0">
              <a:latin typeface="Calibri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8A69-57A0-488F-9F60-BCCCECBFF5CA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899592" y="1455168"/>
            <a:ext cx="7632848" cy="3447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b="0" i="0" u="sng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/>
            <a:endParaRPr lang="cs-CZ" dirty="0" smtClean="0">
              <a:latin typeface="Calibri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cs-CZ" dirty="0" smtClean="0">
                <a:latin typeface="Calibri" pitchFamily="34" charset="0"/>
              </a:rPr>
              <a:t> </a:t>
            </a:r>
            <a:r>
              <a:rPr lang="cs-CZ" sz="2400" dirty="0" smtClean="0">
                <a:latin typeface="Calibri" pitchFamily="34" charset="0"/>
              </a:rPr>
              <a:t>podmínka zpracování územní studie stanovena v územním plánu - náklady na její zpracování hradí obec.</a:t>
            </a:r>
          </a:p>
          <a:p>
            <a:pPr lvl="0">
              <a:buFont typeface="Arial" pitchFamily="34" charset="0"/>
              <a:buChar char="•"/>
            </a:pPr>
            <a:endParaRPr lang="cs-CZ" sz="2400" dirty="0" smtClean="0">
              <a:latin typeface="Calibri" pitchFamily="34" charset="0"/>
            </a:endParaRPr>
          </a:p>
          <a:p>
            <a:pPr lvl="0">
              <a:buFont typeface="Arial" pitchFamily="34" charset="0"/>
              <a:buChar char="•"/>
            </a:pPr>
            <a:endParaRPr lang="cs-CZ" sz="240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</a:rPr>
              <a:t> bez podmínky – obec nebo investor </a:t>
            </a:r>
          </a:p>
          <a:p>
            <a:pPr>
              <a:buFont typeface="Arial" pitchFamily="34" charset="0"/>
              <a:buChar char="•"/>
            </a:pPr>
            <a:endParaRPr lang="cs-CZ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dirty="0" smtClean="0">
              <a:latin typeface="Calibri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8032" y="537592"/>
            <a:ext cx="7772400" cy="587152"/>
          </a:xfrm>
        </p:spPr>
        <p:txBody>
          <a:bodyPr/>
          <a:lstStyle/>
          <a:p>
            <a:r>
              <a:rPr lang="cs-CZ" sz="4000" dirty="0" smtClean="0">
                <a:latin typeface="Calibri" pitchFamily="34" charset="0"/>
              </a:rPr>
              <a:t>Platnost</a:t>
            </a:r>
            <a:endParaRPr lang="cs-CZ" sz="4000" dirty="0">
              <a:latin typeface="Calibri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8A69-57A0-488F-9F60-BCCCECBFF5CA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683568" y="1628800"/>
            <a:ext cx="7772400" cy="4680520"/>
          </a:xfrm>
        </p:spPr>
        <p:txBody>
          <a:bodyPr/>
          <a:lstStyle/>
          <a:p>
            <a:pPr lvl="0"/>
            <a:r>
              <a:rPr lang="cs-CZ" sz="2000" dirty="0" smtClean="0">
                <a:latin typeface="Calibri" pitchFamily="34" charset="0"/>
              </a:rPr>
              <a:t>nezávazný podklad -  možnost nerespektování, nutné řádné zdůvodnění</a:t>
            </a:r>
          </a:p>
          <a:p>
            <a:pPr lvl="0"/>
            <a:endParaRPr lang="cs-CZ" sz="2000" dirty="0" smtClean="0">
              <a:latin typeface="Calibri" pitchFamily="34" charset="0"/>
            </a:endParaRPr>
          </a:p>
          <a:p>
            <a:pPr lvl="0"/>
            <a:r>
              <a:rPr lang="cs-CZ" sz="2000" dirty="0" smtClean="0">
                <a:latin typeface="Calibri" pitchFamily="34" charset="0"/>
              </a:rPr>
              <a:t>podmínka pro rozhodování v území -  je nutné stanovit přiměřenou lhůtu na její zaevidování  (4 roky, přechodná ustanovení bod </a:t>
            </a:r>
            <a:r>
              <a:rPr lang="cs-CZ" sz="2000" dirty="0" smtClean="0">
                <a:latin typeface="Calibri" pitchFamily="34" charset="0"/>
              </a:rPr>
              <a:t>5 – jestliže není lhůta v ÚP, platí 4 roky od nabytí účinnosti novely SZ – 01. 01. 2013)</a:t>
            </a:r>
            <a:endParaRPr lang="cs-CZ" sz="2000" dirty="0" smtClean="0">
              <a:latin typeface="Calibri" pitchFamily="34" charset="0"/>
            </a:endParaRPr>
          </a:p>
          <a:p>
            <a:pPr lvl="0"/>
            <a:endParaRPr lang="cs-CZ" sz="2000" dirty="0" smtClean="0">
              <a:latin typeface="Calibri" pitchFamily="34" charset="0"/>
            </a:endParaRPr>
          </a:p>
          <a:p>
            <a:pPr lvl="0"/>
            <a:r>
              <a:rPr lang="cs-CZ" sz="2000" dirty="0" smtClean="0">
                <a:latin typeface="Calibri" pitchFamily="34" charset="0"/>
              </a:rPr>
              <a:t>podmínka zpracování územní studie pozbývá platnosti marným uplynutím lhůty </a:t>
            </a:r>
          </a:p>
          <a:p>
            <a:pPr lvl="0"/>
            <a:endParaRPr lang="cs-CZ" sz="2000" dirty="0" smtClean="0">
              <a:latin typeface="Calibri" pitchFamily="34" charset="0"/>
            </a:endParaRPr>
          </a:p>
          <a:p>
            <a:r>
              <a:rPr lang="cs-CZ" sz="2000" dirty="0" smtClean="0">
                <a:latin typeface="Calibri" pitchFamily="34" charset="0"/>
              </a:rPr>
              <a:t>povinnost stavebního úřadu přihlížet k zaevidované územní studii není časově omezena, ledaže by se dostala územní studie do rozporu se změněným územním plánem</a:t>
            </a:r>
            <a:endParaRPr lang="cs-CZ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2400" cy="587152"/>
          </a:xfrm>
        </p:spPr>
        <p:txBody>
          <a:bodyPr/>
          <a:lstStyle/>
          <a:p>
            <a:r>
              <a:rPr lang="cs-CZ" sz="4000" dirty="0" smtClean="0">
                <a:latin typeface="Calibri" pitchFamily="34" charset="0"/>
              </a:rPr>
              <a:t>Závěr</a:t>
            </a:r>
            <a:endParaRPr lang="cs-CZ" sz="4000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2776"/>
            <a:ext cx="8458200" cy="5112568"/>
          </a:xfrm>
        </p:spPr>
        <p:txBody>
          <a:bodyPr/>
          <a:lstStyle/>
          <a:p>
            <a:pPr lvl="0"/>
            <a:r>
              <a:rPr lang="cs-CZ" sz="2000" dirty="0" smtClean="0">
                <a:latin typeface="Calibri" pitchFamily="34" charset="0"/>
              </a:rPr>
              <a:t>pořízení, projednání i obsah územní studie je právně neupravené</a:t>
            </a:r>
          </a:p>
          <a:p>
            <a:pPr lvl="0"/>
            <a:endParaRPr lang="cs-CZ" sz="2000" dirty="0" smtClean="0">
              <a:latin typeface="Calibri" pitchFamily="34" charset="0"/>
            </a:endParaRPr>
          </a:p>
          <a:p>
            <a:pPr lvl="0"/>
            <a:r>
              <a:rPr lang="cs-CZ" sz="2000" dirty="0" smtClean="0">
                <a:latin typeface="Calibri" pitchFamily="34" charset="0"/>
              </a:rPr>
              <a:t>územní studie není závazná, existuje </a:t>
            </a:r>
            <a:r>
              <a:rPr lang="cs-CZ" sz="2000" dirty="0" smtClean="0">
                <a:latin typeface="Calibri" pitchFamily="34" charset="0"/>
              </a:rPr>
              <a:t>riziko (výhoda?) </a:t>
            </a:r>
            <a:r>
              <a:rPr lang="cs-CZ" sz="2000" dirty="0" smtClean="0">
                <a:latin typeface="Calibri" pitchFamily="34" charset="0"/>
              </a:rPr>
              <a:t>jejího nerespektování</a:t>
            </a:r>
          </a:p>
          <a:p>
            <a:pPr lvl="0"/>
            <a:endParaRPr lang="cs-CZ" sz="2000" dirty="0" smtClean="0">
              <a:latin typeface="Calibri" pitchFamily="34" charset="0"/>
            </a:endParaRPr>
          </a:p>
          <a:p>
            <a:pPr lvl="0"/>
            <a:r>
              <a:rPr lang="cs-CZ" sz="2000" dirty="0" smtClean="0">
                <a:latin typeface="Calibri" pitchFamily="34" charset="0"/>
              </a:rPr>
              <a:t>dotčené orgány a veřejnost (pokud budou dotčené orgány opomenuty v procesu pořizování územní studie, nemusí jí v navazujících procesech respektovat, veřejnost nemusí být seznámena řešením)</a:t>
            </a:r>
          </a:p>
          <a:p>
            <a:pPr lvl="0"/>
            <a:endParaRPr lang="cs-CZ" sz="2000" dirty="0" smtClean="0">
              <a:latin typeface="Calibri" pitchFamily="34" charset="0"/>
            </a:endParaRPr>
          </a:p>
          <a:p>
            <a:pPr lvl="0"/>
            <a:r>
              <a:rPr lang="cs-CZ" sz="2000" dirty="0" smtClean="0">
                <a:latin typeface="Calibri" pitchFamily="34" charset="0"/>
              </a:rPr>
              <a:t>riziko nejistoty a dohadů –náklady na zpracování studie, nutnosti „schválení“ (vzetí na vědomí) územní studie obcí, nutnosti respektovat studii v navazujících řízeních (závaznost)</a:t>
            </a:r>
            <a:endParaRPr lang="cs-CZ" sz="2000" dirty="0">
              <a:latin typeface="Calibri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8A69-57A0-488F-9F60-BCCCECBFF5CA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šablona_powerpoint_znak">
  <a:themeElements>
    <a:clrScheme name="šablona_powerpoint_znak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šablona_powerpoint_zna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šablona_powerpoint_znak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_powerpoint_znak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_powerpoint_znak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_powerpoint_znak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_powerpoint_zna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_powerpoint_zna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_powerpoint_zna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šablona_powerpoint_znak</Template>
  <TotalTime>5648</TotalTime>
  <Words>384</Words>
  <Application>Microsoft Office PowerPoint</Application>
  <PresentationFormat>Předvádění na obrazovce (4:3)</PresentationFormat>
  <Paragraphs>91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šablona_powerpoint_znak</vt:lpstr>
      <vt:lpstr>Územní studie  </vt:lpstr>
      <vt:lpstr>Právní předpisy</vt:lpstr>
      <vt:lpstr>Snímek 3</vt:lpstr>
      <vt:lpstr>Snímek 4</vt:lpstr>
      <vt:lpstr>Obsah</vt:lpstr>
      <vt:lpstr>          vyhodnocení potřebnosti územní studie (podnět vlastníků nemovitostí, vnitřní potřeba obce řešit území…)  lhůta v územním plánu (4 roky)  obec zajistí zpracování územní studie.  přiměřené projednání (konzultace) územní studie s dotčenými orgány či vlastníky pozemků (není nijak právně upraveno)  „schválení“ ze strany obce (bere na vědomí)   obec požádá příslušného pořizovatele o vložení územní studie do evidence.        </vt:lpstr>
      <vt:lpstr>Náklady</vt:lpstr>
      <vt:lpstr>Platnost</vt:lpstr>
      <vt:lpstr>Závěr</vt:lpstr>
      <vt:lpstr>Snímek 10</vt:lpstr>
    </vt:vector>
  </TitlesOfParts>
  <Company>KÚPK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Název dokumentu</dc:title>
  <dc:creator>KÚPK</dc:creator>
  <cp:lastModifiedBy>Jaroslav Kovanda</cp:lastModifiedBy>
  <cp:revision>260</cp:revision>
  <dcterms:created xsi:type="dcterms:W3CDTF">2006-01-16T08:12:59Z</dcterms:created>
  <dcterms:modified xsi:type="dcterms:W3CDTF">2016-03-15T07:08:25Z</dcterms:modified>
</cp:coreProperties>
</file>