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95" r:id="rId4"/>
    <p:sldId id="291" r:id="rId5"/>
    <p:sldId id="293" r:id="rId6"/>
    <p:sldId id="296" r:id="rId7"/>
    <p:sldId id="284" r:id="rId8"/>
    <p:sldId id="280" r:id="rId9"/>
    <p:sldId id="282" r:id="rId10"/>
    <p:sldId id="288" r:id="rId11"/>
    <p:sldId id="286" r:id="rId12"/>
    <p:sldId id="289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!!!!NEMAZAT\pelech\evi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!!!!NEMAZAT\pelech\evi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!!!!NEMAZAT\pelech\evi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Pokrytí</a:t>
            </a:r>
            <a:r>
              <a:rPr lang="cs-CZ" baseline="0"/>
              <a:t> SO ORP novými ÚP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List1!$A$2:$A$16</c:f>
              <c:strCache>
                <c:ptCount val="15"/>
                <c:pt idx="0">
                  <c:v>Sušice</c:v>
                </c:pt>
                <c:pt idx="1">
                  <c:v>Horažďovice</c:v>
                </c:pt>
                <c:pt idx="2">
                  <c:v>Rokycany</c:v>
                </c:pt>
                <c:pt idx="3">
                  <c:v>Nepomuk</c:v>
                </c:pt>
                <c:pt idx="4">
                  <c:v>Domažlice</c:v>
                </c:pt>
                <c:pt idx="5">
                  <c:v>Horšovský Týn</c:v>
                </c:pt>
                <c:pt idx="6">
                  <c:v>Tachov</c:v>
                </c:pt>
                <c:pt idx="7">
                  <c:v>Kralovice</c:v>
                </c:pt>
                <c:pt idx="8">
                  <c:v>Nýřany</c:v>
                </c:pt>
                <c:pt idx="9">
                  <c:v>Klatovy</c:v>
                </c:pt>
                <c:pt idx="10">
                  <c:v>Plzeň</c:v>
                </c:pt>
                <c:pt idx="11">
                  <c:v>Stříbro</c:v>
                </c:pt>
                <c:pt idx="12">
                  <c:v>Blovice</c:v>
                </c:pt>
                <c:pt idx="13">
                  <c:v>Stod</c:v>
                </c:pt>
                <c:pt idx="14">
                  <c:v>Přeštice</c:v>
                </c:pt>
              </c:strCache>
            </c:strRef>
          </c:cat>
          <c:val>
            <c:numRef>
              <c:f>List1!$F$2:$F$16</c:f>
              <c:numCache>
                <c:formatCode>0.00%</c:formatCode>
                <c:ptCount val="15"/>
                <c:pt idx="0">
                  <c:v>0.33333333333333331</c:v>
                </c:pt>
                <c:pt idx="1">
                  <c:v>0.35</c:v>
                </c:pt>
                <c:pt idx="2">
                  <c:v>0.48529411764705882</c:v>
                </c:pt>
                <c:pt idx="3">
                  <c:v>0.5</c:v>
                </c:pt>
                <c:pt idx="4">
                  <c:v>0.53448275862068961</c:v>
                </c:pt>
                <c:pt idx="5">
                  <c:v>0.55555555555555558</c:v>
                </c:pt>
                <c:pt idx="6">
                  <c:v>0.62962962962962965</c:v>
                </c:pt>
                <c:pt idx="7">
                  <c:v>0.63636363636363635</c:v>
                </c:pt>
                <c:pt idx="8">
                  <c:v>0.64814814814814814</c:v>
                </c:pt>
                <c:pt idx="9">
                  <c:v>0.65909090909090906</c:v>
                </c:pt>
                <c:pt idx="10">
                  <c:v>0.66666666666666663</c:v>
                </c:pt>
                <c:pt idx="11">
                  <c:v>0.66666666666666663</c:v>
                </c:pt>
                <c:pt idx="12">
                  <c:v>0.68421052631578949</c:v>
                </c:pt>
                <c:pt idx="13">
                  <c:v>0.70833333333333337</c:v>
                </c:pt>
                <c:pt idx="14">
                  <c:v>0.8666666666666667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B9-49C4-8E37-F75BA8448E0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21791048"/>
        <c:axId val="464753208"/>
      </c:barChart>
      <c:catAx>
        <c:axId val="321791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4753208"/>
        <c:crosses val="autoZero"/>
        <c:auto val="1"/>
        <c:lblAlgn val="ctr"/>
        <c:lblOffset val="100"/>
        <c:noMultiLvlLbl val="0"/>
      </c:catAx>
      <c:valAx>
        <c:axId val="46475320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21791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dirty="0"/>
              <a:t>Podíl</a:t>
            </a:r>
            <a:r>
              <a:rPr lang="cs-CZ" sz="1400" baseline="0" dirty="0"/>
              <a:t> ÚPD v obcích PK dle </a:t>
            </a:r>
            <a:r>
              <a:rPr lang="cs-CZ" sz="1400" baseline="0" dirty="0" err="1"/>
              <a:t>iLAS</a:t>
            </a:r>
            <a:endParaRPr lang="cs-CZ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DC4-4CAF-844F-B76CF8AB64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DC4-4CAF-844F-B76CF8AB64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DC4-4CAF-844F-B76CF8AB64E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List1!$C$1:$E$1</c:f>
              <c:strCache>
                <c:ptCount val="3"/>
                <c:pt idx="0">
                  <c:v>ÚP</c:v>
                </c:pt>
                <c:pt idx="1">
                  <c:v>ÚPO+ÚPNSÚ</c:v>
                </c:pt>
                <c:pt idx="2">
                  <c:v>Bez ÚPD</c:v>
                </c:pt>
              </c:strCache>
            </c:strRef>
          </c:cat>
          <c:val>
            <c:numRef>
              <c:f>List1!$C$17:$E$17</c:f>
              <c:numCache>
                <c:formatCode>General</c:formatCode>
                <c:ptCount val="3"/>
                <c:pt idx="0">
                  <c:v>295</c:v>
                </c:pt>
                <c:pt idx="1">
                  <c:v>110</c:v>
                </c:pt>
                <c:pt idx="2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C4-4CAF-844F-B76CF8AB64E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502988876391226"/>
          <c:y val="0.40749873564445011"/>
          <c:w val="0.26090442267332592"/>
          <c:h val="0.2872657989609296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Podíl</a:t>
            </a:r>
            <a:r>
              <a:rPr lang="cs-CZ" baseline="0"/>
              <a:t> obcí bez ÚPD v SO ORP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List2!$C$13:$C$27</c:f>
              <c:strCache>
                <c:ptCount val="15"/>
                <c:pt idx="0">
                  <c:v>Horažďovice</c:v>
                </c:pt>
                <c:pt idx="1">
                  <c:v>Sušice</c:v>
                </c:pt>
                <c:pt idx="2">
                  <c:v>Kralovice</c:v>
                </c:pt>
                <c:pt idx="3">
                  <c:v>Nepomuk</c:v>
                </c:pt>
                <c:pt idx="4">
                  <c:v>Rokycany</c:v>
                </c:pt>
                <c:pt idx="5">
                  <c:v>Nýřany</c:v>
                </c:pt>
                <c:pt idx="6">
                  <c:v>Stod</c:v>
                </c:pt>
                <c:pt idx="7">
                  <c:v>Blovice</c:v>
                </c:pt>
                <c:pt idx="8">
                  <c:v>Klatovy</c:v>
                </c:pt>
                <c:pt idx="9">
                  <c:v>Domažlice</c:v>
                </c:pt>
                <c:pt idx="10">
                  <c:v>Přeštice</c:v>
                </c:pt>
                <c:pt idx="11">
                  <c:v>Horšovský Týn</c:v>
                </c:pt>
                <c:pt idx="12">
                  <c:v>Tachov</c:v>
                </c:pt>
                <c:pt idx="13">
                  <c:v>Plzeň</c:v>
                </c:pt>
                <c:pt idx="14">
                  <c:v>Stříbro</c:v>
                </c:pt>
              </c:strCache>
            </c:strRef>
          </c:cat>
          <c:val>
            <c:numRef>
              <c:f>List2!$D$13:$D$27</c:f>
              <c:numCache>
                <c:formatCode>0.00%</c:formatCode>
                <c:ptCount val="15"/>
                <c:pt idx="0">
                  <c:v>0.65</c:v>
                </c:pt>
                <c:pt idx="1">
                  <c:v>0.4</c:v>
                </c:pt>
                <c:pt idx="2">
                  <c:v>0.34090909090909088</c:v>
                </c:pt>
                <c:pt idx="3">
                  <c:v>0.26923076923076922</c:v>
                </c:pt>
                <c:pt idx="4">
                  <c:v>0.26470588235294118</c:v>
                </c:pt>
                <c:pt idx="5">
                  <c:v>0.20370370370370369</c:v>
                </c:pt>
                <c:pt idx="6">
                  <c:v>0.16666666666666666</c:v>
                </c:pt>
                <c:pt idx="7">
                  <c:v>0.15789473684210525</c:v>
                </c:pt>
                <c:pt idx="8">
                  <c:v>0.13636363636363635</c:v>
                </c:pt>
                <c:pt idx="9">
                  <c:v>0.10344827586206896</c:v>
                </c:pt>
                <c:pt idx="10">
                  <c:v>3.3333333333333333E-2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5-49B9-8809-4CF7EBCD7A5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70915040"/>
        <c:axId val="470917664"/>
      </c:barChart>
      <c:catAx>
        <c:axId val="470915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0917664"/>
        <c:crosses val="autoZero"/>
        <c:auto val="1"/>
        <c:lblAlgn val="ctr"/>
        <c:lblOffset val="100"/>
        <c:noMultiLvlLbl val="0"/>
      </c:catAx>
      <c:valAx>
        <c:axId val="47091766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0915040"/>
        <c:crosses val="autoZero"/>
        <c:crossBetween val="between"/>
      </c:valAx>
      <c:spPr>
        <a:noFill/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06.12.2017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06.12.2017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lucie.souckova@plzensky-kraj.cz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ur.cz/iLAS/iLAS_ORP_MON.asp?KODKR=32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uur.cz/iLAS/iLAS_ORP_MON.asp?KODKR=32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geoportal.plzensky-kraj.cz/gs/uzemni-plany-a-dalsi-nastroje-uzemniho-planovani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hyperlink" Target="http://mapy.kr-plzensky.cz/gis/upd_stav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73188" y="3167013"/>
            <a:ext cx="4485011" cy="1755032"/>
          </a:xfrm>
        </p:spPr>
        <p:txBody>
          <a:bodyPr/>
          <a:lstStyle/>
          <a:p>
            <a:r>
              <a:rPr lang="cs-CZ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 územně plánovací činnosti</a:t>
            </a:r>
            <a:endParaRPr lang="cs-CZ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5229616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Petr Pelech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Zelená Lhota 7. - 8. 12. 2017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982" y="2573215"/>
            <a:ext cx="2079313" cy="112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4109605" cy="55615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Územní plán nebo jeho změna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10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38255" y="1117069"/>
            <a:ext cx="377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č. 16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vyhl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č. 500/2006 Sb.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475" y="2733675"/>
            <a:ext cx="6115050" cy="1390650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6458990" y="2884517"/>
            <a:ext cx="1047404" cy="6899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88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4109605" cy="55615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Regulační plán z podnětu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11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38255" y="1117069"/>
            <a:ext cx="377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č. 17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vyhl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č. 500/2006 Sb.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225" y="338137"/>
            <a:ext cx="4781550" cy="6181725"/>
          </a:xfrm>
          <a:prstGeom prst="rect">
            <a:avLst/>
          </a:prstGeom>
        </p:spPr>
      </p:pic>
      <p:sp>
        <p:nvSpPr>
          <p:cNvPr id="11" name="Volný tvar 10"/>
          <p:cNvSpPr/>
          <p:nvPr/>
        </p:nvSpPr>
        <p:spPr>
          <a:xfrm>
            <a:off x="2269375" y="3374967"/>
            <a:ext cx="1346676" cy="375889"/>
          </a:xfrm>
          <a:custGeom>
            <a:avLst/>
            <a:gdLst>
              <a:gd name="connsiteX0" fmla="*/ 440574 w 1346676"/>
              <a:gd name="connsiteY0" fmla="*/ 8313 h 375889"/>
              <a:gd name="connsiteX1" fmla="*/ 440574 w 1346676"/>
              <a:gd name="connsiteY1" fmla="*/ 8313 h 375889"/>
              <a:gd name="connsiteX2" fmla="*/ 573578 w 1346676"/>
              <a:gd name="connsiteY2" fmla="*/ 0 h 375889"/>
              <a:gd name="connsiteX3" fmla="*/ 789709 w 1346676"/>
              <a:gd name="connsiteY3" fmla="*/ 8313 h 375889"/>
              <a:gd name="connsiteX4" fmla="*/ 881149 w 1346676"/>
              <a:gd name="connsiteY4" fmla="*/ 16626 h 375889"/>
              <a:gd name="connsiteX5" fmla="*/ 989214 w 1346676"/>
              <a:gd name="connsiteY5" fmla="*/ 24938 h 375889"/>
              <a:gd name="connsiteX6" fmla="*/ 1014152 w 1346676"/>
              <a:gd name="connsiteY6" fmla="*/ 33251 h 375889"/>
              <a:gd name="connsiteX7" fmla="*/ 1313410 w 1346676"/>
              <a:gd name="connsiteY7" fmla="*/ 33251 h 375889"/>
              <a:gd name="connsiteX8" fmla="*/ 1338349 w 1346676"/>
              <a:gd name="connsiteY8" fmla="*/ 49877 h 375889"/>
              <a:gd name="connsiteX9" fmla="*/ 1330036 w 1346676"/>
              <a:gd name="connsiteY9" fmla="*/ 124691 h 375889"/>
              <a:gd name="connsiteX10" fmla="*/ 1280160 w 1346676"/>
              <a:gd name="connsiteY10" fmla="*/ 191193 h 375889"/>
              <a:gd name="connsiteX11" fmla="*/ 1246909 w 1346676"/>
              <a:gd name="connsiteY11" fmla="*/ 274320 h 375889"/>
              <a:gd name="connsiteX12" fmla="*/ 1230283 w 1346676"/>
              <a:gd name="connsiteY12" fmla="*/ 299258 h 375889"/>
              <a:gd name="connsiteX13" fmla="*/ 1205345 w 1346676"/>
              <a:gd name="connsiteY13" fmla="*/ 307571 h 375889"/>
              <a:gd name="connsiteX14" fmla="*/ 1180407 w 1346676"/>
              <a:gd name="connsiteY14" fmla="*/ 324197 h 375889"/>
              <a:gd name="connsiteX15" fmla="*/ 1138843 w 1346676"/>
              <a:gd name="connsiteY15" fmla="*/ 340822 h 375889"/>
              <a:gd name="connsiteX16" fmla="*/ 914400 w 1346676"/>
              <a:gd name="connsiteY16" fmla="*/ 349135 h 375889"/>
              <a:gd name="connsiteX17" fmla="*/ 872836 w 1346676"/>
              <a:gd name="connsiteY17" fmla="*/ 340822 h 375889"/>
              <a:gd name="connsiteX18" fmla="*/ 814647 w 1346676"/>
              <a:gd name="connsiteY18" fmla="*/ 332509 h 375889"/>
              <a:gd name="connsiteX19" fmla="*/ 781396 w 1346676"/>
              <a:gd name="connsiteY19" fmla="*/ 324197 h 375889"/>
              <a:gd name="connsiteX20" fmla="*/ 606829 w 1346676"/>
              <a:gd name="connsiteY20" fmla="*/ 315884 h 375889"/>
              <a:gd name="connsiteX21" fmla="*/ 448887 w 1346676"/>
              <a:gd name="connsiteY21" fmla="*/ 299258 h 375889"/>
              <a:gd name="connsiteX22" fmla="*/ 191192 w 1346676"/>
              <a:gd name="connsiteY22" fmla="*/ 307571 h 375889"/>
              <a:gd name="connsiteX23" fmla="*/ 16625 w 1346676"/>
              <a:gd name="connsiteY23" fmla="*/ 299258 h 375889"/>
              <a:gd name="connsiteX24" fmla="*/ 0 w 1346676"/>
              <a:gd name="connsiteY24" fmla="*/ 241069 h 375889"/>
              <a:gd name="connsiteX25" fmla="*/ 8312 w 1346676"/>
              <a:gd name="connsiteY25" fmla="*/ 133004 h 375889"/>
              <a:gd name="connsiteX26" fmla="*/ 33250 w 1346676"/>
              <a:gd name="connsiteY26" fmla="*/ 74815 h 375889"/>
              <a:gd name="connsiteX27" fmla="*/ 58189 w 1346676"/>
              <a:gd name="connsiteY27" fmla="*/ 58189 h 375889"/>
              <a:gd name="connsiteX28" fmla="*/ 74814 w 1346676"/>
              <a:gd name="connsiteY28" fmla="*/ 33251 h 375889"/>
              <a:gd name="connsiteX29" fmla="*/ 274320 w 1346676"/>
              <a:gd name="connsiteY29" fmla="*/ 24938 h 375889"/>
              <a:gd name="connsiteX30" fmla="*/ 440574 w 1346676"/>
              <a:gd name="connsiteY30" fmla="*/ 8313 h 375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346676" h="375889">
                <a:moveTo>
                  <a:pt x="440574" y="8313"/>
                </a:moveTo>
                <a:lnTo>
                  <a:pt x="440574" y="8313"/>
                </a:lnTo>
                <a:cubicBezTo>
                  <a:pt x="484909" y="5542"/>
                  <a:pt x="529157" y="0"/>
                  <a:pt x="573578" y="0"/>
                </a:cubicBezTo>
                <a:cubicBezTo>
                  <a:pt x="645675" y="0"/>
                  <a:pt x="717717" y="4421"/>
                  <a:pt x="789709" y="8313"/>
                </a:cubicBezTo>
                <a:cubicBezTo>
                  <a:pt x="820270" y="9965"/>
                  <a:pt x="850649" y="14084"/>
                  <a:pt x="881149" y="16626"/>
                </a:cubicBezTo>
                <a:lnTo>
                  <a:pt x="989214" y="24938"/>
                </a:lnTo>
                <a:cubicBezTo>
                  <a:pt x="997527" y="27709"/>
                  <a:pt x="1005509" y="31810"/>
                  <a:pt x="1014152" y="33251"/>
                </a:cubicBezTo>
                <a:cubicBezTo>
                  <a:pt x="1122677" y="51339"/>
                  <a:pt x="1185320" y="37995"/>
                  <a:pt x="1313410" y="33251"/>
                </a:cubicBezTo>
                <a:cubicBezTo>
                  <a:pt x="1321723" y="38793"/>
                  <a:pt x="1332108" y="42075"/>
                  <a:pt x="1338349" y="49877"/>
                </a:cubicBezTo>
                <a:cubicBezTo>
                  <a:pt x="1357375" y="73660"/>
                  <a:pt x="1339087" y="102064"/>
                  <a:pt x="1330036" y="124691"/>
                </a:cubicBezTo>
                <a:cubicBezTo>
                  <a:pt x="1314280" y="164082"/>
                  <a:pt x="1312206" y="159147"/>
                  <a:pt x="1280160" y="191193"/>
                </a:cubicBezTo>
                <a:cubicBezTo>
                  <a:pt x="1266537" y="232061"/>
                  <a:pt x="1266477" y="240076"/>
                  <a:pt x="1246909" y="274320"/>
                </a:cubicBezTo>
                <a:cubicBezTo>
                  <a:pt x="1241952" y="282994"/>
                  <a:pt x="1238084" y="293017"/>
                  <a:pt x="1230283" y="299258"/>
                </a:cubicBezTo>
                <a:cubicBezTo>
                  <a:pt x="1223441" y="304732"/>
                  <a:pt x="1213182" y="303652"/>
                  <a:pt x="1205345" y="307571"/>
                </a:cubicBezTo>
                <a:cubicBezTo>
                  <a:pt x="1196409" y="312039"/>
                  <a:pt x="1189343" y="319729"/>
                  <a:pt x="1180407" y="324197"/>
                </a:cubicBezTo>
                <a:cubicBezTo>
                  <a:pt x="1167060" y="330870"/>
                  <a:pt x="1152698" y="335280"/>
                  <a:pt x="1138843" y="340822"/>
                </a:cubicBezTo>
                <a:cubicBezTo>
                  <a:pt x="1073807" y="405862"/>
                  <a:pt x="1124658" y="363153"/>
                  <a:pt x="914400" y="349135"/>
                </a:cubicBezTo>
                <a:cubicBezTo>
                  <a:pt x="900302" y="348195"/>
                  <a:pt x="886773" y="343145"/>
                  <a:pt x="872836" y="340822"/>
                </a:cubicBezTo>
                <a:cubicBezTo>
                  <a:pt x="853509" y="337601"/>
                  <a:pt x="833924" y="336014"/>
                  <a:pt x="814647" y="332509"/>
                </a:cubicBezTo>
                <a:cubicBezTo>
                  <a:pt x="803407" y="330465"/>
                  <a:pt x="792784" y="325108"/>
                  <a:pt x="781396" y="324197"/>
                </a:cubicBezTo>
                <a:cubicBezTo>
                  <a:pt x="723327" y="319552"/>
                  <a:pt x="665018" y="318655"/>
                  <a:pt x="606829" y="315884"/>
                </a:cubicBezTo>
                <a:cubicBezTo>
                  <a:pt x="554182" y="310342"/>
                  <a:pt x="501815" y="300317"/>
                  <a:pt x="448887" y="299258"/>
                </a:cubicBezTo>
                <a:cubicBezTo>
                  <a:pt x="362961" y="297539"/>
                  <a:pt x="277135" y="307571"/>
                  <a:pt x="191192" y="307571"/>
                </a:cubicBezTo>
                <a:cubicBezTo>
                  <a:pt x="132937" y="307571"/>
                  <a:pt x="74814" y="302029"/>
                  <a:pt x="16625" y="299258"/>
                </a:cubicBezTo>
                <a:cubicBezTo>
                  <a:pt x="12704" y="287495"/>
                  <a:pt x="0" y="251511"/>
                  <a:pt x="0" y="241069"/>
                </a:cubicBezTo>
                <a:cubicBezTo>
                  <a:pt x="0" y="204941"/>
                  <a:pt x="4091" y="168885"/>
                  <a:pt x="8312" y="133004"/>
                </a:cubicBezTo>
                <a:cubicBezTo>
                  <a:pt x="10856" y="111384"/>
                  <a:pt x="17452" y="90613"/>
                  <a:pt x="33250" y="74815"/>
                </a:cubicBezTo>
                <a:cubicBezTo>
                  <a:pt x="40315" y="67750"/>
                  <a:pt x="49876" y="63731"/>
                  <a:pt x="58189" y="58189"/>
                </a:cubicBezTo>
                <a:cubicBezTo>
                  <a:pt x="63731" y="49876"/>
                  <a:pt x="66342" y="38546"/>
                  <a:pt x="74814" y="33251"/>
                </a:cubicBezTo>
                <a:cubicBezTo>
                  <a:pt x="130394" y="-1486"/>
                  <a:pt x="226019" y="22255"/>
                  <a:pt x="274320" y="24938"/>
                </a:cubicBezTo>
                <a:lnTo>
                  <a:pt x="440574" y="8313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3565848" y="3499658"/>
            <a:ext cx="1280472" cy="854150"/>
          </a:xfrm>
          <a:custGeom>
            <a:avLst/>
            <a:gdLst>
              <a:gd name="connsiteX0" fmla="*/ 108377 w 1272159"/>
              <a:gd name="connsiteY0" fmla="*/ 16625 h 837524"/>
              <a:gd name="connsiteX1" fmla="*/ 108377 w 1272159"/>
              <a:gd name="connsiteY1" fmla="*/ 16625 h 837524"/>
              <a:gd name="connsiteX2" fmla="*/ 183192 w 1272159"/>
              <a:gd name="connsiteY2" fmla="*/ 8312 h 837524"/>
              <a:gd name="connsiteX3" fmla="*/ 224756 w 1272159"/>
              <a:gd name="connsiteY3" fmla="*/ 0 h 837524"/>
              <a:gd name="connsiteX4" fmla="*/ 432574 w 1272159"/>
              <a:gd name="connsiteY4" fmla="*/ 8312 h 837524"/>
              <a:gd name="connsiteX5" fmla="*/ 756770 w 1272159"/>
              <a:gd name="connsiteY5" fmla="*/ 24938 h 837524"/>
              <a:gd name="connsiteX6" fmla="*/ 806647 w 1272159"/>
              <a:gd name="connsiteY6" fmla="*/ 33251 h 837524"/>
              <a:gd name="connsiteX7" fmla="*/ 1197345 w 1272159"/>
              <a:gd name="connsiteY7" fmla="*/ 49876 h 837524"/>
              <a:gd name="connsiteX8" fmla="*/ 1205657 w 1272159"/>
              <a:gd name="connsiteY8" fmla="*/ 74814 h 837524"/>
              <a:gd name="connsiteX9" fmla="*/ 1222283 w 1272159"/>
              <a:gd name="connsiteY9" fmla="*/ 108065 h 837524"/>
              <a:gd name="connsiteX10" fmla="*/ 1230596 w 1272159"/>
              <a:gd name="connsiteY10" fmla="*/ 141316 h 837524"/>
              <a:gd name="connsiteX11" fmla="*/ 1255534 w 1272159"/>
              <a:gd name="connsiteY11" fmla="*/ 274320 h 837524"/>
              <a:gd name="connsiteX12" fmla="*/ 1263847 w 1272159"/>
              <a:gd name="connsiteY12" fmla="*/ 315883 h 837524"/>
              <a:gd name="connsiteX13" fmla="*/ 1272159 w 1272159"/>
              <a:gd name="connsiteY13" fmla="*/ 374072 h 837524"/>
              <a:gd name="connsiteX14" fmla="*/ 1263847 w 1272159"/>
              <a:gd name="connsiteY14" fmla="*/ 615141 h 837524"/>
              <a:gd name="connsiteX15" fmla="*/ 1247221 w 1272159"/>
              <a:gd name="connsiteY15" fmla="*/ 640080 h 837524"/>
              <a:gd name="connsiteX16" fmla="*/ 1213970 w 1272159"/>
              <a:gd name="connsiteY16" fmla="*/ 689956 h 837524"/>
              <a:gd name="connsiteX17" fmla="*/ 1197345 w 1272159"/>
              <a:gd name="connsiteY17" fmla="*/ 714894 h 837524"/>
              <a:gd name="connsiteX18" fmla="*/ 1189032 w 1272159"/>
              <a:gd name="connsiteY18" fmla="*/ 739832 h 837524"/>
              <a:gd name="connsiteX19" fmla="*/ 1164094 w 1272159"/>
              <a:gd name="connsiteY19" fmla="*/ 748145 h 837524"/>
              <a:gd name="connsiteX20" fmla="*/ 1139156 w 1272159"/>
              <a:gd name="connsiteY20" fmla="*/ 764771 h 837524"/>
              <a:gd name="connsiteX21" fmla="*/ 1089279 w 1272159"/>
              <a:gd name="connsiteY21" fmla="*/ 781396 h 837524"/>
              <a:gd name="connsiteX22" fmla="*/ 1031090 w 1272159"/>
              <a:gd name="connsiteY22" fmla="*/ 798021 h 837524"/>
              <a:gd name="connsiteX23" fmla="*/ 1006152 w 1272159"/>
              <a:gd name="connsiteY23" fmla="*/ 806334 h 837524"/>
              <a:gd name="connsiteX24" fmla="*/ 831585 w 1272159"/>
              <a:gd name="connsiteY24" fmla="*/ 814647 h 837524"/>
              <a:gd name="connsiteX25" fmla="*/ 449199 w 1272159"/>
              <a:gd name="connsiteY25" fmla="*/ 814647 h 837524"/>
              <a:gd name="connsiteX26" fmla="*/ 224756 w 1272159"/>
              <a:gd name="connsiteY26" fmla="*/ 806334 h 837524"/>
              <a:gd name="connsiteX27" fmla="*/ 158254 w 1272159"/>
              <a:gd name="connsiteY27" fmla="*/ 798021 h 837524"/>
              <a:gd name="connsiteX28" fmla="*/ 58501 w 1272159"/>
              <a:gd name="connsiteY28" fmla="*/ 773083 h 837524"/>
              <a:gd name="connsiteX29" fmla="*/ 58501 w 1272159"/>
              <a:gd name="connsiteY29" fmla="*/ 540327 h 837524"/>
              <a:gd name="connsiteX30" fmla="*/ 41876 w 1272159"/>
              <a:gd name="connsiteY30" fmla="*/ 365760 h 837524"/>
              <a:gd name="connsiteX31" fmla="*/ 25250 w 1272159"/>
              <a:gd name="connsiteY31" fmla="*/ 332509 h 837524"/>
              <a:gd name="connsiteX32" fmla="*/ 16937 w 1272159"/>
              <a:gd name="connsiteY32" fmla="*/ 274320 h 837524"/>
              <a:gd name="connsiteX33" fmla="*/ 8625 w 1272159"/>
              <a:gd name="connsiteY33" fmla="*/ 232756 h 837524"/>
              <a:gd name="connsiteX34" fmla="*/ 312 w 1272159"/>
              <a:gd name="connsiteY34" fmla="*/ 182880 h 837524"/>
              <a:gd name="connsiteX35" fmla="*/ 8625 w 1272159"/>
              <a:gd name="connsiteY35" fmla="*/ 49876 h 837524"/>
              <a:gd name="connsiteX36" fmla="*/ 58501 w 1272159"/>
              <a:gd name="connsiteY36" fmla="*/ 16625 h 837524"/>
              <a:gd name="connsiteX37" fmla="*/ 108377 w 1272159"/>
              <a:gd name="connsiteY37" fmla="*/ 16625 h 83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2159" h="837524">
                <a:moveTo>
                  <a:pt x="108377" y="16625"/>
                </a:moveTo>
                <a:lnTo>
                  <a:pt x="108377" y="16625"/>
                </a:lnTo>
                <a:cubicBezTo>
                  <a:pt x="133315" y="13854"/>
                  <a:pt x="158352" y="11860"/>
                  <a:pt x="183192" y="8312"/>
                </a:cubicBezTo>
                <a:cubicBezTo>
                  <a:pt x="197179" y="6314"/>
                  <a:pt x="210627" y="0"/>
                  <a:pt x="224756" y="0"/>
                </a:cubicBezTo>
                <a:cubicBezTo>
                  <a:pt x="294084" y="0"/>
                  <a:pt x="363301" y="5541"/>
                  <a:pt x="432574" y="8312"/>
                </a:cubicBezTo>
                <a:cubicBezTo>
                  <a:pt x="563525" y="41051"/>
                  <a:pt x="424037" y="8707"/>
                  <a:pt x="756770" y="24938"/>
                </a:cubicBezTo>
                <a:cubicBezTo>
                  <a:pt x="773605" y="25759"/>
                  <a:pt x="789819" y="32298"/>
                  <a:pt x="806647" y="33251"/>
                </a:cubicBezTo>
                <a:cubicBezTo>
                  <a:pt x="936789" y="40617"/>
                  <a:pt x="1197345" y="49876"/>
                  <a:pt x="1197345" y="49876"/>
                </a:cubicBezTo>
                <a:cubicBezTo>
                  <a:pt x="1200116" y="58189"/>
                  <a:pt x="1202205" y="66760"/>
                  <a:pt x="1205657" y="74814"/>
                </a:cubicBezTo>
                <a:cubicBezTo>
                  <a:pt x="1210538" y="86204"/>
                  <a:pt x="1217932" y="96462"/>
                  <a:pt x="1222283" y="108065"/>
                </a:cubicBezTo>
                <a:cubicBezTo>
                  <a:pt x="1226295" y="118762"/>
                  <a:pt x="1228027" y="130184"/>
                  <a:pt x="1230596" y="141316"/>
                </a:cubicBezTo>
                <a:cubicBezTo>
                  <a:pt x="1258714" y="263160"/>
                  <a:pt x="1238053" y="169441"/>
                  <a:pt x="1255534" y="274320"/>
                </a:cubicBezTo>
                <a:cubicBezTo>
                  <a:pt x="1257857" y="288256"/>
                  <a:pt x="1261524" y="301946"/>
                  <a:pt x="1263847" y="315883"/>
                </a:cubicBezTo>
                <a:cubicBezTo>
                  <a:pt x="1267068" y="335210"/>
                  <a:pt x="1269388" y="354676"/>
                  <a:pt x="1272159" y="374072"/>
                </a:cubicBezTo>
                <a:cubicBezTo>
                  <a:pt x="1269388" y="454428"/>
                  <a:pt x="1271352" y="535088"/>
                  <a:pt x="1263847" y="615141"/>
                </a:cubicBezTo>
                <a:cubicBezTo>
                  <a:pt x="1262914" y="625088"/>
                  <a:pt x="1251689" y="631144"/>
                  <a:pt x="1247221" y="640080"/>
                </a:cubicBezTo>
                <a:cubicBezTo>
                  <a:pt x="1214350" y="705820"/>
                  <a:pt x="1273064" y="619043"/>
                  <a:pt x="1213970" y="689956"/>
                </a:cubicBezTo>
                <a:cubicBezTo>
                  <a:pt x="1207574" y="697631"/>
                  <a:pt x="1201813" y="705958"/>
                  <a:pt x="1197345" y="714894"/>
                </a:cubicBezTo>
                <a:cubicBezTo>
                  <a:pt x="1193426" y="722731"/>
                  <a:pt x="1195228" y="733636"/>
                  <a:pt x="1189032" y="739832"/>
                </a:cubicBezTo>
                <a:cubicBezTo>
                  <a:pt x="1182836" y="746028"/>
                  <a:pt x="1171931" y="744226"/>
                  <a:pt x="1164094" y="748145"/>
                </a:cubicBezTo>
                <a:cubicBezTo>
                  <a:pt x="1155158" y="752613"/>
                  <a:pt x="1148286" y="760713"/>
                  <a:pt x="1139156" y="764771"/>
                </a:cubicBezTo>
                <a:cubicBezTo>
                  <a:pt x="1123142" y="771889"/>
                  <a:pt x="1105905" y="775854"/>
                  <a:pt x="1089279" y="781396"/>
                </a:cubicBezTo>
                <a:cubicBezTo>
                  <a:pt x="1029464" y="801334"/>
                  <a:pt x="1104184" y="777137"/>
                  <a:pt x="1031090" y="798021"/>
                </a:cubicBezTo>
                <a:cubicBezTo>
                  <a:pt x="1022665" y="800428"/>
                  <a:pt x="1014884" y="805606"/>
                  <a:pt x="1006152" y="806334"/>
                </a:cubicBezTo>
                <a:cubicBezTo>
                  <a:pt x="948098" y="811172"/>
                  <a:pt x="889774" y="811876"/>
                  <a:pt x="831585" y="814647"/>
                </a:cubicBezTo>
                <a:cubicBezTo>
                  <a:pt x="693977" y="860518"/>
                  <a:pt x="810028" y="824957"/>
                  <a:pt x="449199" y="814647"/>
                </a:cubicBezTo>
                <a:lnTo>
                  <a:pt x="224756" y="806334"/>
                </a:lnTo>
                <a:lnTo>
                  <a:pt x="158254" y="798021"/>
                </a:lnTo>
                <a:cubicBezTo>
                  <a:pt x="66191" y="787792"/>
                  <a:pt x="95138" y="809720"/>
                  <a:pt x="58501" y="773083"/>
                </a:cubicBezTo>
                <a:cubicBezTo>
                  <a:pt x="27169" y="679090"/>
                  <a:pt x="58501" y="782889"/>
                  <a:pt x="58501" y="540327"/>
                </a:cubicBezTo>
                <a:cubicBezTo>
                  <a:pt x="58501" y="532862"/>
                  <a:pt x="48469" y="392133"/>
                  <a:pt x="41876" y="365760"/>
                </a:cubicBezTo>
                <a:cubicBezTo>
                  <a:pt x="38871" y="353738"/>
                  <a:pt x="30792" y="343593"/>
                  <a:pt x="25250" y="332509"/>
                </a:cubicBezTo>
                <a:cubicBezTo>
                  <a:pt x="22479" y="313113"/>
                  <a:pt x="20158" y="293647"/>
                  <a:pt x="16937" y="274320"/>
                </a:cubicBezTo>
                <a:cubicBezTo>
                  <a:pt x="14614" y="260383"/>
                  <a:pt x="11152" y="246657"/>
                  <a:pt x="8625" y="232756"/>
                </a:cubicBezTo>
                <a:cubicBezTo>
                  <a:pt x="5610" y="216173"/>
                  <a:pt x="3083" y="199505"/>
                  <a:pt x="312" y="182880"/>
                </a:cubicBezTo>
                <a:cubicBezTo>
                  <a:pt x="3083" y="138545"/>
                  <a:pt x="-6049" y="91803"/>
                  <a:pt x="8625" y="49876"/>
                </a:cubicBezTo>
                <a:cubicBezTo>
                  <a:pt x="15226" y="31017"/>
                  <a:pt x="41876" y="27709"/>
                  <a:pt x="58501" y="16625"/>
                </a:cubicBezTo>
                <a:cubicBezTo>
                  <a:pt x="88050" y="-3074"/>
                  <a:pt x="100064" y="16625"/>
                  <a:pt x="108377" y="1662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170430" y="5286896"/>
            <a:ext cx="1712422" cy="980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45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4109605" cy="55615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Regulační plán na žádost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38255" y="1117069"/>
            <a:ext cx="377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č. 18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vyhl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č. 500/2006 Sb.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650" y="333375"/>
            <a:ext cx="4838700" cy="619125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5394960" y="5062451"/>
            <a:ext cx="1296785" cy="11720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89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Vaše dotazy, připomínky, názory...</a:t>
            </a:r>
            <a:endParaRPr lang="cs-CZ" sz="28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13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3693729"/>
            <a:ext cx="761047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územního plánování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Petr Pelech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377 195 421</a:t>
            </a:r>
          </a:p>
          <a:p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petr.pelech@plzensky-kraj.cz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 ÚPČ	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24525" y="1117069"/>
            <a:ext cx="2790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162 SZ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Co se eviduje?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600" dirty="0" smtClean="0"/>
              <a:t>ÚPD a průběh jejího pořizování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600" dirty="0" smtClean="0"/>
              <a:t>zastavitelné plochy nad 10 ha a účel jejich využití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600" dirty="0" smtClean="0"/>
              <a:t>územní studie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ze zákona eviduje krajský úřad -</a:t>
            </a:r>
            <a:r>
              <a:rPr lang="en-US" sz="2000" dirty="0" smtClean="0"/>
              <a:t>&gt; </a:t>
            </a:r>
            <a:r>
              <a:rPr lang="en-US" sz="2000" dirty="0" err="1" smtClean="0"/>
              <a:t>pov</a:t>
            </a:r>
            <a:r>
              <a:rPr lang="cs-CZ" sz="2000" dirty="0" err="1" smtClean="0"/>
              <a:t>ěřil</a:t>
            </a:r>
            <a:r>
              <a:rPr lang="cs-CZ" sz="2000" dirty="0" smtClean="0"/>
              <a:t> ÚÚP (odst. 4)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obecní úřady (ne ÚÚP) podávají návrhy na kraj (odst. 6)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000" dirty="0"/>
          </a:p>
          <a:p>
            <a:pPr>
              <a:buFont typeface="Wingdings" panose="05000000000000000000" pitchFamily="2" charset="2"/>
              <a:buChar char="ü"/>
            </a:pPr>
            <a:endParaRPr lang="cs-CZ" sz="2000" dirty="0"/>
          </a:p>
          <a:p>
            <a:pPr lvl="1">
              <a:buFont typeface="Wingdings" panose="05000000000000000000" pitchFamily="2" charset="2"/>
              <a:buChar char="ü"/>
            </a:pPr>
            <a:endParaRPr lang="cs-CZ" sz="16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cs-CZ" sz="2000" b="1" dirty="0" smtClean="0">
              <a:solidFill>
                <a:srgbClr val="339966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1319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 ÚPČ	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dirty="0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104015" y="1117069"/>
            <a:ext cx="3411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22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vyhl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č. 500/2006 Sb.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podkladem pro zápis do evidence ÚPČ jsou </a:t>
            </a:r>
            <a:r>
              <a:rPr lang="cs-CZ" sz="2000" b="1" dirty="0" smtClean="0">
                <a:solidFill>
                  <a:srgbClr val="339966"/>
                </a:solidFill>
              </a:rPr>
              <a:t>průběžně vyplňované</a:t>
            </a:r>
            <a:r>
              <a:rPr lang="cs-CZ" sz="2000" dirty="0" smtClean="0"/>
              <a:t> registrační listy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příloha č. 14 - 18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ÚS, ZÚR, ÚP, RP z podnětu, RP na žádost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Vazba na </a:t>
            </a:r>
            <a:r>
              <a:rPr lang="cs-CZ" sz="2000" dirty="0" err="1" smtClean="0"/>
              <a:t>geoportál</a:t>
            </a:r>
            <a:r>
              <a:rPr lang="cs-CZ" sz="2000" dirty="0" smtClean="0"/>
              <a:t> </a:t>
            </a:r>
            <a:r>
              <a:rPr lang="cs-CZ" sz="2000" dirty="0" err="1" smtClean="0"/>
              <a:t>PK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sz="2000" dirty="0"/>
          </a:p>
          <a:p>
            <a:pPr>
              <a:buFont typeface="Wingdings" panose="05000000000000000000" pitchFamily="2" charset="2"/>
              <a:buChar char="ü"/>
            </a:pPr>
            <a:endParaRPr lang="cs-CZ" sz="2000" dirty="0"/>
          </a:p>
          <a:p>
            <a:pPr lvl="1">
              <a:buFont typeface="Wingdings" panose="05000000000000000000" pitchFamily="2" charset="2"/>
              <a:buChar char="ü"/>
            </a:pPr>
            <a:endParaRPr lang="cs-CZ" sz="16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cs-CZ" sz="2000" b="1" dirty="0" smtClean="0">
              <a:solidFill>
                <a:srgbClr val="339966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457200" lvl="1" indent="0">
              <a:buNone/>
            </a:pPr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632" y="3738632"/>
            <a:ext cx="4216474" cy="210532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4015" y="4248587"/>
            <a:ext cx="3413587" cy="234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7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 ÚPČ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24525" y="1117069"/>
            <a:ext cx="2790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162 SZ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systém </a:t>
            </a:r>
            <a:r>
              <a:rPr lang="cs-CZ" sz="2400" dirty="0" err="1" smtClean="0"/>
              <a:t>iLAS</a:t>
            </a:r>
            <a:r>
              <a:rPr lang="cs-CZ" sz="2400" dirty="0" smtClean="0"/>
              <a:t>, spravuje Ústav územního rozvoje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b="1" dirty="0" smtClean="0">
                <a:solidFill>
                  <a:srgbClr val="339966"/>
                </a:solidFill>
              </a:rPr>
              <a:t>Zodpovědní pracovníci na ORP: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Blovice: Mašková Anna		Stříbro: Kopetová Jana	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Domažlice: Pivoňka Jiří		Sušice: Matějková Dana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Horažďovice: Daňková Jana		Tachov: </a:t>
            </a:r>
            <a:r>
              <a:rPr lang="cs-CZ" sz="1400" dirty="0" err="1" smtClean="0"/>
              <a:t>Rolková</a:t>
            </a:r>
            <a:r>
              <a:rPr lang="cs-CZ" sz="1400" dirty="0" smtClean="0"/>
              <a:t> Ludmila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Horšovský Týn: Matějková Michaela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Klatovy: Krčmářová Eva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Kralovice: Šapovalová Lenka	 	Plzeňský kraj: Pelech Petr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Nepomuk: Větrovcová Dana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Nýřany: Dolečková Drahoslava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Plzeň: </a:t>
            </a:r>
            <a:r>
              <a:rPr lang="cs-CZ" sz="1400" dirty="0" err="1" smtClean="0"/>
              <a:t>Zíbová</a:t>
            </a:r>
            <a:r>
              <a:rPr lang="cs-CZ" sz="1400" dirty="0" smtClean="0"/>
              <a:t> Helena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Přeštice: </a:t>
            </a:r>
            <a:r>
              <a:rPr lang="cs-CZ" sz="1400" dirty="0" err="1" smtClean="0"/>
              <a:t>Hocmannová</a:t>
            </a:r>
            <a:r>
              <a:rPr lang="cs-CZ" sz="1400" dirty="0" smtClean="0"/>
              <a:t> Denisa       </a:t>
            </a:r>
            <a:r>
              <a:rPr lang="cs-CZ" sz="1400" dirty="0" smtClean="0">
                <a:hlinkClick r:id="rId2"/>
              </a:rPr>
              <a:t>http</a:t>
            </a:r>
            <a:r>
              <a:rPr lang="cs-CZ" sz="1400" dirty="0">
                <a:hlinkClick r:id="rId2"/>
              </a:rPr>
              <a:t>://</a:t>
            </a:r>
            <a:r>
              <a:rPr lang="cs-CZ" sz="1400" dirty="0" err="1" smtClean="0">
                <a:hlinkClick r:id="rId2"/>
              </a:rPr>
              <a:t>www.uur.cz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iLAS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iLAS_ORP_MON.asp?KODKR</a:t>
            </a:r>
            <a:r>
              <a:rPr lang="cs-CZ" sz="1400" dirty="0" smtClean="0">
                <a:hlinkClick r:id="rId2"/>
              </a:rPr>
              <a:t>=32</a:t>
            </a:r>
            <a:endParaRPr lang="cs-CZ" sz="1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Rokycany: Hájek Jiří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Stod: Štěpanovský Petr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1400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sz="1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203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 ÚPČ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24525" y="1117069"/>
            <a:ext cx="2790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162 SZ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Jak editovat kontaktní údaje: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>
                <a:hlinkClick r:id="rId2"/>
              </a:rPr>
              <a:t>http://</a:t>
            </a:r>
            <a:r>
              <a:rPr lang="cs-CZ" sz="1400" dirty="0" err="1">
                <a:hlinkClick r:id="rId2"/>
              </a:rPr>
              <a:t>www.uur.cz</a:t>
            </a:r>
            <a:r>
              <a:rPr lang="cs-CZ" sz="1400" dirty="0">
                <a:hlinkClick r:id="rId2"/>
              </a:rPr>
              <a:t>/</a:t>
            </a:r>
            <a:r>
              <a:rPr lang="cs-CZ" sz="1400" dirty="0" err="1">
                <a:hlinkClick r:id="rId2"/>
              </a:rPr>
              <a:t>iLAS</a:t>
            </a:r>
            <a:r>
              <a:rPr lang="cs-CZ" sz="1400" dirty="0">
                <a:hlinkClick r:id="rId2"/>
              </a:rPr>
              <a:t>/</a:t>
            </a:r>
            <a:r>
              <a:rPr lang="cs-CZ" sz="1400" dirty="0" err="1">
                <a:hlinkClick r:id="rId2"/>
              </a:rPr>
              <a:t>iLAS_ORP_MON.asp?KODKR</a:t>
            </a:r>
            <a:r>
              <a:rPr lang="cs-CZ" sz="1400" dirty="0">
                <a:hlinkClick r:id="rId2"/>
              </a:rPr>
              <a:t>=32</a:t>
            </a:r>
            <a:endParaRPr lang="cs-CZ" sz="1400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sz="1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457200" lvl="1" indent="0">
              <a:buNone/>
            </a:pPr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92" y="2668465"/>
            <a:ext cx="6924675" cy="33242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636" y="434182"/>
            <a:ext cx="6858000" cy="2647950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5392615" y="4001294"/>
            <a:ext cx="2461847" cy="3292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2159021" y="2854570"/>
            <a:ext cx="1459523" cy="3692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9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5282989"/>
              </p:ext>
            </p:extLst>
          </p:nvPr>
        </p:nvGraphicFramePr>
        <p:xfrm>
          <a:off x="111875" y="3153553"/>
          <a:ext cx="5150081" cy="356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25629"/>
              </p:ext>
            </p:extLst>
          </p:nvPr>
        </p:nvGraphicFramePr>
        <p:xfrm>
          <a:off x="111875" y="73169"/>
          <a:ext cx="3911485" cy="2553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289595"/>
              </p:ext>
            </p:extLst>
          </p:nvPr>
        </p:nvGraphicFramePr>
        <p:xfrm>
          <a:off x="4189614" y="73169"/>
          <a:ext cx="4850823" cy="3343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1654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 ÚPČ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237018" y="1117069"/>
            <a:ext cx="3278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22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vyhl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č. 500/2006 Sb.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1" y="142008"/>
            <a:ext cx="8458200" cy="4495800"/>
          </a:xfrm>
          <a:prstGeom prst="rect">
            <a:avLst/>
          </a:prstGeom>
        </p:spPr>
      </p:pic>
      <p:pic>
        <p:nvPicPr>
          <p:cNvPr id="8" name="Obrázek 7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61" y="4734510"/>
            <a:ext cx="8343900" cy="1247775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293076" y="1517179"/>
            <a:ext cx="2174631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05153" y="91866"/>
            <a:ext cx="3733801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8404345" y="142008"/>
            <a:ext cx="439616" cy="3992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7051432" y="1440979"/>
            <a:ext cx="1874592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1970" y="9525"/>
            <a:ext cx="7343775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43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Územní studie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38255" y="1117069"/>
            <a:ext cx="377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č. 14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vyhl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č. 500/2006 Sb.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412" y="128587"/>
            <a:ext cx="6353175" cy="6600825"/>
          </a:xfrm>
          <a:prstGeom prst="rect">
            <a:avLst/>
          </a:prstGeom>
        </p:spPr>
      </p:pic>
      <p:sp>
        <p:nvSpPr>
          <p:cNvPr id="12" name="Volný tvar 11"/>
          <p:cNvSpPr/>
          <p:nvPr/>
        </p:nvSpPr>
        <p:spPr>
          <a:xfrm>
            <a:off x="3208713" y="4904509"/>
            <a:ext cx="1795549" cy="782159"/>
          </a:xfrm>
          <a:custGeom>
            <a:avLst/>
            <a:gdLst>
              <a:gd name="connsiteX0" fmla="*/ 831272 w 1795549"/>
              <a:gd name="connsiteY0" fmla="*/ 74815 h 782159"/>
              <a:gd name="connsiteX1" fmla="*/ 831272 w 1795549"/>
              <a:gd name="connsiteY1" fmla="*/ 74815 h 782159"/>
              <a:gd name="connsiteX2" fmla="*/ 773083 w 1795549"/>
              <a:gd name="connsiteY2" fmla="*/ 157942 h 782159"/>
              <a:gd name="connsiteX3" fmla="*/ 748145 w 1795549"/>
              <a:gd name="connsiteY3" fmla="*/ 166255 h 782159"/>
              <a:gd name="connsiteX4" fmla="*/ 581891 w 1795549"/>
              <a:gd name="connsiteY4" fmla="*/ 157942 h 782159"/>
              <a:gd name="connsiteX5" fmla="*/ 523702 w 1795549"/>
              <a:gd name="connsiteY5" fmla="*/ 149629 h 782159"/>
              <a:gd name="connsiteX6" fmla="*/ 357447 w 1795549"/>
              <a:gd name="connsiteY6" fmla="*/ 157942 h 782159"/>
              <a:gd name="connsiteX7" fmla="*/ 266007 w 1795549"/>
              <a:gd name="connsiteY7" fmla="*/ 174567 h 782159"/>
              <a:gd name="connsiteX8" fmla="*/ 174567 w 1795549"/>
              <a:gd name="connsiteY8" fmla="*/ 191193 h 782159"/>
              <a:gd name="connsiteX9" fmla="*/ 124691 w 1795549"/>
              <a:gd name="connsiteY9" fmla="*/ 207818 h 782159"/>
              <a:gd name="connsiteX10" fmla="*/ 99752 w 1795549"/>
              <a:gd name="connsiteY10" fmla="*/ 216131 h 782159"/>
              <a:gd name="connsiteX11" fmla="*/ 74814 w 1795549"/>
              <a:gd name="connsiteY11" fmla="*/ 232756 h 782159"/>
              <a:gd name="connsiteX12" fmla="*/ 41563 w 1795549"/>
              <a:gd name="connsiteY12" fmla="*/ 290946 h 782159"/>
              <a:gd name="connsiteX13" fmla="*/ 33251 w 1795549"/>
              <a:gd name="connsiteY13" fmla="*/ 315884 h 782159"/>
              <a:gd name="connsiteX14" fmla="*/ 16625 w 1795549"/>
              <a:gd name="connsiteY14" fmla="*/ 349135 h 782159"/>
              <a:gd name="connsiteX15" fmla="*/ 0 w 1795549"/>
              <a:gd name="connsiteY15" fmla="*/ 423949 h 782159"/>
              <a:gd name="connsiteX16" fmla="*/ 16625 w 1795549"/>
              <a:gd name="connsiteY16" fmla="*/ 540327 h 782159"/>
              <a:gd name="connsiteX17" fmla="*/ 49876 w 1795549"/>
              <a:gd name="connsiteY17" fmla="*/ 581891 h 782159"/>
              <a:gd name="connsiteX18" fmla="*/ 58189 w 1795549"/>
              <a:gd name="connsiteY18" fmla="*/ 606829 h 782159"/>
              <a:gd name="connsiteX19" fmla="*/ 74814 w 1795549"/>
              <a:gd name="connsiteY19" fmla="*/ 631767 h 782159"/>
              <a:gd name="connsiteX20" fmla="*/ 83127 w 1795549"/>
              <a:gd name="connsiteY20" fmla="*/ 656706 h 782159"/>
              <a:gd name="connsiteX21" fmla="*/ 108065 w 1795549"/>
              <a:gd name="connsiteY21" fmla="*/ 673331 h 782159"/>
              <a:gd name="connsiteX22" fmla="*/ 174567 w 1795549"/>
              <a:gd name="connsiteY22" fmla="*/ 723207 h 782159"/>
              <a:gd name="connsiteX23" fmla="*/ 257694 w 1795549"/>
              <a:gd name="connsiteY23" fmla="*/ 748146 h 782159"/>
              <a:gd name="connsiteX24" fmla="*/ 490451 w 1795549"/>
              <a:gd name="connsiteY24" fmla="*/ 773084 h 782159"/>
              <a:gd name="connsiteX25" fmla="*/ 532014 w 1795549"/>
              <a:gd name="connsiteY25" fmla="*/ 781396 h 782159"/>
              <a:gd name="connsiteX26" fmla="*/ 1496291 w 1795549"/>
              <a:gd name="connsiteY26" fmla="*/ 773084 h 782159"/>
              <a:gd name="connsiteX27" fmla="*/ 1521229 w 1795549"/>
              <a:gd name="connsiteY27" fmla="*/ 764771 h 782159"/>
              <a:gd name="connsiteX28" fmla="*/ 1554480 w 1795549"/>
              <a:gd name="connsiteY28" fmla="*/ 748146 h 782159"/>
              <a:gd name="connsiteX29" fmla="*/ 1596043 w 1795549"/>
              <a:gd name="connsiteY29" fmla="*/ 714895 h 782159"/>
              <a:gd name="connsiteX30" fmla="*/ 1645920 w 1795549"/>
              <a:gd name="connsiteY30" fmla="*/ 681644 h 782159"/>
              <a:gd name="connsiteX31" fmla="*/ 1670858 w 1795549"/>
              <a:gd name="connsiteY31" fmla="*/ 648393 h 782159"/>
              <a:gd name="connsiteX32" fmla="*/ 1695796 w 1795549"/>
              <a:gd name="connsiteY32" fmla="*/ 640080 h 782159"/>
              <a:gd name="connsiteX33" fmla="*/ 1720734 w 1795549"/>
              <a:gd name="connsiteY33" fmla="*/ 623455 h 782159"/>
              <a:gd name="connsiteX34" fmla="*/ 1762298 w 1795549"/>
              <a:gd name="connsiteY34" fmla="*/ 590204 h 782159"/>
              <a:gd name="connsiteX35" fmla="*/ 1778923 w 1795549"/>
              <a:gd name="connsiteY35" fmla="*/ 565266 h 782159"/>
              <a:gd name="connsiteX36" fmla="*/ 1787236 w 1795549"/>
              <a:gd name="connsiteY36" fmla="*/ 532015 h 782159"/>
              <a:gd name="connsiteX37" fmla="*/ 1795549 w 1795549"/>
              <a:gd name="connsiteY37" fmla="*/ 507076 h 782159"/>
              <a:gd name="connsiteX38" fmla="*/ 1787236 w 1795549"/>
              <a:gd name="connsiteY38" fmla="*/ 290946 h 782159"/>
              <a:gd name="connsiteX39" fmla="*/ 1778923 w 1795549"/>
              <a:gd name="connsiteY39" fmla="*/ 257695 h 782159"/>
              <a:gd name="connsiteX40" fmla="*/ 1762298 w 1795549"/>
              <a:gd name="connsiteY40" fmla="*/ 241069 h 782159"/>
              <a:gd name="connsiteX41" fmla="*/ 1737360 w 1795549"/>
              <a:gd name="connsiteY41" fmla="*/ 182880 h 782159"/>
              <a:gd name="connsiteX42" fmla="*/ 1712422 w 1795549"/>
              <a:gd name="connsiteY42" fmla="*/ 141316 h 782159"/>
              <a:gd name="connsiteX43" fmla="*/ 1704109 w 1795549"/>
              <a:gd name="connsiteY43" fmla="*/ 116378 h 782159"/>
              <a:gd name="connsiteX44" fmla="*/ 1695796 w 1795549"/>
              <a:gd name="connsiteY44" fmla="*/ 83127 h 782159"/>
              <a:gd name="connsiteX45" fmla="*/ 1604356 w 1795549"/>
              <a:gd name="connsiteY45" fmla="*/ 33251 h 782159"/>
              <a:gd name="connsiteX46" fmla="*/ 1487978 w 1795549"/>
              <a:gd name="connsiteY46" fmla="*/ 16626 h 782159"/>
              <a:gd name="connsiteX47" fmla="*/ 1413163 w 1795549"/>
              <a:gd name="connsiteY47" fmla="*/ 0 h 782159"/>
              <a:gd name="connsiteX48" fmla="*/ 1138843 w 1795549"/>
              <a:gd name="connsiteY48" fmla="*/ 16626 h 782159"/>
              <a:gd name="connsiteX49" fmla="*/ 1080654 w 1795549"/>
              <a:gd name="connsiteY49" fmla="*/ 41564 h 782159"/>
              <a:gd name="connsiteX50" fmla="*/ 1055716 w 1795549"/>
              <a:gd name="connsiteY50" fmla="*/ 58189 h 782159"/>
              <a:gd name="connsiteX51" fmla="*/ 1005840 w 1795549"/>
              <a:gd name="connsiteY51" fmla="*/ 66502 h 782159"/>
              <a:gd name="connsiteX52" fmla="*/ 831272 w 1795549"/>
              <a:gd name="connsiteY52" fmla="*/ 74815 h 782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795549" h="782159">
                <a:moveTo>
                  <a:pt x="831272" y="74815"/>
                </a:moveTo>
                <a:lnTo>
                  <a:pt x="831272" y="74815"/>
                </a:lnTo>
                <a:cubicBezTo>
                  <a:pt x="806110" y="125139"/>
                  <a:pt x="813581" y="137693"/>
                  <a:pt x="773083" y="157942"/>
                </a:cubicBezTo>
                <a:cubicBezTo>
                  <a:pt x="765246" y="161861"/>
                  <a:pt x="756458" y="163484"/>
                  <a:pt x="748145" y="166255"/>
                </a:cubicBezTo>
                <a:cubicBezTo>
                  <a:pt x="692727" y="163484"/>
                  <a:pt x="637227" y="162041"/>
                  <a:pt x="581891" y="157942"/>
                </a:cubicBezTo>
                <a:cubicBezTo>
                  <a:pt x="562351" y="156495"/>
                  <a:pt x="543295" y="149629"/>
                  <a:pt x="523702" y="149629"/>
                </a:cubicBezTo>
                <a:cubicBezTo>
                  <a:pt x="468214" y="149629"/>
                  <a:pt x="412865" y="155171"/>
                  <a:pt x="357447" y="157942"/>
                </a:cubicBezTo>
                <a:cubicBezTo>
                  <a:pt x="210478" y="182438"/>
                  <a:pt x="393807" y="151331"/>
                  <a:pt x="266007" y="174567"/>
                </a:cubicBezTo>
                <a:cubicBezTo>
                  <a:pt x="246998" y="178023"/>
                  <a:pt x="195100" y="185593"/>
                  <a:pt x="174567" y="191193"/>
                </a:cubicBezTo>
                <a:cubicBezTo>
                  <a:pt x="157660" y="195804"/>
                  <a:pt x="141316" y="202276"/>
                  <a:pt x="124691" y="207818"/>
                </a:cubicBezTo>
                <a:cubicBezTo>
                  <a:pt x="116378" y="210589"/>
                  <a:pt x="107043" y="211270"/>
                  <a:pt x="99752" y="216131"/>
                </a:cubicBezTo>
                <a:lnTo>
                  <a:pt x="74814" y="232756"/>
                </a:lnTo>
                <a:cubicBezTo>
                  <a:pt x="58120" y="257798"/>
                  <a:pt x="54217" y="261420"/>
                  <a:pt x="41563" y="290946"/>
                </a:cubicBezTo>
                <a:cubicBezTo>
                  <a:pt x="38111" y="299000"/>
                  <a:pt x="36703" y="307830"/>
                  <a:pt x="33251" y="315884"/>
                </a:cubicBezTo>
                <a:cubicBezTo>
                  <a:pt x="28370" y="327274"/>
                  <a:pt x="20976" y="337532"/>
                  <a:pt x="16625" y="349135"/>
                </a:cubicBezTo>
                <a:cubicBezTo>
                  <a:pt x="11592" y="362555"/>
                  <a:pt x="2258" y="412658"/>
                  <a:pt x="0" y="423949"/>
                </a:cubicBezTo>
                <a:cubicBezTo>
                  <a:pt x="129" y="425371"/>
                  <a:pt x="1203" y="514624"/>
                  <a:pt x="16625" y="540327"/>
                </a:cubicBezTo>
                <a:cubicBezTo>
                  <a:pt x="63013" y="617638"/>
                  <a:pt x="-29" y="482082"/>
                  <a:pt x="49876" y="581891"/>
                </a:cubicBezTo>
                <a:cubicBezTo>
                  <a:pt x="53795" y="589728"/>
                  <a:pt x="54270" y="598992"/>
                  <a:pt x="58189" y="606829"/>
                </a:cubicBezTo>
                <a:cubicBezTo>
                  <a:pt x="62657" y="615765"/>
                  <a:pt x="70346" y="622831"/>
                  <a:pt x="74814" y="631767"/>
                </a:cubicBezTo>
                <a:cubicBezTo>
                  <a:pt x="78733" y="639605"/>
                  <a:pt x="77653" y="649863"/>
                  <a:pt x="83127" y="656706"/>
                </a:cubicBezTo>
                <a:cubicBezTo>
                  <a:pt x="89368" y="664507"/>
                  <a:pt x="100264" y="667090"/>
                  <a:pt x="108065" y="673331"/>
                </a:cubicBezTo>
                <a:cubicBezTo>
                  <a:pt x="136199" y="695837"/>
                  <a:pt x="124854" y="706635"/>
                  <a:pt x="174567" y="723207"/>
                </a:cubicBezTo>
                <a:cubicBezTo>
                  <a:pt x="235281" y="743446"/>
                  <a:pt x="207442" y="735583"/>
                  <a:pt x="257694" y="748146"/>
                </a:cubicBezTo>
                <a:cubicBezTo>
                  <a:pt x="325980" y="816428"/>
                  <a:pt x="260251" y="758233"/>
                  <a:pt x="490451" y="773084"/>
                </a:cubicBezTo>
                <a:cubicBezTo>
                  <a:pt x="504550" y="773994"/>
                  <a:pt x="518160" y="778625"/>
                  <a:pt x="532014" y="781396"/>
                </a:cubicBezTo>
                <a:lnTo>
                  <a:pt x="1496291" y="773084"/>
                </a:lnTo>
                <a:cubicBezTo>
                  <a:pt x="1505052" y="772937"/>
                  <a:pt x="1513175" y="768223"/>
                  <a:pt x="1521229" y="764771"/>
                </a:cubicBezTo>
                <a:cubicBezTo>
                  <a:pt x="1532619" y="759890"/>
                  <a:pt x="1543396" y="753688"/>
                  <a:pt x="1554480" y="748146"/>
                </a:cubicBezTo>
                <a:cubicBezTo>
                  <a:pt x="1602840" y="699783"/>
                  <a:pt x="1533135" y="767318"/>
                  <a:pt x="1596043" y="714895"/>
                </a:cubicBezTo>
                <a:cubicBezTo>
                  <a:pt x="1637556" y="680301"/>
                  <a:pt x="1602094" y="696252"/>
                  <a:pt x="1645920" y="681644"/>
                </a:cubicBezTo>
                <a:cubicBezTo>
                  <a:pt x="1654233" y="670560"/>
                  <a:pt x="1660215" y="657263"/>
                  <a:pt x="1670858" y="648393"/>
                </a:cubicBezTo>
                <a:cubicBezTo>
                  <a:pt x="1677589" y="642783"/>
                  <a:pt x="1687959" y="643999"/>
                  <a:pt x="1695796" y="640080"/>
                </a:cubicBezTo>
                <a:cubicBezTo>
                  <a:pt x="1704732" y="635612"/>
                  <a:pt x="1712933" y="629696"/>
                  <a:pt x="1720734" y="623455"/>
                </a:cubicBezTo>
                <a:cubicBezTo>
                  <a:pt x="1779958" y="576076"/>
                  <a:pt x="1685544" y="641373"/>
                  <a:pt x="1762298" y="590204"/>
                </a:cubicBezTo>
                <a:cubicBezTo>
                  <a:pt x="1767840" y="581891"/>
                  <a:pt x="1774988" y="574449"/>
                  <a:pt x="1778923" y="565266"/>
                </a:cubicBezTo>
                <a:cubicBezTo>
                  <a:pt x="1783423" y="554765"/>
                  <a:pt x="1784097" y="543000"/>
                  <a:pt x="1787236" y="532015"/>
                </a:cubicBezTo>
                <a:cubicBezTo>
                  <a:pt x="1789643" y="523589"/>
                  <a:pt x="1792778" y="515389"/>
                  <a:pt x="1795549" y="507076"/>
                </a:cubicBezTo>
                <a:cubicBezTo>
                  <a:pt x="1792778" y="435033"/>
                  <a:pt x="1792032" y="362883"/>
                  <a:pt x="1787236" y="290946"/>
                </a:cubicBezTo>
                <a:cubicBezTo>
                  <a:pt x="1786476" y="279547"/>
                  <a:pt x="1784032" y="267914"/>
                  <a:pt x="1778923" y="257695"/>
                </a:cubicBezTo>
                <a:cubicBezTo>
                  <a:pt x="1775418" y="250685"/>
                  <a:pt x="1767840" y="246611"/>
                  <a:pt x="1762298" y="241069"/>
                </a:cubicBezTo>
                <a:cubicBezTo>
                  <a:pt x="1744997" y="171868"/>
                  <a:pt x="1766063" y="240286"/>
                  <a:pt x="1737360" y="182880"/>
                </a:cubicBezTo>
                <a:cubicBezTo>
                  <a:pt x="1715778" y="139715"/>
                  <a:pt x="1744894" y="173790"/>
                  <a:pt x="1712422" y="141316"/>
                </a:cubicBezTo>
                <a:cubicBezTo>
                  <a:pt x="1709651" y="133003"/>
                  <a:pt x="1706516" y="124803"/>
                  <a:pt x="1704109" y="116378"/>
                </a:cubicBezTo>
                <a:cubicBezTo>
                  <a:pt x="1700970" y="105393"/>
                  <a:pt x="1702133" y="92633"/>
                  <a:pt x="1695796" y="83127"/>
                </a:cubicBezTo>
                <a:cubicBezTo>
                  <a:pt x="1663116" y="34108"/>
                  <a:pt x="1655664" y="40947"/>
                  <a:pt x="1604356" y="33251"/>
                </a:cubicBezTo>
                <a:cubicBezTo>
                  <a:pt x="1565603" y="27438"/>
                  <a:pt x="1525994" y="26130"/>
                  <a:pt x="1487978" y="16626"/>
                </a:cubicBezTo>
                <a:cubicBezTo>
                  <a:pt x="1441020" y="4886"/>
                  <a:pt x="1465930" y="10554"/>
                  <a:pt x="1413163" y="0"/>
                </a:cubicBezTo>
                <a:cubicBezTo>
                  <a:pt x="1346075" y="2580"/>
                  <a:pt x="1222579" y="-121"/>
                  <a:pt x="1138843" y="16626"/>
                </a:cubicBezTo>
                <a:cubicBezTo>
                  <a:pt x="1120905" y="20214"/>
                  <a:pt x="1095217" y="33242"/>
                  <a:pt x="1080654" y="41564"/>
                </a:cubicBezTo>
                <a:cubicBezTo>
                  <a:pt x="1071980" y="46521"/>
                  <a:pt x="1065194" y="55030"/>
                  <a:pt x="1055716" y="58189"/>
                </a:cubicBezTo>
                <a:cubicBezTo>
                  <a:pt x="1039726" y="63519"/>
                  <a:pt x="1022191" y="62414"/>
                  <a:pt x="1005840" y="66502"/>
                </a:cubicBezTo>
                <a:cubicBezTo>
                  <a:pt x="883262" y="97146"/>
                  <a:pt x="860367" y="73430"/>
                  <a:pt x="831272" y="7481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1312284" y="2985871"/>
            <a:ext cx="6217920" cy="6234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02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4109605" cy="55615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Územní plán nebo jeho změna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Evidence územně plánovací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9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38255" y="1117069"/>
            <a:ext cx="377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č. 16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vyhl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č. 500/2006 Sb.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50" y="209550"/>
            <a:ext cx="4914900" cy="6438900"/>
          </a:xfrm>
          <a:prstGeom prst="rect">
            <a:avLst/>
          </a:prstGeom>
        </p:spPr>
      </p:pic>
      <p:sp>
        <p:nvSpPr>
          <p:cNvPr id="8" name="Volný tvar 7"/>
          <p:cNvSpPr/>
          <p:nvPr/>
        </p:nvSpPr>
        <p:spPr>
          <a:xfrm>
            <a:off x="2342365" y="3574095"/>
            <a:ext cx="1356798" cy="299616"/>
          </a:xfrm>
          <a:custGeom>
            <a:avLst/>
            <a:gdLst>
              <a:gd name="connsiteX0" fmla="*/ 508900 w 1356798"/>
              <a:gd name="connsiteY0" fmla="*/ 8670 h 299616"/>
              <a:gd name="connsiteX1" fmla="*/ 409148 w 1356798"/>
              <a:gd name="connsiteY1" fmla="*/ 16983 h 299616"/>
              <a:gd name="connsiteX2" fmla="*/ 384209 w 1356798"/>
              <a:gd name="connsiteY2" fmla="*/ 25296 h 299616"/>
              <a:gd name="connsiteX3" fmla="*/ 359271 w 1356798"/>
              <a:gd name="connsiteY3" fmla="*/ 50234 h 299616"/>
              <a:gd name="connsiteX4" fmla="*/ 350958 w 1356798"/>
              <a:gd name="connsiteY4" fmla="*/ 75172 h 299616"/>
              <a:gd name="connsiteX5" fmla="*/ 350958 w 1356798"/>
              <a:gd name="connsiteY5" fmla="*/ 174925 h 299616"/>
              <a:gd name="connsiteX6" fmla="*/ 201329 w 1356798"/>
              <a:gd name="connsiteY6" fmla="*/ 191550 h 299616"/>
              <a:gd name="connsiteX7" fmla="*/ 26762 w 1356798"/>
              <a:gd name="connsiteY7" fmla="*/ 208176 h 299616"/>
              <a:gd name="connsiteX8" fmla="*/ 1824 w 1356798"/>
              <a:gd name="connsiteY8" fmla="*/ 233114 h 299616"/>
              <a:gd name="connsiteX9" fmla="*/ 35075 w 1356798"/>
              <a:gd name="connsiteY9" fmla="*/ 266365 h 299616"/>
              <a:gd name="connsiteX10" fmla="*/ 60013 w 1356798"/>
              <a:gd name="connsiteY10" fmla="*/ 282990 h 299616"/>
              <a:gd name="connsiteX11" fmla="*/ 159766 w 1356798"/>
              <a:gd name="connsiteY11" fmla="*/ 299616 h 299616"/>
              <a:gd name="connsiteX12" fmla="*/ 1099104 w 1356798"/>
              <a:gd name="connsiteY12" fmla="*/ 291303 h 299616"/>
              <a:gd name="connsiteX13" fmla="*/ 1190544 w 1356798"/>
              <a:gd name="connsiteY13" fmla="*/ 266365 h 299616"/>
              <a:gd name="connsiteX14" fmla="*/ 1232108 w 1356798"/>
              <a:gd name="connsiteY14" fmla="*/ 258052 h 299616"/>
              <a:gd name="connsiteX15" fmla="*/ 1257046 w 1356798"/>
              <a:gd name="connsiteY15" fmla="*/ 241427 h 299616"/>
              <a:gd name="connsiteX16" fmla="*/ 1315235 w 1356798"/>
              <a:gd name="connsiteY16" fmla="*/ 224801 h 299616"/>
              <a:gd name="connsiteX17" fmla="*/ 1331860 w 1356798"/>
              <a:gd name="connsiteY17" fmla="*/ 199863 h 299616"/>
              <a:gd name="connsiteX18" fmla="*/ 1356798 w 1356798"/>
              <a:gd name="connsiteY18" fmla="*/ 116736 h 299616"/>
              <a:gd name="connsiteX19" fmla="*/ 1348486 w 1356798"/>
              <a:gd name="connsiteY19" fmla="*/ 91797 h 299616"/>
              <a:gd name="connsiteX20" fmla="*/ 1306922 w 1356798"/>
              <a:gd name="connsiteY20" fmla="*/ 58547 h 299616"/>
              <a:gd name="connsiteX21" fmla="*/ 1182231 w 1356798"/>
              <a:gd name="connsiteY21" fmla="*/ 33608 h 299616"/>
              <a:gd name="connsiteX22" fmla="*/ 1132355 w 1356798"/>
              <a:gd name="connsiteY22" fmla="*/ 33608 h 299616"/>
              <a:gd name="connsiteX23" fmla="*/ 658529 w 1356798"/>
              <a:gd name="connsiteY23" fmla="*/ 25296 h 299616"/>
              <a:gd name="connsiteX24" fmla="*/ 575402 w 1356798"/>
              <a:gd name="connsiteY24" fmla="*/ 16983 h 299616"/>
              <a:gd name="connsiteX25" fmla="*/ 558777 w 1356798"/>
              <a:gd name="connsiteY25" fmla="*/ 357 h 299616"/>
              <a:gd name="connsiteX26" fmla="*/ 508900 w 1356798"/>
              <a:gd name="connsiteY26" fmla="*/ 8670 h 29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56798" h="299616">
                <a:moveTo>
                  <a:pt x="508900" y="8670"/>
                </a:moveTo>
                <a:cubicBezTo>
                  <a:pt x="483962" y="11441"/>
                  <a:pt x="442221" y="12573"/>
                  <a:pt x="409148" y="16983"/>
                </a:cubicBezTo>
                <a:cubicBezTo>
                  <a:pt x="400462" y="18141"/>
                  <a:pt x="391500" y="20435"/>
                  <a:pt x="384209" y="25296"/>
                </a:cubicBezTo>
                <a:cubicBezTo>
                  <a:pt x="374427" y="31817"/>
                  <a:pt x="367584" y="41921"/>
                  <a:pt x="359271" y="50234"/>
                </a:cubicBezTo>
                <a:cubicBezTo>
                  <a:pt x="356500" y="58547"/>
                  <a:pt x="350958" y="66410"/>
                  <a:pt x="350958" y="75172"/>
                </a:cubicBezTo>
                <a:cubicBezTo>
                  <a:pt x="350958" y="100134"/>
                  <a:pt x="387538" y="155672"/>
                  <a:pt x="350958" y="174925"/>
                </a:cubicBezTo>
                <a:cubicBezTo>
                  <a:pt x="306550" y="198298"/>
                  <a:pt x="251250" y="186430"/>
                  <a:pt x="201329" y="191550"/>
                </a:cubicBezTo>
                <a:lnTo>
                  <a:pt x="26762" y="208176"/>
                </a:lnTo>
                <a:cubicBezTo>
                  <a:pt x="18449" y="216489"/>
                  <a:pt x="5541" y="221961"/>
                  <a:pt x="1824" y="233114"/>
                </a:cubicBezTo>
                <a:cubicBezTo>
                  <a:pt x="-7676" y="261614"/>
                  <a:pt x="22408" y="260032"/>
                  <a:pt x="35075" y="266365"/>
                </a:cubicBezTo>
                <a:cubicBezTo>
                  <a:pt x="44011" y="270833"/>
                  <a:pt x="50830" y="279055"/>
                  <a:pt x="60013" y="282990"/>
                </a:cubicBezTo>
                <a:cubicBezTo>
                  <a:pt x="82630" y="292683"/>
                  <a:pt x="145100" y="297783"/>
                  <a:pt x="159766" y="299616"/>
                </a:cubicBezTo>
                <a:lnTo>
                  <a:pt x="1099104" y="291303"/>
                </a:lnTo>
                <a:cubicBezTo>
                  <a:pt x="1144071" y="290188"/>
                  <a:pt x="1155447" y="275139"/>
                  <a:pt x="1190544" y="266365"/>
                </a:cubicBezTo>
                <a:cubicBezTo>
                  <a:pt x="1204251" y="262938"/>
                  <a:pt x="1218253" y="260823"/>
                  <a:pt x="1232108" y="258052"/>
                </a:cubicBezTo>
                <a:cubicBezTo>
                  <a:pt x="1240421" y="252510"/>
                  <a:pt x="1248110" y="245895"/>
                  <a:pt x="1257046" y="241427"/>
                </a:cubicBezTo>
                <a:cubicBezTo>
                  <a:pt x="1268973" y="235464"/>
                  <a:pt x="1304580" y="227465"/>
                  <a:pt x="1315235" y="224801"/>
                </a:cubicBezTo>
                <a:cubicBezTo>
                  <a:pt x="1320777" y="216488"/>
                  <a:pt x="1327802" y="208992"/>
                  <a:pt x="1331860" y="199863"/>
                </a:cubicBezTo>
                <a:cubicBezTo>
                  <a:pt x="1343428" y="173835"/>
                  <a:pt x="1349889" y="144376"/>
                  <a:pt x="1356798" y="116736"/>
                </a:cubicBezTo>
                <a:cubicBezTo>
                  <a:pt x="1354027" y="108423"/>
                  <a:pt x="1352994" y="99311"/>
                  <a:pt x="1348486" y="91797"/>
                </a:cubicBezTo>
                <a:cubicBezTo>
                  <a:pt x="1342206" y="81330"/>
                  <a:pt x="1316188" y="62665"/>
                  <a:pt x="1306922" y="58547"/>
                </a:cubicBezTo>
                <a:cubicBezTo>
                  <a:pt x="1257800" y="36715"/>
                  <a:pt x="1239302" y="39949"/>
                  <a:pt x="1182231" y="33608"/>
                </a:cubicBezTo>
                <a:cubicBezTo>
                  <a:pt x="1115730" y="11443"/>
                  <a:pt x="1198856" y="33608"/>
                  <a:pt x="1132355" y="33608"/>
                </a:cubicBezTo>
                <a:cubicBezTo>
                  <a:pt x="974389" y="33608"/>
                  <a:pt x="816471" y="28067"/>
                  <a:pt x="658529" y="25296"/>
                </a:cubicBezTo>
                <a:cubicBezTo>
                  <a:pt x="630820" y="22525"/>
                  <a:pt x="602418" y="23737"/>
                  <a:pt x="575402" y="16983"/>
                </a:cubicBezTo>
                <a:cubicBezTo>
                  <a:pt x="567799" y="15082"/>
                  <a:pt x="566554" y="1329"/>
                  <a:pt x="558777" y="357"/>
                </a:cubicBezTo>
                <a:cubicBezTo>
                  <a:pt x="542052" y="-1734"/>
                  <a:pt x="533838" y="5899"/>
                  <a:pt x="508900" y="867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2127474" y="4106827"/>
            <a:ext cx="1663129" cy="3820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5278582" y="4879570"/>
            <a:ext cx="1895302" cy="8728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6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892</TotalTime>
  <Words>342</Words>
  <Application>Microsoft Office PowerPoint</Application>
  <PresentationFormat>Předvádění na obrazovce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Motiv Office</vt:lpstr>
      <vt:lpstr>Evidence územně plánovací činnosti</vt:lpstr>
      <vt:lpstr>Evidence ÚPČ </vt:lpstr>
      <vt:lpstr>Evidence ÚPČ </vt:lpstr>
      <vt:lpstr>Evidence ÚPČ</vt:lpstr>
      <vt:lpstr>Evidence ÚPČ</vt:lpstr>
      <vt:lpstr>Prezentace aplikace PowerPoint</vt:lpstr>
      <vt:lpstr>Evidence ÚPČ</vt:lpstr>
      <vt:lpstr>Územní studie</vt:lpstr>
      <vt:lpstr>Územní plán nebo jeho změna</vt:lpstr>
      <vt:lpstr>Územní plán nebo jeho změna</vt:lpstr>
      <vt:lpstr>Regulační plán z podnětu</vt:lpstr>
      <vt:lpstr>Regulační plán na žádost</vt:lpstr>
      <vt:lpstr>Vaše dotazy, připomínky, názory...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Pelech Petr</cp:lastModifiedBy>
  <cp:revision>95</cp:revision>
  <dcterms:created xsi:type="dcterms:W3CDTF">2017-11-24T07:47:20Z</dcterms:created>
  <dcterms:modified xsi:type="dcterms:W3CDTF">2017-12-06T08:57:18Z</dcterms:modified>
</cp:coreProperties>
</file>