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54" r:id="rId5"/>
  </p:sldMasterIdLst>
  <p:notesMasterIdLst>
    <p:notesMasterId r:id="rId19"/>
  </p:notesMasterIdLst>
  <p:handoutMasterIdLst>
    <p:handoutMasterId r:id="rId20"/>
  </p:handoutMasterIdLst>
  <p:sldIdLst>
    <p:sldId id="256" r:id="rId6"/>
    <p:sldId id="308" r:id="rId7"/>
    <p:sldId id="310" r:id="rId8"/>
    <p:sldId id="285" r:id="rId9"/>
    <p:sldId id="306" r:id="rId10"/>
    <p:sldId id="303" r:id="rId11"/>
    <p:sldId id="301" r:id="rId12"/>
    <p:sldId id="307" r:id="rId13"/>
    <p:sldId id="309" r:id="rId14"/>
    <p:sldId id="296" r:id="rId15"/>
    <p:sldId id="312" r:id="rId16"/>
    <p:sldId id="311" r:id="rId17"/>
    <p:sldId id="284" r:id="rId18"/>
  </p:sldIdLst>
  <p:sldSz cx="9144000" cy="5143500" type="screen16x9"/>
  <p:notesSz cx="6858000" cy="9144000"/>
  <p:defaultTextStyle>
    <a:defPPr>
      <a:defRPr lang="en-US"/>
    </a:defPPr>
    <a:lvl1pPr marL="0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7">
          <p15:clr>
            <a:srgbClr val="A4A3A4"/>
          </p15:clr>
        </p15:guide>
        <p15:guide id="2" pos="28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CDDC"/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6" autoAdjust="0"/>
    <p:restoredTop sz="97812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557" y="77"/>
      </p:cViewPr>
      <p:guideLst>
        <p:guide orient="horz" pos="2627"/>
        <p:guide pos="28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5949A0-332F-4044-B54A-EE7D4FC36394}" type="doc">
      <dgm:prSet loTypeId="urn:microsoft.com/office/officeart/2005/8/layout/cycle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A24686A-EC00-8C47-B817-1247E81CB637}">
      <dgm:prSet phldrT="[Text]"/>
      <dgm:spPr>
        <a:solidFill>
          <a:schemeClr val="accent2"/>
        </a:solidFill>
      </dgm:spPr>
      <dgm:t>
        <a:bodyPr/>
        <a:lstStyle/>
        <a:p>
          <a:r>
            <a:rPr lang="cs-CZ" b="1" dirty="0" smtClean="0"/>
            <a:t>nový přístup</a:t>
          </a:r>
          <a:endParaRPr lang="cs-CZ" b="1" dirty="0"/>
        </a:p>
      </dgm:t>
    </dgm:pt>
    <dgm:pt modelId="{B56CD2CC-C3FE-224D-AA78-F2DA0781DA9D}" type="parTrans" cxnId="{863A74A3-BF6A-4E4A-B08E-1E524653B0FB}">
      <dgm:prSet/>
      <dgm:spPr/>
      <dgm:t>
        <a:bodyPr/>
        <a:lstStyle/>
        <a:p>
          <a:endParaRPr lang="cs-CZ"/>
        </a:p>
      </dgm:t>
    </dgm:pt>
    <dgm:pt modelId="{D632C9E2-A954-F541-9517-CFC68F0A531B}" type="sibTrans" cxnId="{863A74A3-BF6A-4E4A-B08E-1E524653B0FB}">
      <dgm:prSet/>
      <dgm:spPr/>
      <dgm:t>
        <a:bodyPr/>
        <a:lstStyle/>
        <a:p>
          <a:endParaRPr lang="cs-CZ"/>
        </a:p>
      </dgm:t>
    </dgm:pt>
    <dgm:pt modelId="{6C73E68D-FB9E-4E42-AC4A-DEDD2F4BB5EF}">
      <dgm:prSet phldrT="[Text]"/>
      <dgm:spPr>
        <a:solidFill>
          <a:schemeClr val="accent3"/>
        </a:solidFill>
      </dgm:spPr>
      <dgm:t>
        <a:bodyPr/>
        <a:lstStyle/>
        <a:p>
          <a:r>
            <a:rPr lang="cs-CZ" b="1" dirty="0" smtClean="0"/>
            <a:t>nové služby</a:t>
          </a:r>
          <a:endParaRPr lang="cs-CZ" b="1" dirty="0"/>
        </a:p>
      </dgm:t>
    </dgm:pt>
    <dgm:pt modelId="{51A34BFD-D291-E74C-A78A-0D5C3C0C03D8}" type="parTrans" cxnId="{07D06DEA-B898-0E4A-B07F-785E98430D08}">
      <dgm:prSet/>
      <dgm:spPr/>
      <dgm:t>
        <a:bodyPr/>
        <a:lstStyle/>
        <a:p>
          <a:endParaRPr lang="cs-CZ"/>
        </a:p>
      </dgm:t>
    </dgm:pt>
    <dgm:pt modelId="{0F4A581A-0A7A-FF4C-97EB-5DE2DC1C953A}" type="sibTrans" cxnId="{07D06DEA-B898-0E4A-B07F-785E98430D08}">
      <dgm:prSet/>
      <dgm:spPr/>
      <dgm:t>
        <a:bodyPr/>
        <a:lstStyle/>
        <a:p>
          <a:endParaRPr lang="cs-CZ"/>
        </a:p>
      </dgm:t>
    </dgm:pt>
    <dgm:pt modelId="{FFE9207D-92E8-8649-BF64-072A8FAF8963}">
      <dgm:prSet phldrT="[Text]"/>
      <dgm:spPr>
        <a:solidFill>
          <a:schemeClr val="accent5"/>
        </a:solidFill>
      </dgm:spPr>
      <dgm:t>
        <a:bodyPr/>
        <a:lstStyle/>
        <a:p>
          <a:r>
            <a:rPr lang="cs-CZ" b="1" dirty="0" smtClean="0"/>
            <a:t>jiná kvalita péče</a:t>
          </a:r>
          <a:endParaRPr lang="cs-CZ" b="1" dirty="0"/>
        </a:p>
      </dgm:t>
    </dgm:pt>
    <dgm:pt modelId="{0C5FF74B-06F7-A545-888E-D92D2E167AEF}" type="parTrans" cxnId="{0296382C-981C-3F4B-A50F-2871E37AE859}">
      <dgm:prSet/>
      <dgm:spPr/>
      <dgm:t>
        <a:bodyPr/>
        <a:lstStyle/>
        <a:p>
          <a:endParaRPr lang="cs-CZ"/>
        </a:p>
      </dgm:t>
    </dgm:pt>
    <dgm:pt modelId="{A2D2CA01-90D4-A644-801E-07DAD9EA4DBB}" type="sibTrans" cxnId="{0296382C-981C-3F4B-A50F-2871E37AE859}">
      <dgm:prSet/>
      <dgm:spPr/>
      <dgm:t>
        <a:bodyPr/>
        <a:lstStyle/>
        <a:p>
          <a:endParaRPr lang="cs-CZ"/>
        </a:p>
      </dgm:t>
    </dgm:pt>
    <dgm:pt modelId="{1B5724D9-D3BA-1749-8EEF-3265BB9236A3}">
      <dgm:prSet phldrT="[Text]"/>
      <dgm:spPr>
        <a:solidFill>
          <a:schemeClr val="accent6"/>
        </a:solidFill>
      </dgm:spPr>
      <dgm:t>
        <a:bodyPr/>
        <a:lstStyle/>
        <a:p>
          <a:r>
            <a:rPr lang="cs-CZ" b="1" dirty="0" smtClean="0"/>
            <a:t>změna myšlení</a:t>
          </a:r>
          <a:endParaRPr lang="cs-CZ" b="1" dirty="0"/>
        </a:p>
      </dgm:t>
    </dgm:pt>
    <dgm:pt modelId="{0111126C-0DC3-9146-AA84-D720B9D69ED3}" type="parTrans" cxnId="{448914F7-556A-D64C-A0E7-F3456B31ADC3}">
      <dgm:prSet/>
      <dgm:spPr/>
      <dgm:t>
        <a:bodyPr/>
        <a:lstStyle/>
        <a:p>
          <a:endParaRPr lang="cs-CZ"/>
        </a:p>
      </dgm:t>
    </dgm:pt>
    <dgm:pt modelId="{382C2D1C-A79B-3743-A16A-30B9A3318458}" type="sibTrans" cxnId="{448914F7-556A-D64C-A0E7-F3456B31ADC3}">
      <dgm:prSet/>
      <dgm:spPr/>
      <dgm:t>
        <a:bodyPr/>
        <a:lstStyle/>
        <a:p>
          <a:endParaRPr lang="cs-CZ"/>
        </a:p>
      </dgm:t>
    </dgm:pt>
    <dgm:pt modelId="{CA3013FB-5601-104A-BFB8-C8EC2D9A24E5}" type="pres">
      <dgm:prSet presAssocID="{685949A0-332F-4044-B54A-EE7D4FC3639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687999D-3E96-D042-9D19-E2CC72C9148F}" type="pres">
      <dgm:prSet presAssocID="{685949A0-332F-4044-B54A-EE7D4FC36394}" presName="children" presStyleCnt="0"/>
      <dgm:spPr/>
    </dgm:pt>
    <dgm:pt modelId="{99338A15-34B0-7D49-8CA6-35BA87D6065D}" type="pres">
      <dgm:prSet presAssocID="{685949A0-332F-4044-B54A-EE7D4FC36394}" presName="childPlaceholder" presStyleCnt="0"/>
      <dgm:spPr/>
    </dgm:pt>
    <dgm:pt modelId="{10D859AE-3FA1-E841-887E-F9F130A4429D}" type="pres">
      <dgm:prSet presAssocID="{685949A0-332F-4044-B54A-EE7D4FC36394}" presName="circle" presStyleCnt="0"/>
      <dgm:spPr/>
    </dgm:pt>
    <dgm:pt modelId="{E99863CF-C337-6949-91BD-F4433CA8FC70}" type="pres">
      <dgm:prSet presAssocID="{685949A0-332F-4044-B54A-EE7D4FC3639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5E9AF8-F002-C641-879D-CCF64BC37B0E}" type="pres">
      <dgm:prSet presAssocID="{685949A0-332F-4044-B54A-EE7D4FC3639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92B531-B1DF-D944-BA72-636B058F202C}" type="pres">
      <dgm:prSet presAssocID="{685949A0-332F-4044-B54A-EE7D4FC3639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ADCD0-1A49-F34A-9828-2AD39A8B1D4D}" type="pres">
      <dgm:prSet presAssocID="{685949A0-332F-4044-B54A-EE7D4FC3639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4818DA-B3B2-6C40-BAA8-600CA8B5476E}" type="pres">
      <dgm:prSet presAssocID="{685949A0-332F-4044-B54A-EE7D4FC36394}" presName="quadrantPlaceholder" presStyleCnt="0"/>
      <dgm:spPr/>
    </dgm:pt>
    <dgm:pt modelId="{1C2B4590-D693-A54D-9736-1D4B4074A657}" type="pres">
      <dgm:prSet presAssocID="{685949A0-332F-4044-B54A-EE7D4FC36394}" presName="center1" presStyleLbl="fgShp" presStyleIdx="0" presStyleCnt="2"/>
      <dgm:spPr/>
    </dgm:pt>
    <dgm:pt modelId="{B88624B5-B0E0-444D-99BD-E4236895EE32}" type="pres">
      <dgm:prSet presAssocID="{685949A0-332F-4044-B54A-EE7D4FC36394}" presName="center2" presStyleLbl="fgShp" presStyleIdx="1" presStyleCnt="2"/>
      <dgm:spPr/>
    </dgm:pt>
  </dgm:ptLst>
  <dgm:cxnLst>
    <dgm:cxn modelId="{0296382C-981C-3F4B-A50F-2871E37AE859}" srcId="{685949A0-332F-4044-B54A-EE7D4FC36394}" destId="{FFE9207D-92E8-8649-BF64-072A8FAF8963}" srcOrd="2" destOrd="0" parTransId="{0C5FF74B-06F7-A545-888E-D92D2E167AEF}" sibTransId="{A2D2CA01-90D4-A644-801E-07DAD9EA4DBB}"/>
    <dgm:cxn modelId="{6E6ABFFB-A17A-0546-AD55-E37B6D201CCB}" type="presOf" srcId="{0A24686A-EC00-8C47-B817-1247E81CB637}" destId="{E99863CF-C337-6949-91BD-F4433CA8FC70}" srcOrd="0" destOrd="0" presId="urn:microsoft.com/office/officeart/2005/8/layout/cycle4"/>
    <dgm:cxn modelId="{0E391675-F2D2-3447-ABA3-E3EE3D5B3EA7}" type="presOf" srcId="{685949A0-332F-4044-B54A-EE7D4FC36394}" destId="{CA3013FB-5601-104A-BFB8-C8EC2D9A24E5}" srcOrd="0" destOrd="0" presId="urn:microsoft.com/office/officeart/2005/8/layout/cycle4"/>
    <dgm:cxn modelId="{07D06DEA-B898-0E4A-B07F-785E98430D08}" srcId="{685949A0-332F-4044-B54A-EE7D4FC36394}" destId="{6C73E68D-FB9E-4E42-AC4A-DEDD2F4BB5EF}" srcOrd="1" destOrd="0" parTransId="{51A34BFD-D291-E74C-A78A-0D5C3C0C03D8}" sibTransId="{0F4A581A-0A7A-FF4C-97EB-5DE2DC1C953A}"/>
    <dgm:cxn modelId="{5874C0DE-97BA-0748-A167-AEB1D6E7FF22}" type="presOf" srcId="{1B5724D9-D3BA-1749-8EEF-3265BB9236A3}" destId="{B18ADCD0-1A49-F34A-9828-2AD39A8B1D4D}" srcOrd="0" destOrd="0" presId="urn:microsoft.com/office/officeart/2005/8/layout/cycle4"/>
    <dgm:cxn modelId="{D40C04E1-16D4-6F4F-B302-9E89765FBF60}" type="presOf" srcId="{FFE9207D-92E8-8649-BF64-072A8FAF8963}" destId="{0C92B531-B1DF-D944-BA72-636B058F202C}" srcOrd="0" destOrd="0" presId="urn:microsoft.com/office/officeart/2005/8/layout/cycle4"/>
    <dgm:cxn modelId="{863A74A3-BF6A-4E4A-B08E-1E524653B0FB}" srcId="{685949A0-332F-4044-B54A-EE7D4FC36394}" destId="{0A24686A-EC00-8C47-B817-1247E81CB637}" srcOrd="0" destOrd="0" parTransId="{B56CD2CC-C3FE-224D-AA78-F2DA0781DA9D}" sibTransId="{D632C9E2-A954-F541-9517-CFC68F0A531B}"/>
    <dgm:cxn modelId="{12C47034-CCFF-6848-B4B6-8C71CCF1B79E}" type="presOf" srcId="{6C73E68D-FB9E-4E42-AC4A-DEDD2F4BB5EF}" destId="{795E9AF8-F002-C641-879D-CCF64BC37B0E}" srcOrd="0" destOrd="0" presId="urn:microsoft.com/office/officeart/2005/8/layout/cycle4"/>
    <dgm:cxn modelId="{448914F7-556A-D64C-A0E7-F3456B31ADC3}" srcId="{685949A0-332F-4044-B54A-EE7D4FC36394}" destId="{1B5724D9-D3BA-1749-8EEF-3265BB9236A3}" srcOrd="3" destOrd="0" parTransId="{0111126C-0DC3-9146-AA84-D720B9D69ED3}" sibTransId="{382C2D1C-A79B-3743-A16A-30B9A3318458}"/>
    <dgm:cxn modelId="{12341158-7BF8-4D4E-AAA2-131495E5996C}" type="presParOf" srcId="{CA3013FB-5601-104A-BFB8-C8EC2D9A24E5}" destId="{7687999D-3E96-D042-9D19-E2CC72C9148F}" srcOrd="0" destOrd="0" presId="urn:microsoft.com/office/officeart/2005/8/layout/cycle4"/>
    <dgm:cxn modelId="{7AB397F5-6978-BC4F-9BC6-04D1A32D859B}" type="presParOf" srcId="{7687999D-3E96-D042-9D19-E2CC72C9148F}" destId="{99338A15-34B0-7D49-8CA6-35BA87D6065D}" srcOrd="0" destOrd="0" presId="urn:microsoft.com/office/officeart/2005/8/layout/cycle4"/>
    <dgm:cxn modelId="{72BDE768-BA47-7042-83ED-DA948F2E87FB}" type="presParOf" srcId="{CA3013FB-5601-104A-BFB8-C8EC2D9A24E5}" destId="{10D859AE-3FA1-E841-887E-F9F130A4429D}" srcOrd="1" destOrd="0" presId="urn:microsoft.com/office/officeart/2005/8/layout/cycle4"/>
    <dgm:cxn modelId="{34EDCC2A-24FE-E74D-95FE-53F6D83EF5C5}" type="presParOf" srcId="{10D859AE-3FA1-E841-887E-F9F130A4429D}" destId="{E99863CF-C337-6949-91BD-F4433CA8FC70}" srcOrd="0" destOrd="0" presId="urn:microsoft.com/office/officeart/2005/8/layout/cycle4"/>
    <dgm:cxn modelId="{386CE699-D2A9-6D48-83FC-70FE8F79C55E}" type="presParOf" srcId="{10D859AE-3FA1-E841-887E-F9F130A4429D}" destId="{795E9AF8-F002-C641-879D-CCF64BC37B0E}" srcOrd="1" destOrd="0" presId="urn:microsoft.com/office/officeart/2005/8/layout/cycle4"/>
    <dgm:cxn modelId="{FC332FD3-5E3B-1048-B88E-2F3B858A2873}" type="presParOf" srcId="{10D859AE-3FA1-E841-887E-F9F130A4429D}" destId="{0C92B531-B1DF-D944-BA72-636B058F202C}" srcOrd="2" destOrd="0" presId="urn:microsoft.com/office/officeart/2005/8/layout/cycle4"/>
    <dgm:cxn modelId="{B34991A1-4771-474A-B7A7-032A9AF1FCC2}" type="presParOf" srcId="{10D859AE-3FA1-E841-887E-F9F130A4429D}" destId="{B18ADCD0-1A49-F34A-9828-2AD39A8B1D4D}" srcOrd="3" destOrd="0" presId="urn:microsoft.com/office/officeart/2005/8/layout/cycle4"/>
    <dgm:cxn modelId="{6D80EFD3-4B2A-9E47-B504-533AA0EE4592}" type="presParOf" srcId="{10D859AE-3FA1-E841-887E-F9F130A4429D}" destId="{FE4818DA-B3B2-6C40-BAA8-600CA8B5476E}" srcOrd="4" destOrd="0" presId="urn:microsoft.com/office/officeart/2005/8/layout/cycle4"/>
    <dgm:cxn modelId="{94649A22-AAA5-6546-874F-D60DA0F3BFAD}" type="presParOf" srcId="{CA3013FB-5601-104A-BFB8-C8EC2D9A24E5}" destId="{1C2B4590-D693-A54D-9736-1D4B4074A657}" srcOrd="2" destOrd="0" presId="urn:microsoft.com/office/officeart/2005/8/layout/cycle4"/>
    <dgm:cxn modelId="{8B5EB524-9778-AB45-8AD4-AA70156C61D6}" type="presParOf" srcId="{CA3013FB-5601-104A-BFB8-C8EC2D9A24E5}" destId="{B88624B5-B0E0-444D-99BD-E4236895EE3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863CF-C337-6949-91BD-F4433CA8FC70}">
      <dsp:nvSpPr>
        <dsp:cNvPr id="0" name=""/>
        <dsp:cNvSpPr/>
      </dsp:nvSpPr>
      <dsp:spPr>
        <a:xfrm>
          <a:off x="2611048" y="193484"/>
          <a:ext cx="1469806" cy="1469806"/>
        </a:xfrm>
        <a:prstGeom prst="pieWedge">
          <a:avLst/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nový přístup</a:t>
          </a:r>
          <a:endParaRPr lang="cs-CZ" sz="1600" b="1" kern="1200" dirty="0"/>
        </a:p>
      </dsp:txBody>
      <dsp:txXfrm>
        <a:off x="3041544" y="623980"/>
        <a:ext cx="1039310" cy="1039310"/>
      </dsp:txXfrm>
    </dsp:sp>
    <dsp:sp modelId="{795E9AF8-F002-C641-879D-CCF64BC37B0E}">
      <dsp:nvSpPr>
        <dsp:cNvPr id="0" name=""/>
        <dsp:cNvSpPr/>
      </dsp:nvSpPr>
      <dsp:spPr>
        <a:xfrm rot="5400000">
          <a:off x="4148744" y="193484"/>
          <a:ext cx="1469806" cy="1469806"/>
        </a:xfrm>
        <a:prstGeom prst="pieWedge">
          <a:avLst/>
        </a:prstGeom>
        <a:solidFill>
          <a:schemeClr val="accent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nové služby</a:t>
          </a:r>
          <a:endParaRPr lang="cs-CZ" sz="1600" b="1" kern="1200" dirty="0"/>
        </a:p>
      </dsp:txBody>
      <dsp:txXfrm rot="-5400000">
        <a:off x="4148744" y="623980"/>
        <a:ext cx="1039310" cy="1039310"/>
      </dsp:txXfrm>
    </dsp:sp>
    <dsp:sp modelId="{0C92B531-B1DF-D944-BA72-636B058F202C}">
      <dsp:nvSpPr>
        <dsp:cNvPr id="0" name=""/>
        <dsp:cNvSpPr/>
      </dsp:nvSpPr>
      <dsp:spPr>
        <a:xfrm rot="10800000">
          <a:off x="4148744" y="1731180"/>
          <a:ext cx="1469806" cy="1469806"/>
        </a:xfrm>
        <a:prstGeom prst="pieWedge">
          <a:avLst/>
        </a:prstGeom>
        <a:solidFill>
          <a:schemeClr val="accent5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jiná kvalita péče</a:t>
          </a:r>
          <a:endParaRPr lang="cs-CZ" sz="1600" b="1" kern="1200" dirty="0"/>
        </a:p>
      </dsp:txBody>
      <dsp:txXfrm rot="10800000">
        <a:off x="4148744" y="1731180"/>
        <a:ext cx="1039310" cy="1039310"/>
      </dsp:txXfrm>
    </dsp:sp>
    <dsp:sp modelId="{B18ADCD0-1A49-F34A-9828-2AD39A8B1D4D}">
      <dsp:nvSpPr>
        <dsp:cNvPr id="0" name=""/>
        <dsp:cNvSpPr/>
      </dsp:nvSpPr>
      <dsp:spPr>
        <a:xfrm rot="16200000">
          <a:off x="2611048" y="1731180"/>
          <a:ext cx="1469806" cy="1469806"/>
        </a:xfrm>
        <a:prstGeom prst="pieWedge">
          <a:avLst/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změna myšlení</a:t>
          </a:r>
          <a:endParaRPr lang="cs-CZ" sz="1600" b="1" kern="1200" dirty="0"/>
        </a:p>
      </dsp:txBody>
      <dsp:txXfrm rot="5400000">
        <a:off x="3041544" y="1731180"/>
        <a:ext cx="1039310" cy="1039310"/>
      </dsp:txXfrm>
    </dsp:sp>
    <dsp:sp modelId="{1C2B4590-D693-A54D-9736-1D4B4074A657}">
      <dsp:nvSpPr>
        <dsp:cNvPr id="0" name=""/>
        <dsp:cNvSpPr/>
      </dsp:nvSpPr>
      <dsp:spPr>
        <a:xfrm>
          <a:off x="3861063" y="1391733"/>
          <a:ext cx="507473" cy="441281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B88624B5-B0E0-444D-99BD-E4236895EE32}">
      <dsp:nvSpPr>
        <dsp:cNvPr id="0" name=""/>
        <dsp:cNvSpPr/>
      </dsp:nvSpPr>
      <dsp:spPr>
        <a:xfrm rot="10800000">
          <a:off x="3861063" y="1561457"/>
          <a:ext cx="507473" cy="441281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6279F-9B5C-B642-895D-1C4C100BA40E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A3602-0C0D-4F42-B55E-2D2FBB78C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50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7A7B9-B929-4E45-9651-121237F1FDA0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A0322-E757-40F5-9931-36D4D62C0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4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7" y="1273840"/>
            <a:ext cx="9143999" cy="1768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46767"/>
            <a:ext cx="6400800" cy="98233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1866" y="355993"/>
            <a:ext cx="1283193" cy="56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Reforma 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413" y="262580"/>
            <a:ext cx="3047715" cy="6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7" y="3128962"/>
            <a:ext cx="5457919" cy="81438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3943349"/>
            <a:ext cx="5457918" cy="463924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66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292476"/>
            <a:ext cx="5499847" cy="273844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9" y="4767264"/>
            <a:ext cx="4734112" cy="273844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4767264"/>
            <a:ext cx="685800" cy="273844"/>
          </a:xfrm>
        </p:spPr>
        <p:txBody>
          <a:bodyPr vert="horz" lIns="91434" tIns="45717" rIns="91434" bIns="45717" rtlCol="0" anchor="ctr"/>
          <a:lstStyle>
            <a:lvl1pPr marL="0" algn="r" defTabSz="914333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5" y="3128962"/>
            <a:ext cx="5457919" cy="81438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3943349"/>
            <a:ext cx="5457918" cy="463924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66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292476"/>
            <a:ext cx="5499847" cy="273844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9" y="4767264"/>
            <a:ext cx="4734112" cy="273844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4767264"/>
            <a:ext cx="685800" cy="273844"/>
          </a:xfrm>
        </p:spPr>
        <p:txBody>
          <a:bodyPr vert="horz" lIns="91434" tIns="45717" rIns="91434" bIns="45717" rtlCol="0" anchor="ctr"/>
          <a:lstStyle>
            <a:lvl1pPr marL="0" algn="r" defTabSz="914333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277"/>
            <a:ext cx="6417808" cy="62024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11625"/>
            <a:ext cx="9144000" cy="44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/>
          </p:cNvSpPr>
          <p:nvPr/>
        </p:nvSpPr>
        <p:spPr bwMode="auto">
          <a:xfrm>
            <a:off x="798350" y="166315"/>
            <a:ext cx="2538467" cy="1731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100" dirty="0">
                <a:solidFill>
                  <a:schemeClr val="tx1"/>
                </a:solidFill>
                <a:latin typeface="Museo Sans Rounded 700" charset="0"/>
                <a:sym typeface="Museo Sans Rounded 700" charset="0"/>
              </a:rPr>
              <a:t>REFORMA PÉČE O DUŠEVNÍ ZDRAVÍ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554" y="156498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9521"/>
            <a:ext cx="7772400" cy="1021556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7" descr="Reforma pruh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5" y="526972"/>
            <a:ext cx="9143999" cy="176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9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3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29" indent="0">
              <a:buNone/>
              <a:defRPr sz="2000"/>
            </a:lvl6pPr>
            <a:lvl7pPr marL="2742995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417808" cy="85725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4/15/2021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  <p:sldLayoutId id="2147484357" r:id="rId3"/>
    <p:sldLayoutId id="2147484358" r:id="rId4"/>
    <p:sldLayoutId id="2147484359" r:id="rId5"/>
    <p:sldLayoutId id="2147484360" r:id="rId6"/>
    <p:sldLayoutId id="2147484361" r:id="rId7"/>
    <p:sldLayoutId id="2147484362" r:id="rId8"/>
    <p:sldLayoutId id="2147484363" r:id="rId9"/>
    <p:sldLayoutId id="2147484364" r:id="rId10"/>
    <p:sldLayoutId id="2147484365" r:id="rId11"/>
    <p:sldLayoutId id="2147484366" r:id="rId12"/>
    <p:sldLayoutId id="2147484302" r:id="rId13"/>
  </p:sldLayoutIdLst>
  <p:txStyles>
    <p:titleStyle>
      <a:lvl1pPr algn="ctr" defTabSz="45716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457166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29" algn="l" defTabSz="457166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5" indent="-228582" algn="l" defTabSz="457166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2" algn="l" defTabSz="457166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2" algn="l" defTabSz="457166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1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klara.vyletova@mzcr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klara.vyletova@mzcr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Reforma péče o duševní </a:t>
            </a:r>
            <a:r>
              <a:rPr lang="cs-CZ" dirty="0" smtClean="0"/>
              <a:t>zdraví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273731"/>
            <a:ext cx="7443479" cy="156140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cs-CZ" dirty="0" smtClean="0">
                <a:solidFill>
                  <a:schemeClr val="tx1"/>
                </a:solidFill>
              </a:rPr>
              <a:t>15. 4. 2021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Klára Vyletová</a:t>
            </a:r>
          </a:p>
          <a:p>
            <a:pPr algn="r"/>
            <a:r>
              <a:rPr lang="cs-CZ" sz="2100" dirty="0" smtClean="0"/>
              <a:t>regionální konzultantka reformy psychiatrie pro Plzeňský kraj</a:t>
            </a:r>
          </a:p>
          <a:p>
            <a:pPr algn="r"/>
            <a:r>
              <a:rPr lang="cs-CZ" sz="2100" dirty="0" smtClean="0"/>
              <a:t>projekt </a:t>
            </a:r>
            <a:r>
              <a:rPr lang="cs-CZ" sz="2100" dirty="0" err="1" smtClean="0"/>
              <a:t>Deinstitucionalizace</a:t>
            </a:r>
            <a:r>
              <a:rPr lang="cs-CZ" sz="2100" dirty="0" smtClean="0"/>
              <a:t>, MZ ČR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8872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reformě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2894504" y="1019635"/>
            <a:ext cx="5791565" cy="584755"/>
          </a:xfrm>
          <a:prstGeom prst="rect">
            <a:avLst/>
          </a:prstGeom>
          <a:noFill/>
        </p:spPr>
        <p:txBody>
          <a:bodyPr wrap="square" lIns="91420" tIns="45710" rIns="91420" bIns="45710" rtlCol="0">
            <a:spAutoFit/>
          </a:bodyPr>
          <a:lstStyle/>
          <a:p>
            <a:pPr algn="r"/>
            <a:r>
              <a:rPr lang="cs-CZ" sz="3200" b="1" dirty="0" err="1" smtClean="0">
                <a:solidFill>
                  <a:schemeClr val="accent2"/>
                </a:solidFill>
              </a:rPr>
              <a:t>www.reforma</a:t>
            </a:r>
            <a:r>
              <a:rPr lang="cs-CZ" sz="3200" b="1" dirty="0" err="1" smtClean="0">
                <a:solidFill>
                  <a:srgbClr val="FF0000"/>
                </a:solidFill>
              </a:rPr>
              <a:t>psychiatrie.cz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0769"/>
            <a:ext cx="9144000" cy="510217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827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277"/>
            <a:ext cx="6417808" cy="49306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Účel dotace: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83233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dotace je určena na úhradu nákladů vzniklých při poskytování sociálních služeb </a:t>
            </a:r>
            <a:r>
              <a:rPr lang="cs-CZ" sz="2000" b="1" u="sng" dirty="0"/>
              <a:t>v souvislosti s realizací reformy psychiatrické </a:t>
            </a:r>
            <a:r>
              <a:rPr lang="cs-CZ" sz="2000" b="1" u="sng" dirty="0" smtClean="0"/>
              <a:t>péče</a:t>
            </a:r>
            <a:endParaRPr lang="cs-CZ" sz="2000" b="1" u="sng" dirty="0"/>
          </a:p>
          <a:p>
            <a:pPr lvl="0"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finanční prostředky mohou být využity na náklady související </a:t>
            </a:r>
            <a:br>
              <a:rPr lang="cs-CZ" sz="2000" dirty="0"/>
            </a:br>
            <a:r>
              <a:rPr lang="cs-CZ" sz="2000" dirty="0"/>
              <a:t>s poskytováním sociální služby: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v rámci center duševního zdraví vzniklých v rámci projektu </a:t>
            </a:r>
            <a:r>
              <a:rPr lang="cs-CZ" sz="1800" dirty="0" err="1"/>
              <a:t>Deinstitucionalizace</a:t>
            </a:r>
            <a:r>
              <a:rPr lang="cs-CZ" sz="1800" dirty="0"/>
              <a:t> v reformě psychiatrické péče </a:t>
            </a:r>
            <a:r>
              <a:rPr lang="cs-CZ" sz="1800" dirty="0" smtClean="0"/>
              <a:t>a/nebo;</a:t>
            </a:r>
            <a:endParaRPr lang="cs-CZ" sz="1800" dirty="0"/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v rámci multidisciplinárních týmů, vzniklých a fungujících v rámci reformy psychiatrické péče </a:t>
            </a:r>
            <a:r>
              <a:rPr lang="cs-CZ" sz="1800" dirty="0" smtClean="0"/>
              <a:t>a/nebo;</a:t>
            </a:r>
            <a:endParaRPr lang="cs-CZ" sz="1800" dirty="0"/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osobám, které byly v předchozích dvou letech hospitalizovány </a:t>
            </a:r>
            <a:br>
              <a:rPr lang="cs-CZ" sz="1800" dirty="0"/>
            </a:br>
            <a:r>
              <a:rPr lang="cs-CZ" sz="1800" dirty="0"/>
              <a:t>v psychiatrické nemocnici, popř. na psychiatrickém oddělení nemocnice </a:t>
            </a:r>
            <a:r>
              <a:rPr lang="cs-CZ" sz="1800" dirty="0" smtClean="0"/>
              <a:t>a/nebo;</a:t>
            </a:r>
            <a:endParaRPr lang="cs-CZ" sz="1800" dirty="0"/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stanoveným cílovým skupinám s cílem předcházet jejich hospitalizaci v psychiatrických nemocnicích, popř. na psychiatrických odděleních </a:t>
            </a:r>
            <a:r>
              <a:rPr lang="cs-CZ" sz="1800" dirty="0" smtClean="0"/>
              <a:t>nemocnic.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04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6048" y="500276"/>
            <a:ext cx="4479902" cy="2538953"/>
          </a:xfrm>
        </p:spPr>
        <p:txBody>
          <a:bodyPr>
            <a:normAutofit fontScale="90000"/>
          </a:bodyPr>
          <a:lstStyle/>
          <a:p>
            <a:r>
              <a:rPr lang="cs-CZ" sz="1300" dirty="0" smtClean="0"/>
              <a:t>Žádost o dotaci lze podávat od 26. 4. do 24. 5. 2021</a:t>
            </a:r>
            <a:br>
              <a:rPr lang="cs-CZ" sz="1300" dirty="0" smtClean="0"/>
            </a:br>
            <a:r>
              <a:rPr lang="cs-CZ" sz="1300" dirty="0"/>
              <a:t/>
            </a:r>
            <a:br>
              <a:rPr lang="cs-CZ" sz="1300" dirty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O </a:t>
            </a:r>
            <a:r>
              <a:rPr lang="cs-CZ" sz="1600" i="1" dirty="0"/>
              <a:t>v</a:t>
            </a:r>
            <a:r>
              <a:rPr lang="cs-CZ" sz="1600" i="1" dirty="0" smtClean="0"/>
              <a:t>yjádření koordinátorky, prosím, zažádejte</a:t>
            </a:r>
            <a:br>
              <a:rPr lang="cs-CZ" sz="1600" i="1" dirty="0" smtClean="0"/>
            </a:br>
            <a:r>
              <a:rPr lang="cs-CZ" sz="1600" i="1" dirty="0" smtClean="0"/>
              <a:t>Mgr. </a:t>
            </a:r>
            <a:r>
              <a:rPr lang="cs-CZ" sz="1600" i="1" dirty="0" err="1" smtClean="0"/>
              <a:t>Vyletovou</a:t>
            </a:r>
            <a:r>
              <a:rPr lang="cs-CZ" sz="1600" i="1" dirty="0" smtClean="0"/>
              <a:t> </a:t>
            </a:r>
            <a:r>
              <a:rPr lang="cs-CZ" sz="1600" i="1" u="sng" dirty="0" smtClean="0">
                <a:solidFill>
                  <a:srgbClr val="FF0000"/>
                </a:solidFill>
              </a:rPr>
              <a:t>do pátku </a:t>
            </a:r>
            <a:r>
              <a:rPr lang="cs-CZ" sz="1600" i="1" u="sng" dirty="0">
                <a:solidFill>
                  <a:srgbClr val="FF0000"/>
                </a:solidFill>
              </a:rPr>
              <a:t>9</a:t>
            </a:r>
            <a:r>
              <a:rPr lang="cs-CZ" sz="1600" i="1" u="sng" dirty="0" smtClean="0">
                <a:solidFill>
                  <a:srgbClr val="FF0000"/>
                </a:solidFill>
              </a:rPr>
              <a:t>. </a:t>
            </a:r>
            <a:r>
              <a:rPr lang="cs-CZ" sz="1600" i="1" u="sng" dirty="0">
                <a:solidFill>
                  <a:srgbClr val="FF0000"/>
                </a:solidFill>
              </a:rPr>
              <a:t>5</a:t>
            </a:r>
            <a:r>
              <a:rPr lang="cs-CZ" sz="1600" i="1" u="sng" dirty="0" smtClean="0">
                <a:solidFill>
                  <a:srgbClr val="FF0000"/>
                </a:solidFill>
              </a:rPr>
              <a:t>. 2021</a:t>
            </a:r>
            <a:r>
              <a:rPr lang="cs-CZ" sz="1600" i="1" u="sng" dirty="0" smtClean="0">
                <a:solidFill>
                  <a:srgbClr val="FF0000"/>
                </a:solidFill>
              </a:rPr>
              <a:t>.</a:t>
            </a:r>
            <a:br>
              <a:rPr lang="cs-CZ" sz="1600" i="1" u="sng" dirty="0" smtClean="0">
                <a:solidFill>
                  <a:srgbClr val="FF0000"/>
                </a:solidFill>
              </a:rPr>
            </a:br>
            <a:r>
              <a:rPr lang="cs-CZ" sz="1600" i="1" u="sng" dirty="0" smtClean="0">
                <a:solidFill>
                  <a:srgbClr val="FF0000"/>
                </a:solidFill>
              </a:rPr>
              <a:t/>
            </a:r>
            <a:br>
              <a:rPr lang="cs-CZ" sz="1600" i="1" u="sng" dirty="0" smtClean="0">
                <a:solidFill>
                  <a:srgbClr val="FF0000"/>
                </a:solidFill>
              </a:rPr>
            </a:br>
            <a:r>
              <a:rPr lang="cs-CZ" sz="1600" b="0" dirty="0" smtClean="0"/>
              <a:t>email</a:t>
            </a:r>
            <a:r>
              <a:rPr lang="cs-CZ" sz="1600" b="0" dirty="0"/>
              <a:t>: </a:t>
            </a:r>
            <a:r>
              <a:rPr lang="cs-CZ" sz="1600" b="0" u="sng" dirty="0" smtClean="0">
                <a:solidFill>
                  <a:srgbClr val="FF0000"/>
                </a:solidFill>
                <a:hlinkClick r:id="rId2"/>
              </a:rPr>
              <a:t>klara.vyletova@mzcr.cz</a:t>
            </a:r>
            <a:r>
              <a:rPr lang="cs-CZ" sz="1600" b="0" u="sng" dirty="0" smtClean="0">
                <a:solidFill>
                  <a:srgbClr val="FF0000"/>
                </a:solidFill>
              </a:rPr>
              <a:t/>
            </a:r>
            <a:br>
              <a:rPr lang="cs-CZ" sz="1600" b="0" u="sng" dirty="0" smtClean="0">
                <a:solidFill>
                  <a:srgbClr val="FF0000"/>
                </a:solidFill>
              </a:rPr>
            </a:br>
            <a:r>
              <a:rPr lang="cs-CZ" sz="1600" b="0" dirty="0" smtClean="0"/>
              <a:t>tel: 724 538 159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97" y="46988"/>
            <a:ext cx="4205232" cy="5063444"/>
          </a:xfrm>
        </p:spPr>
      </p:pic>
    </p:spTree>
    <p:extLst>
      <p:ext uri="{BB962C8B-B14F-4D97-AF65-F5344CB8AC3E}">
        <p14:creationId xmlns:p14="http://schemas.microsoft.com/office/powerpoint/2010/main" val="34480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97776" y="3960880"/>
            <a:ext cx="3132700" cy="369328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cs-CZ" dirty="0" err="1" smtClean="0"/>
              <a:t>www.reformapsychiatrie.cz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852997" y="3967781"/>
            <a:ext cx="3498438" cy="646325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cs-CZ" dirty="0" smtClean="0">
                <a:hlinkClick r:id="rId2"/>
              </a:rPr>
              <a:t>klara.vyletova@mzcr.cz</a:t>
            </a:r>
            <a:endParaRPr lang="cs-CZ" dirty="0" smtClean="0"/>
          </a:p>
          <a:p>
            <a:r>
              <a:rPr lang="cs-CZ" dirty="0" smtClean="0"/>
              <a:t>724 538 159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077467" y="2779292"/>
            <a:ext cx="5033802" cy="1021556"/>
          </a:xfrm>
        </p:spPr>
        <p:txBody>
          <a:bodyPr/>
          <a:lstStyle/>
          <a:p>
            <a:r>
              <a:rPr lang="cs-CZ" cap="none" dirty="0" smtClean="0">
                <a:latin typeface="+mn-lt"/>
              </a:rPr>
              <a:t>Děkuji za pozornost</a:t>
            </a:r>
            <a:endParaRPr lang="cs-CZ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29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89" y="500277"/>
            <a:ext cx="8847971" cy="620248"/>
          </a:xfrm>
        </p:spPr>
        <p:txBody>
          <a:bodyPr>
            <a:noAutofit/>
          </a:bodyPr>
          <a:lstStyle/>
          <a:p>
            <a:r>
              <a:rPr lang="cs-CZ" sz="2000" dirty="0" smtClean="0"/>
              <a:t>Záměrem celé strategie reformy péče o duševní zdraví je naplňovat lidská práva duševně nemocných.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27084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Cílem strategie je zvýšit kvalitu života s duševním onemocněním.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Strategické cíle:</a:t>
            </a:r>
          </a:p>
          <a:p>
            <a:pPr lvl="1"/>
            <a:r>
              <a:rPr lang="cs-CZ" dirty="0" smtClean="0"/>
              <a:t>Zvýšit kvalitu psychiatrické péče systémovou změnou organizace;</a:t>
            </a:r>
          </a:p>
          <a:p>
            <a:pPr lvl="1"/>
            <a:r>
              <a:rPr lang="cs-CZ" dirty="0" smtClean="0"/>
              <a:t>Omezit stigmatizaci duševně nemocných a oboru psychiatrie obecně;</a:t>
            </a:r>
          </a:p>
          <a:p>
            <a:pPr lvl="1"/>
            <a:r>
              <a:rPr lang="cs-CZ" dirty="0" smtClean="0"/>
              <a:t>Zvýšit úspěšnost plnohodnotného začleňování duševně nemocných do společnosti (zejména zlepšení podmínek pro zaměstnanost, bydlení, vzdělávání…aj.);</a:t>
            </a:r>
          </a:p>
          <a:p>
            <a:pPr lvl="1"/>
            <a:r>
              <a:rPr lang="cs-CZ" dirty="0" smtClean="0"/>
              <a:t>Zlepšit provázanost zdravotních, sociálních a dalších návazných služeb;</a:t>
            </a:r>
          </a:p>
          <a:p>
            <a:pPr lvl="1"/>
            <a:r>
              <a:rPr lang="cs-CZ" dirty="0" smtClean="0"/>
              <a:t>Humanizovat psychiatrickou péči.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8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277"/>
            <a:ext cx="7778978" cy="620248"/>
          </a:xfrm>
        </p:spPr>
        <p:txBody>
          <a:bodyPr>
            <a:normAutofit/>
          </a:bodyPr>
          <a:lstStyle/>
          <a:p>
            <a:r>
              <a:rPr lang="cs-CZ" dirty="0" smtClean="0"/>
              <a:t>Hodnoty reformy psychiatrické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Naplňování lidských práv lidí s duševním onemocněním;</a:t>
            </a:r>
          </a:p>
          <a:p>
            <a:r>
              <a:rPr lang="cs-CZ" dirty="0" err="1" smtClean="0"/>
              <a:t>Multidisciplinarita</a:t>
            </a:r>
            <a:r>
              <a:rPr lang="cs-CZ" dirty="0" smtClean="0"/>
              <a:t>;</a:t>
            </a:r>
          </a:p>
          <a:p>
            <a:r>
              <a:rPr lang="cs-CZ" dirty="0" smtClean="0"/>
              <a:t>Zotavení (</a:t>
            </a:r>
            <a:r>
              <a:rPr lang="cs-CZ" dirty="0" err="1" smtClean="0"/>
              <a:t>recovery</a:t>
            </a:r>
            <a:r>
              <a:rPr lang="cs-CZ" dirty="0" smtClean="0"/>
              <a:t>);</a:t>
            </a:r>
          </a:p>
          <a:p>
            <a:r>
              <a:rPr lang="cs-CZ" dirty="0" smtClean="0"/>
              <a:t>Zaměření na potřeby klienta/pacienta a kontinuita péče.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eforma 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20273"/>
              </p:ext>
            </p:extLst>
          </p:nvPr>
        </p:nvGraphicFramePr>
        <p:xfrm>
          <a:off x="457200" y="1200151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91599" y="3032016"/>
            <a:ext cx="1983444" cy="1384990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marL="171438" indent="-171438">
              <a:buFont typeface="Arial"/>
              <a:buChar char="•"/>
            </a:pPr>
            <a:r>
              <a:rPr lang="cs-CZ" sz="1200" dirty="0"/>
              <a:t>pracovní skupiny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transformační týmy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regionální sítě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vzdělávání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komunikace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 err="1"/>
              <a:t>destigmatizace</a:t>
            </a:r>
            <a:endParaRPr lang="cs-CZ" sz="1200" dirty="0"/>
          </a:p>
          <a:p>
            <a:pPr marL="171438" indent="-171438">
              <a:buFont typeface="Arial"/>
              <a:buChar char="•"/>
            </a:pPr>
            <a:endParaRPr lang="cs-CZ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091599" y="1399933"/>
            <a:ext cx="1983444" cy="17543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marL="171438" indent="-171438">
              <a:buFont typeface="Arial"/>
              <a:buChar char="•"/>
            </a:pPr>
            <a:r>
              <a:rPr lang="cs-CZ" sz="1200" dirty="0"/>
              <a:t>preference komunitní péče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multidisciplinární týmy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rozdělení rolí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spolupráce v síti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spolupráce zdravotních a sociálních služeb</a:t>
            </a:r>
          </a:p>
          <a:p>
            <a:pPr marL="171438" indent="-171438">
              <a:buFont typeface="Arial"/>
              <a:buChar char="•"/>
            </a:pPr>
            <a:endParaRPr lang="cs-CZ" sz="1200" dirty="0"/>
          </a:p>
          <a:p>
            <a:pPr marL="171438" indent="-171438">
              <a:buFont typeface="Arial"/>
              <a:buChar char="•"/>
            </a:pPr>
            <a:endParaRPr lang="cs-CZ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347878" y="3032017"/>
            <a:ext cx="1983444" cy="17543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marL="171438" indent="-171438">
              <a:buFont typeface="Arial"/>
              <a:buChar char="•"/>
            </a:pPr>
            <a:r>
              <a:rPr lang="cs-CZ" sz="1200" dirty="0"/>
              <a:t>dostupnější akutní péče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dostupnější ambulantní péče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péče v komunitě 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procesy přechodu mezi službami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standardy a kontrola kvality</a:t>
            </a:r>
          </a:p>
          <a:p>
            <a:pPr marL="171438" indent="-171438">
              <a:buFont typeface="Arial"/>
              <a:buChar char="•"/>
            </a:pP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347878" y="1399933"/>
            <a:ext cx="1983444" cy="1569654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marL="171438" indent="-171438">
              <a:buFont typeface="Arial"/>
              <a:buChar char="•"/>
            </a:pPr>
            <a:r>
              <a:rPr lang="cs-CZ" sz="1200" dirty="0"/>
              <a:t>centra duševního zdraví 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specializovaná centra duševního zdraví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ambulance s rozšířenou péčí</a:t>
            </a:r>
          </a:p>
          <a:p>
            <a:pPr marL="171438" indent="-171438">
              <a:buFont typeface="Arial"/>
              <a:buChar char="•"/>
            </a:pPr>
            <a:r>
              <a:rPr lang="cs-CZ" sz="1200" dirty="0"/>
              <a:t>mobilní komunitní týmy</a:t>
            </a:r>
          </a:p>
          <a:p>
            <a:pPr marL="171438" indent="-171438">
              <a:buFont typeface="Arial"/>
              <a:buChar char="•"/>
            </a:pPr>
            <a:endParaRPr lang="cs-CZ" sz="1200" dirty="0"/>
          </a:p>
          <a:p>
            <a:pPr marL="171438" indent="-171438">
              <a:buFont typeface="Arial"/>
              <a:buChar char="•"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70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ADCD0-1A49-F34A-9828-2AD39A8B1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B18ADCD0-1A49-F34A-9828-2AD39A8B1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9863CF-C337-6949-91BD-F4433CA8F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E99863CF-C337-6949-91BD-F4433CA8FC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5E9AF8-F002-C641-879D-CCF64BC37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795E9AF8-F002-C641-879D-CCF64BC37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2B531-B1DF-D944-BA72-636B058F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0C92B531-B1DF-D944-BA72-636B058F2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2B4590-D693-A54D-9736-1D4B4074A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C2B4590-D693-A54D-9736-1D4B4074A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8624B5-B0E0-444D-99BD-E4236895E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B88624B5-B0E0-444D-99BD-E4236895EE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projektů OPZ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394176"/>
              </p:ext>
            </p:extLst>
          </p:nvPr>
        </p:nvGraphicFramePr>
        <p:xfrm>
          <a:off x="457200" y="1236500"/>
          <a:ext cx="8229600" cy="3717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8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9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příjemce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název projektu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předmět projektu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5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MZČR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 err="1">
                          <a:effectLst/>
                        </a:rPr>
                        <a:t>Deinstitucionalizace</a:t>
                      </a:r>
                      <a:endParaRPr lang="cs-CZ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Řízení reformy a odborná garance, Kvalita </a:t>
                      </a:r>
                      <a:r>
                        <a:rPr lang="cs-CZ" sz="1100" dirty="0">
                          <a:effectLst/>
                        </a:rPr>
                        <a:t>péče</a:t>
                      </a:r>
                      <a:r>
                        <a:rPr lang="cs-CZ" sz="1100" dirty="0" smtClean="0">
                          <a:effectLst/>
                        </a:rPr>
                        <a:t>, </a:t>
                      </a:r>
                      <a:r>
                        <a:rPr lang="cs-CZ" sz="1100" dirty="0">
                          <a:effectLst/>
                        </a:rPr>
                        <a:t>regionální sítě, transformace psychiatrických nemocnic, financování péče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47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effectLst/>
                        </a:rPr>
                        <a:t>Multidisciplinární spolupráce</a:t>
                      </a:r>
                      <a:endParaRPr lang="cs-CZ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Zavedení multidisciplinárního přístupu, podpora týmů, sdílení dobré </a:t>
                      </a:r>
                      <a:r>
                        <a:rPr lang="cs-CZ" sz="1100" dirty="0" smtClean="0">
                          <a:effectLst/>
                        </a:rPr>
                        <a:t>praxe – stáže v ČR</a:t>
                      </a:r>
                      <a:r>
                        <a:rPr lang="cs-CZ" sz="1100" baseline="0" dirty="0" smtClean="0">
                          <a:effectLst/>
                        </a:rPr>
                        <a:t> a v zahraničí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07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effectLst/>
                        </a:rPr>
                        <a:t>Podpora nových služeb</a:t>
                      </a:r>
                      <a:endParaRPr lang="cs-CZ" sz="11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Podpora provozu </a:t>
                      </a:r>
                      <a:r>
                        <a:rPr lang="cs-CZ" sz="1100" dirty="0" smtClean="0">
                          <a:effectLst/>
                        </a:rPr>
                        <a:t>mobilních komunitních týmů</a:t>
                      </a:r>
                      <a:r>
                        <a:rPr lang="cs-CZ" sz="1100" baseline="0" dirty="0" smtClean="0">
                          <a:effectLst/>
                        </a:rPr>
                        <a:t> a </a:t>
                      </a:r>
                      <a:r>
                        <a:rPr lang="cs-CZ" sz="1100" dirty="0" smtClean="0">
                          <a:effectLst/>
                        </a:rPr>
                        <a:t>ambulancí s rozšířenou péčí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42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effectLst/>
                        </a:rPr>
                        <a:t>Centra duševního zdraví </a:t>
                      </a:r>
                      <a:r>
                        <a:rPr lang="cs-CZ" sz="1100" b="1" dirty="0" smtClean="0">
                          <a:effectLst/>
                        </a:rPr>
                        <a:t>I, II, III</a:t>
                      </a:r>
                      <a:endParaRPr lang="cs-CZ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Podpora </a:t>
                      </a:r>
                      <a:r>
                        <a:rPr lang="cs-CZ" sz="1100" dirty="0" smtClean="0">
                          <a:effectLst/>
                        </a:rPr>
                        <a:t>provozu </a:t>
                      </a:r>
                      <a:r>
                        <a:rPr lang="cs-CZ" sz="1100" dirty="0">
                          <a:effectLst/>
                        </a:rPr>
                        <a:t>center duševního zdraví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ÚZIS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effectLst/>
                        </a:rPr>
                        <a:t>Analytická a datová podpora reformy</a:t>
                      </a:r>
                      <a:endParaRPr lang="cs-CZ" sz="11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Informační nástroje pro infrastrukturu psychiatrické péče a hodnocení kvality péče, sběr dat, </a:t>
                      </a:r>
                      <a:r>
                        <a:rPr lang="cs-CZ" sz="1100" dirty="0" smtClean="0">
                          <a:effectLst/>
                        </a:rPr>
                        <a:t>registr</a:t>
                      </a:r>
                      <a:r>
                        <a:rPr lang="cs-CZ" sz="1100" baseline="0" dirty="0" smtClean="0">
                          <a:effectLst/>
                        </a:rPr>
                        <a:t> psychiatrické péče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78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NÚDZ</a:t>
                      </a:r>
                      <a:endParaRPr lang="cs-CZ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 err="1">
                          <a:effectLst/>
                        </a:rPr>
                        <a:t>Destigmatizace</a:t>
                      </a:r>
                      <a:endParaRPr lang="cs-CZ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Metodika </a:t>
                      </a:r>
                      <a:r>
                        <a:rPr lang="cs-CZ" sz="1100" dirty="0" err="1">
                          <a:effectLst/>
                        </a:rPr>
                        <a:t>destigmatizace</a:t>
                      </a:r>
                      <a:r>
                        <a:rPr lang="cs-CZ" sz="1100" dirty="0">
                          <a:effectLst/>
                        </a:rPr>
                        <a:t>, podpora a komunikace </a:t>
                      </a:r>
                      <a:r>
                        <a:rPr lang="cs-CZ" sz="1100" dirty="0" err="1">
                          <a:effectLst/>
                        </a:rPr>
                        <a:t>destigmatizace</a:t>
                      </a:r>
                      <a:r>
                        <a:rPr lang="cs-CZ" sz="1100" dirty="0">
                          <a:effectLst/>
                        </a:rPr>
                        <a:t> v regionech, podpora uživatelů a rodinných </a:t>
                      </a:r>
                      <a:r>
                        <a:rPr lang="cs-CZ" sz="1100" dirty="0" smtClean="0">
                          <a:effectLst/>
                        </a:rPr>
                        <a:t>příslušníků</a:t>
                      </a:r>
                      <a:endParaRPr lang="cs-CZ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0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 smtClean="0">
                          <a:effectLst/>
                        </a:rPr>
                        <a:t>Včasné intervence</a:t>
                      </a:r>
                      <a:endParaRPr lang="cs-CZ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09539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Včasná detekce a terapie osob s rozvíjejícím se závažným duševním onemocněním</a:t>
                      </a:r>
                      <a:endParaRPr lang="cs-CZ" sz="1100" b="0" dirty="0" smtClean="0"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17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r>
              <a:rPr lang="cs-CZ" dirty="0" err="1" smtClean="0"/>
              <a:t>Deinstitucionalizace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/>
              <a:t>Odborná </a:t>
            </a:r>
            <a:r>
              <a:rPr lang="pl-PL" dirty="0"/>
              <a:t>garance Strategie reformy psychiatrické </a:t>
            </a:r>
            <a:r>
              <a:rPr lang="pl-PL" dirty="0" smtClean="0"/>
              <a:t>péče;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Kvalita péče;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Regionální sítě péče;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Deinstitucionalizace;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Spolupráce se souvisejícími obory;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Úhradové mechanismy.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1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277"/>
            <a:ext cx="7987790" cy="620248"/>
          </a:xfrm>
        </p:spPr>
        <p:txBody>
          <a:bodyPr>
            <a:normAutofit/>
          </a:bodyPr>
          <a:lstStyle/>
          <a:p>
            <a:r>
              <a:rPr lang="cs-CZ" dirty="0" smtClean="0"/>
              <a:t>Projekt Multidisciplinární spolupráce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59" y="1099937"/>
            <a:ext cx="7935057" cy="16030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Systém péče musí být schopen nejen poskytovat pomoc v léčení duševního onemocnění,  ale musí poskytnout pomoc a podporu ve všech potřebných oblastech života klienta: celkový zdravotní stav, bydlení, práce, sociální a společenský statut atd</a:t>
            </a:r>
            <a:r>
              <a:rPr lang="cs-CZ" sz="1600" dirty="0" smtClean="0"/>
              <a:t>.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Multidisciplinární spolupráce probíhá na několika úrovních.</a:t>
            </a:r>
          </a:p>
          <a:p>
            <a:pPr marL="0" indent="0">
              <a:buNone/>
            </a:pPr>
            <a:endParaRPr lang="cs-CZ" sz="1600" dirty="0" smtClean="0"/>
          </a:p>
          <a:p>
            <a:pPr marL="75761" indent="-75761"/>
            <a:endParaRPr lang="cs-CZ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DAE817-AD96-114B-A704-3319727D65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pSp>
        <p:nvGrpSpPr>
          <p:cNvPr id="5" name="Group 4"/>
          <p:cNvGrpSpPr>
            <a:grpSpLocks/>
          </p:cNvGrpSpPr>
          <p:nvPr/>
        </p:nvGrpSpPr>
        <p:grpSpPr>
          <a:xfrm>
            <a:off x="5070784" y="3288428"/>
            <a:ext cx="3085029" cy="1640235"/>
            <a:chOff x="1004888" y="1544606"/>
            <a:chExt cx="3063286" cy="3160613"/>
          </a:xfrm>
          <a:effectLst/>
        </p:grpSpPr>
        <p:sp>
          <p:nvSpPr>
            <p:cNvPr id="6" name="Oval 5"/>
            <p:cNvSpPr/>
            <p:nvPr/>
          </p:nvSpPr>
          <p:spPr>
            <a:xfrm>
              <a:off x="1004888" y="1544606"/>
              <a:ext cx="3063286" cy="3160613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900">
                <a:solidFill>
                  <a:schemeClr val="tx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716131" y="2253981"/>
              <a:ext cx="2333939" cy="233407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900">
                <a:solidFill>
                  <a:schemeClr val="tx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25466" y="3083498"/>
              <a:ext cx="1430109" cy="14301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00842" indent="-200842" algn="ctr">
                <a:buFont typeface="+mj-ea"/>
                <a:buAutoNum type="circleNumDbPlain"/>
              </a:pPr>
              <a:r>
                <a:rPr lang="cs-CZ" sz="1400" b="1" dirty="0">
                  <a:solidFill>
                    <a:schemeClr val="bg1"/>
                  </a:solidFill>
                </a:rPr>
                <a:t> tým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30078" y="2478714"/>
              <a:ext cx="1475871" cy="5072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00842" indent="-200842" algn="ctr">
                <a:buFont typeface="+mj-ea"/>
                <a:buAutoNum type="circleNumDbPlain" startAt="2"/>
              </a:pPr>
              <a:r>
                <a:rPr lang="cs-CZ" sz="1400" b="1" dirty="0">
                  <a:solidFill>
                    <a:schemeClr val="tx2"/>
                  </a:solidFill>
                </a:rPr>
                <a:t> služby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05873" y="1760688"/>
              <a:ext cx="1773338" cy="5072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00842" indent="-200842" algn="ctr">
                <a:buFont typeface="+mj-ea"/>
                <a:buAutoNum type="circleNumDbPlain" startAt="3"/>
              </a:pPr>
              <a:r>
                <a:rPr lang="cs-CZ" sz="1400" b="1" dirty="0">
                  <a:solidFill>
                    <a:schemeClr val="tx2"/>
                  </a:solidFill>
                </a:rPr>
                <a:t> komunita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52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…. V Plzeňském kraji…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0448"/>
            <a:ext cx="8229600" cy="4183051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Krajská řídící skupina pro reformu psychiatrie;</a:t>
            </a:r>
          </a:p>
          <a:p>
            <a:r>
              <a:rPr lang="pl-PL" dirty="0" smtClean="0"/>
              <a:t>Pracovní skupina pro reformu dětské psychiatrie;</a:t>
            </a:r>
          </a:p>
          <a:p>
            <a:r>
              <a:rPr lang="pl-PL" dirty="0" smtClean="0"/>
              <a:t>Pracovní skupina pro reformu gerontopsychiatrie;</a:t>
            </a:r>
          </a:p>
          <a:p>
            <a:r>
              <a:rPr lang="pl-PL" dirty="0" smtClean="0"/>
              <a:t>Transformační tým v Psychiatrické nemocnici v Dobřanech;</a:t>
            </a:r>
          </a:p>
          <a:p>
            <a:r>
              <a:rPr lang="pl-PL" dirty="0" smtClean="0"/>
              <a:t>Pracovní týmy Multidisciplinarity;</a:t>
            </a:r>
          </a:p>
          <a:p>
            <a:r>
              <a:rPr lang="pl-PL" dirty="0" smtClean="0"/>
              <a:t>Ledovec, z.s.;</a:t>
            </a:r>
          </a:p>
          <a:p>
            <a:r>
              <a:rPr lang="pl-PL" dirty="0" smtClean="0"/>
              <a:t>Fokus Písek,</a:t>
            </a:r>
          </a:p>
          <a:p>
            <a:pPr marL="0" indent="0">
              <a:buNone/>
            </a:pPr>
            <a:endParaRPr lang="pl-PL" dirty="0" smtClean="0">
              <a:solidFill>
                <a:schemeClr val="tx2"/>
              </a:solidFill>
            </a:endParaRPr>
          </a:p>
          <a:p>
            <a:r>
              <a:rPr lang="pl-PL" dirty="0" smtClean="0">
                <a:solidFill>
                  <a:schemeClr val="tx2"/>
                </a:solidFill>
              </a:rPr>
              <a:t>Projekty:</a:t>
            </a:r>
          </a:p>
          <a:p>
            <a:r>
              <a:rPr lang="pl-PL" dirty="0" smtClean="0"/>
              <a:t>CDZ Plzeň;</a:t>
            </a:r>
          </a:p>
          <a:p>
            <a:r>
              <a:rPr lang="pl-PL" dirty="0" smtClean="0"/>
              <a:t>VIZDOM (NUDZ);</a:t>
            </a:r>
          </a:p>
          <a:p>
            <a:r>
              <a:rPr lang="pl-PL" dirty="0" smtClean="0"/>
              <a:t>Projekt Destigmatizace;</a:t>
            </a:r>
          </a:p>
          <a:p>
            <a:r>
              <a:rPr lang="pl-PL" dirty="0" smtClean="0"/>
              <a:t>Výstavba nového pavilonu Psychiatrické kliniky ve FN Lochotín.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>
                <a:solidFill>
                  <a:schemeClr val="accent1"/>
                </a:solidFill>
              </a:rPr>
              <a:t>Od 1. 1. 2021:</a:t>
            </a:r>
          </a:p>
          <a:p>
            <a:pPr lvl="1"/>
            <a:r>
              <a:rPr lang="pl-PL" dirty="0" smtClean="0"/>
              <a:t>CDZ Klatovy;</a:t>
            </a:r>
          </a:p>
          <a:p>
            <a:pPr lvl="1"/>
            <a:r>
              <a:rPr lang="pl-PL" dirty="0" smtClean="0"/>
              <a:t>Multidisciplinární forenzní tým (Psychiatrická nemocnice v Dobřanech);</a:t>
            </a:r>
          </a:p>
          <a:p>
            <a:pPr lvl="1"/>
            <a:r>
              <a:rPr lang="pl-PL" dirty="0" smtClean="0"/>
              <a:t>Multidisciplinární adiktologický tým (spolek Ulice Plzeň);</a:t>
            </a:r>
          </a:p>
          <a:p>
            <a:pPr lvl="1"/>
            <a:r>
              <a:rPr lang="pl-PL" dirty="0" smtClean="0"/>
              <a:t>2 x ambulance s rozšířenou péčí (MUDr. Janů, MUDr. Soukup);</a:t>
            </a:r>
          </a:p>
          <a:p>
            <a:pPr lvl="1"/>
            <a:r>
              <a:rPr lang="pl-PL" dirty="0" smtClean="0"/>
              <a:t>Projekt ZČU v rámci velkého grantového Norského schématu (od 5/2021).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331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akční plán pro duševní zdraví 2020-2030</a:t>
            </a:r>
          </a:p>
          <a:p>
            <a:r>
              <a:rPr lang="cs-CZ" dirty="0" smtClean="0"/>
              <a:t>Strategie reformy psychiatrické péče </a:t>
            </a:r>
          </a:p>
          <a:p>
            <a:endParaRPr lang="cs-CZ" dirty="0"/>
          </a:p>
          <a:p>
            <a:r>
              <a:rPr lang="cs-CZ" dirty="0" smtClean="0"/>
              <a:t>Střednědobý plán rozvoje sociálních služeb v Plzeňském kraji na období 2019-2021;</a:t>
            </a:r>
          </a:p>
          <a:p>
            <a:r>
              <a:rPr lang="cs-CZ" dirty="0" smtClean="0"/>
              <a:t>Koncepce psychiatrické péče Plzeňského kraje;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1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PP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954EC77A853B43A1627EBAFA66D917" ma:contentTypeVersion="0" ma:contentTypeDescription="Vytvoří nový dokument" ma:contentTypeScope="" ma:versionID="f818fa11a172dbff8f505ce45c4885ab">
  <xsd:schema xmlns:xsd="http://www.w3.org/2001/XMLSchema" xmlns:xs="http://www.w3.org/2001/XMLSchema" xmlns:p="http://schemas.microsoft.com/office/2006/metadata/properties" xmlns:ns2="f297f8c0-5dda-4ddc-8aa4-d08cd49df30a" targetNamespace="http://schemas.microsoft.com/office/2006/metadata/properties" ma:root="true" ma:fieldsID="aab3eca2191c7c546baad89a744f7843" ns2:_="">
    <xsd:import namespace="f297f8c0-5dda-4ddc-8aa4-d08cd49df3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7f8c0-5dda-4ddc-8aa4-d08cd49df3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297f8c0-5dda-4ddc-8aa4-d08cd49df30a">R5P3566ZXRPQ-1645932994-2854</_dlc_DocId>
    <_dlc_DocIdUrl xmlns="f297f8c0-5dda-4ddc-8aa4-d08cd49df30a">
      <Url>https://sp.kcict.cz/sites/mz-ext/edi1/_layouts/15/DocIdRedir.aspx?ID=R5P3566ZXRPQ-1645932994-2854</Url>
      <Description>R5P3566ZXRPQ-1645932994-2854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18F5484-0910-41FA-8F8C-0F21F06952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7f8c0-5dda-4ddc-8aa4-d08cd49df3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B74532-C986-4360-85C3-9516A2AA6D38}">
  <ds:schemaRefs>
    <ds:schemaRef ds:uri="http://purl.org/dc/elements/1.1/"/>
    <ds:schemaRef ds:uri="http://schemas.microsoft.com/office/2006/metadata/properties"/>
    <ds:schemaRef ds:uri="f297f8c0-5dda-4ddc-8aa4-d08cd49df30a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1D5BDB8-42A0-4F43-9F1D-D4F31C4520A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303E68B-E08B-4A27-B660-A554B91C1F0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SRPP.thmx</Template>
  <TotalTime>3730</TotalTime>
  <Words>730</Words>
  <Application>Microsoft Office PowerPoint</Application>
  <PresentationFormat>Předvádění na obrazovce (16:9)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Museo Sans Rounded 700</vt:lpstr>
      <vt:lpstr>Times New Roman</vt:lpstr>
      <vt:lpstr>Wingdings</vt:lpstr>
      <vt:lpstr>SRPP</vt:lpstr>
      <vt:lpstr>Reforma péče o duševní zdraví</vt:lpstr>
      <vt:lpstr>Záměrem celé strategie reformy péče o duševní zdraví je naplňovat lidská práva duševně nemocných.</vt:lpstr>
      <vt:lpstr>Hodnoty reformy psychiatrické péče</vt:lpstr>
      <vt:lpstr>Reforma </vt:lpstr>
      <vt:lpstr>Přehled projektů OPZ</vt:lpstr>
      <vt:lpstr>Projekt Deinstitucionalizace</vt:lpstr>
      <vt:lpstr>Projekt Multidisciplinární spolupráce </vt:lpstr>
      <vt:lpstr>…. V Plzeňském kraji…</vt:lpstr>
      <vt:lpstr>Dokumenty</vt:lpstr>
      <vt:lpstr>Informace o reformě</vt:lpstr>
      <vt:lpstr>Účel dotace:</vt:lpstr>
      <vt:lpstr>Žádost o dotaci lze podávat od 26. 4. do 24. 5. 2021      O vyjádření koordinátorky, prosím, zažádejte Mgr. Vyletovou do pátku 9. 5. 2021.  email: klara.vyletova@mzcr.cz tel: 724 538 159 </vt:lpstr>
      <vt:lpstr>Děkuji za pozornost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Fojtíček</dc:creator>
  <cp:lastModifiedBy>Vyletová Klára</cp:lastModifiedBy>
  <cp:revision>148</cp:revision>
  <cp:lastPrinted>2017-09-25T09:10:13Z</cp:lastPrinted>
  <dcterms:created xsi:type="dcterms:W3CDTF">2014-04-10T08:06:21Z</dcterms:created>
  <dcterms:modified xsi:type="dcterms:W3CDTF">2021-04-15T06:40:52Z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0x0101003F954EC77A853B43A1627EBAFA66D917</vt:lpwstr>
  </property>
  <property fmtid="{D5CDD505-2E9C-101B-9397-08002B2CF9AE}" pid="3" name="_dlc_DocIdItemGuid">
    <vt:lpwstr>98dd8a0f-dcef-43b1-b182-922d0ad14f25</vt:lpwstr>
  </property>
</Properties>
</file>