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ucie.souckova@plzensky-kraj.c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3188" y="3167013"/>
            <a:ext cx="4485011" cy="1755032"/>
          </a:xfrm>
        </p:spPr>
        <p:txBody>
          <a:bodyPr/>
          <a:lstStyle/>
          <a:p>
            <a:r>
              <a:rPr lang="cs-CZ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Oprávněný investor</a:t>
            </a:r>
            <a:endParaRPr lang="cs-CZ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Lucie Součková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Zelená Lhota 7. - 8. 12.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§ 23a SZ </a:t>
            </a:r>
            <a:r>
              <a:rPr lang="cs-CZ" sz="2400" dirty="0" smtClean="0"/>
              <a:t>(od 1. 1. 2018)</a:t>
            </a:r>
            <a:r>
              <a:rPr lang="cs-CZ" sz="2400" b="1" dirty="0" smtClean="0"/>
              <a:t>: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OI = </a:t>
            </a:r>
            <a:r>
              <a:rPr lang="cs-CZ" sz="2400" b="1" dirty="0" smtClean="0"/>
              <a:t>každý</a:t>
            </a:r>
            <a:r>
              <a:rPr lang="cs-CZ" sz="2400" dirty="0" smtClean="0"/>
              <a:t> vlastník, správce nebo provozovatel veřejné dopravní nebo veřejné technické infrastruktury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000" dirty="0" smtClean="0"/>
              <a:t>	- veřejná DI a TI - § 2 odst. 1 písm. k) bod 1. a 2. SZ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někteří OI </a:t>
            </a:r>
            <a:r>
              <a:rPr lang="cs-CZ" sz="2400" b="1" dirty="0" smtClean="0"/>
              <a:t>na základě žádosti </a:t>
            </a:r>
            <a:r>
              <a:rPr lang="cs-CZ" sz="2400" dirty="0" smtClean="0"/>
              <a:t>podané ORR KÚPK </a:t>
            </a:r>
          </a:p>
          <a:p>
            <a:pPr marL="432000" indent="0">
              <a:buNone/>
            </a:pPr>
            <a:r>
              <a:rPr lang="cs-CZ" sz="2400" dirty="0" smtClean="0"/>
              <a:t>=&gt; do seznamu OI</a:t>
            </a:r>
          </a:p>
          <a:p>
            <a:pPr marL="432000" indent="0">
              <a:buNone/>
            </a:pPr>
            <a:r>
              <a:rPr lang="cs-CZ" sz="2400" dirty="0" smtClean="0"/>
              <a:t>=&gt; povinnost </a:t>
            </a:r>
            <a:r>
              <a:rPr lang="cs-CZ" sz="2400" b="1" dirty="0" smtClean="0">
                <a:solidFill>
                  <a:srgbClr val="339966"/>
                </a:solidFill>
              </a:rPr>
              <a:t>správního orgánu </a:t>
            </a:r>
            <a:r>
              <a:rPr lang="cs-CZ" sz="2400" dirty="0"/>
              <a:t>vyrozumět </a:t>
            </a:r>
            <a:endParaRPr lang="cs-CZ" sz="2400" dirty="0" smtClean="0"/>
          </a:p>
          <a:p>
            <a:pPr marL="432000" indent="0">
              <a:spcBef>
                <a:spcPts val="0"/>
              </a:spcBef>
              <a:buNone/>
            </a:pPr>
            <a:r>
              <a:rPr lang="cs-CZ" sz="2400" dirty="0" smtClean="0"/>
              <a:t>tyto OI </a:t>
            </a:r>
            <a:r>
              <a:rPr lang="cs-CZ" sz="2400" b="1" dirty="0" smtClean="0">
                <a:solidFill>
                  <a:srgbClr val="339966"/>
                </a:solidFill>
              </a:rPr>
              <a:t>jednotlivě</a:t>
            </a:r>
            <a:r>
              <a:rPr lang="cs-CZ" sz="2400" dirty="0" smtClean="0"/>
              <a:t> </a:t>
            </a:r>
            <a:r>
              <a:rPr lang="cs-CZ" sz="2400" dirty="0" smtClean="0"/>
              <a:t>o svých </a:t>
            </a:r>
            <a:r>
              <a:rPr lang="cs-CZ" sz="2400" b="1" dirty="0" smtClean="0">
                <a:solidFill>
                  <a:srgbClr val="339966"/>
                </a:solidFill>
              </a:rPr>
              <a:t>úkonech </a:t>
            </a:r>
          </a:p>
          <a:p>
            <a:pPr marL="432000" indent="0">
              <a:spcBef>
                <a:spcPts val="0"/>
              </a:spcBef>
              <a:buNone/>
            </a:pPr>
            <a:r>
              <a:rPr lang="cs-CZ" sz="2400" dirty="0" smtClean="0"/>
              <a:t>při </a:t>
            </a:r>
            <a:r>
              <a:rPr lang="cs-CZ" sz="2400" b="1" dirty="0" smtClean="0">
                <a:solidFill>
                  <a:srgbClr val="339966"/>
                </a:solidFill>
              </a:rPr>
              <a:t>projednávání</a:t>
            </a:r>
            <a:r>
              <a:rPr lang="cs-CZ" sz="2400" dirty="0" smtClean="0"/>
              <a:t> </a:t>
            </a:r>
            <a:r>
              <a:rPr lang="cs-CZ" sz="2400" b="1" dirty="0" smtClean="0">
                <a:solidFill>
                  <a:srgbClr val="339966"/>
                </a:solidFill>
              </a:rPr>
              <a:t>návrhu ÚPD 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Oprávněný investor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37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117069"/>
            <a:ext cx="5353051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Žádost OI</a:t>
            </a:r>
            <a:endParaRPr lang="cs-CZ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Oprávněný investor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OI </a:t>
            </a:r>
            <a:r>
              <a:rPr lang="cs-CZ" sz="2400" dirty="0" smtClean="0"/>
              <a:t>podává </a:t>
            </a:r>
            <a:r>
              <a:rPr lang="cs-CZ" sz="2400" b="1" dirty="0" smtClean="0"/>
              <a:t>žádost ORR KÚPK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v žádosti uvede: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	</a:t>
            </a:r>
            <a:r>
              <a:rPr lang="cs-CZ" dirty="0" smtClean="0"/>
              <a:t>identifikační údaje vč. datové schránky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	</a:t>
            </a:r>
            <a:r>
              <a:rPr lang="cs-CZ" dirty="0" smtClean="0"/>
              <a:t>seznam obcí, kterých se žádost o doručování týká</a:t>
            </a:r>
          </a:p>
          <a:p>
            <a:pPr lvl="1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/>
              <a:t>	</a:t>
            </a:r>
            <a:r>
              <a:rPr lang="cs-CZ" dirty="0" smtClean="0"/>
              <a:t>doklad, že je OI s působností na území těchto obcí</a:t>
            </a:r>
            <a:endParaRPr lang="cs-CZ" dirty="0"/>
          </a:p>
          <a:p>
            <a:pPr marL="457200" lvl="1" indent="-4572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cs-CZ" dirty="0"/>
              <a:t>ORR KÚPK posoudí úplnost žádosti</a:t>
            </a:r>
          </a:p>
          <a:p>
            <a:pPr marL="457200" lvl="1" indent="0">
              <a:buNone/>
            </a:pPr>
            <a:r>
              <a:rPr lang="cs-CZ" dirty="0" smtClean="0"/>
              <a:t>=&gt; zaznamená OI do seznamu</a:t>
            </a:r>
          </a:p>
          <a:p>
            <a:pPr marL="457200" lvl="1" indent="0">
              <a:buNone/>
            </a:pPr>
            <a:endParaRPr lang="cs-CZ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6332537" y="1117069"/>
            <a:ext cx="2182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23a odst. 1 SZ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0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Seznam OI</a:t>
            </a:r>
            <a:endParaRPr lang="cs-CZ" sz="32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Oprávněný investor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24525" y="1117069"/>
            <a:ext cx="2790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23a odst. 1 a 2 SZ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825625"/>
            <a:ext cx="79724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zveřejněn způsobem umožňujícím dálkový přístup</a:t>
            </a:r>
            <a:endParaRPr lang="cs-CZ" sz="2000" dirty="0" smtClean="0"/>
          </a:p>
          <a:p>
            <a:pPr marL="342900" lvl="1" indent="0">
              <a:buNone/>
            </a:pPr>
            <a:r>
              <a:rPr lang="cs-CZ" sz="2000" dirty="0" smtClean="0"/>
              <a:t>  </a:t>
            </a:r>
            <a:r>
              <a:rPr lang="cs-CZ" sz="2000" dirty="0" smtClean="0"/>
              <a:t>? </a:t>
            </a:r>
            <a:r>
              <a:rPr lang="cs-CZ" sz="2000" dirty="0" smtClean="0"/>
              <a:t>příprava aplikace – </a:t>
            </a:r>
            <a:r>
              <a:rPr lang="cs-CZ" sz="2000" dirty="0" err="1" smtClean="0"/>
              <a:t>Geoportál</a:t>
            </a:r>
            <a:r>
              <a:rPr lang="cs-CZ" sz="2000" dirty="0" smtClean="0"/>
              <a:t> </a:t>
            </a:r>
            <a:r>
              <a:rPr lang="cs-CZ" sz="2000" dirty="0" smtClean="0"/>
              <a:t>PK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záznam v seznamu OI účinný 5 let ode dne jeho zveřejnění =&gt; </a:t>
            </a:r>
            <a:r>
              <a:rPr lang="cs-CZ" sz="2400" dirty="0"/>
              <a:t>žádost lze podávat </a:t>
            </a:r>
            <a:r>
              <a:rPr lang="cs-CZ" sz="2400" dirty="0" smtClean="0"/>
              <a:t>opakovaně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povinnost OI neprodleně vyrozumět ORR KÚPK o změně svých identifikačních údajů nebo územní působnosti =&gt; ORR KÚPK zaktualizuje údaje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      v seznamu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319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8" y="1134533"/>
            <a:ext cx="5067301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</a:t>
            </a:r>
            <a:r>
              <a:rPr lang="cs-CZ" dirty="0" smtClean="0"/>
              <a:t> </a:t>
            </a:r>
            <a:r>
              <a:rPr lang="cs-CZ" b="1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pořizovatele</a:t>
            </a:r>
            <a:endParaRPr lang="cs-CZ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Oprávněný investor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332537" y="1117069"/>
            <a:ext cx="2182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23a odst. 1 SZ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28648" y="1820864"/>
            <a:ext cx="8029576" cy="435721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/>
              <a:t>=&gt; o </a:t>
            </a:r>
            <a:r>
              <a:rPr lang="cs-CZ" sz="2400" b="1" dirty="0">
                <a:solidFill>
                  <a:srgbClr val="339966"/>
                </a:solidFill>
              </a:rPr>
              <a:t>úkonech správního </a:t>
            </a:r>
            <a:r>
              <a:rPr lang="cs-CZ" sz="2400" b="1" dirty="0" smtClean="0">
                <a:solidFill>
                  <a:srgbClr val="339966"/>
                </a:solidFill>
              </a:rPr>
              <a:t>orgánu </a:t>
            </a:r>
            <a:r>
              <a:rPr lang="cs-CZ" sz="2400" dirty="0" smtClean="0"/>
              <a:t>při </a:t>
            </a:r>
            <a:r>
              <a:rPr lang="cs-CZ" sz="2400" b="1" dirty="0">
                <a:solidFill>
                  <a:srgbClr val="339966"/>
                </a:solidFill>
              </a:rPr>
              <a:t>projednávání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339966"/>
                </a:solidFill>
              </a:rPr>
              <a:t>návrhu </a:t>
            </a:r>
            <a:r>
              <a:rPr lang="cs-CZ" sz="2400" b="1" dirty="0" smtClean="0">
                <a:solidFill>
                  <a:srgbClr val="339966"/>
                </a:solidFill>
              </a:rPr>
              <a:t>ZÚR, ÚP, RP </a:t>
            </a:r>
            <a:r>
              <a:rPr lang="cs-CZ" sz="2400" dirty="0" smtClean="0"/>
              <a:t>vyrozumět OI </a:t>
            </a:r>
            <a:r>
              <a:rPr lang="cs-CZ" sz="2400" b="1" dirty="0">
                <a:solidFill>
                  <a:srgbClr val="339966"/>
                </a:solidFill>
              </a:rPr>
              <a:t>jednotlivě</a:t>
            </a:r>
            <a:r>
              <a:rPr lang="cs-CZ" sz="2400" dirty="0" smtClean="0"/>
              <a:t>  </a:t>
            </a:r>
            <a:endParaRPr lang="cs-CZ" sz="2000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 dirty="0" smtClean="0"/>
              <a:t>úkony správního orgánu</a:t>
            </a:r>
          </a:p>
          <a:p>
            <a:pPr marL="432000" indent="0">
              <a:spcBef>
                <a:spcPts val="0"/>
              </a:spcBef>
              <a:buNone/>
            </a:pPr>
            <a:r>
              <a:rPr lang="cs-CZ" sz="2000" dirty="0" smtClean="0"/>
              <a:t>? správní orgán = pořizovatel </a:t>
            </a:r>
          </a:p>
          <a:p>
            <a:pPr marL="432000" indent="0">
              <a:spcBef>
                <a:spcPts val="0"/>
              </a:spcBef>
              <a:buNone/>
            </a:pPr>
            <a:r>
              <a:rPr lang="cs-CZ" sz="2000" dirty="0" smtClean="0"/>
              <a:t>? úkon = doručování písemností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 dirty="0" smtClean="0"/>
              <a:t>projednávání návrhu </a:t>
            </a:r>
            <a:r>
              <a:rPr lang="cs-CZ" sz="2400" dirty="0" smtClean="0"/>
              <a:t>ZÚR, ÚP, RP</a:t>
            </a:r>
            <a:endParaRPr lang="cs-CZ" sz="2400" dirty="0" smtClean="0"/>
          </a:p>
          <a:p>
            <a:pPr marL="432000" indent="0">
              <a:spcBef>
                <a:spcPts val="0"/>
              </a:spcBef>
              <a:buNone/>
            </a:pPr>
            <a:r>
              <a:rPr lang="cs-CZ" sz="2000" dirty="0" smtClean="0"/>
              <a:t>? ÚPD = ZÚR, ÚP, RP + změny - včetně změn ÚPO a ÚPN SÚ</a:t>
            </a:r>
          </a:p>
          <a:p>
            <a:pPr marL="432000" indent="0">
              <a:spcBef>
                <a:spcPts val="0"/>
              </a:spcBef>
              <a:buNone/>
            </a:pPr>
            <a:r>
              <a:rPr lang="cs-CZ" sz="2000" dirty="0" smtClean="0"/>
              <a:t>? projednávání návrhu </a:t>
            </a:r>
            <a:r>
              <a:rPr lang="cs-CZ" sz="2000" dirty="0" smtClean="0"/>
              <a:t>ÚPD = </a:t>
            </a:r>
            <a:r>
              <a:rPr lang="cs-CZ" sz="2000" dirty="0" smtClean="0"/>
              <a:t>společné jednání, řízení o </a:t>
            </a:r>
            <a:r>
              <a:rPr lang="cs-CZ" sz="2000" dirty="0" smtClean="0"/>
              <a:t>ÚPD </a:t>
            </a:r>
            <a:endParaRPr lang="cs-CZ" sz="2000" dirty="0" smtClean="0"/>
          </a:p>
          <a:p>
            <a:pPr marL="432000" indent="0">
              <a:spcBef>
                <a:spcPts val="0"/>
              </a:spcBef>
              <a:buNone/>
            </a:pPr>
            <a:r>
              <a:rPr lang="cs-CZ" sz="2000" dirty="0"/>
              <a:t> </a:t>
            </a:r>
            <a:r>
              <a:rPr lang="cs-CZ" sz="2000" dirty="0" smtClean="0"/>
              <a:t>  </a:t>
            </a:r>
            <a:r>
              <a:rPr lang="cs-CZ" sz="2000" dirty="0" smtClean="0"/>
              <a:t>(i </a:t>
            </a:r>
            <a:r>
              <a:rPr lang="cs-CZ" sz="2000" dirty="0" smtClean="0"/>
              <a:t>zkrácené </a:t>
            </a:r>
            <a:r>
              <a:rPr lang="cs-CZ" sz="2000" dirty="0" smtClean="0"/>
              <a:t>řízení o změně)</a:t>
            </a:r>
            <a:endParaRPr lang="cs-CZ" sz="2000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 dirty="0" smtClean="0"/>
              <a:t>vyrozumět jednotlivě</a:t>
            </a:r>
            <a:endParaRPr lang="cs-CZ" sz="2400" dirty="0"/>
          </a:p>
          <a:p>
            <a:pPr marL="432000" indent="0">
              <a:spcBef>
                <a:spcPts val="0"/>
              </a:spcBef>
              <a:buNone/>
            </a:pPr>
            <a:r>
              <a:rPr lang="cs-CZ" sz="2000" dirty="0" smtClean="0"/>
              <a:t>? jednotlivě = do datové schránky OI doručit </a:t>
            </a:r>
          </a:p>
          <a:p>
            <a:pPr marL="432000" indent="0">
              <a:spcBef>
                <a:spcPts val="0"/>
              </a:spcBef>
              <a:buNone/>
            </a:pPr>
            <a:r>
              <a:rPr lang="cs-CZ" sz="2000" dirty="0" smtClean="0"/>
              <a:t>   veřejnou vyhlášku </a:t>
            </a: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4532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134533"/>
            <a:ext cx="4486275" cy="55615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</a:t>
            </a:r>
            <a:r>
              <a:rPr lang="cs-CZ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Oprávněný investor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332537" y="1117069"/>
            <a:ext cx="2182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23a SZ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28649" y="1820864"/>
            <a:ext cx="8029576" cy="4357215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/>
              <a:t>§ </a:t>
            </a:r>
            <a:r>
              <a:rPr lang="cs-CZ" sz="2400" dirty="0" smtClean="0"/>
              <a:t>23a SZ nezakládá další práva </a:t>
            </a:r>
            <a:r>
              <a:rPr lang="cs-CZ" sz="2400" dirty="0" smtClean="0"/>
              <a:t>pro projednávání ÚPD (OI </a:t>
            </a:r>
            <a:r>
              <a:rPr lang="cs-CZ" sz="2400" dirty="0" smtClean="0"/>
              <a:t>nejsou DO) </a:t>
            </a:r>
            <a:endParaRPr lang="cs-CZ" sz="2400" dirty="0" smtClean="0"/>
          </a:p>
          <a:p>
            <a:pPr marL="0" indent="0">
              <a:buNone/>
            </a:pPr>
            <a:endParaRPr lang="cs-CZ" sz="2000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 dirty="0" smtClean="0"/>
              <a:t>OI v </a:t>
            </a:r>
            <a:r>
              <a:rPr lang="cs-CZ" sz="2400" dirty="0" smtClean="0"/>
              <a:t>rozdělovníku samostatně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 dirty="0" smtClean="0"/>
              <a:t>vždy nový rozdělovník (aktuální seznam OI)</a:t>
            </a:r>
            <a:endParaRPr lang="cs-CZ" sz="2400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 dirty="0" smtClean="0"/>
              <a:t>nezvat </a:t>
            </a:r>
            <a:r>
              <a:rPr lang="cs-CZ" sz="2400" dirty="0" smtClean="0"/>
              <a:t>OI na </a:t>
            </a:r>
            <a:r>
              <a:rPr lang="cs-CZ" sz="2400" dirty="0" smtClean="0"/>
              <a:t>společné jednání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 dirty="0" smtClean="0"/>
              <a:t>OI právo uplatňovat připomínky/námitky, </a:t>
            </a:r>
            <a:endParaRPr lang="cs-CZ" sz="2400" dirty="0" smtClean="0"/>
          </a:p>
          <a:p>
            <a:pPr marL="432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 smtClean="0"/>
              <a:t>nikoli </a:t>
            </a:r>
            <a:r>
              <a:rPr lang="cs-CZ" sz="2400" dirty="0" smtClean="0"/>
              <a:t>stanoviska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7288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Vaše dotazy, připomínky, názory...</a:t>
            </a:r>
            <a:endParaRPr lang="cs-CZ" sz="28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Oprávněný investor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3693729"/>
            <a:ext cx="761047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Lucie Součková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377 195 733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lucie.souckova@plzensky-kraj.cz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453</TotalTime>
  <Words>300</Words>
  <Application>Microsoft Office PowerPoint</Application>
  <PresentationFormat>Předvádění na obrazovce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Motiv Office</vt:lpstr>
      <vt:lpstr>Oprávněný investor</vt:lpstr>
      <vt:lpstr>§ 23a SZ (od 1. 1. 2018):</vt:lpstr>
      <vt:lpstr>Žádost OI</vt:lpstr>
      <vt:lpstr>Seznam OI</vt:lpstr>
      <vt:lpstr>Povinnost pořizovatele</vt:lpstr>
      <vt:lpstr>Pozor!</vt:lpstr>
      <vt:lpstr>Vaše dotazy, připomínky, názory...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Součková Lucie</cp:lastModifiedBy>
  <cp:revision>40</cp:revision>
  <dcterms:created xsi:type="dcterms:W3CDTF">2017-11-24T07:47:20Z</dcterms:created>
  <dcterms:modified xsi:type="dcterms:W3CDTF">2017-11-28T10:45:49Z</dcterms:modified>
</cp:coreProperties>
</file>