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33"/>
  </p:notesMasterIdLst>
  <p:handoutMasterIdLst>
    <p:handoutMasterId r:id="rId34"/>
  </p:handoutMasterIdLst>
  <p:sldIdLst>
    <p:sldId id="328" r:id="rId2"/>
    <p:sldId id="300" r:id="rId3"/>
    <p:sldId id="312" r:id="rId4"/>
    <p:sldId id="313" r:id="rId5"/>
    <p:sldId id="321" r:id="rId6"/>
    <p:sldId id="314" r:id="rId7"/>
    <p:sldId id="315" r:id="rId8"/>
    <p:sldId id="316" r:id="rId9"/>
    <p:sldId id="322" r:id="rId10"/>
    <p:sldId id="325" r:id="rId11"/>
    <p:sldId id="323" r:id="rId12"/>
    <p:sldId id="332" r:id="rId13"/>
    <p:sldId id="336" r:id="rId14"/>
    <p:sldId id="335" r:id="rId15"/>
    <p:sldId id="339" r:id="rId16"/>
    <p:sldId id="340" r:id="rId17"/>
    <p:sldId id="341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4" r:id="rId28"/>
    <p:sldId id="353" r:id="rId29"/>
    <p:sldId id="355" r:id="rId30"/>
    <p:sldId id="356" r:id="rId31"/>
    <p:sldId id="342" r:id="rId3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D40A3-B33B-A343-A8F5-330734F2F560}" type="doc">
      <dgm:prSet loTypeId="urn:microsoft.com/office/officeart/2005/8/layout/funnel1" loCatId="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5C6000-CAF4-454E-91C4-403242062446}">
      <dgm:prSet phldrT="[Text]"/>
      <dgm:spPr>
        <a:solidFill>
          <a:schemeClr val="accent5"/>
        </a:solidFill>
      </dgm:spPr>
      <dgm:t>
        <a:bodyPr/>
        <a:lstStyle/>
        <a:p>
          <a:r>
            <a:rPr lang="cs-CZ" noProof="0" dirty="0" smtClean="0"/>
            <a:t>Aktivity škol – „Šablony“</a:t>
          </a:r>
          <a:endParaRPr lang="cs-CZ" noProof="0" dirty="0"/>
        </a:p>
      </dgm:t>
    </dgm:pt>
    <dgm:pt modelId="{7FA4DA1F-A216-8C47-AB8C-9FD93D50EF80}" type="parTrans" cxnId="{D692E5EA-AAE0-794B-B5F4-CA0E46A298E8}">
      <dgm:prSet/>
      <dgm:spPr/>
      <dgm:t>
        <a:bodyPr/>
        <a:lstStyle/>
        <a:p>
          <a:endParaRPr lang="en-US"/>
        </a:p>
      </dgm:t>
    </dgm:pt>
    <dgm:pt modelId="{1704D797-EAC6-1542-BD4D-33C2578DBAB2}" type="sibTrans" cxnId="{D692E5EA-AAE0-794B-B5F4-CA0E46A298E8}">
      <dgm:prSet/>
      <dgm:spPr/>
      <dgm:t>
        <a:bodyPr/>
        <a:lstStyle/>
        <a:p>
          <a:endParaRPr lang="en-US"/>
        </a:p>
      </dgm:t>
    </dgm:pt>
    <dgm:pt modelId="{36A52A86-6F62-DE47-A5AE-EEC27CF93554}">
      <dgm:prSet phldrT="[Text]"/>
      <dgm:spPr>
        <a:solidFill>
          <a:srgbClr val="990000"/>
        </a:solidFill>
      </dgm:spPr>
      <dgm:t>
        <a:bodyPr/>
        <a:lstStyle/>
        <a:p>
          <a:r>
            <a:rPr lang="cs-CZ" noProof="0" dirty="0" smtClean="0"/>
            <a:t>Aktivity spolupráce – Tematická partnerství a sítě</a:t>
          </a:r>
          <a:endParaRPr lang="cs-CZ" noProof="0" dirty="0"/>
        </a:p>
      </dgm:t>
    </dgm:pt>
    <dgm:pt modelId="{E0BCE14A-EDD8-7E4A-9DD7-432BA382F764}" type="parTrans" cxnId="{C3B6A9F1-86F1-D94A-A09A-9C75223F5E71}">
      <dgm:prSet/>
      <dgm:spPr/>
      <dgm:t>
        <a:bodyPr/>
        <a:lstStyle/>
        <a:p>
          <a:endParaRPr lang="en-US"/>
        </a:p>
      </dgm:t>
    </dgm:pt>
    <dgm:pt modelId="{866A76E9-D713-8A49-9914-CF5B299896E7}" type="sibTrans" cxnId="{C3B6A9F1-86F1-D94A-A09A-9C75223F5E71}">
      <dgm:prSet/>
      <dgm:spPr/>
      <dgm:t>
        <a:bodyPr/>
        <a:lstStyle/>
        <a:p>
          <a:endParaRPr lang="en-US"/>
        </a:p>
      </dgm:t>
    </dgm:pt>
    <dgm:pt modelId="{48244170-1CD1-4B47-AD12-22BD162CA915}">
      <dgm:prSet phldrT="[Text]" custT="1"/>
      <dgm:spPr/>
      <dgm:t>
        <a:bodyPr/>
        <a:lstStyle/>
        <a:p>
          <a:r>
            <a:rPr lang="cs-CZ" sz="1100" noProof="0" dirty="0" smtClean="0"/>
            <a:t>Infrastruktura - IROP</a:t>
          </a:r>
          <a:endParaRPr lang="cs-CZ" sz="1100" noProof="0" dirty="0"/>
        </a:p>
      </dgm:t>
    </dgm:pt>
    <dgm:pt modelId="{9827F446-D50B-8C44-B23C-B76EF0C856B8}" type="parTrans" cxnId="{7C6ADAC1-0363-EE49-8225-5967B4AE8E52}">
      <dgm:prSet/>
      <dgm:spPr/>
      <dgm:t>
        <a:bodyPr/>
        <a:lstStyle/>
        <a:p>
          <a:endParaRPr lang="en-US"/>
        </a:p>
      </dgm:t>
    </dgm:pt>
    <dgm:pt modelId="{1390D77B-D9B9-544B-B668-FAEF0FF14164}" type="sibTrans" cxnId="{7C6ADAC1-0363-EE49-8225-5967B4AE8E52}">
      <dgm:prSet/>
      <dgm:spPr/>
      <dgm:t>
        <a:bodyPr/>
        <a:lstStyle/>
        <a:p>
          <a:endParaRPr lang="en-US"/>
        </a:p>
      </dgm:t>
    </dgm:pt>
    <dgm:pt modelId="{31BBC072-A654-2B4B-98E5-7BA132C23BAB}">
      <dgm:prSet phldrT="[Text]"/>
      <dgm:spPr/>
      <dgm:t>
        <a:bodyPr/>
        <a:lstStyle/>
        <a:p>
          <a:r>
            <a:rPr lang="cs-CZ" noProof="0" dirty="0" smtClean="0"/>
            <a:t>Naplňování opatření v Místním akčním plánu</a:t>
          </a:r>
          <a:endParaRPr lang="cs-CZ" noProof="0" dirty="0"/>
        </a:p>
      </dgm:t>
    </dgm:pt>
    <dgm:pt modelId="{923DE798-C9D9-1C40-942A-B13EA3BFE7FD}" type="parTrans" cxnId="{EBEEAFB3-1698-9D46-B7A3-B72EB673E05C}">
      <dgm:prSet/>
      <dgm:spPr/>
      <dgm:t>
        <a:bodyPr/>
        <a:lstStyle/>
        <a:p>
          <a:endParaRPr lang="en-US"/>
        </a:p>
      </dgm:t>
    </dgm:pt>
    <dgm:pt modelId="{C79F7515-94EF-B544-B8F7-F5B7CD592EC8}" type="sibTrans" cxnId="{EBEEAFB3-1698-9D46-B7A3-B72EB673E05C}">
      <dgm:prSet/>
      <dgm:spPr/>
      <dgm:t>
        <a:bodyPr/>
        <a:lstStyle/>
        <a:p>
          <a:endParaRPr lang="en-US"/>
        </a:p>
      </dgm:t>
    </dgm:pt>
    <dgm:pt modelId="{7162ECC5-72DE-B045-BF42-BBE2B1234586}" type="pres">
      <dgm:prSet presAssocID="{DFAD40A3-B33B-A343-A8F5-330734F2F56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A33960-DD61-234F-B6CE-ECDB302E8EDF}" type="pres">
      <dgm:prSet presAssocID="{DFAD40A3-B33B-A343-A8F5-330734F2F560}" presName="ellipse" presStyleLbl="trBgShp" presStyleIdx="0" presStyleCnt="1"/>
      <dgm:spPr/>
    </dgm:pt>
    <dgm:pt modelId="{86520E8E-00CB-EF46-BDE4-437660B5808B}" type="pres">
      <dgm:prSet presAssocID="{DFAD40A3-B33B-A343-A8F5-330734F2F560}" presName="arrow1" presStyleLbl="fgShp" presStyleIdx="0" presStyleCnt="1"/>
      <dgm:spPr/>
    </dgm:pt>
    <dgm:pt modelId="{87371898-5837-DE40-8BEC-51A74A24EB3E}" type="pres">
      <dgm:prSet presAssocID="{DFAD40A3-B33B-A343-A8F5-330734F2F560}" presName="rectangle" presStyleLbl="revTx" presStyleIdx="0" presStyleCnt="1" custScaleX="16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30F48-7C1F-244E-AA96-DE875E351959}" type="pres">
      <dgm:prSet presAssocID="{36A52A86-6F62-DE47-A5AE-EEC27CF9355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1DE5E-CDCA-BE49-8AA1-D7873548E1D5}" type="pres">
      <dgm:prSet presAssocID="{48244170-1CD1-4B47-AD12-22BD162CA91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B6002-0FE3-0B4A-98C4-9E325A936FDE}" type="pres">
      <dgm:prSet presAssocID="{31BBC072-A654-2B4B-98E5-7BA132C23BA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4F368-CF34-FC4B-BD10-FFB25E34356B}" type="pres">
      <dgm:prSet presAssocID="{DFAD40A3-B33B-A343-A8F5-330734F2F560}" presName="funnel" presStyleLbl="trAlignAcc1" presStyleIdx="0" presStyleCnt="1"/>
      <dgm:spPr/>
    </dgm:pt>
  </dgm:ptLst>
  <dgm:cxnLst>
    <dgm:cxn modelId="{D692E5EA-AAE0-794B-B5F4-CA0E46A298E8}" srcId="{DFAD40A3-B33B-A343-A8F5-330734F2F560}" destId="{AE5C6000-CAF4-454E-91C4-403242062446}" srcOrd="0" destOrd="0" parTransId="{7FA4DA1F-A216-8C47-AB8C-9FD93D50EF80}" sibTransId="{1704D797-EAC6-1542-BD4D-33C2578DBAB2}"/>
    <dgm:cxn modelId="{0C52436C-D616-0B41-BD9B-096F276D7E3B}" type="presOf" srcId="{36A52A86-6F62-DE47-A5AE-EEC27CF93554}" destId="{5F11DE5E-CDCA-BE49-8AA1-D7873548E1D5}" srcOrd="0" destOrd="0" presId="urn:microsoft.com/office/officeart/2005/8/layout/funnel1"/>
    <dgm:cxn modelId="{EBEEAFB3-1698-9D46-B7A3-B72EB673E05C}" srcId="{DFAD40A3-B33B-A343-A8F5-330734F2F560}" destId="{31BBC072-A654-2B4B-98E5-7BA132C23BAB}" srcOrd="3" destOrd="0" parTransId="{923DE798-C9D9-1C40-942A-B13EA3BFE7FD}" sibTransId="{C79F7515-94EF-B544-B8F7-F5B7CD592EC8}"/>
    <dgm:cxn modelId="{69A48719-B56F-3D49-B7B2-73A7EDE07BD7}" type="presOf" srcId="{31BBC072-A654-2B4B-98E5-7BA132C23BAB}" destId="{87371898-5837-DE40-8BEC-51A74A24EB3E}" srcOrd="0" destOrd="0" presId="urn:microsoft.com/office/officeart/2005/8/layout/funnel1"/>
    <dgm:cxn modelId="{908BC6D7-FB0E-0F45-8F35-67E199263019}" type="presOf" srcId="{DFAD40A3-B33B-A343-A8F5-330734F2F560}" destId="{7162ECC5-72DE-B045-BF42-BBE2B1234586}" srcOrd="0" destOrd="0" presId="urn:microsoft.com/office/officeart/2005/8/layout/funnel1"/>
    <dgm:cxn modelId="{F39805E1-C49F-F141-A509-FEF78C40F44D}" type="presOf" srcId="{48244170-1CD1-4B47-AD12-22BD162CA915}" destId="{F9730F48-7C1F-244E-AA96-DE875E351959}" srcOrd="0" destOrd="0" presId="urn:microsoft.com/office/officeart/2005/8/layout/funnel1"/>
    <dgm:cxn modelId="{C3B6A9F1-86F1-D94A-A09A-9C75223F5E71}" srcId="{DFAD40A3-B33B-A343-A8F5-330734F2F560}" destId="{36A52A86-6F62-DE47-A5AE-EEC27CF93554}" srcOrd="1" destOrd="0" parTransId="{E0BCE14A-EDD8-7E4A-9DD7-432BA382F764}" sibTransId="{866A76E9-D713-8A49-9914-CF5B299896E7}"/>
    <dgm:cxn modelId="{F43536B0-88E9-3342-A8C9-017ACCE06FE0}" type="presOf" srcId="{AE5C6000-CAF4-454E-91C4-403242062446}" destId="{A42B6002-0FE3-0B4A-98C4-9E325A936FDE}" srcOrd="0" destOrd="0" presId="urn:microsoft.com/office/officeart/2005/8/layout/funnel1"/>
    <dgm:cxn modelId="{7C6ADAC1-0363-EE49-8225-5967B4AE8E52}" srcId="{DFAD40A3-B33B-A343-A8F5-330734F2F560}" destId="{48244170-1CD1-4B47-AD12-22BD162CA915}" srcOrd="2" destOrd="0" parTransId="{9827F446-D50B-8C44-B23C-B76EF0C856B8}" sibTransId="{1390D77B-D9B9-544B-B668-FAEF0FF14164}"/>
    <dgm:cxn modelId="{38302E6F-5A16-8045-811C-3BAC93FA5BBF}" type="presParOf" srcId="{7162ECC5-72DE-B045-BF42-BBE2B1234586}" destId="{18A33960-DD61-234F-B6CE-ECDB302E8EDF}" srcOrd="0" destOrd="0" presId="urn:microsoft.com/office/officeart/2005/8/layout/funnel1"/>
    <dgm:cxn modelId="{415BF8AC-FE18-3744-B2AE-409013FAFDC4}" type="presParOf" srcId="{7162ECC5-72DE-B045-BF42-BBE2B1234586}" destId="{86520E8E-00CB-EF46-BDE4-437660B5808B}" srcOrd="1" destOrd="0" presId="urn:microsoft.com/office/officeart/2005/8/layout/funnel1"/>
    <dgm:cxn modelId="{57E60693-1932-6D48-AE60-945E5A9AC609}" type="presParOf" srcId="{7162ECC5-72DE-B045-BF42-BBE2B1234586}" destId="{87371898-5837-DE40-8BEC-51A74A24EB3E}" srcOrd="2" destOrd="0" presId="urn:microsoft.com/office/officeart/2005/8/layout/funnel1"/>
    <dgm:cxn modelId="{40A3157C-5F5F-2C42-B2BE-370504FD1766}" type="presParOf" srcId="{7162ECC5-72DE-B045-BF42-BBE2B1234586}" destId="{F9730F48-7C1F-244E-AA96-DE875E351959}" srcOrd="3" destOrd="0" presId="urn:microsoft.com/office/officeart/2005/8/layout/funnel1"/>
    <dgm:cxn modelId="{4AC37972-9B55-1F40-89CE-F39B8EEC8C58}" type="presParOf" srcId="{7162ECC5-72DE-B045-BF42-BBE2B1234586}" destId="{5F11DE5E-CDCA-BE49-8AA1-D7873548E1D5}" srcOrd="4" destOrd="0" presId="urn:microsoft.com/office/officeart/2005/8/layout/funnel1"/>
    <dgm:cxn modelId="{202D8200-E8AA-2E47-A0D2-1AC59CD42710}" type="presParOf" srcId="{7162ECC5-72DE-B045-BF42-BBE2B1234586}" destId="{A42B6002-0FE3-0B4A-98C4-9E325A936FDE}" srcOrd="5" destOrd="0" presId="urn:microsoft.com/office/officeart/2005/8/layout/funnel1"/>
    <dgm:cxn modelId="{31C2759F-0450-E74A-9761-BF0ECDE710F3}" type="presParOf" srcId="{7162ECC5-72DE-B045-BF42-BBE2B1234586}" destId="{9DF4F368-CF34-FC4B-BD10-FFB25E34356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33960-DD61-234F-B6CE-ECDB302E8EDF}">
      <dsp:nvSpPr>
        <dsp:cNvPr id="0" name=""/>
        <dsp:cNvSpPr/>
      </dsp:nvSpPr>
      <dsp:spPr>
        <a:xfrm>
          <a:off x="1988860" y="187220"/>
          <a:ext cx="3715612" cy="1290383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20E8E-00CB-EF46-BDE4-437660B5808B}">
      <dsp:nvSpPr>
        <dsp:cNvPr id="0" name=""/>
        <dsp:cNvSpPr/>
      </dsp:nvSpPr>
      <dsp:spPr>
        <a:xfrm>
          <a:off x="3492388" y="3346931"/>
          <a:ext cx="720080" cy="460851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71898-5837-DE40-8BEC-51A74A24EB3E}">
      <dsp:nvSpPr>
        <dsp:cNvPr id="0" name=""/>
        <dsp:cNvSpPr/>
      </dsp:nvSpPr>
      <dsp:spPr>
        <a:xfrm>
          <a:off x="972102" y="3715612"/>
          <a:ext cx="5760651" cy="864096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 smtClean="0"/>
            <a:t>Naplňování opatření v Místním akčním plánu</a:t>
          </a:r>
          <a:endParaRPr lang="cs-CZ" sz="2000" kern="1200" noProof="0" dirty="0"/>
        </a:p>
      </dsp:txBody>
      <dsp:txXfrm>
        <a:off x="972102" y="3715612"/>
        <a:ext cx="5760651" cy="864096"/>
      </dsp:txXfrm>
    </dsp:sp>
    <dsp:sp modelId="{F9730F48-7C1F-244E-AA96-DE875E351959}">
      <dsp:nvSpPr>
        <dsp:cNvPr id="0" name=""/>
        <dsp:cNvSpPr/>
      </dsp:nvSpPr>
      <dsp:spPr>
        <a:xfrm>
          <a:off x="3339731" y="1577263"/>
          <a:ext cx="1296144" cy="129614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noProof="0" dirty="0" smtClean="0"/>
            <a:t>Infrastruktura - IROP</a:t>
          </a:r>
          <a:endParaRPr lang="cs-CZ" sz="1100" kern="1200" noProof="0" dirty="0"/>
        </a:p>
      </dsp:txBody>
      <dsp:txXfrm>
        <a:off x="3529547" y="1767079"/>
        <a:ext cx="916512" cy="916512"/>
      </dsp:txXfrm>
    </dsp:sp>
    <dsp:sp modelId="{5F11DE5E-CDCA-BE49-8AA1-D7873548E1D5}">
      <dsp:nvSpPr>
        <dsp:cNvPr id="0" name=""/>
        <dsp:cNvSpPr/>
      </dsp:nvSpPr>
      <dsp:spPr>
        <a:xfrm>
          <a:off x="2412267" y="604867"/>
          <a:ext cx="1296144" cy="1296144"/>
        </a:xfrm>
        <a:prstGeom prst="ellipse">
          <a:avLst/>
        </a:prstGeom>
        <a:solidFill>
          <a:srgbClr val="990000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noProof="0" dirty="0" smtClean="0"/>
            <a:t>Aktivity spolupráce – Tematická partnerství a sítě</a:t>
          </a:r>
          <a:endParaRPr lang="cs-CZ" sz="1100" kern="1200" noProof="0" dirty="0"/>
        </a:p>
      </dsp:txBody>
      <dsp:txXfrm>
        <a:off x="2602083" y="794683"/>
        <a:ext cx="916512" cy="916512"/>
      </dsp:txXfrm>
    </dsp:sp>
    <dsp:sp modelId="{A42B6002-0FE3-0B4A-98C4-9E325A936FDE}">
      <dsp:nvSpPr>
        <dsp:cNvPr id="0" name=""/>
        <dsp:cNvSpPr/>
      </dsp:nvSpPr>
      <dsp:spPr>
        <a:xfrm>
          <a:off x="3737215" y="291488"/>
          <a:ext cx="1296144" cy="1296144"/>
        </a:xfrm>
        <a:prstGeom prst="ellipse">
          <a:avLst/>
        </a:prstGeom>
        <a:solidFill>
          <a:schemeClr val="accent5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noProof="0" dirty="0" smtClean="0"/>
            <a:t>Aktivity škol – „Šablony“</a:t>
          </a:r>
          <a:endParaRPr lang="cs-CZ" sz="1100" kern="1200" noProof="0" dirty="0"/>
        </a:p>
      </dsp:txBody>
      <dsp:txXfrm>
        <a:off x="3927031" y="481304"/>
        <a:ext cx="916512" cy="916512"/>
      </dsp:txXfrm>
    </dsp:sp>
    <dsp:sp modelId="{9DF4F368-CF34-FC4B-BD10-FFB25E34356B}">
      <dsp:nvSpPr>
        <dsp:cNvPr id="0" name=""/>
        <dsp:cNvSpPr/>
      </dsp:nvSpPr>
      <dsp:spPr>
        <a:xfrm>
          <a:off x="1836203" y="28803"/>
          <a:ext cx="4032448" cy="3225958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 smtClean="0"/>
            </a:lvl1pPr>
          </a:lstStyle>
          <a:p>
            <a:pPr>
              <a:defRPr/>
            </a:pPr>
            <a:fld id="{2B520282-4AC2-40F5-86AC-42EB479FCE42}" type="datetimeFigureOut">
              <a:rPr lang="cs-CZ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8B38640-4002-44B0-833B-FFA575F38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12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8E4383D0-9173-43FA-BE84-9938F77D5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144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FC7ACB-16DB-412A-A200-55801CC782ED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17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dirty="0" err="1" smtClean="0">
                <a:latin typeface="Arial" panose="020B0604020202020204" pitchFamily="34" charset="0"/>
              </a:rPr>
              <a:t>Význam</a:t>
            </a:r>
            <a:r>
              <a:rPr lang="en-US" altLang="cs-CZ" dirty="0" smtClean="0">
                <a:latin typeface="Arial" panose="020B0604020202020204" pitchFamily="34" charset="0"/>
              </a:rPr>
              <a:t>: </a:t>
            </a:r>
            <a:r>
              <a:rPr lang="en-US" altLang="cs-CZ" dirty="0" err="1" smtClean="0">
                <a:latin typeface="Arial" panose="020B0604020202020204" pitchFamily="34" charset="0"/>
              </a:rPr>
              <a:t>Resortní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identifikátor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právnické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osoby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cs-CZ" dirty="0" err="1" smtClean="0">
                <a:latin typeface="Arial" panose="020B0604020202020204" pitchFamily="34" charset="0"/>
              </a:rPr>
              <a:t>Popis</a:t>
            </a:r>
            <a:r>
              <a:rPr lang="en-US" altLang="cs-CZ" dirty="0" smtClean="0">
                <a:latin typeface="Arial" panose="020B0604020202020204" pitchFamily="34" charset="0"/>
              </a:rPr>
              <a:t>: </a:t>
            </a:r>
            <a:r>
              <a:rPr lang="en-US" altLang="cs-CZ" dirty="0" err="1" smtClean="0">
                <a:latin typeface="Arial" panose="020B0604020202020204" pitchFamily="34" charset="0"/>
              </a:rPr>
              <a:t>Označení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identifikačního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čísla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ředitelství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školy</a:t>
            </a:r>
            <a:r>
              <a:rPr lang="en-US" altLang="cs-CZ" dirty="0" smtClean="0">
                <a:latin typeface="Arial" panose="020B0604020202020204" pitchFamily="34" charset="0"/>
              </a:rPr>
              <a:t>. REDIZO </a:t>
            </a:r>
            <a:r>
              <a:rPr lang="en-US" altLang="cs-CZ" dirty="0" err="1" smtClean="0">
                <a:latin typeface="Arial" panose="020B0604020202020204" pitchFamily="34" charset="0"/>
              </a:rPr>
              <a:t>bývá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uvedeno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na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webových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stránkách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škol</a:t>
            </a:r>
            <a:r>
              <a:rPr lang="en-US" altLang="cs-CZ" dirty="0" smtClean="0">
                <a:latin typeface="Arial" panose="020B0604020202020204" pitchFamily="34" charset="0"/>
              </a:rPr>
              <a:t> </a:t>
            </a:r>
            <a:r>
              <a:rPr lang="en-US" altLang="cs-CZ" dirty="0" err="1" smtClean="0">
                <a:latin typeface="Arial" panose="020B0604020202020204" pitchFamily="34" charset="0"/>
              </a:rPr>
              <a:t>nebo</a:t>
            </a:r>
            <a:r>
              <a:rPr lang="en-US" altLang="cs-CZ" dirty="0" smtClean="0">
                <a:latin typeface="Arial" panose="020B0604020202020204" pitchFamily="34" charset="0"/>
              </a:rPr>
              <a:t> je </a:t>
            </a:r>
            <a:r>
              <a:rPr lang="en-US" altLang="cs-CZ" dirty="0" err="1" smtClean="0">
                <a:latin typeface="Arial" panose="020B0604020202020204" pitchFamily="34" charset="0"/>
              </a:rPr>
              <a:t>dohledatelné</a:t>
            </a:r>
            <a:r>
              <a:rPr lang="en-US" altLang="cs-CZ" dirty="0" smtClean="0">
                <a:latin typeface="Arial" panose="020B0604020202020204" pitchFamily="34" charset="0"/>
              </a:rPr>
              <a:t> v </a:t>
            </a:r>
            <a:r>
              <a:rPr lang="en-US" altLang="cs-CZ" dirty="0" err="1" smtClean="0">
                <a:latin typeface="Arial" panose="020B0604020202020204" pitchFamily="34" charset="0"/>
              </a:rPr>
              <a:t>rejstříku</a:t>
            </a:r>
            <a:r>
              <a:rPr lang="en-US" altLang="cs-CZ" dirty="0" smtClean="0">
                <a:latin typeface="Arial" panose="020B0604020202020204" pitchFamily="34" charset="0"/>
              </a:rPr>
              <a:t> MŠMT - http://rejskol.msmt.cz </a:t>
            </a:r>
          </a:p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76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>celková alokace 630 000 000</a:t>
            </a:r>
            <a:r>
              <a:rPr lang="cs-CZ" altLang="cs-CZ" baseline="0" dirty="0" smtClean="0">
                <a:latin typeface="Arial" panose="020B0604020202020204" pitchFamily="34" charset="0"/>
              </a:rPr>
              <a:t> Kč</a:t>
            </a: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cs-CZ" dirty="0" smtClean="0">
                <a:latin typeface="Arial" panose="020B0604020202020204" pitchFamily="34" charset="0"/>
              </a:rPr>
              <a:t>ve</a:t>
            </a:r>
            <a:r>
              <a:rPr lang="cs-CZ" altLang="cs-CZ" baseline="0" dirty="0" smtClean="0">
                <a:latin typeface="Arial" panose="020B0604020202020204" pitchFamily="34" charset="0"/>
              </a:rPr>
              <a:t> všech ORP budou MAS, vyjma Plzně</a:t>
            </a:r>
          </a:p>
          <a:p>
            <a:pPr marL="171450" indent="-171450" eaLnBrk="1" hangingPunct="1">
              <a:buFontTx/>
              <a:buChar char="-"/>
            </a:pP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B340AE-CCBF-4751-93D8-8506B3E5377B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42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762EB6-9B58-46D7-A715-D880DD18950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194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2A6396C-6F3F-4F5B-B95F-E559B99315D1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990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67CC44C-B39F-4247-AB4B-54972CA7AE77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29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705B589-70BC-4BEE-99E8-4DF62BCF03F6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81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7EE04A-FF4A-40FA-9276-FB0825ABED06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708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6BC6BA0-DE60-47B9-88B1-A3A4729B050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618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C49611D-A2CC-4C1A-990B-61F3750F18CD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5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94D12553-D114-4AFB-9548-74A8BECBF986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C36C145-719D-4BD4-B156-D482E9BD789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E0A169-10C2-41BA-9820-95649D2014FE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E7594-A182-47F7-9D64-4CE16674B71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192CE-5506-46E2-A323-394144AE2E44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1AB74-0D98-4143-85F8-140482D1FC1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janli\Desktop\marek\power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857628"/>
            <a:ext cx="4271938" cy="1015663"/>
          </a:xfrm>
        </p:spPr>
        <p:txBody>
          <a:bodyPr lIns="0" tIns="0" rIns="0" bIns="0" anchor="b">
            <a:spAutoFit/>
          </a:bodyPr>
          <a:lstStyle>
            <a:lvl1pPr algn="l">
              <a:defRPr sz="330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49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55F7B-3607-4A2C-8F4C-12849BF57C17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4573D-852A-4B38-99EA-5076E03F73E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4BF38-08E9-4264-B0CE-1F29E6E26B35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A5DEB-2C40-4757-9615-4DAE46D6509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B19EC2-794C-4260-A967-470FF53D213F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CC921-9FCF-4578-B2CE-A3EE90E1AFF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C211FD-7B39-479B-80FB-A05BBE1F9BEF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39035-453C-4C4F-8C09-95019E13750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7000F-98B9-4ED8-B112-301D280052CA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5FB79-B470-4654-AFA5-82BCB87A4DD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0F3B69-C49B-4C41-AC20-DA57C6C91D04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8FD75-35A4-4A6A-B1AA-6C2EAB97704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FE6DE6-6483-4553-B067-C0A7BE1A67C6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0C58E-335E-44D2-ABA3-93A8BFAE98D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362AF-ACD5-471B-87F5-8C2BFFB102F0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EA74B-EC4B-4CC8-846E-12CE47F629D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socialni-zaclenovani.cz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89F19121-B7D0-49EB-9A4C-01BBA1370328}" type="datetimeFigureOut">
              <a:rPr lang="cs-CZ" smtClean="0"/>
              <a:pPr>
                <a:defRPr/>
              </a:pPr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DAFA783B-FE2E-46CB-9DD3-7C9497585A3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1" name="Text Box 11"/>
          <p:cNvSpPr txBox="1">
            <a:spLocks noChangeArrowheads="1"/>
          </p:cNvSpPr>
          <p:nvPr userDrawn="1"/>
        </p:nvSpPr>
        <p:spPr bwMode="auto">
          <a:xfrm>
            <a:off x="6942138" y="6356350"/>
            <a:ext cx="2160587" cy="260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100" smtClean="0">
                <a:solidFill>
                  <a:schemeClr val="bg2"/>
                </a:solidFill>
                <a:ea typeface="+mn-ea"/>
                <a:hlinkClick r:id="rId14"/>
              </a:rPr>
              <a:t>www.socialni-zaclenovani.cz</a:t>
            </a:r>
            <a:endParaRPr lang="cs-CZ" sz="1100" smtClean="0">
              <a:solidFill>
                <a:schemeClr val="bg2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masinda@plzensky-kraj.cz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57995" y="2060848"/>
            <a:ext cx="4271963" cy="1446550"/>
          </a:xfrm>
        </p:spPr>
        <p:txBody>
          <a:bodyPr/>
          <a:lstStyle/>
          <a:p>
            <a:pPr algn="ctr" defTabSz="914400" eaLnBrk="1" hangingPunct="1">
              <a:lnSpc>
                <a:spcPct val="100000"/>
              </a:lnSpc>
              <a:spcBef>
                <a:spcPct val="50000"/>
              </a:spcBef>
            </a:pPr>
            <a:r>
              <a:rPr lang="cs-CZ" altLang="cs-CZ" sz="4000" b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Místní akční </a:t>
            </a:r>
            <a:r>
              <a:rPr lang="cs-CZ" altLang="cs-CZ" sz="4000" b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plány rozvoje vzdělávání</a:t>
            </a:r>
            <a:r>
              <a:rPr lang="cs-CZ" altLang="cs-CZ" sz="14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/>
            </a:r>
            <a:br>
              <a:rPr lang="cs-CZ" altLang="cs-CZ" sz="14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endParaRPr lang="cs-CZ" altLang="cs-CZ" sz="1400" i="1" dirty="0" smtClean="0"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927" y="5301208"/>
            <a:ext cx="4610100" cy="10287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84984"/>
            <a:ext cx="410845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Úrovně zpracování MAP</a:t>
            </a:r>
          </a:p>
        </p:txBody>
      </p:sp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6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850" y="1844675"/>
          <a:ext cx="8532813" cy="4243388"/>
        </p:xfrm>
        <a:graphic>
          <a:graphicData uri="http://schemas.openxmlformats.org/drawingml/2006/table">
            <a:tbl>
              <a:tblPr/>
              <a:tblGrid>
                <a:gridCol w="2133600"/>
                <a:gridCol w="2132013"/>
                <a:gridCol w="2133600"/>
                <a:gridCol w="2133600"/>
              </a:tblGrid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44" marR="91444" marT="45710" marB="4571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preMAP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MAP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MAP+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Úroveň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Zjednodušená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Základní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Pokročilá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Hlavní cíl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Posílit vazby v místním partnerství aktérů v oblasti vzdělávání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Shodnout se na prioritách v oblasti vzdělávání a připravit akční plán aktivit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Realizovat naplánované aktivity, kontinuálně rozvíjet akční plánování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Převažující obsah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Stáže, workshopy, prezentace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Kulaté stoly, pracovní skupiny, setkávání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Vzdělávací aktivity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Hlavní výstup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Strategický rámec MAP a priority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Akční plán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Evaluace akčního plánu a jeho aktualizace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Aktivity MAP - Aktivita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0 - Příprava: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56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+mj-lt"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Diskuze v území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výstupem žadatel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+mj-lt"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Stanovisko RSK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vymezení území dopadu realizace projektu a určení žadatele za dané území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+mj-lt"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Oslovení všech zřizovatelů s ředitelů škol (dle RED-IZO) s žádostí o spolupráci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dokládá se čestným prohlášením v žádosti o podporu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+mj-lt"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Zapojení minimálního procenta zřizovatelů a ředitelů škol (dle RED-IZO) podle typu žadatele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příloha žádosti o podporu</a:t>
            </a:r>
          </a:p>
          <a:p>
            <a:pPr lvl="0" algn="just" eaLnBrk="1" hangingPunct="1">
              <a:buFontTx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 eaLnBrk="1" hangingPunct="1">
              <a:buFont typeface="+mj-lt"/>
              <a:buAutoNum type="alphaLcParenR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 ORP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musí být deklarováno zapojení zástupců minimálně 70% škol (podle RED IZO), které jsou zřizovány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ORP a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zároveň alespoň 70% škol, které zřizují jiní zřizovatelé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než ORP</a:t>
            </a:r>
          </a:p>
          <a:p>
            <a:pPr lvl="1" indent="-342900" algn="just" eaLnBrk="1" hangingPunct="1">
              <a:buFont typeface="+mj-lt"/>
              <a:buAutoNum type="alphaLcParenR"/>
            </a:pP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 eaLnBrk="1" hangingPunct="1">
              <a:buFont typeface="+mj-lt"/>
              <a:buAutoNum type="alphaLcParenR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ostatní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musí být deklarováno zapojení zástupců minimálně 70% škol (podle RED IZO) zřizovaných v území správního obvodu obce s rozšířenou působností 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Povinné aktivity projektu: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455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Akční 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plánování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pro projekty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preMAP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je povinná pouze realizace a dokončení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podaktivity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a) Rozvoj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partnerství -  Řídící výbor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b) Dohoda o prioritách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- vytvoření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Strategického rámce MAP do roku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c) Budování znalostních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kapacit 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pro projekty MAP a MAP+ je povinná realizace a dokončení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podaktivity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partnerství – Řídící výbor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b) Dohoda o prioritách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- vytvoření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Strategického rámce MAP do roku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c) Akční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plánování – vytvoření Místního akčního plánu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d) Budování znalostních kapacit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3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Povinné aktivity projektu: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7544" y="1556792"/>
            <a:ext cx="8351837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2. Realizace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uznatelná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aktivita pouze pro projekty MAP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3. Evaluace –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povinná pro všechny projekty, jejímž cílem je vyhodnotit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úspěšnost</a:t>
            </a: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   procesů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, výsledků a dopadů ročního akčního plánu, a stanovení dalších kroků MAP</a:t>
            </a:r>
          </a:p>
          <a:p>
            <a:pPr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4. Řízení MAP – povinná pro všechny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projekty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implementační struktura k řízení MAP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Identifikace dotčené veřejnosti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Základní struktura partnerství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Komunikační strategie – zapojení dotčené veřejnosti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Popis fungování MAP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Řízení projektu – povinná pro všechny projekty, </a:t>
            </a:r>
          </a:p>
          <a:p>
            <a:pPr lvl="1" eaLnBrk="1" hangingPunct="1"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uvede popis realizačního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týmu a způsobu řízení projektu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9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Financování opatření v Místním akčním plánu: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9268271"/>
              </p:ext>
            </p:extLst>
          </p:nvPr>
        </p:nvGraphicFramePr>
        <p:xfrm>
          <a:off x="611560" y="1916832"/>
          <a:ext cx="770485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309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Výzva MAP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Výzva č.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02_15_005 Místní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akční plány rozvoje vzdělávání vyhlášena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8.9.2015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Zpřístupnění žádosti o podporu v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IS KP14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26.10.2015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Průběžná výzva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Datum průběžné uzávěrky příjmu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 termínech: 24.11.2015, 1.2.2016, 1.5.2016, 1.8.2016, 30.12.2016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Ukončení příjmu žádostí o podporu do vyčerpání alokace, nejpozději do 30.12.2016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Doba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realizace: min.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12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měsíců, max.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měsíců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výdaje: min.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výše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500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000 Kč, max. výše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000 000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Kč (dle úrovně MAP)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Spolufinancování ze strany příjemce je min.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5% celkových způsobilých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výdajů (vyjma MAS a mikroregionů)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544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Výzva MAP - Oprávnění žadatelé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269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Obce, městské části hl. města Prahy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obrovolné svazky obcí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Soukromoprávní subjekty vykonávající veřejně prospěšnou činnost (soukromoprávní neziskové organizace) – spolek, ústav, obecně prospěšná společnost, uvedené v databázi Místních akčních skupin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Zájmové sdružení právnických osob nebo spolek - mikroregion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129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Oprávnění žadatelé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269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Obce, městské části hl. města Prahy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obrovolné svazky obcí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Soukromoprávní subjekty vykonávající veřejně prospěšnou činnost (soukromoprávní neziskové organizace) – spolek, ústav, obecně prospěšná společnost, uvedené v databázi Místních akčních skupin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Zájmové sdružení právnických osob nebo spolek - mikroregion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98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Český Západ,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Tachov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23497"/>
              </p:ext>
            </p:extLst>
          </p:nvPr>
        </p:nvGraphicFramePr>
        <p:xfrm>
          <a:off x="899592" y="2852936"/>
          <a:ext cx="3096344" cy="3071269"/>
        </p:xfrm>
        <a:graphic>
          <a:graphicData uri="http://schemas.openxmlformats.org/drawingml/2006/table">
            <a:tbl>
              <a:tblPr firstRow="1" firstCol="1" bandRow="1"/>
              <a:tblGrid>
                <a:gridCol w="1598540"/>
                <a:gridCol w="1497804"/>
              </a:tblGrid>
              <a:tr h="364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Chodský Újezd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Přimda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Lom u Tachova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Tachov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Rozvadov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Chodová Planá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Staré Sedliště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Stráž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Studánka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Halže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Tisová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Hošťka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31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5292080" y="3458840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4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Český Západ,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Stříbro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31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5844735" y="3472516"/>
            <a:ext cx="55033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563687"/>
              </p:ext>
            </p:extLst>
          </p:nvPr>
        </p:nvGraphicFramePr>
        <p:xfrm>
          <a:off x="899592" y="2814890"/>
          <a:ext cx="3240360" cy="3109308"/>
        </p:xfrm>
        <a:graphic>
          <a:graphicData uri="http://schemas.openxmlformats.org/drawingml/2006/table">
            <a:tbl>
              <a:tblPr firstRow="1" firstCol="1" bandRow="1"/>
              <a:tblGrid>
                <a:gridCol w="1716569"/>
                <a:gridCol w="1523791"/>
              </a:tblGrid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Benešovice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Ošelín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Bezdružice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Prostiboř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Cebiv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Skapce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Černošín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Stříbro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Erpužice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Sulislav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Horní Kozolupy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Svojšín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Kladruby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Sytno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Kokašice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Trpísty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Konstantinovy Lázně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Únehle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Kostelec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Vranov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Záchlumí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Olbramov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Zhoř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8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Přínosy Místních akčních plánů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rozvoje vzdělávání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Vytvoření dlouhodobého plánu rozvoje vzdělávací soustavy s ohledem na vzdělávací potřeby každého žáka -&gt;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 ke kvalitnímu vzdělávání pro každé dítě a žáka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Nastavení spravedlnosti ve vzdělávání s cílem rozvíjet potenciál každého dítěte, žáka a studenta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Aktivní zapojení zřizovatelů do rozvoje vzdělávací soustavy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Spolupráci na základě vytvořené platformy (partnerství) aktérů podílejících se na vzdělávání dětí a žáků – samospráva – škola - NNO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Radbuza,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Nýřany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722702" y="3472159"/>
            <a:ext cx="55033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50602"/>
              </p:ext>
            </p:extLst>
          </p:nvPr>
        </p:nvGraphicFramePr>
        <p:xfrm>
          <a:off x="899592" y="2852936"/>
          <a:ext cx="3938905" cy="3266694"/>
        </p:xfrm>
        <a:graphic>
          <a:graphicData uri="http://schemas.openxmlformats.org/drawingml/2006/table">
            <a:tbl>
              <a:tblPr firstRow="1" firstCol="1" bandRow="1"/>
              <a:tblGrid>
                <a:gridCol w="1419225"/>
                <a:gridCol w="1259840"/>
                <a:gridCol w="12598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Bdeněves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Krsy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Blatnice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Křelovice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Rochlov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Blažim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Kunějovice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Tatiná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Bučí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Tlučná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Čeminy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Líně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Trnová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Čerňovice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Líšťany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Třemošná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Česká Bříza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Lochousice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Úherce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Město Touškov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Újezd nade Mží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Druztová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Myslinka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Úlice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Heřmanova Huť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Nadryby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Úněšov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Hněvnice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Nekmíř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Úterý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Horní Bříza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Nevřeň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Vejprnice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Hromnice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Nýřany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Vochov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Chotíkov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Ostrov u Bezdružic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Všeruby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Kaceřov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Pernarec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Zahrádka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Kbelany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Plešnice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Zbůch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Kozolupy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Pňovany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Zruč-Senec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Krašovice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Přehýšov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Žilov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8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skupina Světovina, o. p.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Kralovice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876256" y="3136459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19903"/>
              </p:ext>
            </p:extLst>
          </p:nvPr>
        </p:nvGraphicFramePr>
        <p:xfrm>
          <a:off x="899592" y="2875953"/>
          <a:ext cx="3960440" cy="3289350"/>
        </p:xfrm>
        <a:graphic>
          <a:graphicData uri="http://schemas.openxmlformats.org/drawingml/2006/table">
            <a:tbl>
              <a:tblPr firstRow="1" firstCol="1" bandRow="1"/>
              <a:tblGrid>
                <a:gridCol w="1245658"/>
                <a:gridCol w="1357391"/>
                <a:gridCol w="1357391"/>
              </a:tblGrid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Bezvěrov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Kaznějov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Pláně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Bílov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Kočín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Plasy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Bohy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Kopidlo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Potvorov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Brodeslavy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Koryta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Rybnice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Černíkovice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Kozojedy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Sedlec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Dobříč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Kožlany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Slatina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Dolní Bělá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Kralovice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Dolní Hradiště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Líté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Štichovice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Dražeň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Tis u Blatna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Hlince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Manětín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Velečín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Holovousy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Mladotice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Všehrdy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Horní Bělá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Mrtník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Výrov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Hvozd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Nečtiny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Vysoká Libyně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Chříč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Obora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Žihle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Pastuchovice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1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skupina Světovina, o. p.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Rokycany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7308304" y="3407188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61821"/>
              </p:ext>
            </p:extLst>
          </p:nvPr>
        </p:nvGraphicFramePr>
        <p:xfrm>
          <a:off x="903172" y="2852936"/>
          <a:ext cx="3743399" cy="3744423"/>
        </p:xfrm>
        <a:graphic>
          <a:graphicData uri="http://schemas.openxmlformats.org/drawingml/2006/table">
            <a:tbl>
              <a:tblPr firstRow="1" firstCol="1" bandRow="1"/>
              <a:tblGrid>
                <a:gridCol w="1151588"/>
                <a:gridCol w="1254883"/>
                <a:gridCol w="1336928"/>
              </a:tblGrid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Bezděkov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Klabava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Rokycany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Břasy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Kladruby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Sirá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Březina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Kornatice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Skomelno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Bujesily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Lhota pod Radčem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Skořice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Bušovice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Lhotka u Radnic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Smědčice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Cekov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Liblín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Strašice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Čilá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Líšná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Svojkovice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Dobřív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Litohlavy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Štítov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Drahoňův Újezd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Medový Újezd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Těně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Ejpovice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Mešno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Terešov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Hlohovice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Mirošov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Těškov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Holoubkov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Mlečice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Trokavec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Hrádek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Mýto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Týček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Hradiště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Nevid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Újezd u Svatého Kříže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Hůrky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Němčovice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Vejvanov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Cheznovice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Osek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Veselá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Chlum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Ostrovec-Lhotka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Vísky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Chomle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Plískov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Volduchy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Kakejcov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Podmokly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Všenice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Kamenec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Příkosice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Zbiroh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Kamenný Újezd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Přívětice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Zvíkovec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Kařez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Radnice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Kařízek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Raková</a:t>
                      </a:r>
                    </a:p>
                  </a:txBody>
                  <a:tcPr marL="54263" marR="54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9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Statutární město Plzeň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Plzeň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660232" y="3747725"/>
            <a:ext cx="57606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20965"/>
              </p:ext>
            </p:extLst>
          </p:nvPr>
        </p:nvGraphicFramePr>
        <p:xfrm>
          <a:off x="899592" y="2886720"/>
          <a:ext cx="3240360" cy="3037480"/>
        </p:xfrm>
        <a:graphic>
          <a:graphicData uri="http://schemas.openxmlformats.org/drawingml/2006/table">
            <a:tbl>
              <a:tblPr firstRow="1" firstCol="1" bandRow="1"/>
              <a:tblGrid>
                <a:gridCol w="1550636"/>
                <a:gridCol w="1689724"/>
              </a:tblGrid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Plzeň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Dýšina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Kyšice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Losiná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Chválenice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Letkov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Nezvěstice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Nezbavětice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Starý Plzenec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Lhůta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Tymákov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Štěnovický Borek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Chrást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Mokrouše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Šťáhlavy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3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Radbuza,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Stod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250834" y="3927745"/>
            <a:ext cx="481406" cy="2933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95009"/>
              </p:ext>
            </p:extLst>
          </p:nvPr>
        </p:nvGraphicFramePr>
        <p:xfrm>
          <a:off x="971600" y="2852936"/>
          <a:ext cx="3240360" cy="3071268"/>
        </p:xfrm>
        <a:graphic>
          <a:graphicData uri="http://schemas.openxmlformats.org/drawingml/2006/table">
            <a:tbl>
              <a:tblPr firstRow="1" firstCol="1" bandRow="1"/>
              <a:tblGrid>
                <a:gridCol w="1550636"/>
                <a:gridCol w="1689724"/>
              </a:tblGrid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Bukovec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Lisov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Čečovice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Líšina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Černovice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Neuměř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Dnešice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Nová 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Dobřany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Přestavlky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Holýšov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Honezovice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Střelice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Horní Kamenice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Štichov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Hradec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Ves Touškov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Chotěšov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Vstiš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Kotovice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Všekary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Kvíčovice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Zemětice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94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Český les,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Horšovský Týn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5293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5724128" y="4074416"/>
            <a:ext cx="936104" cy="2933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59395"/>
              </p:ext>
            </p:extLst>
          </p:nvPr>
        </p:nvGraphicFramePr>
        <p:xfrm>
          <a:off x="971600" y="2852936"/>
          <a:ext cx="3384376" cy="3071268"/>
        </p:xfrm>
        <a:graphic>
          <a:graphicData uri="http://schemas.openxmlformats.org/drawingml/2006/table">
            <a:tbl>
              <a:tblPr firstRow="1" firstCol="1" bandRow="1"/>
              <a:tblGrid>
                <a:gridCol w="1619553"/>
                <a:gridCol w="1764823"/>
              </a:tblGrid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Blížejov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Močerady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Čermná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Osvračín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Hlohová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Poděvousy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Hlohovčice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Puclice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Horšovský Týn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Semněvice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Křenovy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Srby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Meclov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Staňkov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Mezholezy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Velký Malahov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Mířkov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2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Aktivios,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Přeštice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78321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444208" y="4005064"/>
            <a:ext cx="720080" cy="3987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28640"/>
              </p:ext>
            </p:extLst>
          </p:nvPr>
        </p:nvGraphicFramePr>
        <p:xfrm>
          <a:off x="899592" y="2872954"/>
          <a:ext cx="3456384" cy="2981535"/>
        </p:xfrm>
        <a:graphic>
          <a:graphicData uri="http://schemas.openxmlformats.org/drawingml/2006/table">
            <a:tbl>
              <a:tblPr firstRow="1" firstCol="1" bandRow="1"/>
              <a:tblGrid>
                <a:gridCol w="1654012"/>
                <a:gridCol w="1802372"/>
              </a:tblGrid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Otěšice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Buková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Předenice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Čižice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Příchovice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Ptenín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Dolní Lukavice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Radkovice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Horní Lukavice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Roupov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Řenče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Chlumčany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Skašov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Kbel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Soběkury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Lužany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Štěnovice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Merklín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Týniště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Nebílovy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Útušice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Netunice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Vlčí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Nezdice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Přeštice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3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Aktivios,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Blovice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78321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804248" y="4005063"/>
            <a:ext cx="720080" cy="3987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965411"/>
              </p:ext>
            </p:extLst>
          </p:nvPr>
        </p:nvGraphicFramePr>
        <p:xfrm>
          <a:off x="899592" y="2837391"/>
          <a:ext cx="3599383" cy="3017090"/>
        </p:xfrm>
        <a:graphic>
          <a:graphicData uri="http://schemas.openxmlformats.org/drawingml/2006/table">
            <a:tbl>
              <a:tblPr firstRow="1" firstCol="1" bandRow="1"/>
              <a:tblGrid>
                <a:gridCol w="1722442"/>
                <a:gridCol w="1876941"/>
              </a:tblGrid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Nové Mitrovice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Borovno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Drahkov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Spálené Poříčí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Chlum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Střížovice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Chocenice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Únětice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Vlčtejn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Letiny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Zdemyslice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Louňová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Žákava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Milínov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Ždírec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Míšov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55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10034" y="1712520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MAS Český les,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Domažlice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783216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5724128" y="4221088"/>
            <a:ext cx="720080" cy="4837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988431"/>
              </p:ext>
            </p:extLst>
          </p:nvPr>
        </p:nvGraphicFramePr>
        <p:xfrm>
          <a:off x="914910" y="2852936"/>
          <a:ext cx="3584065" cy="3508380"/>
        </p:xfrm>
        <a:graphic>
          <a:graphicData uri="http://schemas.openxmlformats.org/drawingml/2006/table">
            <a:tbl>
              <a:tblPr firstRow="1" firstCol="1" bandRow="1"/>
              <a:tblGrid>
                <a:gridCol w="1291373"/>
                <a:gridCol w="1064299"/>
                <a:gridCol w="1228393"/>
              </a:tblGrid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Babylon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Koloveč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Poběžovice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Bělá nad Radbuzou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Kout na Šumavě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Pocinovice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Brnířov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Libkov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Postřekov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Česká Kubice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Loučim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Rybník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Díly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Luženičky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Spáňov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Domažlice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Mezholezy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Srbice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Drahotín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Milavče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Stráž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Draženov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Mnichov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Tlumačov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Hora Svatého Václava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Mrákov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Trhanov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Hostouň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Mutěnín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Úboč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Hradiště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Nemanice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Újezd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Hvožďany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Němčice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Únějovice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Chocomyšl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Nevolice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Úsilov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Chodov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Nová Ves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Vlkanov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Chodská Lhota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Nový Kramolín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Všepadly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Chrastavice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Otov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Všeruby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Kanice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Pařezov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Zahořany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Kaničky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Pasečnice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Ždánov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Kdyně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Pec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Klenčí pod Čerchovem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Pelechy</a:t>
                      </a:r>
                    </a:p>
                  </a:txBody>
                  <a:tcPr marL="62402" marR="62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3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10034" y="1712520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70653" y="1615634"/>
            <a:ext cx="8351837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skupina svatého Jana z Nepomuku, z. s.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Nepomuk</a:t>
            </a:r>
          </a:p>
          <a:p>
            <a:pPr lvl="0"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Zapojené obce:</a:t>
            </a: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814583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6804248" y="4318849"/>
            <a:ext cx="720080" cy="3676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90160"/>
              </p:ext>
            </p:extLst>
          </p:nvPr>
        </p:nvGraphicFramePr>
        <p:xfrm>
          <a:off x="899592" y="2830549"/>
          <a:ext cx="3456384" cy="3055299"/>
        </p:xfrm>
        <a:graphic>
          <a:graphicData uri="http://schemas.openxmlformats.org/drawingml/2006/table">
            <a:tbl>
              <a:tblPr firstRow="1" firstCol="1" bandRow="1"/>
              <a:tblGrid>
                <a:gridCol w="1894780"/>
                <a:gridCol w="1561604"/>
              </a:tblGrid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Čížkov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Nepomuk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Čmelíny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Neurazy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Hradiště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Nezdřev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Chlumy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Oselce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Kasejovice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Polánka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Klášter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Prádlo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Kozlovice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Sedliště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Kramolín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Srby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Měcholupy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Tojice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Mileč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Třebčice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Mladý Smolivec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Vrčeň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Mohelnice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Žinkovy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Nekvasovy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Životice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Cíle místních akčních plánů rozvoje vzdělávání: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708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umožnit vybudování udržitelného systému komunikace mezi aktéry, kteří ovlivňují vzdělávání v území.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vyhledání a podpora místních lídrů a odborníků ve vzdělávání.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vznik partnerství, která napomáhají zkvalitňování vzdělávání zejména v místních mateřských a základních školách, ale také k řízenému rozvoji spolupráce dalších služeb na podporu vzdělávání dětí a mládeže.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prorodinných politik a podpora spolupráce služeb, které se týkají dětí.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otevření partnerské diskuse v území – např. o vzniku svazkových škol.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4" name="Line 7"/>
          <p:cNvSpPr>
            <a:spLocks noChangeShapeType="1"/>
          </p:cNvSpPr>
          <p:nvPr/>
        </p:nvSpPr>
        <p:spPr bwMode="auto">
          <a:xfrm>
            <a:off x="468313" y="154940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Žadatelé v Plzeňském kraji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10034" y="1712520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382265" y="1615634"/>
            <a:ext cx="8351837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 ORP Klatovy, Horažďovice, Sušice – Pravděpodobně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bude předkládat MAS Pošumaví, z. 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140000"/>
              </a:lnSpc>
              <a:buSzPct val="76000"/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Tachov, Stříbro,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Horšovský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Týn, Domažlice – stihnou 1. termín překládání žádostí 24.11.2015</a:t>
            </a: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 descr="C:\Users\masinda\Desktop\ORP_PL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89512"/>
            <a:ext cx="3501684" cy="3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4211960" y="4949799"/>
            <a:ext cx="72008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987180"/>
            <a:ext cx="762000" cy="4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797" y="5436138"/>
            <a:ext cx="762000" cy="41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082" y="3789851"/>
            <a:ext cx="64807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2" y="3789851"/>
            <a:ext cx="6461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097" y="4357978"/>
            <a:ext cx="922086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534" y="4683106"/>
            <a:ext cx="9271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51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250825" y="2562302"/>
            <a:ext cx="84963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Děkuji za pozornost</a:t>
            </a:r>
            <a:endParaRPr lang="cs-CZ" altLang="cs-CZ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07438" y="1897906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2447130" y="3284984"/>
            <a:ext cx="41036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2877277" y="5373216"/>
            <a:ext cx="3243395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Ing. Petr Mašinda</a:t>
            </a: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tel.: 377 195 534, 777 353 682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alt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petr.masinda@plzensky-kraj.cz</a:t>
            </a:r>
            <a:endParaRPr lang="cs-CZ" alt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849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Územní vymezení a principy pro tvorbu místních akčních plánů rozvoje vzdělávání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0934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územím pro zpracování MAP je území v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hranicích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správního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obvodu obce 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 rozšířenou působností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espektuje již vzniklá partnerství a dohody v území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oordinace akcí a dlouhodobá podpora rozvoje spolupráce v oblasti vzdělávání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rincipy MAP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Spolupráce, Zapojení dotčené veřejnosti do plánovacích procesů, Dohody, Otevřenosti, Princip SMART, Udržitelnosti, Partnerství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>
            <a:off x="468313" y="18446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849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Územní vymezení a principy pro tvorbu místních akčních plánů rozvoje vzdělávací soustavy 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400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Principy odráží osvědčené postupy vycházející z příkladů dobré praxe, především z komunitního plánování, což je postup, který umožňuje:</a:t>
            </a: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se lidé mohli svobodně účastnit rozhodování o důležitých otázkách života společenství,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přijímaná usnesení zodpovědných orgánů odrážela vůli a potřeby obyvatel regionu,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plánované kroky a řešení co nejlépe využívaly dostupné zdroje, případně nacházely nové zdroje a přinášely co největší užitek a spokojenost.</a:t>
            </a: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Line 7"/>
          <p:cNvSpPr>
            <a:spLocks noChangeShapeType="1"/>
          </p:cNvSpPr>
          <p:nvPr/>
        </p:nvSpPr>
        <p:spPr bwMode="auto">
          <a:xfrm>
            <a:off x="468313" y="18446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Význam místních akčních plánů rozvoje vzdělávání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40120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MAP – významný podklad pro vyhlašování výzev OP VVV 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plánovanou spolupráci v území (tematická partnerství a sítě)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plošnou podporu vzdělávání v potřebných tématech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významný podklad pro zpracování šablon pro školy „šitých na míru</a:t>
            </a:r>
            <a:r>
              <a:rPr lang="cs-CZ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MAP – významný podklad pro vyhlašování výzev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IROP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investičních akcí a podpora koncentrace a řízení efektivního využití investic v území. V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IROP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v oblasti základního školství soulad s akčními plány rozvoje vzdělávání specifickým kritériem přijatelnosti.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Line 7"/>
          <p:cNvSpPr>
            <a:spLocks noChangeShapeType="1"/>
          </p:cNvSpPr>
          <p:nvPr/>
        </p:nvSpPr>
        <p:spPr bwMode="auto">
          <a:xfrm>
            <a:off x="468313" y="16287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395288" y="1065213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Povinná opatření místních akčních plánů rozvoje vzdělávání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Předškolní vzdělávání a péče: dostupnost – inkluze – kvalita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Čtenářská a matematická gramotnost v základním vzdělávání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Inkluzivní vzdělávání a podpora dětí a žáků ohrožených školním neúspěchem</a:t>
            </a:r>
          </a:p>
          <a:p>
            <a:pPr marL="457200" lvl="1" indent="0" algn="just">
              <a:defRPr/>
            </a:pPr>
            <a:endParaRPr lang="cs-CZ" alt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endParaRPr lang="cs-CZ" alt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podnikavosti a iniciativy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kompetencí dětí a žáků o oblasti vědy a technologií – polytechnické vzdělávání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Kariérové poradenství v základních školách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Line 7"/>
          <p:cNvSpPr>
            <a:spLocks noChangeShapeType="1"/>
          </p:cNvSpPr>
          <p:nvPr/>
        </p:nvSpPr>
        <p:spPr bwMode="auto">
          <a:xfrm>
            <a:off x="468313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395288" y="37163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Doporučená opatření MAP: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Průřezová a volitelná opatření MAP: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digitálních kompetencí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kompetencí dětí a žáků pro aktivní používání cizího jazyka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sociálních a občanských kompetencí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kulturního povědomí a vyjádření dětí a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žáků</a:t>
            </a: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Investice do rozvoje kapacit základních škol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Aktivity související se vzděláváním mimo OP VVV a IROP</a:t>
            </a:r>
          </a:p>
          <a:p>
            <a:pPr lvl="1"/>
            <a:endParaRPr lang="cs-CZ" altLang="cs-CZ" sz="2000" dirty="0">
              <a:latin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Úrovně zpracování MAP</a:t>
            </a: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1) Úroveň budování spolupráce, vzájemného poznávání a společného vzdělávání vedení škol, učitelů a ostatních odborníků a pracovníků ve vzdělávání (preMAP).</a:t>
            </a:r>
          </a:p>
          <a:p>
            <a:pPr eaLnBrk="1" hangingPunct="1"/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0,5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1 mil. Kč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2) Úroveň společného plánování (MAP)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1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4 mil. Kč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3) Úroveň realizace již předchozího MAP a plánování nového MAP (MAP+). 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1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6 mil.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6323</TotalTime>
  <Words>1634</Words>
  <Application>Microsoft Office PowerPoint</Application>
  <PresentationFormat>Předvádění na obrazovce (4:3)</PresentationFormat>
  <Paragraphs>701</Paragraphs>
  <Slides>31</Slides>
  <Notes>30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Austin</vt:lpstr>
      <vt:lpstr>Místní akční plány rozvoje vzdělávání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isifa Image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</dc:creator>
  <cp:lastModifiedBy>Mašinda Petr</cp:lastModifiedBy>
  <cp:revision>343</cp:revision>
  <cp:lastPrinted>2015-07-15T07:40:49Z</cp:lastPrinted>
  <dcterms:created xsi:type="dcterms:W3CDTF">2010-05-20T13:55:07Z</dcterms:created>
  <dcterms:modified xsi:type="dcterms:W3CDTF">2015-10-27T11:28:36Z</dcterms:modified>
</cp:coreProperties>
</file>