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256" r:id="rId5"/>
    <p:sldId id="268" r:id="rId6"/>
    <p:sldId id="285" r:id="rId7"/>
    <p:sldId id="289" r:id="rId8"/>
    <p:sldId id="292" r:id="rId9"/>
    <p:sldId id="293" r:id="rId10"/>
    <p:sldId id="294" r:id="rId11"/>
    <p:sldId id="295" r:id="rId12"/>
    <p:sldId id="298" r:id="rId13"/>
    <p:sldId id="297" r:id="rId14"/>
    <p:sldId id="281" r:id="rId15"/>
    <p:sldId id="296" r:id="rId16"/>
    <p:sldId id="287"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AB2E"/>
    <a:srgbClr val="6E9A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385" autoAdjust="0"/>
    <p:restoredTop sz="94917" autoAdjust="0"/>
  </p:normalViewPr>
  <p:slideViewPr>
    <p:cSldViewPr snapToGrid="0" snapToObjects="1">
      <p:cViewPr varScale="1">
        <p:scale>
          <a:sx n="90" d="100"/>
          <a:sy n="90" d="100"/>
        </p:scale>
        <p:origin x="80" y="444"/>
      </p:cViewPr>
      <p:guideLst>
        <p:guide orient="horz" pos="1620"/>
        <p:guide pos="2880"/>
      </p:guideLst>
    </p:cSldViewPr>
  </p:slideViewPr>
  <p:outlineViewPr>
    <p:cViewPr>
      <p:scale>
        <a:sx n="33" d="100"/>
        <a:sy n="33" d="100"/>
      </p:scale>
      <p:origin x="0" y="-9376"/>
    </p:cViewPr>
  </p:outlineViewPr>
  <p:notesTextViewPr>
    <p:cViewPr>
      <p:scale>
        <a:sx n="100" d="100"/>
        <a:sy n="100" d="100"/>
      </p:scale>
      <p:origin x="0" y="0"/>
    </p:cViewPr>
  </p:notesTextViewPr>
  <p:sorterViewPr>
    <p:cViewPr>
      <p:scale>
        <a:sx n="100" d="100"/>
        <a:sy n="100" d="100"/>
      </p:scale>
      <p:origin x="0" y="-8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7B8FF-746F-4766-8669-ED5F5748606F}" type="datetimeFigureOut">
              <a:rPr lang="cs-CZ" smtClean="0"/>
              <a:t>07.11.2019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6EA7E-F9B7-4370-8782-6733BDC80D3E}" type="slidenum">
              <a:rPr lang="cs-CZ" smtClean="0"/>
              <a:t>‹#›</a:t>
            </a:fld>
            <a:endParaRPr lang="cs-CZ"/>
          </a:p>
        </p:txBody>
      </p:sp>
    </p:spTree>
    <p:extLst>
      <p:ext uri="{BB962C8B-B14F-4D97-AF65-F5344CB8AC3E}">
        <p14:creationId xmlns:p14="http://schemas.microsoft.com/office/powerpoint/2010/main" val="822009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Některé změny, které jsou navrženy v Zákonu o právu na digitální služby, který se nachází před 3. čtením v Poslanecké</a:t>
            </a:r>
            <a:r>
              <a:rPr lang="cs-CZ" baseline="0" dirty="0"/>
              <a:t> sněmovně</a:t>
            </a:r>
            <a:r>
              <a:rPr lang="cs-CZ" dirty="0"/>
              <a:t> s dopadem na činnost Správy základních registrů:</a:t>
            </a:r>
          </a:p>
          <a:p>
            <a:r>
              <a:rPr lang="cs-CZ" dirty="0"/>
              <a:t>Návrh počítá s rozšířením množiny vedených referenčních údajů.</a:t>
            </a:r>
            <a:r>
              <a:rPr lang="cs-CZ" baseline="0"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baseline="0" dirty="0"/>
              <a:t>V ROB: pohlaví, rodné příjmení, omezení svéprávnosti, rodinný </a:t>
            </a:r>
            <a:r>
              <a:rPr lang="cs-CZ" baseline="0" dirty="0" err="1"/>
              <a:t>stavc</a:t>
            </a:r>
            <a:r>
              <a:rPr lang="cs-CZ" baseline="0" dirty="0"/>
              <a:t>, datum skončení platnosti dokladů aj. + kontaktní údaje (tel. nebo email – nikoli oboje!)</a:t>
            </a:r>
          </a:p>
          <a:p>
            <a:r>
              <a:rPr lang="cs-CZ" baseline="0" dirty="0"/>
              <a:t>V ROS: datum narození statutárního zástupce + kontaktní údaje (tel. nebo email – nikoli oboje!)</a:t>
            </a:r>
          </a:p>
          <a:p>
            <a:r>
              <a:rPr lang="cs-CZ" baseline="0" dirty="0"/>
              <a:t>V RPP: výčet, označení úkonů a popis úkonů každého OVM</a:t>
            </a:r>
          </a:p>
          <a:p>
            <a:r>
              <a:rPr lang="cs-CZ" baseline="0" dirty="0"/>
              <a:t>SZR bude správcem ISSS (dříve </a:t>
            </a:r>
            <a:r>
              <a:rPr lang="cs-CZ" baseline="0" dirty="0" err="1"/>
              <a:t>eGon</a:t>
            </a:r>
            <a:r>
              <a:rPr lang="cs-CZ" baseline="0" dirty="0"/>
              <a:t> </a:t>
            </a:r>
            <a:r>
              <a:rPr lang="cs-CZ" baseline="0" dirty="0" err="1"/>
              <a:t>Service</a:t>
            </a:r>
            <a:r>
              <a:rPr lang="cs-CZ" baseline="0" dirty="0"/>
              <a:t> Bus) – systém umožňující propojení údajů základních registrů a dalších IS státní správy (registr řidičů, registr vozidel, živnostenský rejstřík…)</a:t>
            </a:r>
          </a:p>
          <a:p>
            <a:r>
              <a:rPr lang="cs-CZ" baseline="0" dirty="0"/>
              <a:t>Občan bude moci udělit souhlas se sdílením údajů a OVM bude mít povinnost tyto údaje využívat a nežádat je po občanovi.</a:t>
            </a:r>
          </a:p>
          <a:p>
            <a:r>
              <a:rPr lang="cs-CZ" baseline="0" dirty="0"/>
              <a:t>Nově budou rozšířeny notifikace změn údajů vedených o občanech o další propojené systémy.</a:t>
            </a:r>
          </a:p>
          <a:p>
            <a:r>
              <a:rPr lang="cs-CZ" baseline="0" dirty="0"/>
              <a:t>Oprávnění k využívání údajů, které je aktuálně definováno vždy konkrétním zvláštním právním předpisem bude nahrazeno rozsahem pro výkon agendy, kterou určí ohlašovatel agendy, pokud tak schválí správce ZR, do kterého bude požadován přístup.</a:t>
            </a:r>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3</a:t>
            </a:fld>
            <a:endParaRPr lang="cs-CZ"/>
          </a:p>
        </p:txBody>
      </p:sp>
    </p:spTree>
    <p:extLst>
      <p:ext uri="{BB962C8B-B14F-4D97-AF65-F5344CB8AC3E}">
        <p14:creationId xmlns:p14="http://schemas.microsoft.com/office/powerpoint/2010/main" val="388376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4</a:t>
            </a:fld>
            <a:endParaRPr lang="cs-CZ"/>
          </a:p>
        </p:txBody>
      </p:sp>
    </p:spTree>
    <p:extLst>
      <p:ext uri="{BB962C8B-B14F-4D97-AF65-F5344CB8AC3E}">
        <p14:creationId xmlns:p14="http://schemas.microsoft.com/office/powerpoint/2010/main" val="1380669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5</a:t>
            </a:fld>
            <a:endParaRPr lang="cs-CZ"/>
          </a:p>
        </p:txBody>
      </p:sp>
    </p:spTree>
    <p:extLst>
      <p:ext uri="{BB962C8B-B14F-4D97-AF65-F5344CB8AC3E}">
        <p14:creationId xmlns:p14="http://schemas.microsoft.com/office/powerpoint/2010/main" val="785344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6</a:t>
            </a:fld>
            <a:endParaRPr lang="cs-CZ"/>
          </a:p>
        </p:txBody>
      </p:sp>
    </p:spTree>
    <p:extLst>
      <p:ext uri="{BB962C8B-B14F-4D97-AF65-F5344CB8AC3E}">
        <p14:creationId xmlns:p14="http://schemas.microsoft.com/office/powerpoint/2010/main" val="1837007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7</a:t>
            </a:fld>
            <a:endParaRPr lang="cs-CZ"/>
          </a:p>
        </p:txBody>
      </p:sp>
    </p:spTree>
    <p:extLst>
      <p:ext uri="{BB962C8B-B14F-4D97-AF65-F5344CB8AC3E}">
        <p14:creationId xmlns:p14="http://schemas.microsoft.com/office/powerpoint/2010/main" val="4220287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8</a:t>
            </a:fld>
            <a:endParaRPr lang="cs-CZ"/>
          </a:p>
        </p:txBody>
      </p:sp>
    </p:spTree>
    <p:extLst>
      <p:ext uri="{BB962C8B-B14F-4D97-AF65-F5344CB8AC3E}">
        <p14:creationId xmlns:p14="http://schemas.microsoft.com/office/powerpoint/2010/main" val="332931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9</a:t>
            </a:fld>
            <a:endParaRPr lang="cs-CZ"/>
          </a:p>
        </p:txBody>
      </p:sp>
    </p:spTree>
    <p:extLst>
      <p:ext uri="{BB962C8B-B14F-4D97-AF65-F5344CB8AC3E}">
        <p14:creationId xmlns:p14="http://schemas.microsoft.com/office/powerpoint/2010/main" val="2549527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6061349-7831-4F2B-BA88-D2BF1BAA6B3D}" type="slidenum">
              <a:rPr lang="cs-CZ" smtClean="0"/>
              <a:t>10</a:t>
            </a:fld>
            <a:endParaRPr lang="cs-CZ"/>
          </a:p>
        </p:txBody>
      </p:sp>
    </p:spTree>
    <p:extLst>
      <p:ext uri="{BB962C8B-B14F-4D97-AF65-F5344CB8AC3E}">
        <p14:creationId xmlns:p14="http://schemas.microsoft.com/office/powerpoint/2010/main" val="3267774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cs-CZ"/>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4CA1395B-6C34-9546-8CA5-BB36BEE8766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1256433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4CA1395B-6C34-9546-8CA5-BB36BEE8766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34573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4CA1395B-6C34-9546-8CA5-BB36BEE8766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1940629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4CA1395B-6C34-9546-8CA5-BB36BEE8766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1839356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4CA1395B-6C34-9546-8CA5-BB36BEE87662}"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57661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4CA1395B-6C34-9546-8CA5-BB36BEE8766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2398646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4CA1395B-6C34-9546-8CA5-BB36BEE87662}"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2145511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4CA1395B-6C34-9546-8CA5-BB36BEE87662}"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2999335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1395B-6C34-9546-8CA5-BB36BEE87662}"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313079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4CA1395B-6C34-9546-8CA5-BB36BEE8766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2861133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4CA1395B-6C34-9546-8CA5-BB36BEE87662}"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E931F6-2D7C-0247-A017-F2E252CE46F3}" type="slidenum">
              <a:rPr lang="en-US" smtClean="0"/>
              <a:t>‹#›</a:t>
            </a:fld>
            <a:endParaRPr lang="en-US"/>
          </a:p>
        </p:txBody>
      </p:sp>
    </p:spTree>
    <p:extLst>
      <p:ext uri="{BB962C8B-B14F-4D97-AF65-F5344CB8AC3E}">
        <p14:creationId xmlns:p14="http://schemas.microsoft.com/office/powerpoint/2010/main" val="273975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CA1395B-6C34-9546-8CA5-BB36BEE87662}" type="datetimeFigureOut">
              <a:rPr lang="en-US" smtClean="0"/>
              <a:t>11/7/2019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8E931F6-2D7C-0247-A017-F2E252CE46F3}" type="slidenum">
              <a:rPr lang="en-US" smtClean="0"/>
              <a:t>‹#›</a:t>
            </a:fld>
            <a:endParaRPr lang="en-US"/>
          </a:p>
        </p:txBody>
      </p:sp>
    </p:spTree>
    <p:extLst>
      <p:ext uri="{BB962C8B-B14F-4D97-AF65-F5344CB8AC3E}">
        <p14:creationId xmlns:p14="http://schemas.microsoft.com/office/powerpoint/2010/main" val="3087566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defTabSz="1828800" hangingPunct="0">
              <a:spcBef>
                <a:spcPts val="0"/>
              </a:spcBef>
            </a:pPr>
            <a:r>
              <a:rPr lang="cs-CZ" sz="3200" b="1" dirty="0" smtClean="0">
                <a:solidFill>
                  <a:srgbClr val="7AAB2E"/>
                </a:solidFill>
                <a:sym typeface="Helvetica"/>
              </a:rPr>
              <a:t>Propojený datový fond </a:t>
            </a:r>
            <a:r>
              <a:rPr lang="cs-CZ" sz="3200" b="1" dirty="0">
                <a:solidFill>
                  <a:srgbClr val="7AAB2E"/>
                </a:solidFill>
                <a:sym typeface="Helvetica"/>
              </a:rPr>
              <a:t/>
            </a:r>
            <a:br>
              <a:rPr lang="cs-CZ" sz="3200" b="1" dirty="0">
                <a:solidFill>
                  <a:srgbClr val="7AAB2E"/>
                </a:solidFill>
                <a:sym typeface="Helvetica"/>
              </a:rPr>
            </a:br>
            <a:r>
              <a:rPr lang="cs-CZ" sz="3200" b="1" dirty="0">
                <a:solidFill>
                  <a:srgbClr val="7AAB2E"/>
                </a:solidFill>
                <a:sym typeface="Helvetica"/>
              </a:rPr>
              <a:t>z pohledu SZR</a:t>
            </a:r>
            <a:endParaRPr lang="en-US" sz="3200" b="1" dirty="0">
              <a:solidFill>
                <a:srgbClr val="7AAB2E"/>
              </a:solidFill>
              <a:sym typeface="Helvetica"/>
            </a:endParaRPr>
          </a:p>
        </p:txBody>
      </p:sp>
      <p:sp>
        <p:nvSpPr>
          <p:cNvPr id="3" name="Subtitle 2"/>
          <p:cNvSpPr>
            <a:spLocks noGrp="1"/>
          </p:cNvSpPr>
          <p:nvPr>
            <p:ph type="subTitle" idx="1"/>
          </p:nvPr>
        </p:nvSpPr>
        <p:spPr>
          <a:xfrm>
            <a:off x="559457" y="3150963"/>
            <a:ext cx="6400800" cy="1314450"/>
          </a:xfrm>
        </p:spPr>
        <p:txBody>
          <a:bodyPr>
            <a:noAutofit/>
          </a:bodyPr>
          <a:lstStyle/>
          <a:p>
            <a:pPr algn="l"/>
            <a:r>
              <a:rPr lang="cs-CZ" sz="1600" b="1" cap="all" dirty="0">
                <a:solidFill>
                  <a:schemeClr val="tx1"/>
                </a:solidFill>
                <a:latin typeface="Arial" pitchFamily="34" charset="0"/>
                <a:cs typeface="Arial" pitchFamily="34" charset="0"/>
              </a:rPr>
              <a:t>Setkání INFORMATIKŮ </a:t>
            </a:r>
          </a:p>
          <a:p>
            <a:pPr algn="l"/>
            <a:r>
              <a:rPr lang="cs-CZ" sz="1600" b="1" i="1" cap="all" dirty="0" smtClean="0">
                <a:solidFill>
                  <a:schemeClr val="tx1"/>
                </a:solidFill>
                <a:latin typeface="Arial" pitchFamily="34" charset="0"/>
                <a:cs typeface="Arial" pitchFamily="34" charset="0"/>
              </a:rPr>
              <a:t>Josef </a:t>
            </a:r>
            <a:r>
              <a:rPr lang="cs-CZ" sz="1600" b="1" i="1" cap="all" dirty="0">
                <a:solidFill>
                  <a:schemeClr val="tx1"/>
                </a:solidFill>
                <a:latin typeface="Arial" pitchFamily="34" charset="0"/>
                <a:cs typeface="Arial" pitchFamily="34" charset="0"/>
              </a:rPr>
              <a:t>Knotek</a:t>
            </a:r>
          </a:p>
          <a:p>
            <a:pPr algn="l"/>
            <a:r>
              <a:rPr lang="cs-CZ" sz="1600" b="1" i="1" cap="all" dirty="0">
                <a:solidFill>
                  <a:schemeClr val="tx1"/>
                </a:solidFill>
                <a:latin typeface="Arial" pitchFamily="34" charset="0"/>
                <a:cs typeface="Arial" pitchFamily="34" charset="0"/>
              </a:rPr>
              <a:t>Libor Kalenský</a:t>
            </a:r>
          </a:p>
          <a:p>
            <a:pPr algn="l"/>
            <a:r>
              <a:rPr lang="cs-CZ" sz="1600" b="1" i="1" cap="all" dirty="0">
                <a:solidFill>
                  <a:schemeClr val="tx1"/>
                </a:solidFill>
                <a:latin typeface="Arial" pitchFamily="34" charset="0"/>
                <a:cs typeface="Arial" pitchFamily="34" charset="0"/>
              </a:rPr>
              <a:t>Jitka </a:t>
            </a:r>
            <a:r>
              <a:rPr lang="cs-CZ" sz="1600" b="1" i="1" cap="all" dirty="0" err="1">
                <a:solidFill>
                  <a:schemeClr val="tx1"/>
                </a:solidFill>
                <a:latin typeface="Arial" pitchFamily="34" charset="0"/>
                <a:cs typeface="Arial" pitchFamily="34" charset="0"/>
              </a:rPr>
              <a:t>kotěšovcová</a:t>
            </a:r>
            <a:endParaRPr lang="cs-CZ" sz="1600" b="1" i="1" cap="all" dirty="0">
              <a:solidFill>
                <a:schemeClr val="tx1"/>
              </a:solidFill>
              <a:latin typeface="Arial" pitchFamily="34" charset="0"/>
              <a:cs typeface="Arial" pitchFamily="34" charset="0"/>
            </a:endParaRPr>
          </a:p>
        </p:txBody>
      </p:sp>
      <p:sp>
        <p:nvSpPr>
          <p:cNvPr id="6" name="TextovéPole 5"/>
          <p:cNvSpPr txBox="1"/>
          <p:nvPr/>
        </p:nvSpPr>
        <p:spPr>
          <a:xfrm>
            <a:off x="1089682" y="1005707"/>
            <a:ext cx="4672110" cy="442210"/>
          </a:xfrm>
          <a:prstGeom prst="rect">
            <a:avLst/>
          </a:prstGeom>
          <a:noFill/>
        </p:spPr>
        <p:txBody>
          <a:bodyPr wrap="square" rtlCol="0">
            <a:spAutoFit/>
          </a:bodyPr>
          <a:lstStyle/>
          <a:p>
            <a:endParaRPr lang="cs-CZ" dirty="0"/>
          </a:p>
        </p:txBody>
      </p:sp>
    </p:spTree>
    <p:extLst>
      <p:ext uri="{BB962C8B-B14F-4D97-AF65-F5344CB8AC3E}">
        <p14:creationId xmlns:p14="http://schemas.microsoft.com/office/powerpoint/2010/main" val="18773353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05979"/>
            <a:ext cx="6186881" cy="857250"/>
          </a:xfrm>
        </p:spPr>
        <p:txBody>
          <a:bodyPr>
            <a:normAutofit fontScale="90000"/>
          </a:bodyPr>
          <a:lstStyle/>
          <a:p>
            <a:pPr lvl="1" algn="ctr" defTabSz="457200" rtl="0">
              <a:spcBef>
                <a:spcPct val="0"/>
              </a:spcBef>
            </a:pPr>
            <a:r>
              <a:rPr lang="cs-CZ" sz="3600" b="1" dirty="0">
                <a:solidFill>
                  <a:srgbClr val="8CB63C"/>
                </a:solidFill>
                <a:sym typeface="Helvetica"/>
              </a:rPr>
              <a:t>Mobilní </a:t>
            </a:r>
            <a:r>
              <a:rPr lang="cs-CZ" sz="3600" b="1" dirty="0" err="1">
                <a:solidFill>
                  <a:srgbClr val="8CB63C"/>
                </a:solidFill>
                <a:sym typeface="Helvetica"/>
              </a:rPr>
              <a:t>identitní</a:t>
            </a:r>
            <a:r>
              <a:rPr lang="cs-CZ" sz="3600" b="1" dirty="0">
                <a:solidFill>
                  <a:srgbClr val="8CB63C"/>
                </a:solidFill>
                <a:sym typeface="Helvetica"/>
              </a:rPr>
              <a:t> prostředek</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457200" y="1213699"/>
            <a:ext cx="8229600" cy="3394472"/>
          </a:xfrm>
        </p:spPr>
        <p:txBody>
          <a:bodyPr>
            <a:normAutofit/>
          </a:bodyPr>
          <a:lstStyle/>
          <a:p>
            <a:pPr>
              <a:buClr>
                <a:srgbClr val="7AAB2E"/>
              </a:buClr>
            </a:pPr>
            <a:r>
              <a:rPr lang="cs-CZ" sz="2400" dirty="0">
                <a:latin typeface="Arial"/>
                <a:cs typeface="Arial"/>
              </a:rPr>
              <a:t>První polovina roku 2020</a:t>
            </a:r>
          </a:p>
          <a:p>
            <a:pPr>
              <a:buClr>
                <a:srgbClr val="7AAB2E"/>
              </a:buClr>
            </a:pPr>
            <a:r>
              <a:rPr lang="cs-CZ" sz="2400" dirty="0">
                <a:latin typeface="Arial"/>
                <a:cs typeface="Arial"/>
              </a:rPr>
              <a:t>Umožnění plně mobilního přihlášení</a:t>
            </a:r>
          </a:p>
          <a:p>
            <a:pPr>
              <a:buClr>
                <a:srgbClr val="7AAB2E"/>
              </a:buClr>
            </a:pPr>
            <a:r>
              <a:rPr lang="cs-CZ" sz="2400" dirty="0">
                <a:latin typeface="Arial"/>
                <a:cs typeface="Arial"/>
              </a:rPr>
              <a:t>Implementace BOK </a:t>
            </a:r>
            <a:r>
              <a:rPr lang="cs-CZ" sz="2400" dirty="0" err="1">
                <a:latin typeface="Arial"/>
                <a:cs typeface="Arial"/>
              </a:rPr>
              <a:t>pad</a:t>
            </a:r>
            <a:r>
              <a:rPr lang="cs-CZ" sz="2400" dirty="0">
                <a:latin typeface="Arial"/>
                <a:cs typeface="Arial"/>
              </a:rPr>
              <a:t> do mobilního klíče</a:t>
            </a:r>
          </a:p>
          <a:p>
            <a:pPr>
              <a:buClr>
                <a:srgbClr val="7AAB2E"/>
              </a:buClr>
            </a:pPr>
            <a:r>
              <a:rPr lang="cs-CZ" sz="2400" dirty="0">
                <a:latin typeface="Arial"/>
                <a:cs typeface="Arial"/>
              </a:rPr>
              <a:t>Umožnění autorizace k výdeji dat</a:t>
            </a: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28990804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5759042" cy="857250"/>
          </a:xfrm>
        </p:spPr>
        <p:txBody>
          <a:bodyPr>
            <a:normAutofit fontScale="90000"/>
          </a:bodyPr>
          <a:lstStyle/>
          <a:p>
            <a:pPr lvl="1" algn="ctr" defTabSz="457200" rtl="0">
              <a:spcBef>
                <a:spcPct val="0"/>
              </a:spcBef>
            </a:pPr>
            <a:r>
              <a:rPr lang="cs-CZ" sz="3600" b="1" dirty="0">
                <a:solidFill>
                  <a:srgbClr val="8CB63C"/>
                </a:solidFill>
                <a:sym typeface="Helvetica"/>
              </a:rPr>
              <a:t>Zpřísnění podmínek ISZR</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457200" y="1213699"/>
            <a:ext cx="8229600" cy="3394472"/>
          </a:xfrm>
        </p:spPr>
        <p:txBody>
          <a:bodyPr>
            <a:normAutofit lnSpcReduction="10000"/>
          </a:bodyPr>
          <a:lstStyle/>
          <a:p>
            <a:pPr>
              <a:buClr>
                <a:srgbClr val="7AAB2E"/>
              </a:buClr>
            </a:pPr>
            <a:r>
              <a:rPr lang="cs-CZ" sz="2400" dirty="0">
                <a:latin typeface="Arial"/>
                <a:cs typeface="Arial"/>
              </a:rPr>
              <a:t>Důvodem implementace GDPR </a:t>
            </a:r>
            <a:r>
              <a:rPr lang="cs-CZ" sz="2400" dirty="0" smtClean="0">
                <a:latin typeface="Arial"/>
                <a:cs typeface="Arial"/>
              </a:rPr>
              <a:t>a nález ÚOOÚ </a:t>
            </a:r>
            <a:r>
              <a:rPr lang="cs-CZ" sz="2400" dirty="0">
                <a:latin typeface="Arial"/>
                <a:cs typeface="Arial"/>
              </a:rPr>
              <a:t>o nadužívání referenčních údajů </a:t>
            </a:r>
            <a:r>
              <a:rPr lang="cs-CZ" sz="2400" dirty="0" smtClean="0">
                <a:latin typeface="Arial"/>
                <a:cs typeface="Arial"/>
              </a:rPr>
              <a:t>z ROB</a:t>
            </a:r>
          </a:p>
          <a:p>
            <a:pPr>
              <a:buClr>
                <a:srgbClr val="7AAB2E"/>
              </a:buClr>
            </a:pPr>
            <a:r>
              <a:rPr lang="cs-CZ" sz="2400" dirty="0" smtClean="0">
                <a:latin typeface="Arial"/>
                <a:cs typeface="Arial"/>
              </a:rPr>
              <a:t>Dvě opatření:</a:t>
            </a:r>
          </a:p>
          <a:p>
            <a:pPr lvl="1">
              <a:buClr>
                <a:srgbClr val="7AAB2E"/>
              </a:buClr>
            </a:pPr>
            <a:r>
              <a:rPr lang="cs-CZ" sz="2000" dirty="0" smtClean="0">
                <a:latin typeface="Arial"/>
                <a:cs typeface="Arial"/>
              </a:rPr>
              <a:t>Kontrola na položky podle RPP</a:t>
            </a:r>
          </a:p>
          <a:p>
            <a:pPr lvl="1">
              <a:buClr>
                <a:srgbClr val="7AAB2E"/>
              </a:buClr>
            </a:pPr>
            <a:r>
              <a:rPr lang="cs-CZ" sz="2000" dirty="0" smtClean="0">
                <a:latin typeface="Arial"/>
                <a:cs typeface="Arial"/>
              </a:rPr>
              <a:t>Povinné vyplňování údajů při volání do ZR</a:t>
            </a:r>
          </a:p>
          <a:p>
            <a:pPr>
              <a:buClr>
                <a:srgbClr val="7AAB2E"/>
              </a:buClr>
            </a:pPr>
            <a:r>
              <a:rPr lang="cs-CZ" sz="2400" dirty="0" smtClean="0">
                <a:latin typeface="Arial"/>
                <a:cs typeface="Arial"/>
              </a:rPr>
              <a:t>Kontrola na položky – zapojeno 99% AIS</a:t>
            </a:r>
          </a:p>
          <a:p>
            <a:pPr>
              <a:buClr>
                <a:srgbClr val="7AAB2E"/>
              </a:buClr>
            </a:pPr>
            <a:r>
              <a:rPr lang="cs-CZ" sz="2400" dirty="0" smtClean="0">
                <a:latin typeface="Arial"/>
                <a:cs typeface="Arial"/>
              </a:rPr>
              <a:t>Povinné vyplňování údajů – od října na testovacím prostředí, předpoklad zapnutí na produkci na přelomu roku, rozhodne OSČ MV</a:t>
            </a:r>
            <a:endParaRPr lang="cs-CZ" sz="2400" dirty="0">
              <a:latin typeface="Arial"/>
              <a:cs typeface="Arial"/>
            </a:endParaRPr>
          </a:p>
          <a:p>
            <a:pPr marL="0" indent="0">
              <a:buClr>
                <a:srgbClr val="7AAB2E"/>
              </a:buClr>
              <a:buNone/>
            </a:pPr>
            <a:endParaRPr lang="cs-CZ" sz="2400" dirty="0" smtClean="0">
              <a:latin typeface="Arial"/>
              <a:cs typeface="Arial"/>
            </a:endParaRPr>
          </a:p>
          <a:p>
            <a:pPr marL="0" indent="0">
              <a:buNone/>
            </a:pPr>
            <a:endParaRPr lang="cs-CZ" sz="2400" dirty="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28910428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5759042" cy="857250"/>
          </a:xfrm>
        </p:spPr>
        <p:txBody>
          <a:bodyPr>
            <a:normAutofit fontScale="90000"/>
          </a:bodyPr>
          <a:lstStyle/>
          <a:p>
            <a:pPr lvl="1" algn="ctr" defTabSz="457200" rtl="0">
              <a:spcBef>
                <a:spcPct val="0"/>
              </a:spcBef>
            </a:pPr>
            <a:r>
              <a:rPr lang="cs-CZ" sz="3600" b="1" dirty="0">
                <a:solidFill>
                  <a:srgbClr val="8CB63C"/>
                </a:solidFill>
                <a:sym typeface="Helvetica"/>
              </a:rPr>
              <a:t>Další novinky</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457200" y="1213699"/>
            <a:ext cx="8229600" cy="3394472"/>
          </a:xfrm>
        </p:spPr>
        <p:txBody>
          <a:bodyPr>
            <a:normAutofit/>
          </a:bodyPr>
          <a:lstStyle/>
          <a:p>
            <a:pPr>
              <a:buClr>
                <a:srgbClr val="7AAB2E"/>
              </a:buClr>
            </a:pPr>
            <a:r>
              <a:rPr lang="cs-CZ" sz="2400" dirty="0">
                <a:latin typeface="Arial"/>
                <a:cs typeface="Arial"/>
              </a:rPr>
              <a:t>Spuštění nových kompozitních služeb správních </a:t>
            </a:r>
            <a:r>
              <a:rPr lang="cs-CZ" sz="2400" dirty="0" smtClean="0">
                <a:latin typeface="Arial"/>
                <a:cs typeface="Arial"/>
              </a:rPr>
              <a:t>evidencí OP a cestovních dokladů</a:t>
            </a:r>
            <a:endParaRPr lang="cs-CZ" sz="2400" dirty="0">
              <a:latin typeface="Arial"/>
              <a:cs typeface="Arial"/>
            </a:endParaRPr>
          </a:p>
          <a:p>
            <a:pPr>
              <a:buClr>
                <a:srgbClr val="7AAB2E"/>
              </a:buClr>
            </a:pPr>
            <a:r>
              <a:rPr lang="cs-CZ" sz="2400" dirty="0">
                <a:latin typeface="Arial"/>
                <a:cs typeface="Arial"/>
              </a:rPr>
              <a:t>NCA zahájení ostrého provozu 1.7.2019</a:t>
            </a:r>
          </a:p>
          <a:p>
            <a:pPr marL="0" indent="0">
              <a:buNone/>
            </a:pPr>
            <a:endParaRPr lang="cs-CZ" sz="2400" dirty="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2851873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394" y="1727244"/>
            <a:ext cx="7818540" cy="857250"/>
          </a:xfrm>
        </p:spPr>
        <p:txBody>
          <a:bodyPr>
            <a:normAutofit fontScale="90000"/>
          </a:bodyPr>
          <a:lstStyle/>
          <a:p>
            <a:r>
              <a:rPr lang="cs-CZ" b="1" dirty="0">
                <a:solidFill>
                  <a:srgbClr val="8CB63C"/>
                </a:solidFill>
                <a:latin typeface="Arial" pitchFamily="34" charset="0"/>
                <a:ea typeface="+mj-ea"/>
                <a:cs typeface="Arial" pitchFamily="34" charset="0"/>
              </a:rPr>
              <a:t>DĚKUJEME ZA POZORNOST</a:t>
            </a:r>
            <a:endParaRPr lang="en-US" dirty="0"/>
          </a:p>
        </p:txBody>
      </p:sp>
      <p:sp>
        <p:nvSpPr>
          <p:cNvPr id="3" name="Content Placeholder 2"/>
          <p:cNvSpPr>
            <a:spLocks noGrp="1"/>
          </p:cNvSpPr>
          <p:nvPr>
            <p:ph idx="1"/>
          </p:nvPr>
        </p:nvSpPr>
        <p:spPr>
          <a:xfrm>
            <a:off x="2155319" y="3094471"/>
            <a:ext cx="4858650" cy="1266366"/>
          </a:xfrm>
        </p:spPr>
        <p:txBody>
          <a:bodyPr>
            <a:normAutofit/>
          </a:bodyPr>
          <a:lstStyle/>
          <a:p>
            <a:endParaRPr lang="cs-CZ" sz="1400" dirty="0">
              <a:latin typeface="Arial"/>
              <a:cs typeface="Arial"/>
            </a:endParaRPr>
          </a:p>
          <a:p>
            <a:pPr marL="0" indent="0">
              <a:buNone/>
            </a:pPr>
            <a:r>
              <a:rPr lang="cs-CZ" sz="1400" dirty="0">
                <a:latin typeface="Arial"/>
                <a:cs typeface="Arial"/>
              </a:rPr>
              <a:t>E-mail: </a:t>
            </a:r>
            <a:r>
              <a:rPr lang="cs-CZ" sz="1400" dirty="0" err="1">
                <a:latin typeface="Arial"/>
                <a:cs typeface="Arial"/>
              </a:rPr>
              <a:t>szr@szrcr.cz</a:t>
            </a:r>
            <a:r>
              <a:rPr lang="cs-CZ" sz="1400" dirty="0">
                <a:latin typeface="Arial"/>
                <a:cs typeface="Arial"/>
              </a:rPr>
              <a:t>           Tel.:  +420 225 514 751</a:t>
            </a:r>
          </a:p>
          <a:p>
            <a:pPr marL="0" indent="0">
              <a:buNone/>
            </a:pPr>
            <a:r>
              <a:rPr lang="cs-CZ" sz="1400" dirty="0">
                <a:latin typeface="Arial"/>
                <a:cs typeface="Arial"/>
              </a:rPr>
              <a:t>Na Vápence 14                            +420 225 514 759</a:t>
            </a:r>
          </a:p>
          <a:p>
            <a:pPr marL="0" indent="0">
              <a:buNone/>
            </a:pPr>
            <a:r>
              <a:rPr lang="cs-CZ" sz="1400" dirty="0">
                <a:latin typeface="Arial"/>
                <a:cs typeface="Arial"/>
              </a:rPr>
              <a:t>130 00 Praha 3                   Web: </a:t>
            </a:r>
            <a:r>
              <a:rPr lang="cs-CZ" sz="1400" dirty="0" err="1">
                <a:latin typeface="Arial"/>
                <a:cs typeface="Arial"/>
              </a:rPr>
              <a:t>www.szrcr.cz</a:t>
            </a:r>
            <a:r>
              <a:rPr lang="cs-CZ" sz="1400" dirty="0">
                <a:latin typeface="Arial"/>
                <a:cs typeface="Arial"/>
              </a:rPr>
              <a:t> </a:t>
            </a:r>
          </a:p>
          <a:p>
            <a:endParaRPr lang="en-US" sz="1400" dirty="0"/>
          </a:p>
        </p:txBody>
      </p:sp>
    </p:spTree>
    <p:extLst>
      <p:ext uri="{BB962C8B-B14F-4D97-AF65-F5344CB8AC3E}">
        <p14:creationId xmlns:p14="http://schemas.microsoft.com/office/powerpoint/2010/main" val="3540034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defTabSz="457200" rtl="0">
              <a:spcBef>
                <a:spcPct val="0"/>
              </a:spcBef>
            </a:pPr>
            <a:r>
              <a:rPr lang="cs-CZ" sz="3600" b="1" dirty="0">
                <a:solidFill>
                  <a:srgbClr val="8CB63C"/>
                </a:solidFill>
                <a:sym typeface="Helvetica"/>
              </a:rPr>
              <a:t>Agenda</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457200" y="1213699"/>
            <a:ext cx="8229600" cy="3394472"/>
          </a:xfrm>
        </p:spPr>
        <p:txBody>
          <a:bodyPr>
            <a:normAutofit/>
          </a:bodyPr>
          <a:lstStyle/>
          <a:p>
            <a:r>
              <a:rPr lang="cs-CZ" dirty="0" err="1" smtClean="0"/>
              <a:t>ZoPDS</a:t>
            </a:r>
            <a:r>
              <a:rPr lang="cs-CZ" dirty="0" smtClean="0"/>
              <a:t> </a:t>
            </a:r>
            <a:r>
              <a:rPr lang="cs-CZ" dirty="0"/>
              <a:t>a jeho dopady na </a:t>
            </a:r>
            <a:r>
              <a:rPr lang="cs-CZ" dirty="0" smtClean="0"/>
              <a:t>ZR</a:t>
            </a:r>
          </a:p>
          <a:p>
            <a:r>
              <a:rPr lang="cs-CZ" dirty="0" smtClean="0"/>
              <a:t>Mobilní </a:t>
            </a:r>
            <a:r>
              <a:rPr lang="cs-CZ" dirty="0" err="1"/>
              <a:t>identitní</a:t>
            </a:r>
            <a:r>
              <a:rPr lang="cs-CZ" dirty="0"/>
              <a:t> prostředek</a:t>
            </a:r>
          </a:p>
          <a:p>
            <a:r>
              <a:rPr lang="cs-CZ" dirty="0" smtClean="0"/>
              <a:t>Zpřísněné </a:t>
            </a:r>
            <a:r>
              <a:rPr lang="cs-CZ" dirty="0"/>
              <a:t>podmínky </a:t>
            </a:r>
            <a:r>
              <a:rPr lang="cs-CZ" dirty="0" smtClean="0"/>
              <a:t>pro čerpání dat ze </a:t>
            </a:r>
            <a:r>
              <a:rPr lang="cs-CZ" dirty="0"/>
              <a:t>ZR</a:t>
            </a:r>
          </a:p>
          <a:p>
            <a:pPr marL="0" indent="0">
              <a:buNone/>
            </a:pPr>
            <a:endParaRPr lang="cs-CZ" sz="2400" dirty="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2117727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297658"/>
            <a:ext cx="6553200" cy="857250"/>
          </a:xfrm>
        </p:spPr>
        <p:txBody>
          <a:bodyPr>
            <a:normAutofit fontScale="90000"/>
          </a:bodyPr>
          <a:lstStyle/>
          <a:p>
            <a:pPr lvl="1" algn="ctr" defTabSz="457200" rtl="0">
              <a:spcBef>
                <a:spcPct val="0"/>
              </a:spcBef>
            </a:pPr>
            <a:r>
              <a:rPr kumimoji="0" lang="en-US" sz="3600" b="1" i="0" u="none" strike="noStrike" cap="none" spc="0" normalizeH="0" baseline="0" dirty="0">
                <a:ln>
                  <a:noFill/>
                </a:ln>
                <a:solidFill>
                  <a:srgbClr val="4F81BD"/>
                </a:solidFill>
                <a:effectLst/>
                <a:uFillTx/>
                <a:sym typeface="Helvetica"/>
              </a:rPr>
              <a:t/>
            </a:r>
            <a:br>
              <a:rPr kumimoji="0" lang="en-US" sz="3600" b="1" i="0" u="none" strike="noStrike" cap="none" spc="0" normalizeH="0" baseline="0" dirty="0">
                <a:ln>
                  <a:noFill/>
                </a:ln>
                <a:solidFill>
                  <a:srgbClr val="4F81BD"/>
                </a:solidFill>
                <a:effectLst/>
                <a:uFillTx/>
                <a:sym typeface="Helvetica"/>
              </a:rPr>
            </a:br>
            <a:endParaRPr lang="en-US" dirty="0"/>
          </a:p>
        </p:txBody>
      </p:sp>
      <p:sp>
        <p:nvSpPr>
          <p:cNvPr id="3" name="Content Placeholder 2"/>
          <p:cNvSpPr>
            <a:spLocks noGrp="1"/>
          </p:cNvSpPr>
          <p:nvPr>
            <p:ph idx="1"/>
          </p:nvPr>
        </p:nvSpPr>
        <p:spPr>
          <a:xfrm>
            <a:off x="571500" y="1199359"/>
            <a:ext cx="8229600" cy="3409949"/>
          </a:xfrm>
        </p:spPr>
        <p:txBody>
          <a:bodyPr>
            <a:noAutofit/>
          </a:bodyPr>
          <a:lstStyle/>
          <a:p>
            <a:pPr defTabSz="1828800" hangingPunct="0">
              <a:spcBef>
                <a:spcPts val="0"/>
              </a:spcBef>
              <a:buClr>
                <a:srgbClr val="7AAB2E"/>
              </a:buClr>
            </a:pPr>
            <a:r>
              <a:rPr lang="cs-CZ" sz="2000" dirty="0">
                <a:solidFill>
                  <a:srgbClr val="000000"/>
                </a:solidFill>
                <a:latin typeface="Arial"/>
                <a:cs typeface="Arial"/>
                <a:sym typeface="Helvetica"/>
              </a:rPr>
              <a:t>Zákon o právu na digitální služby (návrh ve 3. čtení v PSP)</a:t>
            </a:r>
          </a:p>
          <a:p>
            <a:pPr lvl="1" defTabSz="1828800" hangingPunct="0">
              <a:spcBef>
                <a:spcPts val="0"/>
              </a:spcBef>
              <a:buClr>
                <a:srgbClr val="7AAB2E"/>
              </a:buClr>
            </a:pPr>
            <a:endParaRPr lang="cs-CZ" sz="1600" dirty="0">
              <a:solidFill>
                <a:srgbClr val="000000"/>
              </a:solidFill>
              <a:latin typeface="Arial"/>
              <a:cs typeface="Arial"/>
              <a:sym typeface="Helvetica"/>
            </a:endParaRP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Rozšíření referenčních údajů v ROB, ROS a RPP, evidování kontaktních údajů (tel./email)</a:t>
            </a: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Sdílení údajů ze ZR a AIS na základě souhlasu občana</a:t>
            </a: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ISSS – Informační systém sdílené služby (dříve </a:t>
            </a:r>
            <a:r>
              <a:rPr lang="cs-CZ" sz="1600" dirty="0" err="1">
                <a:solidFill>
                  <a:srgbClr val="000000"/>
                </a:solidFill>
                <a:latin typeface="Arial"/>
                <a:cs typeface="Arial"/>
                <a:sym typeface="Helvetica"/>
              </a:rPr>
              <a:t>eGSB</a:t>
            </a:r>
            <a:r>
              <a:rPr lang="cs-CZ" sz="1600" dirty="0">
                <a:solidFill>
                  <a:srgbClr val="000000"/>
                </a:solidFill>
                <a:latin typeface="Arial"/>
                <a:cs typeface="Arial"/>
                <a:sym typeface="Helvetica"/>
              </a:rPr>
              <a:t>)</a:t>
            </a: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Vedení logů a vydávání záznamů o přístupu k údajům ve sdílených AIS</a:t>
            </a: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Notifikace o změnách údajů občanů nejen z ROB a ROS, ale z dalších IS</a:t>
            </a:r>
          </a:p>
          <a:p>
            <a:pPr lvl="1" defTabSz="1828800" hangingPunct="0">
              <a:spcBef>
                <a:spcPts val="0"/>
              </a:spcBef>
              <a:spcAft>
                <a:spcPts val="600"/>
              </a:spcAft>
              <a:buClr>
                <a:srgbClr val="7AAB2E"/>
              </a:buClr>
            </a:pPr>
            <a:r>
              <a:rPr lang="cs-CZ" sz="1600" dirty="0">
                <a:solidFill>
                  <a:srgbClr val="000000"/>
                </a:solidFill>
                <a:latin typeface="Arial"/>
                <a:cs typeface="Arial"/>
                <a:sym typeface="Helvetica"/>
              </a:rPr>
              <a:t>Změna způsobu stanovení oprávnění OVM k využívání údajů v ZR – nebude již stanoveno v každém zvláštním předpisu</a:t>
            </a:r>
          </a:p>
        </p:txBody>
      </p:sp>
      <p:sp>
        <p:nvSpPr>
          <p:cNvPr id="4" name="Title 1"/>
          <p:cNvSpPr txBox="1">
            <a:spLocks/>
          </p:cNvSpPr>
          <p:nvPr/>
        </p:nvSpPr>
        <p:spPr>
          <a:xfrm>
            <a:off x="1775460" y="342109"/>
            <a:ext cx="4965700" cy="857250"/>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lvl="1" algn="ctr" defTabSz="457200" rtl="0">
              <a:spcBef>
                <a:spcPct val="0"/>
              </a:spcBef>
            </a:pPr>
            <a:r>
              <a:rPr lang="cs-CZ" sz="3600" b="1" kern="0" dirty="0">
                <a:solidFill>
                  <a:srgbClr val="8CB63C"/>
                </a:solidFill>
              </a:rPr>
              <a:t>Změny v legislativě</a:t>
            </a:r>
            <a:endParaRPr lang="en-US" kern="0" dirty="0">
              <a:solidFill>
                <a:sysClr val="windowText" lastClr="000000"/>
              </a:solidFill>
            </a:endParaRPr>
          </a:p>
        </p:txBody>
      </p:sp>
    </p:spTree>
    <p:extLst>
      <p:ext uri="{BB962C8B-B14F-4D97-AF65-F5344CB8AC3E}">
        <p14:creationId xmlns:p14="http://schemas.microsoft.com/office/powerpoint/2010/main" val="12275946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4972050" cy="857250"/>
          </a:xfrm>
        </p:spPr>
        <p:txBody>
          <a:bodyPr>
            <a:normAutofit fontScale="90000"/>
          </a:bodyPr>
          <a:lstStyle/>
          <a:p>
            <a:pPr lvl="1" algn="ctr" defTabSz="457200" rtl="0">
              <a:spcBef>
                <a:spcPct val="0"/>
              </a:spcBef>
            </a:pPr>
            <a:r>
              <a:rPr lang="cs-CZ" sz="3600" b="1" dirty="0">
                <a:solidFill>
                  <a:srgbClr val="8CB63C"/>
                </a:solidFill>
                <a:sym typeface="Helvetica"/>
              </a:rPr>
              <a:t>Propojený datový fond</a:t>
            </a:r>
            <a:r>
              <a:rPr lang="cs-CZ" sz="3600" b="1" dirty="0">
                <a:solidFill>
                  <a:srgbClr val="8CB63C"/>
                </a:solidFill>
              </a:rPr>
              <a:t/>
            </a:r>
            <a:br>
              <a:rPr lang="cs-CZ" sz="3600" b="1" dirty="0">
                <a:solidFill>
                  <a:srgbClr val="8CB63C"/>
                </a:solidFill>
              </a:rPr>
            </a:br>
            <a:endParaRPr lang="en-US" dirty="0"/>
          </a:p>
        </p:txBody>
      </p:sp>
      <p:pic>
        <p:nvPicPr>
          <p:cNvPr id="4" name="Zástupný symbol pro obsah 3"/>
          <p:cNvPicPr>
            <a:picLocks noGrp="1" noChangeAspect="1"/>
          </p:cNvPicPr>
          <p:nvPr>
            <p:ph idx="1"/>
          </p:nvPr>
        </p:nvPicPr>
        <p:blipFill>
          <a:blip r:embed="rId3"/>
          <a:stretch>
            <a:fillRect/>
          </a:stretch>
        </p:blipFill>
        <p:spPr>
          <a:xfrm>
            <a:off x="1756486" y="784437"/>
            <a:ext cx="3200982" cy="4219711"/>
          </a:xfrm>
          <a:prstGeom prst="rect">
            <a:avLst/>
          </a:prstGeom>
        </p:spPr>
      </p:pic>
    </p:spTree>
    <p:extLst>
      <p:ext uri="{BB962C8B-B14F-4D97-AF65-F5344CB8AC3E}">
        <p14:creationId xmlns:p14="http://schemas.microsoft.com/office/powerpoint/2010/main" val="4606887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5092700" cy="857250"/>
          </a:xfrm>
        </p:spPr>
        <p:txBody>
          <a:bodyPr>
            <a:normAutofit fontScale="90000"/>
          </a:bodyPr>
          <a:lstStyle/>
          <a:p>
            <a:pPr lvl="1" algn="ctr" defTabSz="457200" rtl="0">
              <a:spcBef>
                <a:spcPct val="0"/>
              </a:spcBef>
            </a:pPr>
            <a:r>
              <a:rPr lang="cs-CZ" sz="3600" b="1" dirty="0">
                <a:solidFill>
                  <a:srgbClr val="8CB63C"/>
                </a:solidFill>
                <a:sym typeface="Helvetica"/>
              </a:rPr>
              <a:t>Propojený datový fond</a:t>
            </a:r>
            <a:r>
              <a:rPr lang="cs-CZ" sz="3600" b="1" dirty="0">
                <a:solidFill>
                  <a:srgbClr val="8CB63C"/>
                </a:solidFill>
              </a:rPr>
              <a:t/>
            </a:r>
            <a:br>
              <a:rPr lang="cs-CZ" sz="3600" b="1" dirty="0">
                <a:solidFill>
                  <a:srgbClr val="8CB63C"/>
                </a:solidFill>
              </a:rPr>
            </a:br>
            <a:endParaRPr lang="en-US" dirty="0"/>
          </a:p>
        </p:txBody>
      </p:sp>
      <p:pic>
        <p:nvPicPr>
          <p:cNvPr id="4" name="Zástupný symbol pro obsah 3"/>
          <p:cNvPicPr>
            <a:picLocks noGrp="1" noChangeAspect="1"/>
          </p:cNvPicPr>
          <p:nvPr>
            <p:ph idx="1"/>
          </p:nvPr>
        </p:nvPicPr>
        <p:blipFill>
          <a:blip r:embed="rId3"/>
          <a:stretch>
            <a:fillRect/>
          </a:stretch>
        </p:blipFill>
        <p:spPr>
          <a:xfrm>
            <a:off x="1756486" y="784437"/>
            <a:ext cx="3200982" cy="4219711"/>
          </a:xfrm>
          <a:prstGeom prst="rect">
            <a:avLst/>
          </a:prstGeom>
        </p:spPr>
      </p:pic>
      <p:sp>
        <p:nvSpPr>
          <p:cNvPr id="3" name="Zaoblený obdélník 2"/>
          <p:cNvSpPr/>
          <p:nvPr/>
        </p:nvSpPr>
        <p:spPr>
          <a:xfrm>
            <a:off x="1756486" y="3783436"/>
            <a:ext cx="3285240" cy="478172"/>
          </a:xfrm>
          <a:prstGeom prst="roundRect">
            <a:avLst/>
          </a:prstGeom>
          <a:solidFill>
            <a:srgbClr val="FFFF00">
              <a:alpha val="23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
        <p:nvSpPr>
          <p:cNvPr id="6" name="Obdélník 5"/>
          <p:cNvSpPr/>
          <p:nvPr/>
        </p:nvSpPr>
        <p:spPr>
          <a:xfrm>
            <a:off x="5804423" y="3193972"/>
            <a:ext cx="1577889" cy="1477328"/>
          </a:xfrm>
          <a:prstGeom prst="rect">
            <a:avLst/>
          </a:prstGeom>
        </p:spPr>
        <p:txBody>
          <a:bodyPr wrap="square">
            <a:spAutoFit/>
          </a:bodyPr>
          <a:lstStyle/>
          <a:p>
            <a:pPr algn="just">
              <a:buClr>
                <a:srgbClr val="7AAB2E"/>
              </a:buClr>
            </a:pPr>
            <a:r>
              <a:rPr lang="cs-CZ" b="1" dirty="0">
                <a:latin typeface="Arial"/>
                <a:cs typeface="Arial"/>
              </a:rPr>
              <a:t>Jednotné </a:t>
            </a:r>
            <a:r>
              <a:rPr lang="cs-CZ" b="1" dirty="0" smtClean="0">
                <a:latin typeface="Arial"/>
                <a:cs typeface="Arial"/>
              </a:rPr>
              <a:t>referenční  rozhraní pro publikaci PPDF</a:t>
            </a:r>
            <a:endParaRPr lang="cs-CZ" b="1" dirty="0">
              <a:latin typeface="Arial"/>
              <a:cs typeface="Arial"/>
            </a:endParaRPr>
          </a:p>
        </p:txBody>
      </p:sp>
      <p:sp>
        <p:nvSpPr>
          <p:cNvPr id="7" name="Šipka doprava 6"/>
          <p:cNvSpPr/>
          <p:nvPr/>
        </p:nvSpPr>
        <p:spPr>
          <a:xfrm>
            <a:off x="5117227" y="3783436"/>
            <a:ext cx="516423" cy="47817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955483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5768236" cy="857250"/>
          </a:xfrm>
        </p:spPr>
        <p:txBody>
          <a:bodyPr>
            <a:normAutofit fontScale="90000"/>
          </a:bodyPr>
          <a:lstStyle/>
          <a:p>
            <a:pPr lvl="1" algn="ctr" defTabSz="457200" rtl="0">
              <a:spcBef>
                <a:spcPct val="0"/>
              </a:spcBef>
            </a:pPr>
            <a:r>
              <a:rPr lang="pl-PL" sz="3600" b="1" dirty="0">
                <a:solidFill>
                  <a:srgbClr val="8CB63C"/>
                </a:solidFill>
                <a:sym typeface="Helvetica"/>
              </a:rPr>
              <a:t>Propojený datový fond</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300625" y="1063229"/>
            <a:ext cx="8436279" cy="3394472"/>
          </a:xfrm>
        </p:spPr>
        <p:txBody>
          <a:bodyPr>
            <a:normAutofit/>
          </a:bodyPr>
          <a:lstStyle/>
          <a:p>
            <a:pPr algn="just">
              <a:buClr>
                <a:srgbClr val="7AAB2E"/>
              </a:buClr>
            </a:pPr>
            <a:r>
              <a:rPr lang="cs-CZ" sz="2700" dirty="0">
                <a:latin typeface="Arial"/>
                <a:cs typeface="Arial"/>
              </a:rPr>
              <a:t>Jednotná sběrnice</a:t>
            </a:r>
          </a:p>
          <a:p>
            <a:pPr algn="just">
              <a:buClr>
                <a:srgbClr val="7AAB2E"/>
              </a:buClr>
            </a:pPr>
            <a:r>
              <a:rPr lang="cs-CZ" sz="2700" dirty="0">
                <a:latin typeface="Arial"/>
                <a:cs typeface="Arial"/>
              </a:rPr>
              <a:t>Jednotný katalog služeb</a:t>
            </a:r>
          </a:p>
          <a:p>
            <a:pPr algn="just">
              <a:buClr>
                <a:srgbClr val="7AAB2E"/>
              </a:buClr>
            </a:pPr>
            <a:r>
              <a:rPr lang="cs-CZ" sz="2700" dirty="0" smtClean="0">
                <a:latin typeface="Arial"/>
                <a:cs typeface="Arial"/>
              </a:rPr>
              <a:t>Jednotné </a:t>
            </a:r>
            <a:r>
              <a:rPr lang="cs-CZ" sz="2700" dirty="0" err="1" smtClean="0">
                <a:latin typeface="Arial"/>
                <a:cs typeface="Arial"/>
              </a:rPr>
              <a:t>schema</a:t>
            </a:r>
            <a:r>
              <a:rPr lang="cs-CZ" sz="2700" dirty="0" smtClean="0">
                <a:latin typeface="Arial"/>
                <a:cs typeface="Arial"/>
              </a:rPr>
              <a:t> web </a:t>
            </a:r>
            <a:r>
              <a:rPr lang="cs-CZ" sz="2700" dirty="0" err="1">
                <a:latin typeface="Arial"/>
                <a:cs typeface="Arial"/>
              </a:rPr>
              <a:t>services</a:t>
            </a:r>
            <a:r>
              <a:rPr lang="cs-CZ" sz="2700" dirty="0">
                <a:latin typeface="Arial"/>
                <a:cs typeface="Arial"/>
              </a:rPr>
              <a:t> na vnějším </a:t>
            </a:r>
            <a:r>
              <a:rPr lang="cs-CZ" sz="2700" dirty="0" smtClean="0">
                <a:latin typeface="Arial"/>
                <a:cs typeface="Arial"/>
              </a:rPr>
              <a:t>rozhraní </a:t>
            </a:r>
            <a:endParaRPr lang="cs-CZ" sz="2700" dirty="0">
              <a:latin typeface="Arial"/>
              <a:cs typeface="Arial"/>
            </a:endParaRPr>
          </a:p>
          <a:p>
            <a:pPr algn="just">
              <a:buClr>
                <a:srgbClr val="7AAB2E"/>
              </a:buClr>
            </a:pPr>
            <a:r>
              <a:rPr lang="cs-CZ" sz="2700" dirty="0">
                <a:latin typeface="Arial"/>
                <a:cs typeface="Arial"/>
              </a:rPr>
              <a:t>Jednotný proces přístupu k </a:t>
            </a:r>
            <a:r>
              <a:rPr lang="cs-CZ" sz="2700" dirty="0" smtClean="0">
                <a:latin typeface="Arial"/>
                <a:cs typeface="Arial"/>
              </a:rPr>
              <a:t>PPDF</a:t>
            </a:r>
          </a:p>
          <a:p>
            <a:pPr algn="just">
              <a:buClr>
                <a:srgbClr val="7AAB2E"/>
              </a:buClr>
            </a:pPr>
            <a:r>
              <a:rPr lang="cs-CZ" sz="2700" dirty="0" smtClean="0">
                <a:latin typeface="Arial"/>
                <a:cs typeface="Arial"/>
              </a:rPr>
              <a:t>Jednotné řízení Správou základních registrů</a:t>
            </a:r>
          </a:p>
          <a:p>
            <a:pPr algn="just">
              <a:buClr>
                <a:srgbClr val="7AAB2E"/>
              </a:buClr>
            </a:pPr>
            <a:r>
              <a:rPr lang="cs-CZ" sz="2700" dirty="0" smtClean="0">
                <a:latin typeface="Arial"/>
                <a:cs typeface="Arial"/>
              </a:rPr>
              <a:t>Publikace </a:t>
            </a:r>
            <a:r>
              <a:rPr lang="cs-CZ" sz="2700" dirty="0" err="1" smtClean="0">
                <a:latin typeface="Arial"/>
                <a:cs typeface="Arial"/>
              </a:rPr>
              <a:t>OpenData</a:t>
            </a:r>
            <a:r>
              <a:rPr lang="cs-CZ" sz="2700" dirty="0" smtClean="0">
                <a:latin typeface="Arial"/>
                <a:cs typeface="Arial"/>
              </a:rPr>
              <a:t> neprochází přes referenční rozhraní</a:t>
            </a:r>
            <a:endParaRPr lang="cs-CZ" sz="2700" dirty="0">
              <a:latin typeface="Arial"/>
              <a:cs typeface="Arial"/>
            </a:endParaRPr>
          </a:p>
          <a:p>
            <a:pPr marL="0" indent="0" defTabSz="1828800" hangingPunct="0">
              <a:spcBef>
                <a:spcPts val="0"/>
              </a:spcBef>
              <a:buNone/>
            </a:pPr>
            <a:endParaRPr lang="en-US" sz="2700" dirty="0">
              <a:solidFill>
                <a:srgbClr val="000000"/>
              </a:solidFill>
              <a:sym typeface="Helvetica"/>
            </a:endParaRPr>
          </a:p>
        </p:txBody>
      </p:sp>
    </p:spTree>
    <p:extLst>
      <p:ext uri="{BB962C8B-B14F-4D97-AF65-F5344CB8AC3E}">
        <p14:creationId xmlns:p14="http://schemas.microsoft.com/office/powerpoint/2010/main" val="586386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5768236" cy="857250"/>
          </a:xfrm>
        </p:spPr>
        <p:txBody>
          <a:bodyPr>
            <a:normAutofit fontScale="90000"/>
          </a:bodyPr>
          <a:lstStyle/>
          <a:p>
            <a:pPr lvl="1" algn="ctr" defTabSz="457200" rtl="0">
              <a:spcBef>
                <a:spcPct val="0"/>
              </a:spcBef>
            </a:pPr>
            <a:r>
              <a:rPr lang="pl-PL" sz="3600" b="1" dirty="0">
                <a:solidFill>
                  <a:srgbClr val="8CB63C"/>
                </a:solidFill>
                <a:sym typeface="Helvetica"/>
              </a:rPr>
              <a:t>Propojený datový fond</a:t>
            </a:r>
            <a:r>
              <a:rPr lang="cs-CZ" sz="3600" b="1" dirty="0">
                <a:solidFill>
                  <a:srgbClr val="8CB63C"/>
                </a:solidFill>
              </a:rPr>
              <a:t/>
            </a:r>
            <a:br>
              <a:rPr lang="cs-CZ" sz="3600" b="1" dirty="0">
                <a:solidFill>
                  <a:srgbClr val="8CB63C"/>
                </a:solidFill>
              </a:rPr>
            </a:br>
            <a:endParaRPr lang="en-US" dirty="0"/>
          </a:p>
        </p:txBody>
      </p:sp>
      <p:sp>
        <p:nvSpPr>
          <p:cNvPr id="3" name="Content Placeholder 2"/>
          <p:cNvSpPr>
            <a:spLocks noGrp="1"/>
          </p:cNvSpPr>
          <p:nvPr>
            <p:ph idx="1"/>
          </p:nvPr>
        </p:nvSpPr>
        <p:spPr>
          <a:xfrm>
            <a:off x="457200" y="1213699"/>
            <a:ext cx="8229600" cy="3394472"/>
          </a:xfrm>
        </p:spPr>
        <p:txBody>
          <a:bodyPr>
            <a:normAutofit/>
          </a:bodyPr>
          <a:lstStyle/>
          <a:p>
            <a:pPr algn="just">
              <a:buClr>
                <a:srgbClr val="7AAB2E"/>
              </a:buClr>
            </a:pPr>
            <a:r>
              <a:rPr lang="cs-CZ" sz="2800" dirty="0">
                <a:latin typeface="Arial"/>
                <a:cs typeface="Arial"/>
              </a:rPr>
              <a:t>Dopadové analýzy</a:t>
            </a:r>
          </a:p>
          <a:p>
            <a:pPr algn="just">
              <a:buClr>
                <a:srgbClr val="7AAB2E"/>
              </a:buClr>
            </a:pPr>
            <a:r>
              <a:rPr lang="cs-CZ" sz="2800" dirty="0">
                <a:latin typeface="Arial"/>
                <a:cs typeface="Arial"/>
              </a:rPr>
              <a:t>Globální architektura PPDF</a:t>
            </a:r>
          </a:p>
          <a:p>
            <a:pPr algn="just">
              <a:buClr>
                <a:srgbClr val="7AAB2E"/>
              </a:buClr>
            </a:pPr>
            <a:r>
              <a:rPr lang="cs-CZ" sz="2800" dirty="0">
                <a:latin typeface="Arial"/>
                <a:cs typeface="Arial"/>
              </a:rPr>
              <a:t>DNI</a:t>
            </a:r>
          </a:p>
          <a:p>
            <a:pPr algn="just">
              <a:buClr>
                <a:srgbClr val="7AAB2E"/>
              </a:buClr>
            </a:pPr>
            <a:r>
              <a:rPr lang="cs-CZ" sz="2800" dirty="0">
                <a:latin typeface="Arial"/>
                <a:cs typeface="Arial"/>
              </a:rPr>
              <a:t>Realizace</a:t>
            </a:r>
          </a:p>
          <a:p>
            <a:pPr marL="0" indent="0" algn="just">
              <a:buClr>
                <a:srgbClr val="7AAB2E"/>
              </a:buClr>
              <a:buNone/>
            </a:pPr>
            <a:endParaRPr lang="cs-CZ" sz="2400" dirty="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172653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05979"/>
            <a:ext cx="6186881" cy="857250"/>
          </a:xfrm>
        </p:spPr>
        <p:txBody>
          <a:bodyPr>
            <a:normAutofit/>
          </a:bodyPr>
          <a:lstStyle/>
          <a:p>
            <a:pPr lvl="1" algn="ctr" defTabSz="457200" rtl="0">
              <a:spcBef>
                <a:spcPct val="0"/>
              </a:spcBef>
            </a:pPr>
            <a:r>
              <a:rPr lang="cs-CZ" sz="3600" b="1" dirty="0" smtClean="0">
                <a:solidFill>
                  <a:srgbClr val="8CB63C"/>
                </a:solidFill>
                <a:sym typeface="Helvetica"/>
              </a:rPr>
              <a:t>NIA stav v roce 2019</a:t>
            </a:r>
            <a:endParaRPr lang="en-US" dirty="0"/>
          </a:p>
        </p:txBody>
      </p:sp>
      <p:sp>
        <p:nvSpPr>
          <p:cNvPr id="3" name="Content Placeholder 2"/>
          <p:cNvSpPr>
            <a:spLocks noGrp="1"/>
          </p:cNvSpPr>
          <p:nvPr>
            <p:ph idx="1"/>
          </p:nvPr>
        </p:nvSpPr>
        <p:spPr>
          <a:xfrm>
            <a:off x="457200" y="1213699"/>
            <a:ext cx="8229600" cy="3394472"/>
          </a:xfrm>
        </p:spPr>
        <p:txBody>
          <a:bodyPr>
            <a:normAutofit/>
          </a:bodyPr>
          <a:lstStyle/>
          <a:p>
            <a:pPr>
              <a:buClr>
                <a:srgbClr val="7AAB2E"/>
              </a:buClr>
            </a:pPr>
            <a:r>
              <a:rPr lang="cs-CZ" sz="2400" dirty="0">
                <a:latin typeface="Arial"/>
                <a:cs typeface="Arial"/>
              </a:rPr>
              <a:t>Vlastní nastavení konfigurace </a:t>
            </a:r>
            <a:r>
              <a:rPr lang="cs-CZ" sz="2400" dirty="0" err="1">
                <a:latin typeface="Arial"/>
                <a:cs typeface="Arial"/>
              </a:rPr>
              <a:t>SeP</a:t>
            </a:r>
            <a:endParaRPr lang="cs-CZ" sz="2400" dirty="0">
              <a:latin typeface="Arial"/>
              <a:cs typeface="Arial"/>
            </a:endParaRPr>
          </a:p>
          <a:p>
            <a:pPr>
              <a:buClr>
                <a:srgbClr val="7AAB2E"/>
              </a:buClr>
            </a:pPr>
            <a:r>
              <a:rPr lang="cs-CZ" sz="2400" dirty="0">
                <a:latin typeface="Arial"/>
                <a:cs typeface="Arial"/>
              </a:rPr>
              <a:t>Centrální uživatelské </a:t>
            </a:r>
            <a:r>
              <a:rPr lang="cs-CZ" sz="2400" dirty="0" smtClean="0">
                <a:latin typeface="Arial"/>
                <a:cs typeface="Arial"/>
              </a:rPr>
              <a:t>logování</a:t>
            </a:r>
          </a:p>
          <a:p>
            <a:pPr>
              <a:buClr>
                <a:srgbClr val="7AAB2E"/>
              </a:buClr>
            </a:pPr>
            <a:r>
              <a:rPr lang="cs-CZ" sz="2400" dirty="0" smtClean="0">
                <a:latin typeface="Arial"/>
                <a:cs typeface="Arial"/>
              </a:rPr>
              <a:t>Modul individuálních výdejů</a:t>
            </a:r>
            <a:endParaRPr lang="cs-CZ" sz="2400" dirty="0">
              <a:latin typeface="Arial"/>
              <a:cs typeface="Arial"/>
            </a:endParaRPr>
          </a:p>
          <a:p>
            <a:pPr>
              <a:buClr>
                <a:srgbClr val="7AAB2E"/>
              </a:buClr>
            </a:pPr>
            <a:r>
              <a:rPr lang="cs-CZ" sz="2400" dirty="0" err="1" smtClean="0">
                <a:latin typeface="Arial"/>
                <a:cs typeface="Arial"/>
              </a:rPr>
              <a:t>IdP</a:t>
            </a:r>
            <a:endParaRPr lang="cs-CZ" sz="2400" dirty="0" smtClean="0">
              <a:latin typeface="Arial"/>
              <a:cs typeface="Arial"/>
            </a:endParaRPr>
          </a:p>
          <a:p>
            <a:pPr lvl="1">
              <a:buClr>
                <a:srgbClr val="7AAB2E"/>
              </a:buClr>
            </a:pPr>
            <a:r>
              <a:rPr lang="cs-CZ" sz="2000" dirty="0" smtClean="0">
                <a:latin typeface="Arial"/>
                <a:cs typeface="Arial"/>
              </a:rPr>
              <a:t>Úroveň vysoká: </a:t>
            </a:r>
            <a:r>
              <a:rPr lang="cs-CZ" sz="2000" dirty="0" err="1" smtClean="0">
                <a:latin typeface="Arial"/>
                <a:cs typeface="Arial"/>
              </a:rPr>
              <a:t>eObčanka</a:t>
            </a:r>
            <a:endParaRPr lang="cs-CZ" sz="2000" dirty="0" smtClean="0">
              <a:latin typeface="Arial"/>
              <a:cs typeface="Arial"/>
            </a:endParaRPr>
          </a:p>
          <a:p>
            <a:pPr lvl="1">
              <a:buClr>
                <a:srgbClr val="7AAB2E"/>
              </a:buClr>
            </a:pPr>
            <a:r>
              <a:rPr lang="cs-CZ" sz="2000" dirty="0" smtClean="0">
                <a:latin typeface="Arial"/>
                <a:cs typeface="Arial"/>
              </a:rPr>
              <a:t>Úroveň střední: UPS – </a:t>
            </a:r>
            <a:r>
              <a:rPr lang="cs-CZ" sz="2000" dirty="0" err="1" smtClean="0">
                <a:latin typeface="Arial"/>
                <a:cs typeface="Arial"/>
              </a:rPr>
              <a:t>jmenohesloSMS</a:t>
            </a:r>
            <a:endParaRPr lang="cs-CZ" sz="2000" dirty="0" smtClean="0">
              <a:latin typeface="Arial"/>
              <a:cs typeface="Arial"/>
            </a:endParaRPr>
          </a:p>
          <a:p>
            <a:pPr>
              <a:buClr>
                <a:srgbClr val="7AAB2E"/>
              </a:buClr>
            </a:pPr>
            <a:endParaRPr lang="cs-CZ" sz="2400" dirty="0" smtClean="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1483799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05979"/>
            <a:ext cx="6186881" cy="857250"/>
          </a:xfrm>
        </p:spPr>
        <p:txBody>
          <a:bodyPr>
            <a:normAutofit/>
          </a:bodyPr>
          <a:lstStyle/>
          <a:p>
            <a:pPr lvl="1" algn="ctr" defTabSz="457200" rtl="0">
              <a:spcBef>
                <a:spcPct val="0"/>
              </a:spcBef>
            </a:pPr>
            <a:r>
              <a:rPr lang="cs-CZ" sz="3600" b="1" dirty="0" smtClean="0">
                <a:solidFill>
                  <a:srgbClr val="8CB63C"/>
                </a:solidFill>
                <a:sym typeface="Helvetica"/>
              </a:rPr>
              <a:t>NIA plán 2020</a:t>
            </a:r>
            <a:endParaRPr lang="en-US" dirty="0"/>
          </a:p>
        </p:txBody>
      </p:sp>
      <p:sp>
        <p:nvSpPr>
          <p:cNvPr id="3" name="Content Placeholder 2"/>
          <p:cNvSpPr>
            <a:spLocks noGrp="1"/>
          </p:cNvSpPr>
          <p:nvPr>
            <p:ph idx="1"/>
          </p:nvPr>
        </p:nvSpPr>
        <p:spPr>
          <a:xfrm>
            <a:off x="457200" y="1213699"/>
            <a:ext cx="8229600" cy="3394472"/>
          </a:xfrm>
        </p:spPr>
        <p:txBody>
          <a:bodyPr>
            <a:normAutofit/>
          </a:bodyPr>
          <a:lstStyle/>
          <a:p>
            <a:pPr>
              <a:buClr>
                <a:srgbClr val="7AAB2E"/>
              </a:buClr>
            </a:pPr>
            <a:r>
              <a:rPr lang="cs-CZ" sz="2400" dirty="0">
                <a:latin typeface="Arial"/>
                <a:cs typeface="Arial"/>
              </a:rPr>
              <a:t>C</a:t>
            </a:r>
            <a:r>
              <a:rPr lang="cs-CZ" sz="2400" dirty="0" smtClean="0">
                <a:latin typeface="Arial"/>
                <a:cs typeface="Arial"/>
              </a:rPr>
              <a:t>entrální notifikace</a:t>
            </a:r>
          </a:p>
          <a:p>
            <a:pPr>
              <a:buClr>
                <a:srgbClr val="7AAB2E"/>
              </a:buClr>
            </a:pPr>
            <a:r>
              <a:rPr lang="cs-CZ" sz="2400" dirty="0" smtClean="0">
                <a:latin typeface="Arial"/>
                <a:cs typeface="Arial"/>
              </a:rPr>
              <a:t>Nové </a:t>
            </a:r>
            <a:r>
              <a:rPr lang="cs-CZ" sz="2400" dirty="0" err="1" smtClean="0">
                <a:latin typeface="Arial"/>
                <a:cs typeface="Arial"/>
              </a:rPr>
              <a:t>IdP</a:t>
            </a:r>
            <a:endParaRPr lang="cs-CZ" sz="2400" dirty="0" smtClean="0">
              <a:latin typeface="Arial"/>
              <a:cs typeface="Arial"/>
            </a:endParaRPr>
          </a:p>
          <a:p>
            <a:pPr lvl="1">
              <a:buClr>
                <a:srgbClr val="7AAB2E"/>
              </a:buClr>
            </a:pPr>
            <a:r>
              <a:rPr lang="cs-CZ" sz="2000" dirty="0" smtClean="0">
                <a:latin typeface="Arial"/>
                <a:cs typeface="Arial"/>
              </a:rPr>
              <a:t>Úroveň vysoká: soukromoprávní poskytovatel</a:t>
            </a:r>
          </a:p>
          <a:p>
            <a:pPr lvl="1">
              <a:buClr>
                <a:srgbClr val="7AAB2E"/>
              </a:buClr>
            </a:pPr>
            <a:r>
              <a:rPr lang="cs-CZ" sz="2000" dirty="0" smtClean="0">
                <a:latin typeface="Arial"/>
                <a:cs typeface="Arial"/>
              </a:rPr>
              <a:t>Úroveň střední: Mobilní elektronický prostředek</a:t>
            </a:r>
          </a:p>
          <a:p>
            <a:pPr>
              <a:buClr>
                <a:srgbClr val="7AAB2E"/>
              </a:buClr>
            </a:pPr>
            <a:endParaRPr lang="cs-CZ" sz="2400" dirty="0" smtClean="0">
              <a:latin typeface="Arial"/>
              <a:cs typeface="Arial"/>
            </a:endParaRPr>
          </a:p>
          <a:p>
            <a:pPr marL="0" indent="0" defTabSz="1828800" hangingPunct="0">
              <a:spcBef>
                <a:spcPts val="0"/>
              </a:spcBef>
              <a:buNone/>
            </a:pPr>
            <a:endParaRPr lang="en-US" sz="1800" dirty="0">
              <a:solidFill>
                <a:srgbClr val="000000"/>
              </a:solidFill>
              <a:sym typeface="Helvetica"/>
            </a:endParaRPr>
          </a:p>
        </p:txBody>
      </p:sp>
    </p:spTree>
    <p:extLst>
      <p:ext uri="{BB962C8B-B14F-4D97-AF65-F5344CB8AC3E}">
        <p14:creationId xmlns:p14="http://schemas.microsoft.com/office/powerpoint/2010/main" val="1402003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4BB3148291634A8E0C794FADA9B23C" ma:contentTypeVersion="2" ma:contentTypeDescription="Create a new document." ma:contentTypeScope="" ma:versionID="02417efe659d978434df29cc3671d4de">
  <xsd:schema xmlns:xsd="http://www.w3.org/2001/XMLSchema" xmlns:xs="http://www.w3.org/2001/XMLSchema" xmlns:p="http://schemas.microsoft.com/office/2006/metadata/properties" xmlns:ns3="b1f7cfda-0b7d-41bc-8035-9abf56b6f3a0" targetNamespace="http://schemas.microsoft.com/office/2006/metadata/properties" ma:root="true" ma:fieldsID="a8247ec8d9d1ea0832aeee211bc797dc" ns3:_="">
    <xsd:import namespace="b1f7cfda-0b7d-41bc-8035-9abf56b6f3a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f7cfda-0b7d-41bc-8035-9abf56b6f3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8EBA0-9BEC-4E28-9611-D7522A39F6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f7cfda-0b7d-41bc-8035-9abf56b6f3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45754E-94D4-4307-82A7-AB8E6C199280}">
  <ds:schemaRefs>
    <ds:schemaRef ds:uri="http://www.w3.org/XML/1998/namespace"/>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schemas.microsoft.com/office/infopath/2007/PartnerControls"/>
    <ds:schemaRef ds:uri="b1f7cfda-0b7d-41bc-8035-9abf56b6f3a0"/>
    <ds:schemaRef ds:uri="http://purl.org/dc/terms/"/>
    <ds:schemaRef ds:uri="http://purl.org/dc/elements/1.1/"/>
  </ds:schemaRefs>
</ds:datastoreItem>
</file>

<file path=customXml/itemProps3.xml><?xml version="1.0" encoding="utf-8"?>
<ds:datastoreItem xmlns:ds="http://schemas.openxmlformats.org/officeDocument/2006/customXml" ds:itemID="{FF37885B-C2BA-4A23-AFB9-1E7709D63A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1449</TotalTime>
  <Words>570</Words>
  <Application>Microsoft Office PowerPoint</Application>
  <PresentationFormat>Předvádění na obrazovce (16:9)</PresentationFormat>
  <Paragraphs>84</Paragraphs>
  <Slides>13</Slides>
  <Notes>8</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Helvetica</vt:lpstr>
      <vt:lpstr>Office Theme</vt:lpstr>
      <vt:lpstr>Propojený datový fond  z pohledu SZR</vt:lpstr>
      <vt:lpstr>Agenda </vt:lpstr>
      <vt:lpstr> </vt:lpstr>
      <vt:lpstr>Propojený datový fond </vt:lpstr>
      <vt:lpstr>Propojený datový fond </vt:lpstr>
      <vt:lpstr>Propojený datový fond </vt:lpstr>
      <vt:lpstr>Propojený datový fond </vt:lpstr>
      <vt:lpstr>NIA stav v roce 2019</vt:lpstr>
      <vt:lpstr>NIA plán 2020</vt:lpstr>
      <vt:lpstr>Mobilní identitní prostředek </vt:lpstr>
      <vt:lpstr>Zpřísnění podmínek ISZR </vt:lpstr>
      <vt:lpstr>Další novinky </vt:lpstr>
      <vt:lpstr>DĚKUJEME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Snadná navigace světem úřadů</dc:title>
  <dc:creator>Josef Knotek</dc:creator>
  <cp:lastModifiedBy>Kalenský Libor</cp:lastModifiedBy>
  <cp:revision>23</cp:revision>
  <dcterms:created xsi:type="dcterms:W3CDTF">2019-10-23T11:43:55Z</dcterms:created>
  <dcterms:modified xsi:type="dcterms:W3CDTF">2019-11-07T09:52:31Z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0x010100E44BB3148291634A8E0C794FADA9B23C</vt:lpwstr>
  </property>
</Properties>
</file>