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lech Petr" initials="P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0000"/>
    <a:srgbClr val="669900"/>
    <a:srgbClr val="FF9933"/>
    <a:srgbClr val="996600"/>
    <a:srgbClr val="333333"/>
    <a:srgbClr val="4D4D4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87" autoAdjust="0"/>
    <p:restoredTop sz="94746" autoAdjust="0"/>
  </p:normalViewPr>
  <p:slideViewPr>
    <p:cSldViewPr>
      <p:cViewPr varScale="1">
        <p:scale>
          <a:sx n="70" d="100"/>
          <a:sy n="70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DA04908-B080-4D4A-ABB1-33D821214CC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39361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BD2EEB-917C-481D-97F1-A202C54FB1B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51787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9B90-EABC-4154-A702-1D8F6424D65C}" type="slidenum">
              <a:rPr lang="cs-CZ"/>
              <a:pPr/>
              <a:t>1</a:t>
            </a:fld>
            <a:endParaRPr lang="cs-CZ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7E081E-A2FD-4E68-836E-BE4E3D5100C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1622AF-84B8-4BB1-9781-B53D5FB8FB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E0289-87DD-4007-95AE-4E8DFAC67F9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71E6215-8A50-49BA-B42C-EB72677DE8F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B8A69-57A0-488F-9F60-BCCCECBFF5C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0D254-ECE8-4F58-BED9-EEDB69A8556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8D7DC-81FB-4976-8557-7BBF343D06B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A86B8-1051-413C-8B5C-AAF5B11B61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DCFA6-EBA3-46DC-A628-49C0055023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4CD21-B7A9-40D0-83C1-469A4A9F381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91FD9-F90E-47A1-92D2-3CC04A60B4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1BFA8-A1E0-4AAA-B6A5-00F524CC523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664802-AE58-4F8A-999B-661B982E132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36AD-AEFB-4DA9-924A-D23181CED8DB}" type="slidenum">
              <a:rPr lang="cs-CZ"/>
              <a:pPr/>
              <a:t>1</a:t>
            </a:fld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2996952"/>
            <a:ext cx="7993063" cy="1143000"/>
          </a:xfrm>
          <a:effectLst>
            <a:outerShdw dist="35921" dir="2700000" algn="ctr" rotWithShape="0">
              <a:srgbClr val="333333">
                <a:alpha val="50000"/>
              </a:srgbClr>
            </a:outerShdw>
          </a:effectLst>
        </p:spPr>
        <p:txBody>
          <a:bodyPr/>
          <a:lstStyle/>
          <a:p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Možnosti omezení vlastnických práv v ÚPD</a:t>
            </a:r>
            <a: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/>
            </a:r>
            <a:br>
              <a:rPr lang="cs-CZ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</a:b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5301208"/>
            <a:ext cx="7848600" cy="1080542"/>
          </a:xfrm>
          <a:noFill/>
          <a:ln/>
          <a:effectLst>
            <a:outerShdw dist="17961" dir="2700000" algn="ctr" rotWithShape="0">
              <a:srgbClr val="4D4D4D"/>
            </a:outerShdw>
          </a:effectLst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Krajský úřad Plzeňského kraje</a:t>
            </a:r>
          </a:p>
          <a:p>
            <a:pPr algn="l">
              <a:lnSpc>
                <a:spcPct val="80000"/>
              </a:lnSpc>
            </a:pPr>
            <a:r>
              <a:rPr lang="cs-CZ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Odbor regionálního </a:t>
            </a: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rozvoje</a:t>
            </a:r>
          </a:p>
          <a:p>
            <a:pPr algn="l">
              <a:lnSpc>
                <a:spcPct val="80000"/>
              </a:lnSpc>
            </a:pPr>
            <a:r>
              <a:rPr lang="cs-CZ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Oddělení územního plánování </a:t>
            </a:r>
            <a:r>
              <a:rPr lang="cs-CZ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		</a:t>
            </a:r>
            <a:r>
              <a:rPr lang="cs-CZ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          	 </a:t>
            </a:r>
            <a:r>
              <a:rPr lang="cs-CZ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Plzeň, 15.3.2016</a:t>
            </a:r>
            <a:endParaRPr lang="cs-CZ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algn="l">
              <a:lnSpc>
                <a:spcPct val="80000"/>
              </a:lnSpc>
            </a:pPr>
            <a:r>
              <a:rPr lang="cs-CZ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		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76825" y="549275"/>
            <a:ext cx="2879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Předkupní právo a vyvlastnění V ÚP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b="1" dirty="0" smtClean="0"/>
              <a:t>1) Zadání</a:t>
            </a:r>
          </a:p>
          <a:p>
            <a:r>
              <a:rPr lang="cs-CZ" sz="1800" dirty="0" smtClean="0"/>
              <a:t>Požadavky na vymezení </a:t>
            </a:r>
            <a:r>
              <a:rPr lang="cs-CZ" sz="1800" b="1" dirty="0" smtClean="0"/>
              <a:t>VPS</a:t>
            </a:r>
            <a:r>
              <a:rPr lang="cs-CZ" sz="1800" dirty="0" smtClean="0"/>
              <a:t>, </a:t>
            </a:r>
            <a:r>
              <a:rPr lang="cs-CZ" sz="1800" b="1" dirty="0" smtClean="0"/>
              <a:t>VPO</a:t>
            </a:r>
            <a:r>
              <a:rPr lang="cs-CZ" sz="1800" dirty="0" smtClean="0"/>
              <a:t> a </a:t>
            </a:r>
            <a:r>
              <a:rPr lang="cs-CZ" sz="1800" b="1" dirty="0" smtClean="0"/>
              <a:t>asanací</a:t>
            </a:r>
            <a:r>
              <a:rPr lang="cs-CZ" sz="1800" dirty="0" smtClean="0"/>
              <a:t>, pro které bude možné uplatnit PP či vyvlastnění se uvedou v </a:t>
            </a:r>
            <a:r>
              <a:rPr lang="cs-CZ" sz="1800" b="1" dirty="0" smtClean="0"/>
              <a:t>zadání</a:t>
            </a:r>
          </a:p>
          <a:p>
            <a:endParaRPr lang="cs-CZ" sz="1800" dirty="0" smtClean="0"/>
          </a:p>
          <a:p>
            <a:r>
              <a:rPr lang="cs-CZ" sz="1800" b="1" dirty="0" smtClean="0"/>
              <a:t>2) Návrh</a:t>
            </a:r>
          </a:p>
          <a:p>
            <a:endParaRPr lang="cs-CZ" sz="1800" b="1" dirty="0" smtClean="0"/>
          </a:p>
          <a:p>
            <a:r>
              <a:rPr lang="cs-CZ" sz="1800" b="1" dirty="0" smtClean="0"/>
              <a:t>Textová část </a:t>
            </a:r>
            <a:r>
              <a:rPr lang="cs-CZ" sz="1800" dirty="0" smtClean="0"/>
              <a:t>ÚP bude vždy obsahovat kapitoly o PP a vyvlastnění</a:t>
            </a:r>
          </a:p>
          <a:p>
            <a:r>
              <a:rPr lang="cs-CZ" sz="1800" dirty="0" smtClean="0"/>
              <a:t>Vymezení </a:t>
            </a:r>
            <a:r>
              <a:rPr lang="cs-CZ" sz="1800" b="1" dirty="0" smtClean="0"/>
              <a:t>VPS</a:t>
            </a:r>
            <a:r>
              <a:rPr lang="cs-CZ" sz="1800" dirty="0" smtClean="0"/>
              <a:t>, </a:t>
            </a:r>
            <a:r>
              <a:rPr lang="cs-CZ" sz="1800" b="1" dirty="0" smtClean="0"/>
              <a:t>VPO</a:t>
            </a:r>
            <a:r>
              <a:rPr lang="cs-CZ" sz="1800" dirty="0" smtClean="0"/>
              <a:t>, stavby a opatření k zajišťování</a:t>
            </a:r>
            <a:r>
              <a:rPr lang="cs-CZ" sz="1400" b="1" dirty="0" smtClean="0"/>
              <a:t> </a:t>
            </a:r>
            <a:r>
              <a:rPr lang="cs-CZ" sz="1800" b="1" dirty="0" smtClean="0"/>
              <a:t>obrany a bezpečnosti státu</a:t>
            </a:r>
            <a:r>
              <a:rPr lang="cs-CZ" sz="1800" dirty="0" smtClean="0"/>
              <a:t> a ploch pro </a:t>
            </a:r>
            <a:r>
              <a:rPr lang="cs-CZ" sz="1800" b="1" dirty="0" smtClean="0"/>
              <a:t>asanaci</a:t>
            </a:r>
            <a:r>
              <a:rPr lang="cs-CZ" sz="1800" dirty="0" smtClean="0"/>
              <a:t>, pro které lze práva k pozemkům a stavbám vyvlastnit</a:t>
            </a:r>
          </a:p>
          <a:p>
            <a:r>
              <a:rPr lang="cs-CZ" sz="1800" dirty="0" smtClean="0"/>
              <a:t>Vymezení </a:t>
            </a:r>
            <a:r>
              <a:rPr lang="cs-CZ" sz="1800" b="1" dirty="0" smtClean="0"/>
              <a:t>VPS</a:t>
            </a:r>
            <a:r>
              <a:rPr lang="cs-CZ" sz="1800" dirty="0" smtClean="0"/>
              <a:t> a </a:t>
            </a:r>
            <a:r>
              <a:rPr lang="cs-CZ" sz="1800" b="1" dirty="0" smtClean="0"/>
              <a:t>veřejných prostranství</a:t>
            </a:r>
            <a:r>
              <a:rPr lang="cs-CZ" sz="1800" dirty="0" smtClean="0"/>
              <a:t>, pro které lze uplatnit PP</a:t>
            </a:r>
          </a:p>
          <a:p>
            <a:r>
              <a:rPr lang="cs-CZ" sz="1800" dirty="0" smtClean="0"/>
              <a:t>Lze vymezit VPS, pro které lze uplatnit PP i vyvlastnění (př. ČOV)</a:t>
            </a:r>
          </a:p>
          <a:p>
            <a:endParaRPr lang="cs-CZ" sz="1800" dirty="0" smtClean="0"/>
          </a:p>
          <a:p>
            <a:r>
              <a:rPr lang="cs-CZ" sz="1800" b="1" dirty="0" smtClean="0"/>
              <a:t>Grafická část </a:t>
            </a:r>
            <a:r>
              <a:rPr lang="cs-CZ" sz="1800" dirty="0" smtClean="0"/>
              <a:t>ÚP bude vždy obsahovat výkres </a:t>
            </a:r>
            <a:r>
              <a:rPr lang="cs-CZ" sz="1800" b="1" dirty="0" smtClean="0"/>
              <a:t>VPS</a:t>
            </a:r>
            <a:r>
              <a:rPr lang="cs-CZ" sz="1800" dirty="0" smtClean="0"/>
              <a:t>, </a:t>
            </a:r>
            <a:r>
              <a:rPr lang="cs-CZ" sz="1800" b="1" dirty="0" smtClean="0"/>
              <a:t>VPO</a:t>
            </a:r>
            <a:r>
              <a:rPr lang="cs-CZ" sz="1800" dirty="0" smtClean="0"/>
              <a:t> a </a:t>
            </a:r>
            <a:r>
              <a:rPr lang="cs-CZ" sz="1800" b="1" dirty="0" smtClean="0"/>
              <a:t>asanací</a:t>
            </a:r>
            <a:r>
              <a:rPr lang="cs-CZ" sz="1800" dirty="0" smtClean="0"/>
              <a:t> </a:t>
            </a:r>
          </a:p>
          <a:p>
            <a:pPr marL="0" indent="0">
              <a:buNone/>
            </a:pPr>
            <a:endParaRPr lang="cs-CZ" sz="1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982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cs-CZ" sz="3200" dirty="0" smtClean="0"/>
              <a:t>???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340768"/>
            <a:ext cx="7772400" cy="4824536"/>
          </a:xfrm>
        </p:spPr>
        <p:txBody>
          <a:bodyPr/>
          <a:lstStyle/>
          <a:p>
            <a:r>
              <a:rPr lang="cs-CZ" sz="1800" dirty="0" smtClean="0"/>
              <a:t>V územním plánu se vymezují plochy a koridory pro VPS a VPO nebo se vymezují VPS a VPO?</a:t>
            </a:r>
          </a:p>
          <a:p>
            <a:endParaRPr lang="cs-CZ" sz="1800" dirty="0" smtClean="0"/>
          </a:p>
          <a:p>
            <a:r>
              <a:rPr lang="cs-CZ" sz="1800" dirty="0" smtClean="0"/>
              <a:t>Je veřejné prostranství veřejně prospěšná stavba? Pokud ne, na základě jakého požadavku se zde uplatní PP?</a:t>
            </a:r>
          </a:p>
          <a:p>
            <a:endParaRPr lang="cs-CZ" sz="1800" dirty="0" smtClean="0"/>
          </a:p>
          <a:p>
            <a:r>
              <a:rPr lang="cs-CZ" sz="1800" dirty="0" smtClean="0"/>
              <a:t>Kde se v zadání uvádí požadavek na vymezení staveb a zařízení k zajišťování obrany a bezpečnosti státu? Jedná se o veřejně prospěšnou stavbu?</a:t>
            </a:r>
          </a:p>
          <a:p>
            <a:endParaRPr lang="cs-CZ" sz="1800" dirty="0" smtClean="0"/>
          </a:p>
          <a:p>
            <a:r>
              <a:rPr lang="cs-CZ" sz="1800" dirty="0" smtClean="0"/>
              <a:t>Má být ve výkresu VPS, VPO a asanací zakresleno veřejné prostranství?</a:t>
            </a:r>
          </a:p>
          <a:p>
            <a:endParaRPr lang="cs-CZ" sz="1800" dirty="0" smtClean="0"/>
          </a:p>
          <a:p>
            <a:r>
              <a:rPr lang="cs-CZ" sz="1800" dirty="0" smtClean="0"/>
              <a:t>Jakým způsobem lze omezit práva k pozemkům a stavbám potřebným pro ochranu a rozvoj kulturního či přírodního dědictví?</a:t>
            </a:r>
          </a:p>
          <a:p>
            <a:endParaRPr lang="cs-CZ" sz="1800" dirty="0" smtClean="0"/>
          </a:p>
          <a:p>
            <a:r>
              <a:rPr lang="cs-CZ" sz="1800" dirty="0" smtClean="0"/>
              <a:t>Měly by být místní komunikace vymezovány jako plochy veřejného prostranství, když na ně lze uplatnit pouze PP? </a:t>
            </a:r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87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Základní pojmy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82453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§ 2 odst. 1 k) SZ</a:t>
            </a:r>
          </a:p>
          <a:p>
            <a:r>
              <a:rPr lang="cs-CZ" sz="1800" b="1" dirty="0" smtClean="0"/>
              <a:t>Veřejná infrastruktura</a:t>
            </a:r>
          </a:p>
          <a:p>
            <a:pPr lvl="1"/>
            <a:r>
              <a:rPr lang="cs-CZ" sz="1400" dirty="0" smtClean="0"/>
              <a:t>Dopravní infrastruktura</a:t>
            </a:r>
          </a:p>
          <a:p>
            <a:pPr lvl="1"/>
            <a:r>
              <a:rPr lang="cs-CZ" sz="1400" dirty="0" smtClean="0"/>
              <a:t>Technická infrastruktura</a:t>
            </a:r>
          </a:p>
          <a:p>
            <a:pPr lvl="1"/>
            <a:r>
              <a:rPr lang="cs-CZ" sz="1400" dirty="0" smtClean="0"/>
              <a:t>Občanské vybavení</a:t>
            </a:r>
          </a:p>
          <a:p>
            <a:pPr lvl="1"/>
            <a:r>
              <a:rPr lang="cs-CZ" sz="1400" dirty="0" smtClean="0"/>
              <a:t>Veřejné prostranství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sz="1800" dirty="0" smtClean="0"/>
              <a:t>§ 2 odst. 1 l) SZ</a:t>
            </a:r>
          </a:p>
          <a:p>
            <a:r>
              <a:rPr lang="cs-CZ" sz="1800" b="1" dirty="0" smtClean="0"/>
              <a:t>Veřejně prospěšná stavba  </a:t>
            </a:r>
            <a:r>
              <a:rPr lang="cs-CZ" sz="1800" dirty="0" smtClean="0"/>
              <a:t>(VPS)= </a:t>
            </a:r>
            <a:r>
              <a:rPr lang="cs-CZ" sz="1800" b="1" dirty="0" smtClean="0"/>
              <a:t>stavba</a:t>
            </a:r>
            <a:r>
              <a:rPr lang="cs-CZ" sz="1800" dirty="0" smtClean="0"/>
              <a:t> veřejné infrastruktury určená k rozvoji nebo ochraně území obce (</a:t>
            </a:r>
            <a:r>
              <a:rPr lang="cs-CZ" sz="1800" dirty="0" err="1" smtClean="0"/>
              <a:t>kr.</a:t>
            </a:r>
            <a:r>
              <a:rPr lang="cs-CZ" sz="1800" dirty="0" smtClean="0"/>
              <a:t>, st.) </a:t>
            </a:r>
            <a:r>
              <a:rPr lang="cs-CZ" sz="1800" b="1" dirty="0" smtClean="0"/>
              <a:t>vymezená</a:t>
            </a:r>
            <a:r>
              <a:rPr lang="cs-CZ" sz="1800" dirty="0" smtClean="0"/>
              <a:t> ve vydané ÚPD</a:t>
            </a:r>
          </a:p>
          <a:p>
            <a:pPr marL="0" indent="0">
              <a:buNone/>
            </a:pPr>
            <a:endParaRPr lang="cs-CZ" sz="1400" dirty="0" smtClean="0"/>
          </a:p>
          <a:p>
            <a:r>
              <a:rPr lang="cs-CZ" sz="1800" dirty="0" smtClean="0"/>
              <a:t>§ 2 odst. 1 m) SZ</a:t>
            </a:r>
          </a:p>
          <a:p>
            <a:r>
              <a:rPr lang="cs-CZ" sz="1800" b="1" dirty="0" smtClean="0"/>
              <a:t>Veřejně prospěšné opatření </a:t>
            </a:r>
            <a:r>
              <a:rPr lang="cs-CZ" sz="1800" dirty="0" smtClean="0"/>
              <a:t>(VPO) = </a:t>
            </a:r>
            <a:r>
              <a:rPr lang="cs-CZ" sz="1800" b="1" dirty="0" smtClean="0"/>
              <a:t>opatření nestavební povahy</a:t>
            </a:r>
            <a:r>
              <a:rPr lang="cs-CZ" sz="1800" dirty="0" smtClean="0"/>
              <a:t>, sloužící ke snižování ohrožení území, rozvoji či ochraně přírodního, kulturního a archeologického dědictví, </a:t>
            </a:r>
            <a:r>
              <a:rPr lang="cs-CZ" sz="1800" b="1" dirty="0" smtClean="0"/>
              <a:t>vymezené</a:t>
            </a:r>
            <a:r>
              <a:rPr lang="cs-CZ" sz="1800" dirty="0" smtClean="0"/>
              <a:t> ve vydané ÚPD</a:t>
            </a:r>
          </a:p>
          <a:p>
            <a:pPr lvl="1"/>
            <a:endParaRPr lang="cs-CZ" sz="1400" dirty="0" smtClean="0"/>
          </a:p>
          <a:p>
            <a:pPr marL="457200" lvl="1" indent="0">
              <a:buNone/>
            </a:pPr>
            <a:endParaRPr lang="cs-CZ" sz="1000" dirty="0" smtClean="0"/>
          </a:p>
          <a:p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xmlns="" val="347279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§ 36 odst. 1, § 43 odst. 1, § 61 odst. 1 SZ</a:t>
            </a:r>
          </a:p>
          <a:p>
            <a:r>
              <a:rPr lang="cs-CZ" sz="1800" dirty="0" smtClean="0"/>
              <a:t>Plochy a koridory pro </a:t>
            </a:r>
            <a:r>
              <a:rPr lang="cs-CZ" sz="1800" dirty="0" err="1" smtClean="0"/>
              <a:t>VPS</a:t>
            </a:r>
            <a:r>
              <a:rPr lang="cs-CZ" sz="1800" dirty="0" smtClean="0"/>
              <a:t> a </a:t>
            </a:r>
            <a:r>
              <a:rPr lang="cs-CZ" sz="1800" dirty="0" err="1" smtClean="0"/>
              <a:t>VPO</a:t>
            </a:r>
            <a:r>
              <a:rPr lang="cs-CZ" sz="1800" dirty="0" smtClean="0"/>
              <a:t> součástí </a:t>
            </a:r>
            <a:r>
              <a:rPr lang="cs-CZ" sz="1800" dirty="0" err="1" smtClean="0"/>
              <a:t>ZÚR</a:t>
            </a:r>
            <a:r>
              <a:rPr lang="cs-CZ" sz="1800" dirty="0" smtClean="0"/>
              <a:t>, ÚP, v </a:t>
            </a:r>
            <a:r>
              <a:rPr lang="cs-CZ" sz="1800" dirty="0" err="1" smtClean="0"/>
              <a:t>RP</a:t>
            </a:r>
            <a:r>
              <a:rPr lang="cs-CZ" sz="1800" dirty="0" smtClean="0"/>
              <a:t> se přímo vymezí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smtClean="0"/>
              <a:t>§ 71 odst. 6 SZ</a:t>
            </a:r>
          </a:p>
          <a:p>
            <a:r>
              <a:rPr lang="cs-CZ" sz="1800" dirty="0" smtClean="0"/>
              <a:t>Pokud dojde ke změně </a:t>
            </a:r>
            <a:r>
              <a:rPr lang="cs-CZ" sz="1800" dirty="0" err="1" smtClean="0"/>
              <a:t>VPS</a:t>
            </a:r>
            <a:r>
              <a:rPr lang="cs-CZ" sz="1800" dirty="0" smtClean="0"/>
              <a:t> či </a:t>
            </a:r>
            <a:r>
              <a:rPr lang="cs-CZ" sz="1800" dirty="0" err="1" smtClean="0"/>
              <a:t>VPO</a:t>
            </a:r>
            <a:r>
              <a:rPr lang="cs-CZ" sz="1800" dirty="0" smtClean="0"/>
              <a:t> v ÚP či </a:t>
            </a:r>
            <a:r>
              <a:rPr lang="cs-CZ" sz="1800" dirty="0" err="1" smtClean="0"/>
              <a:t>ZÚR</a:t>
            </a:r>
            <a:r>
              <a:rPr lang="cs-CZ" sz="1800" dirty="0" smtClean="0"/>
              <a:t>, lze na základě tohoto změnit </a:t>
            </a:r>
            <a:r>
              <a:rPr lang="cs-CZ" sz="1800" dirty="0" err="1" smtClean="0"/>
              <a:t>RP</a:t>
            </a:r>
            <a:r>
              <a:rPr lang="cs-CZ" sz="1800" dirty="0" smtClean="0"/>
              <a:t> na žádost rozhodnutím zastupitelstva (jinak lze změnit jen na žádost toho, komu přísluší vykonávat práva z něj vyplývající)</a:t>
            </a:r>
          </a:p>
          <a:p>
            <a:endParaRPr lang="cs-CZ" sz="1800" dirty="0"/>
          </a:p>
          <a:p>
            <a:r>
              <a:rPr lang="cs-CZ" sz="1800" dirty="0" smtClean="0"/>
              <a:t>§ 82 odst. 2 SZ</a:t>
            </a:r>
          </a:p>
          <a:p>
            <a:r>
              <a:rPr lang="cs-CZ" sz="1800" dirty="0" smtClean="0"/>
              <a:t>Rozhodnutí o dělení nebo scelování pozemků lze vydat na žádost oprávněné osoby  za účelem uplatňování předkupního práva pro </a:t>
            </a:r>
            <a:r>
              <a:rPr lang="cs-CZ" sz="1800" dirty="0" err="1" smtClean="0"/>
              <a:t>VPS</a:t>
            </a:r>
            <a:endParaRPr lang="cs-CZ" sz="1800" dirty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/>
          </a:p>
          <a:p>
            <a:endParaRPr lang="cs-CZ" sz="14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412172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Předkupní právo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§ 101 SZ</a:t>
            </a:r>
          </a:p>
          <a:p>
            <a:endParaRPr lang="cs-CZ" sz="1800" dirty="0" smtClean="0"/>
          </a:p>
          <a:p>
            <a:r>
              <a:rPr lang="cs-CZ" sz="1800" b="1" dirty="0" smtClean="0"/>
              <a:t>Pozemky</a:t>
            </a:r>
            <a:r>
              <a:rPr lang="cs-CZ" sz="1800" dirty="0" smtClean="0"/>
              <a:t> určené </a:t>
            </a:r>
            <a:r>
              <a:rPr lang="cs-CZ" sz="1800" dirty="0"/>
              <a:t>územním plánem nebo regulačním plánem pro veřejně </a:t>
            </a:r>
            <a:r>
              <a:rPr lang="cs-CZ" sz="1800" dirty="0" smtClean="0"/>
              <a:t>prospěšné stavby </a:t>
            </a:r>
            <a:r>
              <a:rPr lang="cs-CZ" sz="1800" b="1" dirty="0"/>
              <a:t>nebo</a:t>
            </a:r>
            <a:r>
              <a:rPr lang="cs-CZ" sz="1800" dirty="0"/>
              <a:t> </a:t>
            </a:r>
            <a:r>
              <a:rPr lang="cs-CZ" sz="1800" dirty="0" smtClean="0"/>
              <a:t>veřejné prostranství</a:t>
            </a:r>
          </a:p>
          <a:p>
            <a:endParaRPr lang="cs-CZ" sz="1800" dirty="0" smtClean="0"/>
          </a:p>
          <a:p>
            <a:r>
              <a:rPr lang="cs-CZ" sz="1800" dirty="0" smtClean="0"/>
              <a:t>Neuplatní se pro VPO a pro VPS se neuplatní v případě, pokud pro veřejně prospěšnou stavbu postačí zřízení věcného břemene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smtClean="0"/>
              <a:t>Předkupní právo má obec, kraj či stát v </a:t>
            </a:r>
            <a:r>
              <a:rPr lang="cs-CZ" sz="1800" b="1" dirty="0" smtClean="0"/>
              <a:t>rozsahu vymezeném </a:t>
            </a:r>
          </a:p>
          <a:p>
            <a:pPr marL="0" indent="0">
              <a:buNone/>
            </a:pPr>
            <a:r>
              <a:rPr lang="cs-CZ" sz="1800" dirty="0" smtClean="0"/>
              <a:t>	-</a:t>
            </a:r>
            <a:r>
              <a:rPr lang="en-US" sz="1800" dirty="0" smtClean="0"/>
              <a:t>&gt; </a:t>
            </a:r>
            <a:r>
              <a:rPr lang="cs-CZ" sz="1800" dirty="0" smtClean="0"/>
              <a:t>nemá automatické právo na pozemek, pokud jde o způsobilou stavbu</a:t>
            </a:r>
          </a:p>
        </p:txBody>
      </p:sp>
    </p:spTree>
    <p:extLst>
      <p:ext uri="{BB962C8B-B14F-4D97-AF65-F5344CB8AC3E}">
        <p14:creationId xmlns:p14="http://schemas.microsoft.com/office/powerpoint/2010/main" xmlns="" val="198838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Předkupní právo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b="1" dirty="0" smtClean="0"/>
              <a:t>Vymezení pozemku </a:t>
            </a:r>
            <a:r>
              <a:rPr lang="cs-CZ" sz="1800" dirty="0" smtClean="0"/>
              <a:t>vychází z katastrálního zákona</a:t>
            </a:r>
          </a:p>
          <a:p>
            <a:r>
              <a:rPr lang="cs-CZ" sz="1800" dirty="0" smtClean="0"/>
              <a:t>a) pozemky parcelním číslem s uvedením názvu katastrálního území, ve kterém leží, a v případě, že jsou v katastrálním území pozemky vedeny ve dvou číselných řadách, též údajem, zda se jedná o pozemkovou nebo stavební parcelu,</a:t>
            </a:r>
            <a:br>
              <a:rPr lang="cs-CZ" sz="1800" dirty="0" smtClean="0"/>
            </a:br>
            <a:r>
              <a:rPr lang="cs-CZ" sz="1800" dirty="0" smtClean="0"/>
              <a:t>b) pozemky, které jsou evidovány zjednodušeným způsobem, parcelním číslem podle dřívější pozemkové evidence s uvedením, zda se jedná o parcelní číslo podle pozemkového katastru, přídělového operátu nebo scelovacího operátu, a s uvedením názvu katastrálního území, ve kterém leží</a:t>
            </a:r>
          </a:p>
          <a:p>
            <a:r>
              <a:rPr lang="cs-CZ" sz="1800" b="1" dirty="0" smtClean="0"/>
              <a:t>Stanovení oprávněné osoby </a:t>
            </a:r>
            <a:r>
              <a:rPr lang="cs-CZ" sz="1800" dirty="0" smtClean="0"/>
              <a:t>(obce, kraje, státu)</a:t>
            </a:r>
          </a:p>
          <a:p>
            <a:r>
              <a:rPr lang="cs-CZ" sz="1800" dirty="0" smtClean="0"/>
              <a:t>Podmínkou práva pro stát je stanovení příslušné organizační složky, příspěvkové organizace nebo státního podniku (nepostačuje Česká republika)</a:t>
            </a:r>
          </a:p>
          <a:p>
            <a:pPr marL="57150" indent="0">
              <a:buNone/>
            </a:pPr>
            <a:r>
              <a:rPr lang="cs-CZ" sz="1800" dirty="0" smtClean="0"/>
              <a:t>	(např. ÚPZSVVM, ŘSD, Povodí Vltavy)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38294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3" name="Zaoblený obdélník 32"/>
          <p:cNvSpPr/>
          <p:nvPr/>
        </p:nvSpPr>
        <p:spPr>
          <a:xfrm>
            <a:off x="3686583" y="1524493"/>
            <a:ext cx="1800200" cy="252028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Nabytí účinnosti</a:t>
            </a:r>
          </a:p>
        </p:txBody>
      </p:sp>
      <p:sp>
        <p:nvSpPr>
          <p:cNvPr id="34" name="Zaoblený obdélník 33"/>
          <p:cNvSpPr/>
          <p:nvPr/>
        </p:nvSpPr>
        <p:spPr>
          <a:xfrm>
            <a:off x="3650579" y="1881710"/>
            <a:ext cx="1872208" cy="50405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Obec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2555776" y="3343064"/>
            <a:ext cx="1872208" cy="50405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Vlastník pozemku</a:t>
            </a:r>
          </a:p>
        </p:txBody>
      </p:sp>
      <p:sp>
        <p:nvSpPr>
          <p:cNvPr id="36" name="Zaoblený obdélník 35"/>
          <p:cNvSpPr/>
          <p:nvPr/>
        </p:nvSpPr>
        <p:spPr>
          <a:xfrm>
            <a:off x="4644008" y="3356992"/>
            <a:ext cx="2448272" cy="50405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Osoba oprávněná z PP</a:t>
            </a:r>
          </a:p>
        </p:txBody>
      </p:sp>
      <p:sp>
        <p:nvSpPr>
          <p:cNvPr id="37" name="Zaoblený obdélník 36"/>
          <p:cNvSpPr/>
          <p:nvPr/>
        </p:nvSpPr>
        <p:spPr>
          <a:xfrm>
            <a:off x="3648904" y="5556941"/>
            <a:ext cx="2006997" cy="576064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Předkupní právo</a:t>
            </a:r>
          </a:p>
        </p:txBody>
      </p:sp>
      <p:sp>
        <p:nvSpPr>
          <p:cNvPr id="38" name="Šipka dolů 37"/>
          <p:cNvSpPr/>
          <p:nvPr/>
        </p:nvSpPr>
        <p:spPr>
          <a:xfrm>
            <a:off x="3648904" y="2928649"/>
            <a:ext cx="455541" cy="36004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Šipka dolů 38"/>
          <p:cNvSpPr/>
          <p:nvPr/>
        </p:nvSpPr>
        <p:spPr>
          <a:xfrm>
            <a:off x="5091525" y="2928649"/>
            <a:ext cx="442539" cy="36004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4652402" y="4346349"/>
            <a:ext cx="2644381" cy="504056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Návrh na zápis PP do </a:t>
            </a:r>
            <a:r>
              <a:rPr kumimoji="0" lang="cs-CZ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KN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1" name="Zaoblený obdélník 40"/>
          <p:cNvSpPr/>
          <p:nvPr/>
        </p:nvSpPr>
        <p:spPr>
          <a:xfrm>
            <a:off x="3686583" y="2532605"/>
            <a:ext cx="1800200" cy="252028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Textová část </a:t>
            </a:r>
          </a:p>
        </p:txBody>
      </p:sp>
      <p:sp>
        <p:nvSpPr>
          <p:cNvPr id="42" name="Šipka dolů 41"/>
          <p:cNvSpPr/>
          <p:nvPr/>
        </p:nvSpPr>
        <p:spPr>
          <a:xfrm>
            <a:off x="5091525" y="3929137"/>
            <a:ext cx="442539" cy="36004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3" name="Zahnutá šipka nahoru 42"/>
          <p:cNvSpPr/>
          <p:nvPr/>
        </p:nvSpPr>
        <p:spPr>
          <a:xfrm rot="16522786" flipV="1">
            <a:off x="-100837" y="2429742"/>
            <a:ext cx="4784826" cy="2099217"/>
          </a:xfrm>
          <a:prstGeom prst="curvedUpArrow">
            <a:avLst>
              <a:gd name="adj1" fmla="val 25000"/>
              <a:gd name="adj2" fmla="val 50000"/>
              <a:gd name="adj3" fmla="val 2495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4" name="Zahnutá šipka nahoru 43"/>
          <p:cNvSpPr/>
          <p:nvPr/>
        </p:nvSpPr>
        <p:spPr>
          <a:xfrm rot="5400000" flipV="1">
            <a:off x="4586362" y="2867298"/>
            <a:ext cx="4784826" cy="2099217"/>
          </a:xfrm>
          <a:prstGeom prst="curvedUpArrow">
            <a:avLst>
              <a:gd name="adj1" fmla="val 25000"/>
              <a:gd name="adj2" fmla="val 50000"/>
              <a:gd name="adj3" fmla="val 24955"/>
            </a:avLst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5" name="Zaoblený obdélník 44"/>
          <p:cNvSpPr/>
          <p:nvPr/>
        </p:nvSpPr>
        <p:spPr>
          <a:xfrm>
            <a:off x="2291576" y="4346349"/>
            <a:ext cx="2160240" cy="504056"/>
          </a:xfrm>
          <a:prstGeom prst="roundRect">
            <a:avLst/>
          </a:prstGeom>
          <a:solidFill>
            <a:srgbClr val="C0504D"/>
          </a:solidFill>
          <a:ln w="25400" cap="flat" cmpd="sng" algn="ctr">
            <a:solidFill>
              <a:srgbClr val="C0504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Vznik povinností</a:t>
            </a:r>
          </a:p>
        </p:txBody>
      </p:sp>
      <p:sp>
        <p:nvSpPr>
          <p:cNvPr id="46" name="Šipka dolů 45"/>
          <p:cNvSpPr/>
          <p:nvPr/>
        </p:nvSpPr>
        <p:spPr>
          <a:xfrm>
            <a:off x="3661127" y="3929137"/>
            <a:ext cx="455541" cy="36004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022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Předkupní právo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Přechodná ustanovení novely č. 350/2012, odst. 9 a 10, (4)</a:t>
            </a:r>
          </a:p>
          <a:p>
            <a:endParaRPr lang="cs-CZ" sz="1800" dirty="0" smtClean="0"/>
          </a:p>
          <a:p>
            <a:r>
              <a:rPr lang="cs-CZ" sz="1800" dirty="0" smtClean="0"/>
              <a:t>Pokud je vymezeno PP pro VPO, tak se nepoužije!</a:t>
            </a:r>
          </a:p>
          <a:p>
            <a:r>
              <a:rPr lang="cs-CZ" sz="1800" dirty="0" smtClean="0"/>
              <a:t>Obec zašle návrh na výmaz PP katastrálnímu úřadu </a:t>
            </a:r>
          </a:p>
          <a:p>
            <a:endParaRPr lang="cs-CZ" sz="1800" dirty="0" smtClean="0"/>
          </a:p>
          <a:p>
            <a:r>
              <a:rPr lang="cs-CZ" sz="1800" dirty="0" smtClean="0"/>
              <a:t>Pokud se projednává návrh ÚP či </a:t>
            </a:r>
            <a:r>
              <a:rPr lang="cs-CZ" sz="1800" dirty="0" err="1" smtClean="0"/>
              <a:t>RP</a:t>
            </a:r>
            <a:r>
              <a:rPr lang="cs-CZ" sz="1800" dirty="0" smtClean="0"/>
              <a:t>, kde je PP v rozporu se zákonem</a:t>
            </a:r>
          </a:p>
          <a:p>
            <a:pPr lvl="1"/>
            <a:r>
              <a:rPr lang="cs-CZ" sz="1400" dirty="0" smtClean="0"/>
              <a:t>Pokud je před veřejným projednáním – upraví se</a:t>
            </a:r>
          </a:p>
          <a:p>
            <a:pPr lvl="1"/>
            <a:r>
              <a:rPr lang="cs-CZ" sz="1400" dirty="0" smtClean="0"/>
              <a:t>Pokud je veřejné zahájeno nebo ukončeno, upraví se a koná se opakované veřejné</a:t>
            </a:r>
          </a:p>
          <a:p>
            <a:pPr marL="457200" lvl="1" indent="0">
              <a:buNone/>
            </a:pPr>
            <a:endParaRPr lang="cs-CZ" sz="1400" dirty="0" smtClean="0"/>
          </a:p>
          <a:p>
            <a:r>
              <a:rPr lang="cs-CZ" sz="1800" dirty="0" smtClean="0"/>
              <a:t>Při nejbližší změně ÚP se nezákonné vymezení odstraní</a:t>
            </a:r>
            <a:endParaRPr lang="cs-CZ" sz="1800" dirty="0"/>
          </a:p>
          <a:p>
            <a:pPr lvl="1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xmlns="" val="395793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Vyvlastnění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§ 170 </a:t>
            </a:r>
            <a:r>
              <a:rPr lang="cs-CZ" sz="1800" dirty="0" err="1" smtClean="0"/>
              <a:t>SZ</a:t>
            </a:r>
            <a:endParaRPr lang="cs-CZ" sz="1800" dirty="0" smtClean="0"/>
          </a:p>
          <a:p>
            <a:r>
              <a:rPr lang="cs-CZ" sz="1800" dirty="0" smtClean="0"/>
              <a:t>Lze odejmout či omezit práva k pozemkům a stavbám, potřebná pro uskutečnění staveb nebo jiných veřejně prospěšných opatření</a:t>
            </a:r>
          </a:p>
          <a:p>
            <a:endParaRPr lang="cs-CZ" sz="1800" dirty="0" smtClean="0"/>
          </a:p>
          <a:p>
            <a:r>
              <a:rPr lang="cs-CZ" sz="1800" dirty="0" smtClean="0"/>
              <a:t>VPS dopravní a technické infrastruktury</a:t>
            </a:r>
          </a:p>
          <a:p>
            <a:r>
              <a:rPr lang="cs-CZ" sz="1800" dirty="0" smtClean="0"/>
              <a:t>VPO (vybraná)</a:t>
            </a:r>
          </a:p>
          <a:p>
            <a:r>
              <a:rPr lang="cs-CZ" sz="1800" dirty="0" smtClean="0"/>
              <a:t>Stavby a opatření k zajišťování obrany a bezpečnosti státu</a:t>
            </a:r>
          </a:p>
          <a:p>
            <a:r>
              <a:rPr lang="cs-CZ" sz="1800" dirty="0" smtClean="0"/>
              <a:t>Asanaci území</a:t>
            </a:r>
          </a:p>
          <a:p>
            <a:endParaRPr lang="cs-CZ" sz="1800" dirty="0" smtClean="0"/>
          </a:p>
          <a:p>
            <a:r>
              <a:rPr lang="cs-CZ" sz="1800" dirty="0" smtClean="0"/>
              <a:t>Řízení o vyvlastnění upravuje zákon o vyvlastnění</a:t>
            </a:r>
          </a:p>
          <a:p>
            <a:r>
              <a:rPr lang="cs-CZ" sz="1800" dirty="0" smtClean="0"/>
              <a:t>Není přípustné, pokud se lze dohodnout nebo získat práva jiným způsobem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7289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B8A69-57A0-488F-9F60-BCCCECBFF5CA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0" name="Zaoblený obdélník 29"/>
          <p:cNvSpPr/>
          <p:nvPr/>
        </p:nvSpPr>
        <p:spPr>
          <a:xfrm>
            <a:off x="827584" y="1124744"/>
            <a:ext cx="1800200" cy="79370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Dopravní infrastruktura</a:t>
            </a:r>
          </a:p>
        </p:txBody>
      </p:sp>
      <p:sp>
        <p:nvSpPr>
          <p:cNvPr id="31" name="Zaoblený obdélník 30"/>
          <p:cNvSpPr/>
          <p:nvPr/>
        </p:nvSpPr>
        <p:spPr>
          <a:xfrm>
            <a:off x="822792" y="2276872"/>
            <a:ext cx="1800200" cy="669363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Technická infrastruktura</a:t>
            </a:r>
          </a:p>
        </p:txBody>
      </p:sp>
      <p:sp>
        <p:nvSpPr>
          <p:cNvPr id="32" name="Zaoblený obdélník 31"/>
          <p:cNvSpPr/>
          <p:nvPr/>
        </p:nvSpPr>
        <p:spPr>
          <a:xfrm>
            <a:off x="827584" y="3272901"/>
            <a:ext cx="1800200" cy="660155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Občanské vybavení</a:t>
            </a:r>
          </a:p>
        </p:txBody>
      </p:sp>
      <p:sp>
        <p:nvSpPr>
          <p:cNvPr id="33" name="Zaoblený obdélník 32"/>
          <p:cNvSpPr/>
          <p:nvPr/>
        </p:nvSpPr>
        <p:spPr>
          <a:xfrm>
            <a:off x="827584" y="4293096"/>
            <a:ext cx="1800200" cy="778691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Veřejná prostranství</a:t>
            </a:r>
          </a:p>
        </p:txBody>
      </p:sp>
      <p:sp>
        <p:nvSpPr>
          <p:cNvPr id="34" name="Zaoblený obdélník 33"/>
          <p:cNvSpPr/>
          <p:nvPr/>
        </p:nvSpPr>
        <p:spPr>
          <a:xfrm>
            <a:off x="6737493" y="5316356"/>
            <a:ext cx="1800200" cy="50405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Asanace území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4499992" y="5557378"/>
            <a:ext cx="1800200" cy="761792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Obrana a bezpečnost státu</a:t>
            </a:r>
          </a:p>
        </p:txBody>
      </p:sp>
      <p:sp>
        <p:nvSpPr>
          <p:cNvPr id="36" name="Zaoblený obdélník 35"/>
          <p:cNvSpPr/>
          <p:nvPr/>
        </p:nvSpPr>
        <p:spPr>
          <a:xfrm>
            <a:off x="3568518" y="2230142"/>
            <a:ext cx="2083602" cy="76681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Ochrana kulturního dědictví</a:t>
            </a:r>
          </a:p>
        </p:txBody>
      </p:sp>
      <p:sp>
        <p:nvSpPr>
          <p:cNvPr id="37" name="Zaoblený obdélník 36"/>
          <p:cNvSpPr/>
          <p:nvPr/>
        </p:nvSpPr>
        <p:spPr>
          <a:xfrm>
            <a:off x="3568518" y="1124744"/>
            <a:ext cx="2083602" cy="76681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Ochrana přírodního dědictví</a:t>
            </a:r>
          </a:p>
        </p:txBody>
      </p:sp>
      <p:sp>
        <p:nvSpPr>
          <p:cNvPr id="38" name="Zaoblený obdélník 37"/>
          <p:cNvSpPr/>
          <p:nvPr/>
        </p:nvSpPr>
        <p:spPr>
          <a:xfrm>
            <a:off x="3568518" y="3310262"/>
            <a:ext cx="2083602" cy="766810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Ochrana archeologického dědictví</a:t>
            </a:r>
          </a:p>
        </p:txBody>
      </p:sp>
      <p:sp>
        <p:nvSpPr>
          <p:cNvPr id="39" name="Zaoblený obdélník 38"/>
          <p:cNvSpPr/>
          <p:nvPr/>
        </p:nvSpPr>
        <p:spPr>
          <a:xfrm>
            <a:off x="6156176" y="376098"/>
            <a:ext cx="2376264" cy="110868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Opatření proti povodním a jiným přírodním katastrofám</a:t>
            </a:r>
          </a:p>
        </p:txBody>
      </p:sp>
      <p:sp>
        <p:nvSpPr>
          <p:cNvPr id="40" name="Zaoblený obdélník 39"/>
          <p:cNvSpPr/>
          <p:nvPr/>
        </p:nvSpPr>
        <p:spPr>
          <a:xfrm>
            <a:off x="6156176" y="1816258"/>
            <a:ext cx="2376264" cy="1108686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Zvyšování retenčních schopností území</a:t>
            </a:r>
          </a:p>
        </p:txBody>
      </p:sp>
      <p:sp>
        <p:nvSpPr>
          <p:cNvPr id="41" name="Zaoblený obdélník 40"/>
          <p:cNvSpPr/>
          <p:nvPr/>
        </p:nvSpPr>
        <p:spPr>
          <a:xfrm>
            <a:off x="6228184" y="3212976"/>
            <a:ext cx="2232248" cy="576064"/>
          </a:xfrm>
          <a:prstGeom prst="roundRect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Založení prvků </a:t>
            </a:r>
            <a:r>
              <a:rPr kumimoji="0" lang="cs-CZ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ÚSES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2" name="Přímá spojnice 41"/>
          <p:cNvCxnSpPr/>
          <p:nvPr/>
        </p:nvCxnSpPr>
        <p:spPr>
          <a:xfrm>
            <a:off x="539552" y="980728"/>
            <a:ext cx="0" cy="216024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3" name="Přímá spojnice 42"/>
          <p:cNvCxnSpPr/>
          <p:nvPr/>
        </p:nvCxnSpPr>
        <p:spPr>
          <a:xfrm>
            <a:off x="539552" y="3140968"/>
            <a:ext cx="2592288" cy="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4" name="Přímá spojnice 43"/>
          <p:cNvCxnSpPr/>
          <p:nvPr/>
        </p:nvCxnSpPr>
        <p:spPr>
          <a:xfrm>
            <a:off x="3131840" y="3140968"/>
            <a:ext cx="0" cy="3456384"/>
          </a:xfrm>
          <a:prstGeom prst="line">
            <a:avLst/>
          </a:prstGeom>
          <a:noFill/>
          <a:ln w="2857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5" name="Přímá spojnice 44"/>
          <p:cNvCxnSpPr/>
          <p:nvPr/>
        </p:nvCxnSpPr>
        <p:spPr>
          <a:xfrm>
            <a:off x="3131840" y="6597352"/>
            <a:ext cx="5616624" cy="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6" name="Přímá spojnice 45"/>
          <p:cNvCxnSpPr/>
          <p:nvPr/>
        </p:nvCxnSpPr>
        <p:spPr>
          <a:xfrm flipV="1">
            <a:off x="8748464" y="188640"/>
            <a:ext cx="0" cy="6408712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7" name="Přímá spojnice 46"/>
          <p:cNvCxnSpPr/>
          <p:nvPr/>
        </p:nvCxnSpPr>
        <p:spPr>
          <a:xfrm flipH="1">
            <a:off x="5868144" y="188640"/>
            <a:ext cx="2880320" cy="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8" name="Přímá spojnice 47"/>
          <p:cNvCxnSpPr/>
          <p:nvPr/>
        </p:nvCxnSpPr>
        <p:spPr>
          <a:xfrm>
            <a:off x="5868144" y="188640"/>
            <a:ext cx="0" cy="2952328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49" name="Přímá spojnice 48"/>
          <p:cNvCxnSpPr/>
          <p:nvPr/>
        </p:nvCxnSpPr>
        <p:spPr>
          <a:xfrm flipH="1">
            <a:off x="3347864" y="3140968"/>
            <a:ext cx="2520280" cy="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0" name="Přímá spojnice 49"/>
          <p:cNvCxnSpPr/>
          <p:nvPr/>
        </p:nvCxnSpPr>
        <p:spPr>
          <a:xfrm flipV="1">
            <a:off x="3347864" y="980728"/>
            <a:ext cx="0" cy="216024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1" name="Přímá spojnice 50"/>
          <p:cNvCxnSpPr/>
          <p:nvPr/>
        </p:nvCxnSpPr>
        <p:spPr>
          <a:xfrm flipH="1">
            <a:off x="539552" y="980728"/>
            <a:ext cx="2808312" cy="0"/>
          </a:xfrm>
          <a:prstGeom prst="line">
            <a:avLst/>
          </a:prstGeom>
          <a:noFill/>
          <a:ln w="38100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52" name="Obdélník 51"/>
          <p:cNvSpPr/>
          <p:nvPr/>
        </p:nvSpPr>
        <p:spPr>
          <a:xfrm>
            <a:off x="683568" y="1052736"/>
            <a:ext cx="2088232" cy="4104456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3" name="Obdélník 52"/>
          <p:cNvSpPr/>
          <p:nvPr/>
        </p:nvSpPr>
        <p:spPr>
          <a:xfrm>
            <a:off x="3491880" y="332656"/>
            <a:ext cx="5112568" cy="3816424"/>
          </a:xfrm>
          <a:prstGeom prst="rect">
            <a:avLst/>
          </a:prstGeom>
          <a:noFill/>
          <a:ln w="25400" cap="flat" cmpd="sng" algn="ctr">
            <a:solidFill>
              <a:srgbClr val="4BACC6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467544" y="836712"/>
            <a:ext cx="2520280" cy="4479644"/>
          </a:xfrm>
          <a:prstGeom prst="rect">
            <a:avLst/>
          </a:prstGeom>
          <a:noFill/>
          <a:ln w="38100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027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ablona_powerpoint_znak">
  <a:themeElements>
    <a:clrScheme name="šablona_powerpoint_zna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šablona_powerpoint_zna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ablona_powerpoint_zna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_powerpoint_zna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_powerpoint_zna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šablona_powerpoint_znak</Template>
  <TotalTime>5285</TotalTime>
  <Words>749</Words>
  <Application>Microsoft Office PowerPoint</Application>
  <PresentationFormat>Předvádění na obrazovce (4:3)</PresentationFormat>
  <Paragraphs>124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šablona_powerpoint_znak</vt:lpstr>
      <vt:lpstr> Možnosti omezení vlastnických práv v ÚPD    </vt:lpstr>
      <vt:lpstr>Základní pojmy</vt:lpstr>
      <vt:lpstr>Snímek 3</vt:lpstr>
      <vt:lpstr>Předkupní právo</vt:lpstr>
      <vt:lpstr>Předkupní právo</vt:lpstr>
      <vt:lpstr>Snímek 6</vt:lpstr>
      <vt:lpstr>Předkupní právo</vt:lpstr>
      <vt:lpstr>Vyvlastnění</vt:lpstr>
      <vt:lpstr>Snímek 9</vt:lpstr>
      <vt:lpstr>Předkupní právo a vyvlastnění V ÚP</vt:lpstr>
      <vt:lpstr>???</vt:lpstr>
    </vt:vector>
  </TitlesOfParts>
  <Company>KÚPK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Název dokumentu</dc:title>
  <dc:creator>KÚPK</dc:creator>
  <cp:lastModifiedBy>Petr Pelech</cp:lastModifiedBy>
  <cp:revision>203</cp:revision>
  <dcterms:created xsi:type="dcterms:W3CDTF">2006-01-16T08:12:59Z</dcterms:created>
  <dcterms:modified xsi:type="dcterms:W3CDTF">2016-03-15T07:38:08Z</dcterms:modified>
</cp:coreProperties>
</file>