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8" r:id="rId2"/>
    <p:sldId id="313" r:id="rId3"/>
    <p:sldId id="314" r:id="rId4"/>
    <p:sldId id="297" r:id="rId5"/>
    <p:sldId id="315" r:id="rId6"/>
    <p:sldId id="301" r:id="rId7"/>
    <p:sldId id="296" r:id="rId8"/>
    <p:sldId id="302" r:id="rId9"/>
    <p:sldId id="311" r:id="rId10"/>
    <p:sldId id="312" r:id="rId11"/>
    <p:sldId id="304" r:id="rId12"/>
    <p:sldId id="307" r:id="rId13"/>
    <p:sldId id="305" r:id="rId14"/>
    <p:sldId id="308" r:id="rId15"/>
    <p:sldId id="309" r:id="rId16"/>
    <p:sldId id="268" r:id="rId17"/>
  </p:sldIdLst>
  <p:sldSz cx="9144000" cy="6858000" type="screen4x3"/>
  <p:notesSz cx="6797675" cy="98726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99"/>
    <a:srgbClr val="FF0000"/>
    <a:srgbClr val="333333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 varScale="1">
        <p:scale>
          <a:sx n="74" d="100"/>
          <a:sy n="74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3FFCEF-BA1C-4F20-9F1A-F95C90A62B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77FD-FD3D-4C60-BA1C-DFD6F942F7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2C22-DE08-4F97-BA3B-2EC23CFA1B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6B5A-FB17-4899-9291-07CC64A21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1082-A41E-480F-9254-EB7537489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EE29E-A35D-4089-9B24-DF97ABAFC4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09005-B93B-441F-8C60-D304BE3F1C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8882-DFFD-4AB9-ADE5-6694DE0C36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C4BC-97C8-48DF-874A-D4B048D62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FD83A-6CAC-4F33-A4EB-6B1D48019C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B8D5-B3A9-4EBA-B671-E4AD5B7B05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92C8-3F4C-4009-9086-56E836DCCD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75EC-38D4-46D6-97D6-1BA66AFAAA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91BBD6-B356-48AA-9891-E08FB29ABB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59113" y="2781300"/>
            <a:ext cx="6084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cs-CZ" sz="3000" b="1">
                <a:solidFill>
                  <a:schemeClr val="bg1"/>
                </a:solidFill>
                <a:latin typeface="Arial" charset="0"/>
              </a:rPr>
              <a:t/>
            </a:r>
            <a:br>
              <a:rPr lang="cs-CZ" sz="3000" b="1">
                <a:solidFill>
                  <a:schemeClr val="bg1"/>
                </a:solidFill>
                <a:latin typeface="Arial" charset="0"/>
              </a:rPr>
            </a:br>
            <a:endParaRPr lang="cs-CZ" sz="3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6513" y="115888"/>
            <a:ext cx="302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500">
                <a:solidFill>
                  <a:schemeClr val="bg1"/>
                </a:solidFill>
                <a:latin typeface="Arial" charset="0"/>
              </a:rPr>
              <a:t>Plzeňský kraj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500">
                <a:solidFill>
                  <a:schemeClr val="bg1"/>
                </a:solidFill>
                <a:latin typeface="Arial" charset="0"/>
              </a:rPr>
              <a:t>Krajský úřad Plzeňského kraje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Odbor fondů a programů EU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47864" y="2420888"/>
            <a:ext cx="54733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Arial" charset="0"/>
              </a:rPr>
              <a:t>PŘESHRANIČNÍ SPOLUPRÁCE NA ÚZEMÍ PLZEŇSKÉHO KRAJE</a:t>
            </a:r>
            <a:endParaRPr lang="cs-CZ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059113" y="6384925"/>
            <a:ext cx="60848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Brusel, 9. 10. 2012</a:t>
            </a:r>
            <a:endParaRPr lang="cs-CZ" sz="2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43504" y="4286256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Jan </a:t>
            </a:r>
            <a:r>
              <a:rPr lang="cs-CZ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Přibáň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63600" y="1557338"/>
            <a:ext cx="4716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cs-CZ" sz="1800" b="1" u="sng">
              <a:latin typeface="Arial" charset="0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DISPOZIČNÍ FOND PRO REGION EGRENSIS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7584" y="1268760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latin typeface="Arial" pitchFamily="34" charset="0"/>
                <a:cs typeface="Arial" pitchFamily="34" charset="0"/>
              </a:rPr>
              <a:t>Dotačním územím v ČR:  celý Karlovarský kraj a okres Tachov z 				Plzeňského kraje</a:t>
            </a: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b="1" dirty="0" smtClean="0">
                <a:latin typeface="Arial" pitchFamily="34" charset="0"/>
                <a:cs typeface="Arial" pitchFamily="34" charset="0"/>
              </a:rPr>
              <a:t>Částka k rozdělení mezi žadatele:     2 mil. EUR ERDF</a:t>
            </a: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b="1" u="sng" dirty="0" smtClean="0">
                <a:latin typeface="Arial" pitchFamily="34" charset="0"/>
                <a:cs typeface="Arial" pitchFamily="34" charset="0"/>
              </a:rPr>
              <a:t>Aktuální stav čerpání</a:t>
            </a: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b="1" dirty="0" smtClean="0">
                <a:latin typeface="Arial" pitchFamily="34" charset="0"/>
                <a:cs typeface="Arial" pitchFamily="34" charset="0"/>
              </a:rPr>
              <a:t>- ukončeno již 14. výzev</a:t>
            </a:r>
          </a:p>
          <a:p>
            <a:pPr>
              <a:buFontTx/>
              <a:buChar char="-"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na českém dotačním území schváleno celkem </a:t>
            </a:r>
            <a:r>
              <a:rPr lang="cs-CZ" sz="1800" b="1" u="sng" dirty="0" smtClean="0">
                <a:latin typeface="Arial" pitchFamily="34" charset="0"/>
                <a:cs typeface="Arial" pitchFamily="34" charset="0"/>
              </a:rPr>
              <a:t>151 projektů s celkovou výší dotace 1,47 mil. EUR z ERDF</a:t>
            </a:r>
          </a:p>
          <a:p>
            <a:pPr>
              <a:buFontTx/>
              <a:buChar char="-"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na území Plzeňského kraje 37  projektů s celkovou výší schválené dotace 369 tis. EUR z ERDF (více než 25 %)</a:t>
            </a: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Egrens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C:\Users\Honzik\Desktop\Buletin\Loga\eu-flag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1296370" cy="8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C:\Users\Honzik\Desktop\Buletin\Loga\Logo_Cil3_lo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852936"/>
            <a:ext cx="1361177" cy="86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59632" y="2780928"/>
            <a:ext cx="698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cs-CZ" b="1" dirty="0" smtClean="0">
                <a:latin typeface="Arial" charset="0"/>
                <a:sym typeface="Wingdings" pitchFamily="2" charset="2"/>
              </a:rPr>
              <a:t>  II.       EVROPSKÝ REGION DUNAJ-VLTAVA</a:t>
            </a:r>
            <a:endParaRPr lang="cs-CZ" b="1" dirty="0">
              <a:latin typeface="Arial" charset="0"/>
              <a:sym typeface="Wingdings" pitchFamily="2" charset="2"/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</a:t>
            </a:r>
          </a:p>
        </p:txBody>
      </p:sp>
      <p:pic>
        <p:nvPicPr>
          <p:cNvPr id="4" name="Picture 17" descr="Logo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3981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042988" y="620713"/>
            <a:ext cx="784949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EVROPSKÝ REGION DUNAJ – </a:t>
            </a:r>
            <a:r>
              <a:rPr lang="cs-CZ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VLTAVA                               I</a:t>
            </a:r>
            <a:endParaRPr lang="cs-CZ" sz="2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  <p:pic>
        <p:nvPicPr>
          <p:cNvPr id="5124" name="Picture 8" descr="101013_projektgebiet_VY_schraffi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6658803" cy="48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3568" y="1268760"/>
            <a:ext cx="25922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1600" b="1" dirty="0">
              <a:latin typeface="Arial" charset="0"/>
            </a:endParaRPr>
          </a:p>
          <a:p>
            <a:r>
              <a:rPr lang="cs-CZ" sz="1600" b="1" u="sng" dirty="0">
                <a:latin typeface="Arial" charset="0"/>
              </a:rPr>
              <a:t>Bavorsko</a:t>
            </a:r>
            <a:r>
              <a:rPr lang="de-DE" sz="1600" b="1" u="sng" dirty="0" smtClean="0">
                <a:latin typeface="Arial" charset="0"/>
              </a:rPr>
              <a:t>:</a:t>
            </a:r>
            <a:endParaRPr lang="cs-CZ" sz="1600" b="1" u="sng" dirty="0" smtClean="0">
              <a:latin typeface="Arial" charset="0"/>
            </a:endParaRPr>
          </a:p>
          <a:p>
            <a:endParaRPr lang="cs-CZ" sz="1600" b="1" dirty="0" smtClean="0">
              <a:latin typeface="Arial" charset="0"/>
            </a:endParaRPr>
          </a:p>
          <a:p>
            <a:r>
              <a:rPr lang="cs-CZ" sz="1600" b="1" dirty="0" smtClean="0">
                <a:latin typeface="Arial" charset="0"/>
              </a:rPr>
              <a:t>Dolní </a:t>
            </a:r>
            <a:r>
              <a:rPr lang="cs-CZ" sz="1600" b="1" dirty="0">
                <a:latin typeface="Arial" charset="0"/>
              </a:rPr>
              <a:t>Bavorsko</a:t>
            </a:r>
            <a:r>
              <a:rPr lang="de-DE" sz="1600" b="1" dirty="0">
                <a:latin typeface="Arial" charset="0"/>
              </a:rPr>
              <a:t>, </a:t>
            </a:r>
            <a:endParaRPr lang="cs-CZ" sz="1600" b="1" dirty="0" smtClean="0">
              <a:latin typeface="Arial" charset="0"/>
            </a:endParaRPr>
          </a:p>
          <a:p>
            <a:r>
              <a:rPr lang="cs-CZ" sz="1600" b="1" dirty="0" smtClean="0">
                <a:latin typeface="Arial" charset="0"/>
              </a:rPr>
              <a:t>Horní </a:t>
            </a:r>
            <a:r>
              <a:rPr lang="cs-CZ" sz="1600" b="1" dirty="0">
                <a:latin typeface="Arial" charset="0"/>
              </a:rPr>
              <a:t>Falc</a:t>
            </a:r>
            <a:r>
              <a:rPr lang="de-DE" sz="1600" b="1" dirty="0">
                <a:latin typeface="Arial" charset="0"/>
              </a:rPr>
              <a:t>, </a:t>
            </a:r>
            <a:endParaRPr lang="cs-CZ" sz="1600" b="1" dirty="0" smtClean="0">
              <a:latin typeface="Arial" charset="0"/>
            </a:endParaRPr>
          </a:p>
          <a:p>
            <a:r>
              <a:rPr lang="cs-CZ" sz="1600" b="1" dirty="0" smtClean="0">
                <a:latin typeface="Arial" charset="0"/>
              </a:rPr>
              <a:t>Horní Bavorsko (</a:t>
            </a:r>
            <a:r>
              <a:rPr lang="de-DE" sz="1600" b="1" dirty="0" err="1" smtClean="0">
                <a:latin typeface="Arial" charset="0"/>
              </a:rPr>
              <a:t>Altöttin</a:t>
            </a:r>
            <a:r>
              <a:rPr lang="cs-CZ" sz="1600" b="1" dirty="0" smtClean="0">
                <a:latin typeface="Arial" charset="0"/>
              </a:rPr>
              <a:t>g)</a:t>
            </a:r>
            <a:endParaRPr lang="de-DE" sz="1600" b="1" dirty="0">
              <a:latin typeface="Arial" charset="0"/>
            </a:endParaRPr>
          </a:p>
          <a:p>
            <a:endParaRPr lang="de-DE" sz="1600" b="1" u="sng" dirty="0">
              <a:latin typeface="Arial" charset="0"/>
            </a:endParaRPr>
          </a:p>
          <a:p>
            <a:r>
              <a:rPr lang="cs-CZ" sz="1600" b="1" u="sng" dirty="0">
                <a:latin typeface="Arial" charset="0"/>
              </a:rPr>
              <a:t>Rakousko</a:t>
            </a:r>
            <a:r>
              <a:rPr lang="de-DE" sz="1600" b="1" u="sng" dirty="0" smtClean="0">
                <a:latin typeface="Arial" charset="0"/>
              </a:rPr>
              <a:t>:</a:t>
            </a:r>
            <a:endParaRPr lang="cs-CZ" sz="1600" b="1" u="sng" dirty="0" smtClean="0">
              <a:latin typeface="Arial" charset="0"/>
            </a:endParaRPr>
          </a:p>
          <a:p>
            <a:r>
              <a:rPr lang="de-DE" sz="1600" b="1" dirty="0">
                <a:latin typeface="Arial" charset="0"/>
              </a:rPr>
              <a:t>	</a:t>
            </a:r>
            <a:endParaRPr lang="cs-CZ" sz="1600" b="1" dirty="0" smtClean="0">
              <a:latin typeface="Arial" charset="0"/>
            </a:endParaRPr>
          </a:p>
          <a:p>
            <a:r>
              <a:rPr lang="cs-CZ" sz="1600" b="1" dirty="0" smtClean="0">
                <a:latin typeface="Arial" charset="0"/>
              </a:rPr>
              <a:t>Horní Rakousko</a:t>
            </a:r>
            <a:r>
              <a:rPr lang="de-DE" sz="1600" b="1" dirty="0" smtClean="0">
                <a:latin typeface="Arial" charset="0"/>
              </a:rPr>
              <a:t> </a:t>
            </a:r>
            <a:endParaRPr lang="cs-CZ" sz="1600" b="1" dirty="0" smtClean="0">
              <a:latin typeface="Arial" charset="0"/>
            </a:endParaRPr>
          </a:p>
          <a:p>
            <a:r>
              <a:rPr lang="cs-CZ" sz="1600" b="1" dirty="0" smtClean="0">
                <a:latin typeface="Arial" charset="0"/>
              </a:rPr>
              <a:t>Dolní Rakousko (</a:t>
            </a:r>
            <a:r>
              <a:rPr lang="de-DE" sz="1600" b="1" dirty="0" smtClean="0">
                <a:latin typeface="Arial" charset="0"/>
              </a:rPr>
              <a:t>Mostviertel </a:t>
            </a:r>
            <a:r>
              <a:rPr lang="cs-CZ" sz="1600" b="1" dirty="0">
                <a:latin typeface="Arial" charset="0"/>
              </a:rPr>
              <a:t>a</a:t>
            </a:r>
            <a:r>
              <a:rPr lang="de-DE" sz="1600" b="1" dirty="0">
                <a:latin typeface="Arial" charset="0"/>
              </a:rPr>
              <a:t> </a:t>
            </a:r>
            <a:r>
              <a:rPr lang="de-DE" sz="1600" b="1" dirty="0" smtClean="0">
                <a:latin typeface="Arial" charset="0"/>
              </a:rPr>
              <a:t>Waldviertel</a:t>
            </a:r>
            <a:r>
              <a:rPr lang="cs-CZ" sz="1600" b="1" dirty="0" smtClean="0">
                <a:latin typeface="Arial" charset="0"/>
              </a:rPr>
              <a:t>)</a:t>
            </a:r>
            <a:endParaRPr lang="de-DE" sz="1600" b="1" dirty="0">
              <a:latin typeface="Arial" charset="0"/>
            </a:endParaRPr>
          </a:p>
          <a:p>
            <a:endParaRPr lang="de-DE" sz="1600" b="1" dirty="0">
              <a:latin typeface="Arial" charset="0"/>
            </a:endParaRPr>
          </a:p>
          <a:p>
            <a:r>
              <a:rPr lang="cs-CZ" sz="1600" b="1" u="sng" dirty="0">
                <a:latin typeface="Arial" charset="0"/>
              </a:rPr>
              <a:t>Česká </a:t>
            </a:r>
            <a:r>
              <a:rPr lang="cs-CZ" sz="1600" b="1" u="sng" dirty="0" smtClean="0">
                <a:latin typeface="Arial" charset="0"/>
              </a:rPr>
              <a:t>republika</a:t>
            </a:r>
            <a:r>
              <a:rPr lang="de-DE" sz="1600" b="1" u="sng" dirty="0" smtClean="0">
                <a:latin typeface="Arial" charset="0"/>
              </a:rPr>
              <a:t>:</a:t>
            </a:r>
            <a:r>
              <a:rPr lang="cs-CZ" sz="1600" b="1" u="sng" dirty="0" smtClean="0">
                <a:latin typeface="Arial" charset="0"/>
              </a:rPr>
              <a:t> </a:t>
            </a:r>
          </a:p>
          <a:p>
            <a:endParaRPr lang="cs-CZ" sz="1600" b="1" dirty="0" smtClean="0">
              <a:latin typeface="Arial" charset="0"/>
            </a:endParaRPr>
          </a:p>
          <a:p>
            <a:r>
              <a:rPr lang="cs-CZ" sz="1600" b="1" dirty="0" smtClean="0">
                <a:latin typeface="Arial" charset="0"/>
              </a:rPr>
              <a:t>Plzeňský kraj</a:t>
            </a:r>
          </a:p>
          <a:p>
            <a:r>
              <a:rPr lang="cs-CZ" sz="1600" b="1" dirty="0" smtClean="0">
                <a:latin typeface="Arial" charset="0"/>
              </a:rPr>
              <a:t>Jihočeský kraj</a:t>
            </a:r>
          </a:p>
          <a:p>
            <a:r>
              <a:rPr lang="cs-CZ" sz="1600" b="1" dirty="0" smtClean="0">
                <a:latin typeface="Arial" charset="0"/>
              </a:rPr>
              <a:t>Kraj Vysočina</a:t>
            </a:r>
            <a:endParaRPr lang="de-DE" sz="1600" b="1" dirty="0">
              <a:latin typeface="Arial" charset="0"/>
            </a:endParaRPr>
          </a:p>
          <a:p>
            <a:endParaRPr lang="de-DE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77041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EVROPSKÝ REGION DUNAJ – </a:t>
            </a:r>
            <a:r>
              <a:rPr lang="cs-CZ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VLTAVA                            II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3568" y="1196752"/>
            <a:ext cx="7704856" cy="2592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pracovní uskupení bez právní subjektivity podle vzoru Mezinárodní Bodamské konference – podepsány společné Stanovy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založení v červnu 2012 v Horním Rakousku (Linz)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100923_Metropolregio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480075" cy="393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OBLASTI SPOLUPRÁCE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  <p:sp>
        <p:nvSpPr>
          <p:cNvPr id="6148" name="Zástupný symbol pro obsah 2"/>
          <p:cNvSpPr>
            <a:spLocks noGrp="1"/>
          </p:cNvSpPr>
          <p:nvPr>
            <p:ph idx="4294967295"/>
          </p:nvPr>
        </p:nvSpPr>
        <p:spPr>
          <a:xfrm>
            <a:off x="684213" y="1196975"/>
            <a:ext cx="8208962" cy="54721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1800" b="1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sz="1800" b="1" smtClean="0">
              <a:latin typeface="Arial" charset="0"/>
            </a:endParaRPr>
          </a:p>
        </p:txBody>
      </p:sp>
      <p:sp>
        <p:nvSpPr>
          <p:cNvPr id="2" name="Zástupný symbol pro obsah 2"/>
          <p:cNvSpPr>
            <a:spLocks/>
          </p:cNvSpPr>
          <p:nvPr/>
        </p:nvSpPr>
        <p:spPr bwMode="auto">
          <a:xfrm>
            <a:off x="684213" y="1484313"/>
            <a:ext cx="82089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sz="1800" b="1" dirty="0" smtClean="0">
                <a:latin typeface="Arial" charset="0"/>
              </a:rPr>
              <a:t>Regiony </a:t>
            </a:r>
            <a:r>
              <a:rPr lang="cs-CZ" sz="1800" b="1" dirty="0">
                <a:latin typeface="Arial" charset="0"/>
              </a:rPr>
              <a:t>si společně jako EVROPSKÝ REGION DUNAJ – VLTAVA (</a:t>
            </a:r>
            <a:r>
              <a:rPr lang="cs-CZ" sz="1800" b="1" dirty="0" smtClean="0">
                <a:latin typeface="Arial" charset="0"/>
              </a:rPr>
              <a:t>EDM) </a:t>
            </a:r>
            <a:r>
              <a:rPr lang="cs-CZ" sz="1800" b="1" dirty="0">
                <a:latin typeface="Arial" charset="0"/>
              </a:rPr>
              <a:t>chtějí zajistit nejlepší pozici v rámci Evropy.</a:t>
            </a:r>
            <a:endParaRPr lang="de-DE" sz="1800" b="1" dirty="0">
              <a:latin typeface="Arial" charset="0"/>
            </a:endParaRPr>
          </a:p>
          <a:p>
            <a:pPr marL="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DE" sz="1800" b="1" dirty="0">
              <a:latin typeface="Arial" charset="0"/>
            </a:endParaRPr>
          </a:p>
          <a:p>
            <a:pPr marL="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sz="1800" b="1" dirty="0" smtClean="0">
                <a:latin typeface="Arial" charset="0"/>
              </a:rPr>
              <a:t>EDM </a:t>
            </a:r>
            <a:r>
              <a:rPr lang="cs-CZ" sz="1800" b="1" dirty="0">
                <a:latin typeface="Arial" charset="0"/>
              </a:rPr>
              <a:t>má vytvořit základy pro intenzivní trojstrannou spolupráci</a:t>
            </a:r>
          </a:p>
          <a:p>
            <a:pPr marL="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sz="1800" b="1" dirty="0">
                <a:latin typeface="Arial" charset="0"/>
              </a:rPr>
              <a:t>v těchto oblastech: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cs-CZ" sz="1800" b="1" dirty="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Hospodářský rozvoj</a:t>
            </a:r>
            <a:r>
              <a:rPr lang="de-DE" sz="1800" b="1" dirty="0">
                <a:latin typeface="Arial" charset="0"/>
              </a:rPr>
              <a:t>, </a:t>
            </a:r>
            <a:endParaRPr lang="cs-CZ" sz="1800" b="1" dirty="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Výzkum</a:t>
            </a:r>
            <a:r>
              <a:rPr lang="de-DE" sz="1800" b="1" dirty="0">
                <a:latin typeface="Arial" charset="0"/>
              </a:rPr>
              <a:t>, </a:t>
            </a:r>
            <a:endParaRPr lang="cs-CZ" sz="1800" b="1" dirty="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Věda</a:t>
            </a:r>
            <a:r>
              <a:rPr lang="de-DE" sz="1800" b="1" dirty="0">
                <a:latin typeface="Arial" charset="0"/>
              </a:rPr>
              <a:t>, </a:t>
            </a:r>
            <a:endParaRPr lang="cs-CZ" sz="1800" b="1" dirty="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Technologie a inovace</a:t>
            </a:r>
            <a:r>
              <a:rPr lang="de-DE" sz="1800" b="1" dirty="0">
                <a:latin typeface="Arial" charset="0"/>
              </a:rPr>
              <a:t>, </a:t>
            </a:r>
            <a:endParaRPr lang="cs-CZ" sz="1800" b="1" dirty="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</a:t>
            </a:r>
            <a:r>
              <a:rPr lang="de-DE" sz="1800" b="1" dirty="0" err="1">
                <a:latin typeface="Arial" charset="0"/>
              </a:rPr>
              <a:t>Turismus</a:t>
            </a:r>
            <a:r>
              <a:rPr lang="de-DE" sz="1800" b="1" dirty="0">
                <a:latin typeface="Arial" charset="0"/>
              </a:rPr>
              <a:t>, </a:t>
            </a:r>
            <a:endParaRPr lang="cs-CZ" sz="1800" b="1" dirty="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Vzdělávání a dosahování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sz="1800" b="1" dirty="0">
                <a:latin typeface="Arial" charset="0"/>
              </a:rPr>
              <a:t>	  kvalifikace</a:t>
            </a:r>
            <a:r>
              <a:rPr lang="de-DE" sz="1800" b="1" dirty="0">
                <a:latin typeface="Arial" charset="0"/>
              </a:rPr>
              <a:t>, </a:t>
            </a:r>
            <a:endParaRPr lang="cs-CZ" sz="1800" b="1" dirty="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Sociální a zdravotní služby,</a:t>
            </a:r>
            <a:r>
              <a:rPr lang="de-DE" sz="1800" b="1" dirty="0">
                <a:latin typeface="Arial" charset="0"/>
              </a:rPr>
              <a:t> </a:t>
            </a:r>
            <a:endParaRPr lang="cs-CZ" sz="1800" b="1" dirty="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Pracovní trh</a:t>
            </a:r>
            <a:r>
              <a:rPr lang="de-DE" sz="1800" b="1" dirty="0">
                <a:latin typeface="Arial" charset="0"/>
              </a:rPr>
              <a:t>,</a:t>
            </a:r>
            <a:endParaRPr lang="cs-CZ" sz="1800" b="1" dirty="0">
              <a:latin typeface="Arial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Mobilita,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cs-CZ" sz="1800" b="1" dirty="0">
                <a:latin typeface="Arial" charset="0"/>
              </a:rPr>
              <a:t>  Regionální plánování</a:t>
            </a:r>
            <a:r>
              <a:rPr lang="de-DE" sz="1800" b="1" dirty="0">
                <a:latin typeface="Arial" charset="0"/>
              </a:rPr>
              <a:t>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DE" sz="1800" b="1" dirty="0">
              <a:latin typeface="Arial" charset="0"/>
            </a:endParaRPr>
          </a:p>
        </p:txBody>
      </p:sp>
      <p:pic>
        <p:nvPicPr>
          <p:cNvPr id="30726" name="Grafik 9" descr="Europaregi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666" y="3023840"/>
            <a:ext cx="4481442" cy="2853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CÍLE EVROPSKÉHO REGIONU DUNAJ - VLTAVA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4294967295"/>
          </p:nvPr>
        </p:nvSpPr>
        <p:spPr>
          <a:xfrm>
            <a:off x="684213" y="1196975"/>
            <a:ext cx="8208962" cy="54721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1800" b="1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sz="1800" b="1" smtClean="0">
              <a:latin typeface="Arial" charset="0"/>
            </a:endParaRPr>
          </a:p>
        </p:txBody>
      </p:sp>
      <p:sp>
        <p:nvSpPr>
          <p:cNvPr id="7173" name="Zástupný symbol pro obsah 2"/>
          <p:cNvSpPr>
            <a:spLocks/>
          </p:cNvSpPr>
          <p:nvPr/>
        </p:nvSpPr>
        <p:spPr bwMode="auto">
          <a:xfrm>
            <a:off x="611188" y="1268413"/>
            <a:ext cx="82089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800" b="1">
                <a:latin typeface="Arial" charset="0"/>
              </a:rPr>
              <a:t>Společně vyvíjet a budovat budoucnost našeho regionu,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cs-CZ" sz="1800" b="1">
              <a:latin typeface="Arial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800" b="1">
                <a:latin typeface="Arial" charset="0"/>
              </a:rPr>
              <a:t>Společně zachovat a posilovat neporušený životní, přírodní i kulturní prostor,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cs-CZ" sz="1800" b="1">
              <a:latin typeface="Arial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800" b="1">
                <a:latin typeface="Arial" charset="0"/>
              </a:rPr>
              <a:t>Vybudování výzkumných a vzdělávacích možností prostřednictvím spolupráce univerzit a škol,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cs-CZ" sz="1800" b="1">
              <a:latin typeface="Arial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800" b="1">
                <a:latin typeface="Arial" charset="0"/>
              </a:rPr>
              <a:t>Vytvoření zajímavých pracovních míst prostřednictvím spolupráce podniků,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cs-CZ" sz="1800" b="1">
              <a:latin typeface="Arial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cs-CZ" sz="1800" b="1">
                <a:latin typeface="Arial" charset="0"/>
              </a:rPr>
              <a:t>Podporovat konkurenceschopné podniky prostřednictvím spolupráce politiky se správami.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de-DE" sz="1800" b="1">
              <a:latin typeface="Arial" charset="0"/>
            </a:endParaRPr>
          </a:p>
        </p:txBody>
      </p:sp>
      <p:pic>
        <p:nvPicPr>
          <p:cNvPr id="29709" name="Picture 13" descr="erdm_wind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072" y="4797152"/>
            <a:ext cx="391739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0" name="Picture 14" descr="erdm_krumau_konz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97152"/>
            <a:ext cx="391739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6513" y="115888"/>
            <a:ext cx="35274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500" dirty="0">
                <a:solidFill>
                  <a:schemeClr val="bg1"/>
                </a:solidFill>
                <a:latin typeface="Arial" charset="0"/>
              </a:rPr>
              <a:t>Krajský úřad Plzeňského kraje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Odbor fondů a programů EU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cs-CZ" sz="14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Ing. Jan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Přibáň</a:t>
            </a:r>
            <a:endParaRPr lang="cs-CZ" sz="20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000" b="1" dirty="0" smtClean="0">
                <a:solidFill>
                  <a:schemeClr val="bg1"/>
                </a:solidFill>
                <a:latin typeface="Arial" charset="0"/>
              </a:rPr>
              <a:t>vedoucí odboru</a:t>
            </a:r>
            <a:endParaRPr lang="cs-CZ" sz="10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cs-CZ" sz="20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300" b="1" dirty="0">
                <a:solidFill>
                  <a:schemeClr val="bg1"/>
                </a:solidFill>
                <a:latin typeface="Arial" charset="0"/>
              </a:rPr>
              <a:t>e-mail</a:t>
            </a:r>
            <a:r>
              <a:rPr lang="en-US" sz="1300" b="1" dirty="0" smtClean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cs-CZ" sz="13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300" b="1" dirty="0" err="1" smtClean="0">
                <a:solidFill>
                  <a:schemeClr val="bg1"/>
                </a:solidFill>
                <a:latin typeface="Arial" charset="0"/>
              </a:rPr>
              <a:t>jan.priban</a:t>
            </a:r>
            <a:r>
              <a:rPr lang="en-US" sz="1300" b="1" dirty="0" smtClean="0">
                <a:solidFill>
                  <a:schemeClr val="bg1"/>
                </a:solidFill>
                <a:latin typeface="Arial" charset="0"/>
              </a:rPr>
              <a:t>@</a:t>
            </a:r>
            <a:r>
              <a:rPr lang="en-US" sz="1300" b="1" dirty="0" err="1" smtClean="0">
                <a:solidFill>
                  <a:schemeClr val="bg1"/>
                </a:solidFill>
                <a:latin typeface="Arial" charset="0"/>
              </a:rPr>
              <a:t>kr-plzensky.cz</a:t>
            </a:r>
            <a:endParaRPr lang="en-US" sz="13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tel.:     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+ 420 377 195 </a:t>
            </a:r>
            <a:r>
              <a:rPr lang="cs-CZ" sz="1400" b="1" dirty="0" smtClean="0">
                <a:solidFill>
                  <a:schemeClr val="bg1"/>
                </a:solidFill>
                <a:latin typeface="Arial" charset="0"/>
              </a:rPr>
              <a:t>667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mob.:  + 420 </a:t>
            </a:r>
            <a:r>
              <a:rPr lang="cs-CZ" sz="1400" b="1" dirty="0" smtClean="0">
                <a:solidFill>
                  <a:schemeClr val="bg1"/>
                </a:solidFill>
                <a:latin typeface="Arial" charset="0"/>
              </a:rPr>
              <a:t>604 973 369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cs-CZ" sz="14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600" b="1" dirty="0">
                <a:solidFill>
                  <a:schemeClr val="bg1"/>
                </a:solidFill>
                <a:latin typeface="Arial" charset="0"/>
              </a:rPr>
              <a:t>www.</a:t>
            </a:r>
            <a:r>
              <a:rPr lang="cs-CZ" sz="1600" b="1" dirty="0" err="1">
                <a:solidFill>
                  <a:schemeClr val="bg1"/>
                </a:solidFill>
                <a:latin typeface="Arial" charset="0"/>
              </a:rPr>
              <a:t>plzensky</a:t>
            </a:r>
            <a:r>
              <a:rPr lang="cs-CZ" sz="1600" b="1" dirty="0">
                <a:solidFill>
                  <a:schemeClr val="bg1"/>
                </a:solidFill>
                <a:latin typeface="Arial" charset="0"/>
              </a:rPr>
              <a:t>-kraj.</a:t>
            </a:r>
            <a:r>
              <a:rPr lang="cs-CZ" sz="1600" b="1" dirty="0" err="1">
                <a:solidFill>
                  <a:schemeClr val="bg1"/>
                </a:solidFill>
                <a:latin typeface="Arial" charset="0"/>
              </a:rPr>
              <a:t>cz</a:t>
            </a:r>
            <a:endParaRPr lang="cs-CZ" sz="16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cs-CZ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492500" y="27813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71600" y="2420888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romanUcPeriod"/>
            </a:pPr>
            <a:r>
              <a:rPr lang="cs-CZ" b="1" dirty="0" smtClean="0">
                <a:latin typeface="Arial" charset="0"/>
                <a:sym typeface="Wingdings" pitchFamily="2" charset="2"/>
              </a:rPr>
              <a:t>PROGRAM PŘESHRANIČNÍ SPOLUPRÁCE CÍL 3 ČR-SVOBODNÝ STÁT BAVORSKO 2007-2013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</a:t>
            </a:r>
          </a:p>
        </p:txBody>
      </p:sp>
      <p:pic>
        <p:nvPicPr>
          <p:cNvPr id="5" name="Obrázek 4" descr="C:\Users\Honzik\Desktop\Buletin\Loga\eu-fla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2016450" cy="122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Honzik\Desktop\Buletin\Loga\Logo_Cil3_lo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2160240" cy="11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11560" y="1196752"/>
            <a:ext cx="8280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800" b="1" u="sng" dirty="0" smtClean="0">
                <a:latin typeface="Arial" charset="0"/>
              </a:rPr>
              <a:t>Historický vývoj</a:t>
            </a:r>
            <a:r>
              <a:rPr lang="cs-CZ" sz="1800" b="1" dirty="0" smtClean="0">
                <a:latin typeface="Arial" charset="0"/>
              </a:rPr>
              <a:t>: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CBC </a:t>
            </a:r>
            <a:r>
              <a:rPr lang="cs-CZ" sz="1800" b="1" dirty="0" err="1" smtClean="0">
                <a:latin typeface="Arial" charset="0"/>
              </a:rPr>
              <a:t>Phare</a:t>
            </a:r>
            <a:r>
              <a:rPr lang="cs-CZ" sz="1800" b="1" dirty="0" smtClean="0">
                <a:latin typeface="Arial" charset="0"/>
              </a:rPr>
              <a:t> v období 1994-2003		  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Iniciativa Společenství </a:t>
            </a:r>
            <a:r>
              <a:rPr lang="cs-CZ" sz="1800" b="1" dirty="0" err="1" smtClean="0">
                <a:latin typeface="Arial" charset="0"/>
              </a:rPr>
              <a:t>Interreg</a:t>
            </a:r>
            <a:r>
              <a:rPr lang="cs-CZ" sz="1800" b="1" dirty="0" smtClean="0">
                <a:latin typeface="Arial" charset="0"/>
              </a:rPr>
              <a:t> IIIA v období 2004-2006</a:t>
            </a:r>
          </a:p>
          <a:p>
            <a:pPr algn="just"/>
            <a:endParaRPr lang="cs-CZ" sz="1800" b="1" dirty="0" smtClean="0">
              <a:latin typeface="Arial" charset="0"/>
            </a:endParaRPr>
          </a:p>
          <a:p>
            <a:pPr algn="just"/>
            <a:r>
              <a:rPr lang="cs-CZ" sz="1800" b="1" u="sng" dirty="0" smtClean="0">
                <a:latin typeface="Arial" charset="0"/>
              </a:rPr>
              <a:t>Strategický cíl:</a:t>
            </a:r>
            <a:r>
              <a:rPr lang="cs-CZ" sz="1800" b="1" dirty="0" smtClean="0">
                <a:latin typeface="Arial" charset="0"/>
              </a:rPr>
              <a:t>	  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Rozvoj česko-bavorského příhraničí jako společného a perspektivního životního, přírodního a hospodářského prostoru, posílení konkurenceschopnosti česko-bavorské příhraniční oblasti a zlepšení udržitelnosti životních podmínek pro její obyvatele</a:t>
            </a:r>
          </a:p>
          <a:p>
            <a:pPr algn="just"/>
            <a:endParaRPr lang="cs-CZ" sz="1800" b="1" dirty="0" smtClean="0">
              <a:latin typeface="Arial" charset="0"/>
            </a:endParaRPr>
          </a:p>
          <a:p>
            <a:pPr algn="just"/>
            <a:r>
              <a:rPr lang="cs-CZ" sz="1800" b="1" u="sng" dirty="0" smtClean="0">
                <a:latin typeface="Arial" charset="0"/>
              </a:rPr>
              <a:t>Přínos po území: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oživení příhraničí,  sbližování obyvatel v mnoha oblastech života,  vytváření trvalé regionální a evropskou přidanou hodnotu</a:t>
            </a:r>
          </a:p>
          <a:p>
            <a:pPr algn="just"/>
            <a:endParaRPr lang="cs-CZ" sz="1800" b="1" dirty="0" smtClean="0">
              <a:latin typeface="Arial" charset="0"/>
            </a:endParaRPr>
          </a:p>
          <a:p>
            <a:pPr algn="just"/>
            <a:r>
              <a:rPr lang="cs-CZ" sz="1800" b="1" u="sng" dirty="0" smtClean="0">
                <a:latin typeface="Arial" charset="0"/>
              </a:rPr>
              <a:t>Zaměření: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podpora přeshraniční hospodářské, kulturní a komunální spolupráce, rozvoj cestovního ruchu, podporu vzdělání a sociální integrace, zlepšení dopravní dostupnosti přeshraničního regionu a ochranu životního prostředí</a:t>
            </a:r>
            <a:endParaRPr lang="cs-CZ" sz="1700" b="1" dirty="0">
              <a:latin typeface="Arial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ZÁKLADNÍ INFORMACE O PROGRAMU                    I                                     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ttp://www.crr.cz/Files/Images/CIL3/mapa_bav_cil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11560" y="1268760"/>
            <a:ext cx="32772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u="sng" dirty="0" smtClean="0">
                <a:latin typeface="Arial" charset="0"/>
              </a:rPr>
              <a:t>Dotační území:</a:t>
            </a:r>
          </a:p>
          <a:p>
            <a:endParaRPr lang="cs-CZ" sz="1600" b="1" u="sng" dirty="0" smtClean="0">
              <a:latin typeface="Arial" charset="0"/>
            </a:endParaRPr>
          </a:p>
          <a:p>
            <a:r>
              <a:rPr lang="cs-CZ" sz="1600" b="1" u="sng" dirty="0" smtClean="0">
                <a:latin typeface="Arial" charset="0"/>
              </a:rPr>
              <a:t>ČR </a:t>
            </a:r>
            <a:r>
              <a:rPr lang="cs-CZ" sz="1600" b="1" u="sng" dirty="0">
                <a:latin typeface="Arial" charset="0"/>
              </a:rPr>
              <a:t>- </a:t>
            </a:r>
            <a:r>
              <a:rPr lang="cs-CZ" sz="1600" b="1" u="sng" dirty="0" smtClean="0">
                <a:latin typeface="Arial" charset="0"/>
              </a:rPr>
              <a:t>kraje:</a:t>
            </a:r>
            <a:endParaRPr lang="cs-CZ" sz="1600" b="1" u="sng" dirty="0">
              <a:latin typeface="Arial" charset="0"/>
            </a:endParaRPr>
          </a:p>
          <a:p>
            <a:r>
              <a:rPr lang="cs-CZ" sz="1600" b="1" dirty="0" smtClean="0">
                <a:latin typeface="Arial" charset="0"/>
              </a:rPr>
              <a:t>Plzeňský</a:t>
            </a:r>
            <a:r>
              <a:rPr lang="cs-CZ" sz="1600" b="1" dirty="0">
                <a:latin typeface="Arial" charset="0"/>
              </a:rPr>
              <a:t>, Karlovarský a Jihočeský</a:t>
            </a:r>
          </a:p>
          <a:p>
            <a:endParaRPr lang="cs-CZ" sz="1600" b="1" dirty="0">
              <a:latin typeface="Arial" charset="0"/>
            </a:endParaRPr>
          </a:p>
          <a:p>
            <a:r>
              <a:rPr lang="cs-CZ" sz="1600" b="1" u="sng" dirty="0">
                <a:latin typeface="Arial" charset="0"/>
              </a:rPr>
              <a:t>BY - zemské okresy:  </a:t>
            </a:r>
            <a:r>
              <a:rPr lang="cs-CZ" sz="1600" b="1" dirty="0">
                <a:latin typeface="Arial" charset="0"/>
              </a:rPr>
              <a:t>	</a:t>
            </a:r>
            <a:endParaRPr lang="cs-CZ" sz="1600" b="1" dirty="0" smtClean="0">
              <a:latin typeface="Arial" charset="0"/>
            </a:endParaRPr>
          </a:p>
          <a:p>
            <a:r>
              <a:rPr lang="cs-CZ" sz="1600" b="1" dirty="0" err="1" smtClean="0">
                <a:latin typeface="Arial" charset="0"/>
              </a:rPr>
              <a:t>Cham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Freyung</a:t>
            </a:r>
            <a:r>
              <a:rPr lang="cs-CZ" sz="1600" b="1" dirty="0">
                <a:latin typeface="Arial" charset="0"/>
              </a:rPr>
              <a:t> - </a:t>
            </a:r>
            <a:r>
              <a:rPr lang="cs-CZ" sz="1600" b="1" dirty="0" err="1">
                <a:latin typeface="Arial" charset="0"/>
              </a:rPr>
              <a:t>Grafenau</a:t>
            </a:r>
            <a:r>
              <a:rPr lang="cs-CZ" sz="1600" b="1" dirty="0">
                <a:latin typeface="Arial" charset="0"/>
              </a:rPr>
              <a:t>, </a:t>
            </a:r>
            <a:endParaRPr lang="cs-CZ" sz="1600" b="1" dirty="0" smtClean="0">
              <a:latin typeface="Arial" charset="0"/>
            </a:endParaRPr>
          </a:p>
          <a:p>
            <a:r>
              <a:rPr lang="cs-CZ" sz="1600" b="1" dirty="0" err="1" smtClean="0">
                <a:latin typeface="Arial" charset="0"/>
              </a:rPr>
              <a:t>Hof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Neustadt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b="1" dirty="0" err="1">
                <a:latin typeface="Arial" charset="0"/>
              </a:rPr>
              <a:t>an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b="1" dirty="0" smtClean="0">
                <a:latin typeface="Arial" charset="0"/>
              </a:rPr>
              <a:t>der </a:t>
            </a:r>
            <a:r>
              <a:rPr lang="cs-CZ" sz="1600" b="1" dirty="0" err="1" smtClean="0">
                <a:latin typeface="Arial" charset="0"/>
              </a:rPr>
              <a:t>Waldnaab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Regen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 smtClean="0">
                <a:latin typeface="Arial" charset="0"/>
              </a:rPr>
              <a:t>chwandorf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Tirschenreuth</a:t>
            </a:r>
            <a:r>
              <a:rPr lang="cs-CZ" sz="1600" b="1" dirty="0">
                <a:latin typeface="Arial" charset="0"/>
              </a:rPr>
              <a:t> a </a:t>
            </a:r>
            <a:r>
              <a:rPr lang="cs-CZ" sz="1600" b="1" dirty="0" err="1" smtClean="0">
                <a:latin typeface="Arial" charset="0"/>
              </a:rPr>
              <a:t>Wunsiedel</a:t>
            </a:r>
            <a:r>
              <a:rPr lang="cs-CZ" sz="1600" b="1" dirty="0" smtClean="0">
                <a:latin typeface="Arial" charset="0"/>
              </a:rPr>
              <a:t> </a:t>
            </a:r>
            <a:r>
              <a:rPr lang="cs-CZ" sz="1600" b="1" dirty="0" err="1">
                <a:latin typeface="Arial" charset="0"/>
              </a:rPr>
              <a:t>im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b="1" dirty="0" err="1">
                <a:latin typeface="Arial" charset="0"/>
              </a:rPr>
              <a:t>Fichtelgebirge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Amberg</a:t>
            </a:r>
            <a:r>
              <a:rPr lang="cs-CZ" sz="1600" b="1" dirty="0">
                <a:latin typeface="Arial" charset="0"/>
              </a:rPr>
              <a:t> - </a:t>
            </a:r>
            <a:r>
              <a:rPr lang="cs-CZ" sz="1600" b="1" dirty="0" err="1">
                <a:latin typeface="Arial" charset="0"/>
              </a:rPr>
              <a:t>Sulzbach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smtClean="0">
                <a:latin typeface="Arial" charset="0"/>
              </a:rPr>
              <a:t>Bayreuth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Deggendorf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Kronach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Kulmbach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P</a:t>
            </a:r>
            <a:r>
              <a:rPr lang="cs-CZ" sz="1600" b="1" dirty="0" err="1" smtClean="0">
                <a:latin typeface="Arial" charset="0"/>
              </a:rPr>
              <a:t>assau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Regensburg</a:t>
            </a:r>
            <a:r>
              <a:rPr lang="cs-CZ" sz="1600" b="1" dirty="0">
                <a:latin typeface="Arial" charset="0"/>
              </a:rPr>
              <a:t> a </a:t>
            </a:r>
            <a:r>
              <a:rPr lang="cs-CZ" sz="1600" b="1" dirty="0" err="1">
                <a:latin typeface="Arial" charset="0"/>
              </a:rPr>
              <a:t>Straubing</a:t>
            </a:r>
            <a:r>
              <a:rPr lang="cs-CZ" sz="1600" b="1" dirty="0">
                <a:latin typeface="Arial" charset="0"/>
              </a:rPr>
              <a:t> – </a:t>
            </a:r>
            <a:r>
              <a:rPr lang="cs-CZ" sz="1600" b="1" dirty="0" err="1">
                <a:latin typeface="Arial" charset="0"/>
              </a:rPr>
              <a:t>Bogen</a:t>
            </a:r>
            <a:endParaRPr lang="cs-CZ" sz="1600" b="1" dirty="0">
              <a:latin typeface="Arial" charset="0"/>
            </a:endParaRPr>
          </a:p>
          <a:p>
            <a:pPr>
              <a:buFontTx/>
              <a:buChar char="-"/>
            </a:pPr>
            <a:r>
              <a:rPr lang="cs-CZ" sz="1600" b="1" u="sng" dirty="0" smtClean="0">
                <a:latin typeface="Arial" charset="0"/>
              </a:rPr>
              <a:t>statutární </a:t>
            </a:r>
            <a:r>
              <a:rPr lang="cs-CZ" sz="1600" b="1" u="sng" dirty="0">
                <a:latin typeface="Arial" charset="0"/>
              </a:rPr>
              <a:t>města</a:t>
            </a:r>
            <a:r>
              <a:rPr lang="cs-CZ" sz="1600" b="1" u="sng" dirty="0" smtClean="0">
                <a:latin typeface="Arial" charset="0"/>
              </a:rPr>
              <a:t>:</a:t>
            </a:r>
          </a:p>
          <a:p>
            <a:r>
              <a:rPr lang="cs-CZ" sz="1600" b="1" dirty="0" err="1" smtClean="0">
                <a:latin typeface="Arial" charset="0"/>
              </a:rPr>
              <a:t>Amberg</a:t>
            </a:r>
            <a:r>
              <a:rPr lang="cs-CZ" sz="1600" b="1" dirty="0">
                <a:latin typeface="Arial" charset="0"/>
              </a:rPr>
              <a:t>, Bayreuth, </a:t>
            </a:r>
            <a:r>
              <a:rPr lang="cs-CZ" sz="1600" b="1" dirty="0" err="1">
                <a:latin typeface="Arial" charset="0"/>
              </a:rPr>
              <a:t>Passau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Regensburg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b="1" dirty="0" smtClean="0">
                <a:latin typeface="Arial" charset="0"/>
              </a:rPr>
              <a:t>a </a:t>
            </a:r>
            <a:r>
              <a:rPr lang="cs-CZ" sz="1600" b="1" dirty="0" err="1" smtClean="0">
                <a:latin typeface="Arial" charset="0"/>
              </a:rPr>
              <a:t>Straubing</a:t>
            </a:r>
            <a:r>
              <a:rPr lang="cs-CZ" sz="1600" b="1" dirty="0">
                <a:latin typeface="Arial" charset="0"/>
              </a:rPr>
              <a:t>, </a:t>
            </a:r>
            <a:r>
              <a:rPr lang="cs-CZ" sz="1600" b="1" dirty="0" err="1">
                <a:latin typeface="Arial" charset="0"/>
              </a:rPr>
              <a:t>Hof</a:t>
            </a:r>
            <a:r>
              <a:rPr lang="cs-CZ" sz="1600" b="1" dirty="0">
                <a:latin typeface="Arial" charset="0"/>
              </a:rPr>
              <a:t> a </a:t>
            </a:r>
            <a:r>
              <a:rPr lang="cs-CZ" sz="1600" b="1" dirty="0" err="1">
                <a:latin typeface="Arial" charset="0"/>
              </a:rPr>
              <a:t>Weiden</a:t>
            </a:r>
            <a:r>
              <a:rPr lang="cs-CZ" sz="1600" b="1" dirty="0">
                <a:latin typeface="Arial" charset="0"/>
              </a:rPr>
              <a:t>.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ZÁKLADNÍ INFORMACE O 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PROGRAMU                   II                                     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11560" y="1196752"/>
            <a:ext cx="8280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800" b="1" u="sng" dirty="0" smtClean="0">
                <a:latin typeface="Arial" charset="0"/>
              </a:rPr>
              <a:t>Dotační sazba: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v ČR 85 % ERDF + 5 % státní rozpočet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v Bavorsku 70 % ERDF  </a:t>
            </a:r>
          </a:p>
          <a:p>
            <a:pPr algn="just"/>
            <a:endParaRPr lang="cs-CZ" sz="1800" b="1" dirty="0" smtClean="0">
              <a:latin typeface="Arial" charset="0"/>
            </a:endParaRPr>
          </a:p>
          <a:p>
            <a:pPr algn="just"/>
            <a:r>
              <a:rPr lang="cs-CZ" sz="1800" b="1" u="sng" dirty="0" smtClean="0">
                <a:latin typeface="Arial" charset="0"/>
              </a:rPr>
              <a:t>Způsobilost žadatelů: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program je určen pouze subjektům neziskového a veřejnoprávního charakteru</a:t>
            </a:r>
          </a:p>
          <a:p>
            <a:pPr algn="just"/>
            <a:endParaRPr lang="cs-CZ" sz="1800" b="1" dirty="0" smtClean="0">
              <a:latin typeface="Arial" charset="0"/>
            </a:endParaRPr>
          </a:p>
          <a:p>
            <a:pPr algn="just"/>
            <a:r>
              <a:rPr lang="cs-CZ" sz="1800" b="1" u="sng" dirty="0" smtClean="0">
                <a:latin typeface="Arial" charset="0"/>
              </a:rPr>
              <a:t>Řídící orgán programu: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Bavorské státní ministerstvo hospodářství, infrastruktury, dopravy a technologie</a:t>
            </a:r>
          </a:p>
          <a:p>
            <a:pPr algn="just"/>
            <a:endParaRPr lang="cs-CZ" sz="1800" b="1" dirty="0" smtClean="0">
              <a:latin typeface="Arial" charset="0"/>
            </a:endParaRPr>
          </a:p>
          <a:p>
            <a:pPr algn="just"/>
            <a:r>
              <a:rPr lang="cs-CZ" sz="1800" b="1" u="sng" dirty="0" smtClean="0">
                <a:latin typeface="Arial" charset="0"/>
              </a:rPr>
              <a:t>Národní orgán programu: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Ministerstvo pro místní rozvoj ČR</a:t>
            </a:r>
          </a:p>
          <a:p>
            <a:pPr algn="just"/>
            <a:endParaRPr lang="cs-CZ" sz="1800" b="1" dirty="0" smtClean="0">
              <a:latin typeface="Arial" charset="0"/>
            </a:endParaRPr>
          </a:p>
          <a:p>
            <a:pPr algn="just"/>
            <a:r>
              <a:rPr lang="cs-CZ" sz="1800" b="1" u="sng" dirty="0" smtClean="0">
                <a:latin typeface="Arial" charset="0"/>
              </a:rPr>
              <a:t>Další subjekty zapojené do implementace programu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Jednotný technický sekretariát, kraje ČR prostřednictvím krajských úřadů, Centrum pro regionální rozvoj ČR</a:t>
            </a:r>
          </a:p>
          <a:p>
            <a:pPr algn="just"/>
            <a:endParaRPr lang="cs-CZ" sz="1800" b="1" dirty="0" smtClean="0">
              <a:latin typeface="Arial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ZÁKLADNÍ INFORMACE O 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PROGRAMU                 III                                     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ZÁKLADNÍ INFORMACE O </a:t>
            </a: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PROGRAMU                  IV                                   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27584" y="1268760"/>
            <a:ext cx="6827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cs-CZ" sz="1800" b="1" dirty="0">
                <a:latin typeface="Arial" charset="0"/>
              </a:rPr>
              <a:t>Celková alokace programu 2007-2013:          115 510 449 EUR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27584" y="4941168"/>
            <a:ext cx="740459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cs-CZ" sz="1800" b="1" dirty="0">
                <a:latin typeface="Arial" charset="0"/>
              </a:rPr>
              <a:t>Prioritní osa 1:   Hospodářský rozvoj, lidské zdroje a </a:t>
            </a:r>
            <a:r>
              <a:rPr lang="cs-CZ" sz="1800" b="1" dirty="0" smtClean="0">
                <a:latin typeface="Arial" charset="0"/>
              </a:rPr>
              <a:t>sítě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- zajištění trvale udržitelného hospodářského a sociálního rozvoje</a:t>
            </a:r>
          </a:p>
          <a:p>
            <a:pPr algn="just"/>
            <a:endParaRPr lang="cs-CZ" sz="1800" b="1" dirty="0">
              <a:latin typeface="Arial" charset="0"/>
            </a:endParaRPr>
          </a:p>
          <a:p>
            <a:pPr algn="just"/>
            <a:r>
              <a:rPr lang="cs-CZ" sz="1800" b="1" dirty="0">
                <a:latin typeface="Arial" charset="0"/>
              </a:rPr>
              <a:t>Prioritní osa 2:   Rozvoj území a životního </a:t>
            </a:r>
            <a:r>
              <a:rPr lang="cs-CZ" sz="1800" b="1" dirty="0" smtClean="0">
                <a:latin typeface="Arial" charset="0"/>
              </a:rPr>
              <a:t>prostředí</a:t>
            </a:r>
          </a:p>
          <a:p>
            <a:pPr algn="just"/>
            <a:r>
              <a:rPr lang="cs-CZ" sz="1800" b="1" dirty="0" smtClean="0">
                <a:latin typeface="Arial" charset="0"/>
              </a:rPr>
              <a:t>- vytvoření základních předpokladů trvale udržitelného rozvoje</a:t>
            </a:r>
            <a:endParaRPr lang="cs-CZ" sz="1800" b="1" dirty="0">
              <a:latin typeface="Arial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475656" y="1916832"/>
          <a:ext cx="6084000" cy="24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/>
                <a:gridCol w="4176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Prioritní osa / oblast podpory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Celková alokace podpory</a:t>
                      </a:r>
                      <a:endParaRPr lang="cs-CZ" sz="16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2007-2013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EUR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72 222 559,0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43 287 890,0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CELKEM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115 510 449,0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00113" y="1628775"/>
            <a:ext cx="705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268760"/>
            <a:ext cx="77408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1600" b="1" dirty="0" smtClean="0">
                <a:latin typeface="Arial" charset="0"/>
              </a:rPr>
              <a:t>  schváleno k realizaci </a:t>
            </a:r>
            <a:r>
              <a:rPr lang="cs-CZ" sz="1600" b="1" u="sng" dirty="0" smtClean="0">
                <a:latin typeface="Arial" charset="0"/>
              </a:rPr>
              <a:t>290 projektů s celkovou výší dotace 109,1 mil. EUR ERDF</a:t>
            </a:r>
            <a:r>
              <a:rPr lang="cs-CZ" sz="1600" b="1" dirty="0" smtClean="0">
                <a:latin typeface="Arial" charset="0"/>
              </a:rPr>
              <a:t> (94,4 % celkové alokace programu)</a:t>
            </a:r>
            <a:endParaRPr lang="cs-CZ" sz="1600" b="1" u="sng" dirty="0" smtClean="0">
              <a:latin typeface="Arial" charset="0"/>
            </a:endParaRPr>
          </a:p>
          <a:p>
            <a:pPr>
              <a:buFontTx/>
              <a:buChar char="-"/>
            </a:pPr>
            <a:endParaRPr lang="cs-CZ" sz="1600" b="1" dirty="0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cs-CZ" sz="1600" b="1" dirty="0" smtClean="0">
                <a:latin typeface="Arial" charset="0"/>
              </a:rPr>
              <a:t>  na území Plzeňského kraje realizováno </a:t>
            </a:r>
            <a:r>
              <a:rPr lang="cs-CZ" sz="1600" b="1" u="sng" dirty="0" smtClean="0">
                <a:latin typeface="Arial" charset="0"/>
              </a:rPr>
              <a:t>110 projektů s celkovou výší dotace 20,51 mil. EUR ERDF</a:t>
            </a:r>
          </a:p>
          <a:p>
            <a:endParaRPr lang="cs-CZ" sz="1800" b="1" u="sng" dirty="0">
              <a:latin typeface="Arial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AKTUÁLNÍ STAV ČERPÁNÍ PROGAMU                      I             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755576" y="6165304"/>
            <a:ext cx="43926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cs-CZ" sz="1000" b="1" dirty="0">
                <a:latin typeface="Arial" charset="0"/>
              </a:rPr>
              <a:t>Zdroj: </a:t>
            </a:r>
            <a:r>
              <a:rPr lang="cs-CZ" sz="1000" b="1" dirty="0" smtClean="0">
                <a:latin typeface="Arial" charset="0"/>
              </a:rPr>
              <a:t>MMR ČR, Měsíční monitorovací zpráva k 30. 6. 2012</a:t>
            </a:r>
            <a:endParaRPr lang="cs-CZ" sz="1000" b="1" dirty="0">
              <a:latin typeface="Arial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83568" y="2780248"/>
          <a:ext cx="8208912" cy="324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368152"/>
                <a:gridCol w="1368152"/>
                <a:gridCol w="1368152"/>
                <a:gridCol w="684076"/>
                <a:gridCol w="684076"/>
                <a:gridCol w="684076"/>
                <a:gridCol w="6840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Prioritní osa / oblast podpory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Podané žádosti o podporu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Zamítnuté  / stažené projekty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Projednávané /</a:t>
                      </a:r>
                    </a:p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pozastavené</a:t>
                      </a: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projekty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Schválené projekty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Finančně ukončené projekty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mil. EUR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mil. EUR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od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začátku období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od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začátku období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aktuální stav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od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začátku období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od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začátku období</a:t>
                      </a:r>
                      <a:endParaRPr lang="cs-CZ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197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69,9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14,7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39,2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9,1</a:t>
                      </a:r>
                      <a:endParaRPr lang="cs-CZ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1748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OP PS</a:t>
                      </a:r>
                    </a:p>
                    <a:p>
                      <a:pPr algn="ctr"/>
                      <a:r>
                        <a:rPr lang="cs-CZ" sz="1400" b="1" dirty="0" err="1" smtClean="0">
                          <a:latin typeface="Arial" pitchFamily="34" charset="0"/>
                          <a:cs typeface="Arial" pitchFamily="34" charset="0"/>
                        </a:rPr>
                        <a:t>Bavorsko</a:t>
                      </a:r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-ČR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109,1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Arial" pitchFamily="34" charset="0"/>
                          <a:cs typeface="Arial" pitchFamily="34" charset="0"/>
                        </a:rPr>
                        <a:t>23,8</a:t>
                      </a:r>
                      <a:endParaRPr lang="cs-CZ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576" y="1412776"/>
            <a:ext cx="705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63600" y="1557338"/>
            <a:ext cx="4716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cs-CZ" sz="1800" b="1" u="sng">
              <a:latin typeface="Arial" charset="0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776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AKTUÁLNÍ STAV ČERPÁNÍ PROGRAMU	            II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  <p:pic>
        <p:nvPicPr>
          <p:cNvPr id="1026" name="Picture 2" descr="C:\Users\kanka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63284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63600" y="1557338"/>
            <a:ext cx="4716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cs-CZ" sz="1800" b="1" u="sng">
              <a:latin typeface="Arial" charset="0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DISPOZIČNÍ FOND PRO REGION ŠUMAVA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pitchFamily="2" charset="2"/>
              </a:rPr>
              <a:t>î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7584" y="1268760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latin typeface="Arial" pitchFamily="34" charset="0"/>
                <a:cs typeface="Arial" pitchFamily="34" charset="0"/>
              </a:rPr>
              <a:t>Dotačním územím v ČR:  celý Jihočeský kraj a celý Plzeňský kraj 				(kromě okresu Tachov)</a:t>
            </a: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b="1" dirty="0" smtClean="0">
                <a:latin typeface="Arial" pitchFamily="34" charset="0"/>
                <a:cs typeface="Arial" pitchFamily="34" charset="0"/>
              </a:rPr>
              <a:t>Částka k rozdělení mezi žadatele:    2,95 mil. EUR ERDF</a:t>
            </a: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endParaRPr lang="cs-CZ" sz="18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800" b="1" u="sng" dirty="0" smtClean="0">
                <a:latin typeface="Arial" pitchFamily="34" charset="0"/>
                <a:cs typeface="Arial" pitchFamily="34" charset="0"/>
              </a:rPr>
              <a:t>Aktuální stav čerpání</a:t>
            </a: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ukončeno již 9. výzev</a:t>
            </a:r>
          </a:p>
          <a:p>
            <a:pPr>
              <a:buFontTx/>
              <a:buChar char="-"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na českém dotačním území schváleno celkem </a:t>
            </a:r>
            <a:r>
              <a:rPr lang="cs-CZ" sz="1800" b="1" u="sng" dirty="0" smtClean="0">
                <a:latin typeface="Arial" pitchFamily="34" charset="0"/>
                <a:cs typeface="Arial" pitchFamily="34" charset="0"/>
              </a:rPr>
              <a:t>490 projektů s celkovou výší dotace 2,46 mil. EUR z ERDF</a:t>
            </a:r>
          </a:p>
          <a:p>
            <a:pPr>
              <a:buFontTx/>
              <a:buChar char="-"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na území Plzeňského kraje 314 projektů s celkovou výší schválené dotace 1,65 mil. EUR z ERDF (více než 65 %)</a:t>
            </a:r>
          </a:p>
          <a:p>
            <a:endParaRPr lang="cs-CZ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 descr="Sumav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22322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C:\Users\Honzik\Desktop\Buletin\Loga\eu-flag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1296370" cy="8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 descr="C:\Users\Honzik\Desktop\Buletin\Loga\Logo_Cil3_lo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852936"/>
            <a:ext cx="1361177" cy="86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utoUpdateAnimBg="0"/>
    </p:bldLst>
  </p:timing>
</p:sld>
</file>

<file path=ppt/theme/theme1.xml><?xml version="1.0" encoding="utf-8"?>
<a:theme xmlns:a="http://schemas.openxmlformats.org/drawingml/2006/main" name="šablona_powerpoint_logo">
  <a:themeElements>
    <a:clrScheme name="šablona_powerpoint_log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šablona_powerpoint_lo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_powerpoint_log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_powerpoint_log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log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log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šablona_powerpoint_logo</Template>
  <TotalTime>2402</TotalTime>
  <Words>610</Words>
  <Application>Microsoft Office PowerPoint</Application>
  <PresentationFormat>Předvádění na obrazovce (4:3)</PresentationFormat>
  <Paragraphs>224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šablona_powerpoint_logo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KúPk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 Ježková</dc:creator>
  <cp:lastModifiedBy>Lukáš Kaňka</cp:lastModifiedBy>
  <cp:revision>146</cp:revision>
  <dcterms:created xsi:type="dcterms:W3CDTF">2007-09-14T12:48:18Z</dcterms:created>
  <dcterms:modified xsi:type="dcterms:W3CDTF">2012-10-09T06:21:03Z</dcterms:modified>
</cp:coreProperties>
</file>