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13" r:id="rId2"/>
    <p:sldId id="339" r:id="rId3"/>
    <p:sldId id="316" r:id="rId4"/>
    <p:sldId id="317" r:id="rId5"/>
    <p:sldId id="341" r:id="rId6"/>
    <p:sldId id="345" r:id="rId7"/>
    <p:sldId id="344" r:id="rId8"/>
    <p:sldId id="343" r:id="rId9"/>
    <p:sldId id="346" r:id="rId10"/>
    <p:sldId id="347" r:id="rId11"/>
    <p:sldId id="348" r:id="rId12"/>
    <p:sldId id="349" r:id="rId13"/>
    <p:sldId id="350" r:id="rId14"/>
    <p:sldId id="342" r:id="rId15"/>
    <p:sldId id="265" r:id="rId16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višová Hana" initials="CH" lastIdx="1" clrIdx="0">
    <p:extLst>
      <p:ext uri="{19B8F6BF-5375-455C-9EA6-DF929625EA0E}">
        <p15:presenceInfo xmlns:p15="http://schemas.microsoft.com/office/powerpoint/2012/main" userId="S-1-5-21-1872906248-1836515400-617630493-22611" providerId="AD"/>
      </p:ext>
    </p:extLst>
  </p:cmAuthor>
  <p:cmAuthor id="2" name="Rataj Jakub" initials="RJ" lastIdx="5" clrIdx="1">
    <p:extLst>
      <p:ext uri="{19B8F6BF-5375-455C-9EA6-DF929625EA0E}">
        <p15:presenceInfo xmlns:p15="http://schemas.microsoft.com/office/powerpoint/2012/main" userId="S-1-5-21-1872906248-1836515400-617630493-173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9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59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lena.bratkova@plzensky-kraj.cz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lena.bratkova@plzensky-kraj.cz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onika.ruckaufova@plzensky-kraj.cz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tace.plzensky-kraj.cz/verejnost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a.landova@plzensky-kraj.cz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dravakrajinapk.cz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0326" y="1834170"/>
            <a:ext cx="7779883" cy="124532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Dotační </a:t>
            </a:r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</a:t>
            </a: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Plzeňského kraje </a:t>
            </a:r>
            <a:b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oblasti životního prostředí </a:t>
            </a:r>
            <a:b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roce 2023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0326" y="5602778"/>
            <a:ext cx="4559096" cy="926761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16. a 23. 11. 2023, pro obce v Plzeňském kraji</a:t>
            </a:r>
          </a:p>
          <a:p>
            <a:r>
              <a:rPr lang="cs-CZ" dirty="0" smtClean="0"/>
              <a:t>Mgr. Martin Plíhal</a:t>
            </a:r>
          </a:p>
          <a:p>
            <a:r>
              <a:rPr lang="cs-CZ" dirty="0" smtClean="0"/>
              <a:t>vedoucí odboru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7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70492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Dotační program Zdravá krajina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83810"/>
            <a:ext cx="78867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400" b="1" dirty="0"/>
              <a:t>Dotační titul č. 1: Zvyšování druhové rozmanitosti, ochrana druhů, biotopů a stanovišť, arboristická ošetření významných stromů </a:t>
            </a:r>
            <a:endParaRPr lang="cs-CZ" sz="4400" b="1" dirty="0" smtClean="0"/>
          </a:p>
          <a:p>
            <a:pPr marL="0" indent="0">
              <a:buNone/>
            </a:pPr>
            <a:endParaRPr lang="cs-CZ" sz="3800" b="1" dirty="0"/>
          </a:p>
          <a:p>
            <a:pPr marL="0" indent="0">
              <a:buNone/>
            </a:pPr>
            <a:r>
              <a:rPr lang="cs-CZ" sz="4600" dirty="0" smtClean="0"/>
              <a:t>předpoklad schválení pravidel</a:t>
            </a:r>
            <a:r>
              <a:rPr lang="cs-CZ" sz="4600" dirty="0"/>
              <a:t>: </a:t>
            </a:r>
            <a:r>
              <a:rPr lang="cs-CZ" sz="4600" dirty="0" smtClean="0"/>
              <a:t>prosinec 2022</a:t>
            </a:r>
          </a:p>
          <a:p>
            <a:pPr marL="0" indent="0">
              <a:buNone/>
            </a:pPr>
            <a:endParaRPr lang="cs-CZ" sz="4600" dirty="0"/>
          </a:p>
          <a:p>
            <a:pPr marL="0" indent="0">
              <a:buNone/>
            </a:pPr>
            <a:r>
              <a:rPr lang="cs-CZ" sz="4600" dirty="0" smtClean="0"/>
              <a:t>předpokládaná alokace: 2 000 000 Kč</a:t>
            </a:r>
          </a:p>
          <a:p>
            <a:pPr marL="0" indent="0">
              <a:buNone/>
            </a:pPr>
            <a:endParaRPr lang="cs-CZ" sz="4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4600" dirty="0" smtClean="0"/>
              <a:t>kontaktní osoba: Ing. Alena </a:t>
            </a:r>
            <a:r>
              <a:rPr lang="cs-CZ" sz="4600" dirty="0" err="1" smtClean="0"/>
              <a:t>Bratková</a:t>
            </a:r>
            <a:endParaRPr lang="cs-CZ" sz="4600" dirty="0" smtClean="0"/>
          </a:p>
          <a:p>
            <a:pPr marL="0" indent="0">
              <a:buNone/>
            </a:pPr>
            <a:r>
              <a:rPr lang="cs-CZ" sz="4600" dirty="0" smtClean="0"/>
              <a:t>tel.: </a:t>
            </a:r>
            <a:r>
              <a:rPr lang="cs-CZ" sz="4600" dirty="0"/>
              <a:t>377 195 594</a:t>
            </a:r>
            <a:endParaRPr lang="cs-CZ" sz="4600" dirty="0" smtClean="0"/>
          </a:p>
          <a:p>
            <a:pPr marL="0" indent="0">
              <a:buNone/>
            </a:pPr>
            <a:r>
              <a:rPr lang="cs-CZ" sz="4600" u="sng" dirty="0">
                <a:hlinkClick r:id="rId2"/>
              </a:rPr>
              <a:t>alena.bratkova@plzensky-kraj.cz</a:t>
            </a:r>
            <a:endParaRPr lang="cs-CZ" sz="4600" dirty="0"/>
          </a:p>
          <a:p>
            <a:pPr marL="0" indent="0">
              <a:buNone/>
            </a:pPr>
            <a:endParaRPr lang="cs-CZ" sz="4600" dirty="0" smtClean="0"/>
          </a:p>
          <a:p>
            <a:pPr marL="0" indent="0">
              <a:buNone/>
            </a:pPr>
            <a:r>
              <a:rPr lang="cs-CZ" sz="4600" dirty="0" smtClean="0"/>
              <a:t>http</a:t>
            </a:r>
            <a:r>
              <a:rPr lang="cs-CZ" sz="4600" dirty="0"/>
              <a:t>://</a:t>
            </a:r>
            <a:r>
              <a:rPr lang="cs-CZ" sz="4600" dirty="0" smtClean="0"/>
              <a:t>dotace.plzensky-kraj.cz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7002435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10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198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803015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Dotační program Zdravá krajina 2023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448856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100" b="1" dirty="0"/>
              <a:t>Dotační titul č. 2: Výsadba </a:t>
            </a:r>
            <a:r>
              <a:rPr lang="cs-CZ" sz="2100" b="1" dirty="0" smtClean="0"/>
              <a:t>dřevin</a:t>
            </a:r>
          </a:p>
          <a:p>
            <a:pPr marL="0" indent="0">
              <a:buNone/>
            </a:pPr>
            <a:r>
              <a:rPr lang="cs-CZ" sz="2200" dirty="0" smtClean="0"/>
              <a:t>podpora projektů na:</a:t>
            </a:r>
          </a:p>
          <a:p>
            <a:pPr lvl="1"/>
            <a:r>
              <a:rPr lang="cs-CZ" sz="2200" dirty="0" smtClean="0"/>
              <a:t>výsadbu původních listnatých nebo ovocných dřevin </a:t>
            </a:r>
            <a:r>
              <a:rPr lang="cs-CZ" sz="2200" dirty="0"/>
              <a:t>ve volné krajině </a:t>
            </a:r>
            <a:r>
              <a:rPr lang="cs-CZ" sz="2200" dirty="0" smtClean="0"/>
              <a:t>včetně </a:t>
            </a:r>
            <a:r>
              <a:rPr lang="cs-CZ" sz="2200" dirty="0"/>
              <a:t>výsadby přímo na </a:t>
            </a:r>
            <a:r>
              <a:rPr lang="cs-CZ" sz="2200" dirty="0" smtClean="0"/>
              <a:t>zemědělských </a:t>
            </a:r>
            <a:r>
              <a:rPr lang="cs-CZ" sz="2200" dirty="0"/>
              <a:t>pozemcích </a:t>
            </a:r>
            <a:endParaRPr lang="cs-CZ" sz="2200" dirty="0" smtClean="0"/>
          </a:p>
          <a:p>
            <a:pPr lvl="1"/>
            <a:r>
              <a:rPr lang="cs-CZ" sz="2200" dirty="0" smtClean="0"/>
              <a:t>zakládání </a:t>
            </a:r>
            <a:r>
              <a:rPr lang="cs-CZ" sz="2200" dirty="0"/>
              <a:t>a obnova extenzivních (neprodukčních) sadů ve volné krajině se zaměřením na původní krajové odrůdy ovocných dřevin</a:t>
            </a:r>
          </a:p>
          <a:p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výše dotace až</a:t>
            </a:r>
            <a:r>
              <a:rPr lang="cs-CZ" sz="2200" b="1" dirty="0" smtClean="0"/>
              <a:t> </a:t>
            </a:r>
            <a:r>
              <a:rPr lang="cs-CZ" sz="2200" b="1" dirty="0"/>
              <a:t>90 %</a:t>
            </a:r>
            <a:r>
              <a:rPr lang="cs-CZ" sz="2200" b="1" dirty="0" smtClean="0"/>
              <a:t>, min. 10 000 Kč a max. 100</a:t>
            </a:r>
            <a:r>
              <a:rPr lang="cs-CZ" sz="2200" b="1" dirty="0"/>
              <a:t> 000 </a:t>
            </a:r>
            <a:r>
              <a:rPr lang="cs-CZ" sz="2200" b="1" dirty="0" smtClean="0"/>
              <a:t>Kč </a:t>
            </a:r>
            <a:r>
              <a:rPr lang="cs-CZ" sz="2200" dirty="0" smtClean="0"/>
              <a:t>na jeden projekt</a:t>
            </a:r>
            <a:endParaRPr lang="cs-CZ" sz="2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977496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11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204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70492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Dotační program Zdravá krajina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47850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300" b="1" dirty="0" smtClean="0"/>
              <a:t>Dotační titul č. 2: Výsadba dřevin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předpoklad schválení pravidel</a:t>
            </a:r>
            <a:r>
              <a:rPr lang="cs-CZ" sz="2400" dirty="0"/>
              <a:t>: </a:t>
            </a:r>
            <a:r>
              <a:rPr lang="cs-CZ" sz="2400" dirty="0" smtClean="0"/>
              <a:t>prosinec 2022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předpokládaná alokace: 2 000 000 Kč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kontaktní osoba: Ing. Alena </a:t>
            </a:r>
            <a:r>
              <a:rPr lang="cs-CZ" sz="2400" dirty="0" err="1" smtClean="0"/>
              <a:t>Bratková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tel.: </a:t>
            </a:r>
            <a:r>
              <a:rPr lang="cs-CZ" sz="2400" dirty="0"/>
              <a:t>377 195 594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alena.bratkova@plzensky-kraj.cz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http</a:t>
            </a:r>
            <a:r>
              <a:rPr lang="cs-CZ" sz="2400" dirty="0"/>
              <a:t>://</a:t>
            </a:r>
            <a:r>
              <a:rPr lang="cs-CZ" sz="2400" dirty="0" smtClean="0"/>
              <a:t>dotace.plzensky-kraj.cz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7002435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519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775381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Dotační program Zdravá krajina 2023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448855"/>
            <a:ext cx="7886700" cy="48438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300" b="1" dirty="0"/>
              <a:t>Dotační titul č. 3: Retence vody</a:t>
            </a:r>
          </a:p>
          <a:p>
            <a:pPr marL="0" indent="0">
              <a:buNone/>
            </a:pPr>
            <a:r>
              <a:rPr lang="cs-CZ" sz="2400" dirty="0" smtClean="0"/>
              <a:t>podpora projektů na:</a:t>
            </a:r>
          </a:p>
          <a:p>
            <a:pPr lvl="1"/>
            <a:r>
              <a:rPr lang="cs-CZ" dirty="0"/>
              <a:t>tvorbu nebo obnovu přírodních vodních prvků s retenční schopností, opatření k udržitelnému hospodaření se srážkovými vodami </a:t>
            </a:r>
            <a:r>
              <a:rPr lang="cs-CZ" dirty="0" smtClean="0"/>
              <a:t>- tůně</a:t>
            </a:r>
            <a:r>
              <a:rPr lang="cs-CZ" dirty="0"/>
              <a:t>, mokřady, obnova pramenišť, zasakovací prvky (např. </a:t>
            </a:r>
            <a:r>
              <a:rPr lang="cs-CZ" dirty="0" err="1"/>
              <a:t>průlehy</a:t>
            </a:r>
            <a:r>
              <a:rPr lang="cs-CZ" dirty="0"/>
              <a:t> či příkopy), opatření zabraňující vtoku srážkových vod do kanalizace, apod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zakládání nebo obnova větrolamů a trvalých </a:t>
            </a:r>
            <a:r>
              <a:rPr lang="cs-CZ" dirty="0" err="1"/>
              <a:t>rozčleňovacích</a:t>
            </a:r>
            <a:r>
              <a:rPr lang="cs-CZ" dirty="0"/>
              <a:t> pásů </a:t>
            </a:r>
            <a:r>
              <a:rPr lang="cs-CZ" dirty="0" smtClean="0"/>
              <a:t>s </a:t>
            </a:r>
            <a:r>
              <a:rPr lang="cs-CZ" dirty="0"/>
              <a:t>dřevinami</a:t>
            </a:r>
          </a:p>
          <a:p>
            <a:pPr lvl="1"/>
            <a:r>
              <a:rPr lang="cs-CZ" dirty="0"/>
              <a:t>opatření pro zpomalení odtoku z lesních pozemků (</a:t>
            </a:r>
            <a:r>
              <a:rPr lang="cs-CZ" dirty="0" err="1"/>
              <a:t>přehrázky</a:t>
            </a:r>
            <a:r>
              <a:rPr lang="cs-CZ" dirty="0"/>
              <a:t>, vsakovací jímky). </a:t>
            </a:r>
          </a:p>
          <a:p>
            <a:pPr marL="0" lvl="0" indent="0">
              <a:buNone/>
            </a:pPr>
            <a:endParaRPr lang="cs-CZ" sz="2400" dirty="0" smtClean="0"/>
          </a:p>
          <a:p>
            <a:pPr marL="0" lvl="0" indent="0">
              <a:buNone/>
            </a:pPr>
            <a:r>
              <a:rPr lang="cs-CZ" sz="2400" dirty="0" smtClean="0"/>
              <a:t>výše dotace </a:t>
            </a:r>
            <a:r>
              <a:rPr lang="cs-CZ" sz="2400" b="1" dirty="0" smtClean="0"/>
              <a:t>až 90 </a:t>
            </a:r>
            <a:r>
              <a:rPr lang="cs-CZ" sz="2400" b="1" dirty="0"/>
              <a:t>%, min. 30 000 Kč max. 500 000 Kč </a:t>
            </a:r>
            <a:r>
              <a:rPr lang="cs-CZ" sz="2400" dirty="0"/>
              <a:t> na jeden projekt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969184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443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966818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Dotační program Zdravá krajina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53737"/>
            <a:ext cx="7991475" cy="38410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400" b="1" dirty="0"/>
              <a:t>Dotační titul č. 3: Retence vody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100" dirty="0" smtClean="0"/>
              <a:t>předpoklad schválení pravidel: prosinec 2022</a:t>
            </a:r>
          </a:p>
          <a:p>
            <a:pPr marL="0" indent="0">
              <a:buNone/>
            </a:pPr>
            <a:endParaRPr lang="cs-CZ" sz="3100" dirty="0" smtClean="0"/>
          </a:p>
          <a:p>
            <a:pPr marL="0" indent="0">
              <a:buNone/>
            </a:pPr>
            <a:r>
              <a:rPr lang="cs-CZ" sz="3100" dirty="0" smtClean="0"/>
              <a:t>předpokládaná alokace: 2 000 000 Kč</a:t>
            </a:r>
            <a:endParaRPr lang="cs-CZ" sz="3100" dirty="0"/>
          </a:p>
          <a:p>
            <a:pPr marL="0" indent="0">
              <a:buNone/>
            </a:pPr>
            <a:endParaRPr lang="cs-CZ" sz="3100" dirty="0" smtClean="0"/>
          </a:p>
          <a:p>
            <a:pPr marL="0" indent="0">
              <a:buNone/>
            </a:pPr>
            <a:r>
              <a:rPr lang="cs-CZ" sz="3100" dirty="0" smtClean="0"/>
              <a:t>kontaktní </a:t>
            </a:r>
            <a:r>
              <a:rPr lang="cs-CZ" sz="3100" dirty="0"/>
              <a:t>osoba: </a:t>
            </a:r>
            <a:r>
              <a:rPr lang="cs-CZ" sz="3100" dirty="0" smtClean="0"/>
              <a:t>Bc. Monika Rückaufová</a:t>
            </a:r>
            <a:endParaRPr lang="cs-CZ" sz="3100" dirty="0"/>
          </a:p>
          <a:p>
            <a:pPr marL="0" indent="0">
              <a:buNone/>
            </a:pPr>
            <a:r>
              <a:rPr lang="cs-CZ" sz="3100" dirty="0"/>
              <a:t>tel</a:t>
            </a:r>
            <a:r>
              <a:rPr lang="cs-CZ" sz="3100" dirty="0" smtClean="0"/>
              <a:t>.: </a:t>
            </a:r>
            <a:r>
              <a:rPr lang="cs-CZ" sz="3100" dirty="0"/>
              <a:t>377 195 </a:t>
            </a:r>
            <a:r>
              <a:rPr lang="cs-CZ" sz="3100" dirty="0" smtClean="0"/>
              <a:t>757</a:t>
            </a:r>
            <a:endParaRPr lang="cs-CZ" sz="3100" dirty="0"/>
          </a:p>
          <a:p>
            <a:pPr marL="0" indent="0">
              <a:buNone/>
            </a:pPr>
            <a:r>
              <a:rPr lang="cs-CZ" sz="3100" dirty="0" smtClean="0">
                <a:hlinkClick r:id="rId2"/>
              </a:rPr>
              <a:t>monika.ruckaufova@plzensky-kraj.cz</a:t>
            </a:r>
            <a:endParaRPr lang="cs-CZ" sz="3100" dirty="0" smtClean="0"/>
          </a:p>
          <a:p>
            <a:pPr marL="0" indent="0">
              <a:buNone/>
            </a:pPr>
            <a:endParaRPr lang="cs-CZ" sz="3100" dirty="0" smtClean="0"/>
          </a:p>
          <a:p>
            <a:pPr marL="0" indent="0">
              <a:buNone/>
            </a:pPr>
            <a:r>
              <a:rPr lang="cs-CZ" sz="3100" dirty="0"/>
              <a:t>http://dotace.plzensky-kraj.cz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952558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989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34" y="680504"/>
            <a:ext cx="5740416" cy="2008015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pozornost.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5642158" cy="1110191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458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975" y="892717"/>
            <a:ext cx="8020050" cy="556156"/>
          </a:xfrm>
        </p:spPr>
        <p:txBody>
          <a:bodyPr>
            <a:noAutofit/>
          </a:bodyPr>
          <a:lstStyle/>
          <a:p>
            <a:pPr algn="ctr"/>
            <a:r>
              <a:rPr lang="cs-C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ea typeface="+mn-ea"/>
              </a:rPr>
              <a:t>2 </a:t>
            </a:r>
            <a:r>
              <a:rPr lang="cs-CZ" sz="2400" dirty="0" smtClean="0">
                <a:ea typeface="+mn-ea"/>
              </a:rPr>
              <a:t>dotační programy a celkem 4 dotační tituly </a:t>
            </a:r>
            <a:br>
              <a:rPr lang="cs-CZ" sz="2400" dirty="0" smtClean="0">
                <a:ea typeface="+mn-ea"/>
              </a:rPr>
            </a:br>
            <a:r>
              <a:rPr lang="cs-CZ" sz="2400" dirty="0" smtClean="0">
                <a:ea typeface="+mn-ea"/>
              </a:rPr>
              <a:t> 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7" y="1817312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 smtClean="0"/>
              <a:t>Dotační </a:t>
            </a:r>
            <a:r>
              <a:rPr lang="cs-CZ" sz="2600" b="1" dirty="0"/>
              <a:t>program </a:t>
            </a:r>
            <a:r>
              <a:rPr lang="cs-CZ" sz="2600" b="1" dirty="0" smtClean="0"/>
              <a:t>vodohospodářské infrastruktury 2023</a:t>
            </a:r>
          </a:p>
          <a:p>
            <a:pPr lvl="1"/>
            <a:r>
              <a:rPr lang="cs-CZ" dirty="0" smtClean="0"/>
              <a:t>Dotační titul: Dotační program vodohospodářské infrastruktury 2023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2600" b="1" dirty="0"/>
              <a:t>Dotační program Zdravá krajina 2023</a:t>
            </a:r>
          </a:p>
          <a:p>
            <a:pPr lvl="1"/>
            <a:r>
              <a:rPr lang="cs-CZ" dirty="0"/>
              <a:t>Dotační titul č. 1: Zvyšování druhové rozmanitosti, ochrana druhů, biotopů a stanovišť, arboristická ošetření významných stromů </a:t>
            </a:r>
            <a:endParaRPr lang="cs-CZ" dirty="0" smtClean="0"/>
          </a:p>
          <a:p>
            <a:pPr lvl="1"/>
            <a:r>
              <a:rPr lang="cs-CZ" dirty="0"/>
              <a:t>Dotační titul č. 2: Výsadba </a:t>
            </a:r>
            <a:r>
              <a:rPr lang="cs-CZ" dirty="0" smtClean="0"/>
              <a:t>dřevin</a:t>
            </a:r>
          </a:p>
          <a:p>
            <a:pPr lvl="1"/>
            <a:r>
              <a:rPr lang="cs-CZ" dirty="0" smtClean="0"/>
              <a:t>Dotační </a:t>
            </a:r>
            <a:r>
              <a:rPr lang="cs-CZ" dirty="0"/>
              <a:t>titul č. 3: Retence </a:t>
            </a:r>
            <a:r>
              <a:rPr lang="cs-CZ" dirty="0" smtClean="0"/>
              <a:t>vody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b="1" dirty="0" smtClean="0"/>
              <a:t>všechny žádosti se podávají prostřednictvím aplikace</a:t>
            </a:r>
            <a:r>
              <a:rPr lang="cs-CZ" dirty="0" smtClean="0"/>
              <a:t> </a:t>
            </a:r>
            <a:r>
              <a:rPr lang="cs-CZ" dirty="0" err="1" smtClean="0">
                <a:hlinkClick r:id="rId2"/>
              </a:rPr>
              <a:t>eDotace</a:t>
            </a:r>
            <a:r>
              <a:rPr lang="cs-CZ" dirty="0" smtClean="0"/>
              <a:t> </a:t>
            </a:r>
            <a:endParaRPr lang="cs-CZ" dirty="0"/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7" y="360364"/>
            <a:ext cx="6969185" cy="352966"/>
          </a:xfrm>
        </p:spPr>
        <p:txBody>
          <a:bodyPr/>
          <a:lstStyle/>
          <a:p>
            <a:r>
              <a:rPr lang="cs-CZ" b="1" dirty="0" smtClean="0"/>
              <a:t>Dotační programy PK v oblasti životního prostředí v roce 2023</a:t>
            </a:r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dirty="0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860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 smtClean="0"/>
              <a:t>Dotační program vodohospodářské infrastruktury 2023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podpora výstavby, rekonstrukce:</a:t>
            </a:r>
          </a:p>
          <a:p>
            <a:r>
              <a:rPr lang="cs-CZ" sz="2400" dirty="0" smtClean="0"/>
              <a:t>ČOV</a:t>
            </a:r>
          </a:p>
          <a:p>
            <a:r>
              <a:rPr lang="cs-CZ" sz="2400" dirty="0" smtClean="0"/>
              <a:t>kanalizace</a:t>
            </a:r>
          </a:p>
          <a:p>
            <a:r>
              <a:rPr lang="cs-CZ" sz="2400" dirty="0" smtClean="0"/>
              <a:t>vodovodu</a:t>
            </a:r>
          </a:p>
          <a:p>
            <a:r>
              <a:rPr lang="cs-CZ" sz="2400" dirty="0" smtClean="0"/>
              <a:t>vodárenských objektů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není na: </a:t>
            </a:r>
            <a:r>
              <a:rPr lang="cs-CZ" sz="2400" dirty="0" smtClean="0"/>
              <a:t>zasíťování nových pozemků, domovní čistírny, přípojky, opravy, 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soulad s Plánem rozvoje vodovodů a kanalizací Plzeňského kraje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969184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908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/>
              <a:t>Dotační program </a:t>
            </a:r>
            <a:r>
              <a:rPr lang="cs-CZ" sz="2800" b="1" dirty="0" smtClean="0"/>
              <a:t>vodohospodářské infrastruktury 2023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925377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500" dirty="0" smtClean="0"/>
              <a:t>žadatelé: </a:t>
            </a:r>
          </a:p>
          <a:p>
            <a:r>
              <a:rPr lang="cs-CZ" sz="3500" dirty="0" smtClean="0"/>
              <a:t>obce</a:t>
            </a:r>
          </a:p>
          <a:p>
            <a:r>
              <a:rPr lang="cs-CZ" sz="3500" dirty="0" smtClean="0"/>
              <a:t>dobrovolné svazky obcí</a:t>
            </a:r>
          </a:p>
          <a:p>
            <a:r>
              <a:rPr lang="cs-CZ" sz="3500" dirty="0" smtClean="0"/>
              <a:t>právnické osoby, kde obce vlastní </a:t>
            </a:r>
            <a:r>
              <a:rPr lang="en-US" sz="3500" dirty="0" smtClean="0"/>
              <a:t>&gt;50</a:t>
            </a:r>
            <a:r>
              <a:rPr lang="cs-CZ" sz="3500" dirty="0" smtClean="0"/>
              <a:t>% podíl</a:t>
            </a:r>
          </a:p>
          <a:p>
            <a:pPr marL="0" indent="0">
              <a:buNone/>
            </a:pPr>
            <a:endParaRPr lang="cs-CZ" sz="3500" dirty="0" smtClean="0"/>
          </a:p>
          <a:p>
            <a:pPr marL="0" indent="0">
              <a:buNone/>
            </a:pPr>
            <a:r>
              <a:rPr lang="cs-CZ" sz="3500" dirty="0" smtClean="0"/>
              <a:t>výše dotace: až </a:t>
            </a:r>
            <a:r>
              <a:rPr lang="cs-CZ" sz="3500" b="1" dirty="0" smtClean="0"/>
              <a:t>70 %</a:t>
            </a:r>
            <a:r>
              <a:rPr lang="cs-CZ" sz="3500" dirty="0" smtClean="0"/>
              <a:t> uznatelných nákladů </a:t>
            </a:r>
          </a:p>
          <a:p>
            <a:pPr marL="0" indent="0">
              <a:buNone/>
            </a:pPr>
            <a:r>
              <a:rPr lang="cs-CZ" sz="3500" dirty="0" smtClean="0"/>
              <a:t>pro jednu žádost </a:t>
            </a:r>
            <a:r>
              <a:rPr lang="cs-CZ" sz="3500" b="1" dirty="0" smtClean="0"/>
              <a:t>max. 5 000 000 Kč</a:t>
            </a:r>
          </a:p>
          <a:p>
            <a:pPr marL="0" indent="0">
              <a:buNone/>
            </a:pPr>
            <a:r>
              <a:rPr lang="cs-CZ" sz="3500" b="1" dirty="0" smtClean="0"/>
              <a:t>společné řešení DSO </a:t>
            </a:r>
            <a:r>
              <a:rPr lang="cs-CZ" sz="3500" dirty="0" smtClean="0"/>
              <a:t>a právnické osoby </a:t>
            </a:r>
            <a:r>
              <a:rPr lang="cs-CZ" sz="3500" b="1" dirty="0" smtClean="0"/>
              <a:t>max. 10 000 000 Kč </a:t>
            </a:r>
          </a:p>
          <a:p>
            <a:pPr marL="0" indent="0">
              <a:buNone/>
            </a:pPr>
            <a:r>
              <a:rPr lang="cs-CZ" sz="3500" dirty="0" smtClean="0"/>
              <a:t>možnost kofinancování od jiných poskytovatelů</a:t>
            </a:r>
          </a:p>
          <a:p>
            <a:pPr marL="0" indent="0">
              <a:buNone/>
            </a:pPr>
            <a:endParaRPr lang="cs-CZ" sz="3500" dirty="0" smtClean="0"/>
          </a:p>
          <a:p>
            <a:pPr marL="0" indent="0">
              <a:buNone/>
            </a:pPr>
            <a:r>
              <a:rPr lang="cs-CZ" sz="3500" dirty="0" smtClean="0"/>
              <a:t>předpokládaná alokace: </a:t>
            </a:r>
            <a:r>
              <a:rPr lang="cs-CZ" sz="3500" b="1" dirty="0" smtClean="0">
                <a:solidFill>
                  <a:srgbClr val="FF0000"/>
                </a:solidFill>
              </a:rPr>
              <a:t>104 910 000 Kč</a:t>
            </a:r>
            <a:endParaRPr lang="cs-CZ" sz="35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944246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055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8020050" cy="556156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/>
              <a:t>Dotační program </a:t>
            </a:r>
            <a:r>
              <a:rPr lang="cs-CZ" sz="2400" b="1" dirty="0" smtClean="0"/>
              <a:t>vodohospodářské </a:t>
            </a:r>
            <a:r>
              <a:rPr lang="cs-CZ" sz="2400" b="1" dirty="0"/>
              <a:t>infrastruktury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2012 - 2022 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b="1" dirty="0" smtClean="0"/>
          </a:p>
          <a:p>
            <a:endParaRPr lang="cs-CZ" sz="2400" b="1" dirty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952559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dirty="0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13524"/>
              </p:ext>
            </p:extLst>
          </p:nvPr>
        </p:nvGraphicFramePr>
        <p:xfrm>
          <a:off x="1604356" y="1870073"/>
          <a:ext cx="5444837" cy="4065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0395">
                  <a:extLst>
                    <a:ext uri="{9D8B030D-6E8A-4147-A177-3AD203B41FA5}">
                      <a16:colId xmlns:a16="http://schemas.microsoft.com/office/drawing/2014/main" val="914933890"/>
                    </a:ext>
                  </a:extLst>
                </a:gridCol>
                <a:gridCol w="810395">
                  <a:extLst>
                    <a:ext uri="{9D8B030D-6E8A-4147-A177-3AD203B41FA5}">
                      <a16:colId xmlns:a16="http://schemas.microsoft.com/office/drawing/2014/main" val="4051201683"/>
                    </a:ext>
                  </a:extLst>
                </a:gridCol>
                <a:gridCol w="1202929">
                  <a:extLst>
                    <a:ext uri="{9D8B030D-6E8A-4147-A177-3AD203B41FA5}">
                      <a16:colId xmlns:a16="http://schemas.microsoft.com/office/drawing/2014/main" val="717951327"/>
                    </a:ext>
                  </a:extLst>
                </a:gridCol>
                <a:gridCol w="1202929">
                  <a:extLst>
                    <a:ext uri="{9D8B030D-6E8A-4147-A177-3AD203B41FA5}">
                      <a16:colId xmlns:a16="http://schemas.microsoft.com/office/drawing/2014/main" val="646604484"/>
                    </a:ext>
                  </a:extLst>
                </a:gridCol>
                <a:gridCol w="1418189">
                  <a:extLst>
                    <a:ext uri="{9D8B030D-6E8A-4147-A177-3AD203B41FA5}">
                      <a16:colId xmlns:a16="http://schemas.microsoft.com/office/drawing/2014/main" val="504813307"/>
                    </a:ext>
                  </a:extLst>
                </a:gridCol>
              </a:tblGrid>
              <a:tr h="8680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Rok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Počet žádostí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Celková požadovaná dotace v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Počet podpořených projektů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Vyplaceno </a:t>
                      </a:r>
                      <a:r>
                        <a:rPr lang="cs-CZ" sz="1100" u="none" strike="noStrike" dirty="0">
                          <a:effectLst/>
                        </a:rPr>
                        <a:t>v Kč </a:t>
                      </a:r>
                      <a:br>
                        <a:rPr lang="cs-CZ" sz="1100" u="none" strike="noStrike" dirty="0">
                          <a:effectLst/>
                        </a:rPr>
                      </a:b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8590087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60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131 001 358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36 438 714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4005178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59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134 291 353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15 070 000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305509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86 730 356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21 082 889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072801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96 667 815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42 499 129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646411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56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110 858 274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59 994 400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7355504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60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132 138 465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57 814 000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9645517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57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155 495 683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80 190 000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6841939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130 149 054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64 549 000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3081256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64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170 133 650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79 871 652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8429675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2021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69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192 752 780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95 427 000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6060914"/>
                  </a:ext>
                </a:extLst>
              </a:tr>
              <a:tr h="3038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61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198 303 471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 smtClean="0">
                          <a:effectLst/>
                        </a:rPr>
                        <a:t>Schváleno</a:t>
                      </a:r>
                      <a:r>
                        <a:rPr lang="cs-CZ" sz="1100" u="none" strike="noStrike" baseline="0" dirty="0" smtClean="0">
                          <a:effectLst/>
                        </a:rPr>
                        <a:t>: </a:t>
                      </a:r>
                      <a:r>
                        <a:rPr lang="cs-CZ" sz="1100" u="none" strike="noStrike" dirty="0" smtClean="0">
                          <a:effectLst/>
                        </a:rPr>
                        <a:t>119 </a:t>
                      </a:r>
                      <a:r>
                        <a:rPr lang="cs-CZ" sz="1100" u="none" strike="noStrike" dirty="0">
                          <a:effectLst/>
                        </a:rPr>
                        <a:t>724 000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0567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068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40" y="881179"/>
            <a:ext cx="7886700" cy="556156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 smtClean="0"/>
              <a:t>Dotační program vodohospodářské</a:t>
            </a:r>
            <a:br>
              <a:rPr lang="cs-CZ" sz="2400" b="1" dirty="0" smtClean="0"/>
            </a:br>
            <a:r>
              <a:rPr lang="cs-CZ" sz="2400" b="1" dirty="0" smtClean="0"/>
              <a:t> infrastruktury 2023</a:t>
            </a:r>
            <a:endParaRPr lang="cs-CZ" sz="24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50" y="401737"/>
            <a:ext cx="6977496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86840" y="1850275"/>
            <a:ext cx="3469525" cy="4120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hodnoticí kritéria – odpadní voda:</a:t>
            </a:r>
          </a:p>
          <a:p>
            <a:pPr>
              <a:buFontTx/>
              <a:buChar char="-"/>
            </a:pPr>
            <a:r>
              <a:rPr lang="cs-CZ" sz="2000" dirty="0"/>
              <a:t>lokalizace projektu</a:t>
            </a:r>
          </a:p>
          <a:p>
            <a:pPr>
              <a:buFontTx/>
              <a:buChar char="-"/>
            </a:pPr>
            <a:r>
              <a:rPr lang="cs-CZ" sz="2000" dirty="0"/>
              <a:t>návaznost na již vybudovanou infrastrukturu</a:t>
            </a:r>
          </a:p>
          <a:p>
            <a:pPr>
              <a:buFontTx/>
              <a:buChar char="-"/>
            </a:pPr>
            <a:r>
              <a:rPr lang="cs-CZ" sz="2000" dirty="0"/>
              <a:t>počet řešených EO</a:t>
            </a:r>
          </a:p>
          <a:p>
            <a:pPr>
              <a:buFontTx/>
              <a:buChar char="-"/>
            </a:pPr>
            <a:r>
              <a:rPr lang="cs-CZ" sz="2000" dirty="0"/>
              <a:t>podíl řešených obyvatel v obci</a:t>
            </a:r>
          </a:p>
          <a:p>
            <a:pPr>
              <a:buFontTx/>
              <a:buChar char="-"/>
            </a:pPr>
            <a:r>
              <a:rPr lang="cs-CZ" sz="2000" dirty="0"/>
              <a:t>nákladová efektivita projektu</a:t>
            </a:r>
          </a:p>
          <a:p>
            <a:pPr>
              <a:buFontTx/>
              <a:buChar char="-"/>
            </a:pPr>
            <a:r>
              <a:rPr lang="cs-CZ" sz="2000" dirty="0"/>
              <a:t>přiměřenost nákladů </a:t>
            </a:r>
          </a:p>
          <a:p>
            <a:pPr>
              <a:buFontTx/>
              <a:buChar char="-"/>
            </a:pPr>
            <a:r>
              <a:rPr lang="cs-CZ" sz="2000" dirty="0"/>
              <a:t>další podpůrná kritéria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83183" y="1850275"/>
            <a:ext cx="3627466" cy="435133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/>
              <a:t>hodnoticí kritéria – pitná voda:</a:t>
            </a:r>
          </a:p>
          <a:p>
            <a:pPr>
              <a:buFontTx/>
              <a:buChar char="-"/>
            </a:pPr>
            <a:r>
              <a:rPr lang="cs-CZ" sz="2200" dirty="0" smtClean="0"/>
              <a:t>návaznost na již vybudovanou infrastrukturu</a:t>
            </a:r>
          </a:p>
          <a:p>
            <a:pPr>
              <a:buFontTx/>
              <a:buChar char="-"/>
            </a:pPr>
            <a:r>
              <a:rPr lang="cs-CZ" sz="2200" dirty="0" smtClean="0"/>
              <a:t>počet řešených obyvatel</a:t>
            </a:r>
          </a:p>
          <a:p>
            <a:pPr>
              <a:buFontTx/>
              <a:buChar char="-"/>
            </a:pPr>
            <a:r>
              <a:rPr lang="cs-CZ" sz="2200" dirty="0" smtClean="0"/>
              <a:t>podíl řešených obyvatel v obci</a:t>
            </a:r>
          </a:p>
          <a:p>
            <a:pPr>
              <a:buFontTx/>
              <a:buChar char="-"/>
            </a:pPr>
            <a:r>
              <a:rPr lang="cs-CZ" sz="2200" dirty="0" smtClean="0"/>
              <a:t>nákladová efektivita projektu</a:t>
            </a:r>
          </a:p>
          <a:p>
            <a:pPr>
              <a:buFontTx/>
              <a:buChar char="-"/>
            </a:pPr>
            <a:r>
              <a:rPr lang="cs-CZ" sz="2200" dirty="0" smtClean="0"/>
              <a:t>přiměřenost nákladů </a:t>
            </a:r>
          </a:p>
          <a:p>
            <a:pPr>
              <a:buFontTx/>
              <a:buChar char="-"/>
            </a:pPr>
            <a:r>
              <a:rPr lang="cs-CZ" sz="2200" dirty="0" smtClean="0"/>
              <a:t>další podpůrná kritéria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45128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/>
              <a:t>Dotační program </a:t>
            </a:r>
            <a:r>
              <a:rPr lang="cs-CZ" sz="2800" b="1" dirty="0" smtClean="0"/>
              <a:t>vodohospodářské infrastruktury 2023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47850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předpoklad schválení pravidel</a:t>
            </a:r>
            <a:r>
              <a:rPr lang="cs-CZ" dirty="0"/>
              <a:t>: leden </a:t>
            </a:r>
            <a:r>
              <a:rPr lang="cs-CZ" dirty="0" smtClean="0"/>
              <a:t>2023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předpokládaný příjem žádostí:</a:t>
            </a:r>
          </a:p>
          <a:p>
            <a:pPr marL="0" indent="0">
              <a:buNone/>
            </a:pPr>
            <a:r>
              <a:rPr lang="cs-CZ" dirty="0" smtClean="0"/>
              <a:t>od </a:t>
            </a:r>
            <a:r>
              <a:rPr lang="cs-CZ" b="1" dirty="0" smtClean="0"/>
              <a:t>1. 3. 2023 </a:t>
            </a:r>
            <a:r>
              <a:rPr lang="cs-CZ" dirty="0" smtClean="0"/>
              <a:t>do</a:t>
            </a:r>
            <a:r>
              <a:rPr lang="cs-CZ" b="1" dirty="0" smtClean="0"/>
              <a:t> 31. 3. 2023, 12:00 hod.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kontaktní osoba: Ing. Martina Landová</a:t>
            </a:r>
          </a:p>
          <a:p>
            <a:pPr marL="0" indent="0">
              <a:buNone/>
            </a:pPr>
            <a:r>
              <a:rPr lang="cs-CZ" dirty="0" smtClean="0"/>
              <a:t>tel.: 377 195 333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martina.landova@plzensky-kraj.cz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http</a:t>
            </a:r>
            <a:r>
              <a:rPr lang="cs-CZ" dirty="0"/>
              <a:t>://</a:t>
            </a:r>
            <a:r>
              <a:rPr lang="cs-CZ" dirty="0" smtClean="0"/>
              <a:t>dotace.plzensky-kraj.cz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985810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099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892718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Dotační program Zdravá krajina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628262"/>
            <a:ext cx="7991475" cy="38410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žadatelé pro všechny 3 dotační tituly: </a:t>
            </a:r>
            <a:r>
              <a:rPr lang="cs-CZ" sz="2400" dirty="0"/>
              <a:t>	</a:t>
            </a:r>
            <a:endParaRPr lang="cs-CZ" sz="2400" dirty="0" smtClean="0"/>
          </a:p>
          <a:p>
            <a:pPr lvl="1"/>
            <a:r>
              <a:rPr lang="cs-CZ" dirty="0" smtClean="0"/>
              <a:t>fyzické </a:t>
            </a:r>
            <a:r>
              <a:rPr lang="cs-CZ" dirty="0"/>
              <a:t>osoby </a:t>
            </a:r>
            <a:endParaRPr lang="cs-CZ" dirty="0" smtClean="0"/>
          </a:p>
          <a:p>
            <a:pPr lvl="1"/>
            <a:r>
              <a:rPr lang="cs-CZ" dirty="0"/>
              <a:t>fyzické osoby </a:t>
            </a:r>
            <a:r>
              <a:rPr lang="cs-CZ" dirty="0" smtClean="0"/>
              <a:t>podnikající</a:t>
            </a:r>
          </a:p>
          <a:p>
            <a:pPr lvl="1"/>
            <a:r>
              <a:rPr lang="cs-CZ" dirty="0"/>
              <a:t>právnické osoby</a:t>
            </a:r>
            <a:r>
              <a:rPr lang="cs-CZ" sz="2000" dirty="0"/>
              <a:t>, kromě příspěvkových organizací Plzeňského kraje, státních příspěvkových organizací</a:t>
            </a:r>
            <a:r>
              <a:rPr lang="cs-CZ" sz="2000" dirty="0" smtClean="0"/>
              <a:t>, státních </a:t>
            </a:r>
            <a:r>
              <a:rPr lang="cs-CZ" sz="2000" dirty="0"/>
              <a:t>podniků a ostatních právnických osob, kde je stát zřizovatelem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předpokládaný příjem žádostí pro všechny 3 dotační tituly: březen 2023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Zdravá krajina (zdravakrajinapk.cz)</a:t>
            </a:r>
            <a:endParaRPr lang="cs-CZ" sz="2400" b="1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969184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433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796113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Dotační program Zdravá krajina 2023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438182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500" b="1" dirty="0"/>
              <a:t>Dotační titul č. 1: Zvyšování druhové rozmanitosti, ochrana druhů, biotopů a stanovišť, arboristická ošetření významných stromů </a:t>
            </a:r>
            <a:endParaRPr lang="cs-CZ" sz="2500" b="1" dirty="0" smtClean="0"/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podpora projektů na:</a:t>
            </a:r>
          </a:p>
          <a:p>
            <a:pPr lvl="1"/>
            <a:r>
              <a:rPr lang="cs-CZ" sz="2600" dirty="0" smtClean="0"/>
              <a:t>zvyšování</a:t>
            </a:r>
            <a:r>
              <a:rPr lang="cs-CZ" sz="2600" dirty="0"/>
              <a:t> </a:t>
            </a:r>
            <a:r>
              <a:rPr lang="cs-CZ" sz="2600" dirty="0" smtClean="0"/>
              <a:t>a </a:t>
            </a:r>
            <a:r>
              <a:rPr lang="cs-CZ" sz="2600" dirty="0"/>
              <a:t>zachování druhové rozmanitosti</a:t>
            </a:r>
          </a:p>
          <a:p>
            <a:pPr lvl="1"/>
            <a:r>
              <a:rPr lang="cs-CZ" sz="2600" dirty="0" smtClean="0"/>
              <a:t>ochranu </a:t>
            </a:r>
            <a:r>
              <a:rPr lang="cs-CZ" sz="2600" dirty="0"/>
              <a:t>biotopů a stanovišť zvláště chráněných a vzácných druhů</a:t>
            </a:r>
          </a:p>
          <a:p>
            <a:pPr lvl="1"/>
            <a:r>
              <a:rPr lang="cs-CZ" sz="2600" dirty="0" smtClean="0"/>
              <a:t>údržbu </a:t>
            </a:r>
            <a:r>
              <a:rPr lang="cs-CZ" sz="2600" dirty="0"/>
              <a:t>významných stromů a jejich skupin v zastavěném území </a:t>
            </a:r>
            <a:r>
              <a:rPr lang="cs-CZ" sz="2600" dirty="0" smtClean="0"/>
              <a:t>a </a:t>
            </a:r>
            <a:r>
              <a:rPr lang="cs-CZ" sz="2600" dirty="0"/>
              <a:t>ve volné </a:t>
            </a:r>
            <a:r>
              <a:rPr lang="cs-CZ" sz="2600" dirty="0" smtClean="0"/>
              <a:t>krajině  </a:t>
            </a:r>
          </a:p>
          <a:p>
            <a:pPr lvl="1"/>
            <a:r>
              <a:rPr lang="cs-CZ" sz="2600" dirty="0" smtClean="0"/>
              <a:t>zachování </a:t>
            </a:r>
            <a:r>
              <a:rPr lang="cs-CZ" sz="2600" dirty="0"/>
              <a:t>původních krajových odrůd ovocných dřevin a  údržba extenzivních (neprodukčních) sadů ve volné </a:t>
            </a:r>
            <a:r>
              <a:rPr lang="cs-CZ" sz="2600" dirty="0" smtClean="0"/>
              <a:t>krajině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výše dotace až</a:t>
            </a:r>
            <a:r>
              <a:rPr lang="cs-CZ" b="1" dirty="0" smtClean="0"/>
              <a:t> </a:t>
            </a:r>
            <a:r>
              <a:rPr lang="cs-CZ" b="1" dirty="0"/>
              <a:t>90 </a:t>
            </a:r>
            <a:r>
              <a:rPr lang="cs-CZ" b="1" dirty="0" smtClean="0"/>
              <a:t>%</a:t>
            </a:r>
            <a:r>
              <a:rPr lang="cs-CZ" dirty="0" smtClean="0"/>
              <a:t>, </a:t>
            </a:r>
            <a:r>
              <a:rPr lang="cs-CZ" b="1" dirty="0" smtClean="0"/>
              <a:t>max. 50</a:t>
            </a:r>
            <a:r>
              <a:rPr lang="cs-CZ" b="1" dirty="0"/>
              <a:t> 000 </a:t>
            </a:r>
            <a:r>
              <a:rPr lang="cs-CZ" b="1" dirty="0" smtClean="0"/>
              <a:t>Kč </a:t>
            </a:r>
            <a:r>
              <a:rPr lang="cs-CZ" dirty="0"/>
              <a:t>pro jeden projekt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985809" cy="352966"/>
          </a:xfrm>
        </p:spPr>
        <p:txBody>
          <a:bodyPr/>
          <a:lstStyle/>
          <a:p>
            <a:r>
              <a:rPr lang="cs-CZ" b="1" dirty="0"/>
              <a:t>Dotační programy PK v oblasti životního prostředí v roce 2023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129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NOVÁ prezentace 2017</Template>
  <TotalTime>2914</TotalTime>
  <Words>1080</Words>
  <Application>Microsoft Office PowerPoint</Application>
  <PresentationFormat>Předvádění na obrazovce (4:3)</PresentationFormat>
  <Paragraphs>232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Office</vt:lpstr>
      <vt:lpstr>     Dotační programy Plzeňského kraje  v oblasti životního prostředí  v roce 2023</vt:lpstr>
      <vt:lpstr> 2 dotační programy a celkem 4 dotační tituly   </vt:lpstr>
      <vt:lpstr>Dotační program vodohospodářské infrastruktury 2023 </vt:lpstr>
      <vt:lpstr>Dotační program vodohospodářské infrastruktury 2023</vt:lpstr>
      <vt:lpstr>Dotační program vodohospodářské infrastruktury  2012 - 2022 </vt:lpstr>
      <vt:lpstr>Dotační program vodohospodářské  infrastruktury 2023</vt:lpstr>
      <vt:lpstr>Dotační program vodohospodářské infrastruktury 2023</vt:lpstr>
      <vt:lpstr>Dotační program Zdravá krajina 2023</vt:lpstr>
      <vt:lpstr>Dotační program Zdravá krajina 2023</vt:lpstr>
      <vt:lpstr>Dotační program Zdravá krajina 2023</vt:lpstr>
      <vt:lpstr>Dotační program Zdravá krajina 2023</vt:lpstr>
      <vt:lpstr>Dotační program Zdravá krajina 2023</vt:lpstr>
      <vt:lpstr>Dotační program Zdravá krajina 2023</vt:lpstr>
      <vt:lpstr>Dotační program Zdravá krajina 2023</vt:lpstr>
      <vt:lpstr>Děkuji za pozornost.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Dlouhodobé sucho 2017</dc:title>
  <dc:creator>Miček Róbert</dc:creator>
  <cp:lastModifiedBy>Nová Helena</cp:lastModifiedBy>
  <cp:revision>294</cp:revision>
  <cp:lastPrinted>2021-10-27T07:01:39Z</cp:lastPrinted>
  <dcterms:created xsi:type="dcterms:W3CDTF">2017-06-15T12:53:09Z</dcterms:created>
  <dcterms:modified xsi:type="dcterms:W3CDTF">2022-11-21T11:14:14Z</dcterms:modified>
</cp:coreProperties>
</file>