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35"/>
  </p:notesMasterIdLst>
  <p:handoutMasterIdLst>
    <p:handoutMasterId r:id="rId36"/>
  </p:handoutMasterIdLst>
  <p:sldIdLst>
    <p:sldId id="256" r:id="rId3"/>
    <p:sldId id="257" r:id="rId4"/>
    <p:sldId id="260" r:id="rId5"/>
    <p:sldId id="288" r:id="rId6"/>
    <p:sldId id="289" r:id="rId7"/>
    <p:sldId id="302" r:id="rId8"/>
    <p:sldId id="306" r:id="rId9"/>
    <p:sldId id="258" r:id="rId10"/>
    <p:sldId id="290" r:id="rId11"/>
    <p:sldId id="282" r:id="rId12"/>
    <p:sldId id="303" r:id="rId13"/>
    <p:sldId id="292" r:id="rId14"/>
    <p:sldId id="313" r:id="rId15"/>
    <p:sldId id="314" r:id="rId16"/>
    <p:sldId id="315" r:id="rId17"/>
    <p:sldId id="316" r:id="rId18"/>
    <p:sldId id="317" r:id="rId19"/>
    <p:sldId id="318" r:id="rId20"/>
    <p:sldId id="319" r:id="rId21"/>
    <p:sldId id="320" r:id="rId22"/>
    <p:sldId id="311" r:id="rId23"/>
    <p:sldId id="312" r:id="rId24"/>
    <p:sldId id="304" r:id="rId25"/>
    <p:sldId id="310" r:id="rId26"/>
    <p:sldId id="308" r:id="rId27"/>
    <p:sldId id="309" r:id="rId28"/>
    <p:sldId id="307" r:id="rId29"/>
    <p:sldId id="321" r:id="rId30"/>
    <p:sldId id="305" r:id="rId31"/>
    <p:sldId id="267" r:id="rId32"/>
    <p:sldId id="266" r:id="rId33"/>
    <p:sldId id="259" r:id="rId34"/>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Střední styl 4 – zvýraznění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82909" autoAdjust="0"/>
  </p:normalViewPr>
  <p:slideViewPr>
    <p:cSldViewPr snapToGrid="0">
      <p:cViewPr>
        <p:scale>
          <a:sx n="76" d="100"/>
          <a:sy n="76" d="100"/>
        </p:scale>
        <p:origin x="756" y="13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C14C72C-BE34-4D94-A8F4-C97FF0F51A52}" type="datetimeFigureOut">
              <a:rPr lang="cs-CZ" smtClean="0"/>
              <a:t>09.10.2025</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0BB3DAA-815E-4FAE-B70F-8D46903EB8FA}" type="slidenum">
              <a:rPr lang="cs-CZ" smtClean="0"/>
              <a:t>‹#›</a:t>
            </a:fld>
            <a:endParaRPr lang="cs-CZ"/>
          </a:p>
        </p:txBody>
      </p:sp>
    </p:spTree>
    <p:extLst>
      <p:ext uri="{BB962C8B-B14F-4D97-AF65-F5344CB8AC3E}">
        <p14:creationId xmlns:p14="http://schemas.microsoft.com/office/powerpoint/2010/main" val="2801484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74CDB13-5CD8-477F-A516-F1C699A81EEC}" type="datetimeFigureOut">
              <a:rPr lang="cs-CZ" smtClean="0"/>
              <a:t>09.10.2025</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2F10107-D81F-4138-B2DA-2FAD66EB36EB}" type="slidenum">
              <a:rPr lang="cs-CZ" smtClean="0"/>
              <a:t>‹#›</a:t>
            </a:fld>
            <a:endParaRPr lang="cs-CZ"/>
          </a:p>
        </p:txBody>
      </p:sp>
    </p:spTree>
    <p:extLst>
      <p:ext uri="{BB962C8B-B14F-4D97-AF65-F5344CB8AC3E}">
        <p14:creationId xmlns:p14="http://schemas.microsoft.com/office/powerpoint/2010/main" val="332404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2F10107-D81F-4138-B2DA-2FAD66EB36EB}" type="slidenum">
              <a:rPr lang="cs-CZ" smtClean="0"/>
              <a:t>2</a:t>
            </a:fld>
            <a:endParaRPr lang="cs-CZ"/>
          </a:p>
        </p:txBody>
      </p:sp>
    </p:spTree>
    <p:extLst>
      <p:ext uri="{BB962C8B-B14F-4D97-AF65-F5344CB8AC3E}">
        <p14:creationId xmlns:p14="http://schemas.microsoft.com/office/powerpoint/2010/main" val="948421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15CED-163C-825A-21E5-27609F0471D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E6C4BBA-7B3F-C5F9-79DB-347B2192425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F1BAE52-EEB5-BDBC-D1D9-92AA282D695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6C8DB86-70A7-915E-EB5D-491D857B35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667B6-7D62-479A-ABB6-615C6CA8889B}"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492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15CED-163C-825A-21E5-27609F0471D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E6C4BBA-7B3F-C5F9-79DB-347B2192425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F1BAE52-EEB5-BDBC-D1D9-92AA282D695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6C8DB86-70A7-915E-EB5D-491D857B35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667B6-7D62-479A-ABB6-615C6CA8889B}"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97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F2050-8A42-8903-8437-C15A173D835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F3D761D-D11C-3AA9-7926-8DE12B82EF9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BB346CE-E8D8-7DAF-FD91-D0CDCA37AF7F}"/>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C3A9112-2FD3-CD27-B685-C759B0765D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667B6-7D62-479A-ABB6-615C6CA8889B}"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055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667B6-7D62-479A-ABB6-615C6CA8889B}"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1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a:p>
        </p:txBody>
      </p:sp>
      <p:sp>
        <p:nvSpPr>
          <p:cNvPr id="4" name="Zástupný symbol pro číslo snímku 3"/>
          <p:cNvSpPr>
            <a:spLocks noGrp="1"/>
          </p:cNvSpPr>
          <p:nvPr>
            <p:ph type="sldNum" sz="quarter" idx="10"/>
          </p:nvPr>
        </p:nvSpPr>
        <p:spPr/>
        <p:txBody>
          <a:bodyPr/>
          <a:lstStyle/>
          <a:p>
            <a:fld id="{C2F10107-D81F-4138-B2DA-2FAD66EB36EB}" type="slidenum">
              <a:rPr lang="cs-CZ" smtClean="0"/>
              <a:t>21</a:t>
            </a:fld>
            <a:endParaRPr lang="cs-CZ"/>
          </a:p>
        </p:txBody>
      </p:sp>
    </p:spTree>
    <p:extLst>
      <p:ext uri="{BB962C8B-B14F-4D97-AF65-F5344CB8AC3E}">
        <p14:creationId xmlns:p14="http://schemas.microsoft.com/office/powerpoint/2010/main" val="2250689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a:p>
        </p:txBody>
      </p:sp>
      <p:sp>
        <p:nvSpPr>
          <p:cNvPr id="4" name="Zástupný symbol pro číslo snímku 3"/>
          <p:cNvSpPr>
            <a:spLocks noGrp="1"/>
          </p:cNvSpPr>
          <p:nvPr>
            <p:ph type="sldNum" sz="quarter" idx="10"/>
          </p:nvPr>
        </p:nvSpPr>
        <p:spPr/>
        <p:txBody>
          <a:bodyPr/>
          <a:lstStyle/>
          <a:p>
            <a:fld id="{C2F10107-D81F-4138-B2DA-2FAD66EB36EB}" type="slidenum">
              <a:rPr lang="cs-CZ" smtClean="0"/>
              <a:t>22</a:t>
            </a:fld>
            <a:endParaRPr lang="cs-CZ"/>
          </a:p>
        </p:txBody>
      </p:sp>
    </p:spTree>
    <p:extLst>
      <p:ext uri="{BB962C8B-B14F-4D97-AF65-F5344CB8AC3E}">
        <p14:creationId xmlns:p14="http://schemas.microsoft.com/office/powerpoint/2010/main" val="321019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baseline="0" dirty="0" smtClean="0"/>
              <a:t>veškeré informace o dění v oblasti </a:t>
            </a:r>
            <a:r>
              <a:rPr lang="cs-CZ" baseline="0" dirty="0" err="1" smtClean="0"/>
              <a:t>VaVaI</a:t>
            </a:r>
            <a:r>
              <a:rPr lang="cs-CZ" baseline="0" dirty="0" smtClean="0"/>
              <a:t> v kraji</a:t>
            </a:r>
          </a:p>
          <a:p>
            <a:pPr marL="171450" indent="-171450">
              <a:buFontTx/>
              <a:buChar char="-"/>
            </a:pPr>
            <a:r>
              <a:rPr lang="cs-CZ" baseline="0" dirty="0" smtClean="0"/>
              <a:t>rozhovory se zajímavými osobnostmi, pozvánky na akce, informace o inovačním ekosystému, realizovaných projektech atp.</a:t>
            </a:r>
          </a:p>
          <a:p>
            <a:pPr marL="171450" indent="-171450">
              <a:buFontTx/>
              <a:buChar char="-"/>
            </a:pPr>
            <a:r>
              <a:rPr lang="cs-CZ" baseline="0" dirty="0" smtClean="0"/>
              <a:t>záložka „Aktuality“ – upozornění na zajímavé akce nebo články</a:t>
            </a:r>
          </a:p>
          <a:p>
            <a:pPr marL="171450" indent="-171450">
              <a:buFontTx/>
              <a:buChar char="-"/>
            </a:pPr>
            <a:r>
              <a:rPr lang="cs-CZ" baseline="0" dirty="0" smtClean="0"/>
              <a:t>záložka „Smart KIT“- ke stažení jak samotná RIS3 strategie, tak časopisy, které vydáváme, Image profil Plzeňského kraje; analýzy, které jsme ve </a:t>
            </a:r>
            <a:r>
              <a:rPr lang="cs-CZ" baseline="0" dirty="0" err="1" smtClean="0"/>
              <a:t>smartu</a:t>
            </a:r>
            <a:r>
              <a:rPr lang="cs-CZ" baseline="0" dirty="0" smtClean="0"/>
              <a:t> dělali – většina dokumentů je i v AJ a jsou volně ke stažení</a:t>
            </a:r>
          </a:p>
          <a:p>
            <a:pPr marL="171450" indent="-171450">
              <a:buFontTx/>
              <a:buChar char="-"/>
            </a:pPr>
            <a:r>
              <a:rPr lang="cs-CZ" baseline="0" dirty="0" smtClean="0"/>
              <a:t>všechny materiály ze Smart KIT jsou k dispozici i ve fyzické formě – pokud má někdo zájem – kontaktovat OFPEU</a:t>
            </a:r>
          </a:p>
          <a:p>
            <a:pPr marL="171450" indent="-171450">
              <a:buFontTx/>
              <a:buChar char="-"/>
            </a:pPr>
            <a:endParaRPr lang="cs-CZ" dirty="0"/>
          </a:p>
        </p:txBody>
      </p:sp>
      <p:sp>
        <p:nvSpPr>
          <p:cNvPr id="4" name="Zástupný symbol pro číslo snímku 3"/>
          <p:cNvSpPr>
            <a:spLocks noGrp="1"/>
          </p:cNvSpPr>
          <p:nvPr>
            <p:ph type="sldNum" sz="quarter" idx="10"/>
          </p:nvPr>
        </p:nvSpPr>
        <p:spPr/>
        <p:txBody>
          <a:bodyPr/>
          <a:lstStyle/>
          <a:p>
            <a:fld id="{C2F10107-D81F-4138-B2DA-2FAD66EB36EB}" type="slidenum">
              <a:rPr lang="cs-CZ" smtClean="0"/>
              <a:t>25</a:t>
            </a:fld>
            <a:endParaRPr lang="cs-CZ"/>
          </a:p>
        </p:txBody>
      </p:sp>
    </p:spTree>
    <p:extLst>
      <p:ext uri="{BB962C8B-B14F-4D97-AF65-F5344CB8AC3E}">
        <p14:creationId xmlns:p14="http://schemas.microsoft.com/office/powerpoint/2010/main" val="2150558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baseline="0" dirty="0" smtClean="0"/>
              <a:t>velmi úspěšnou aktivitou projektu Smart Akcelerátor je Budování komunity talentů v našem kraji, pod značkou </a:t>
            </a:r>
            <a:r>
              <a:rPr lang="cs-CZ" baseline="0" dirty="0" err="1" smtClean="0"/>
              <a:t>GoHigher</a:t>
            </a:r>
            <a:endParaRPr lang="cs-CZ" baseline="0" dirty="0" smtClean="0"/>
          </a:p>
          <a:p>
            <a:pPr marL="171450" indent="-171450">
              <a:buFontTx/>
              <a:buChar char="-"/>
            </a:pPr>
            <a:r>
              <a:rPr lang="cs-CZ" baseline="0" dirty="0" smtClean="0"/>
              <a:t>na konci projektu pořádáme konferenci, kde chceme zhodnotit dosavadní běh aktivity, nastínit její pokračování do budoucna a především dát prostor samotným studentům,  kteří jsou do komunity zapojení</a:t>
            </a:r>
          </a:p>
          <a:p>
            <a:pPr marL="171450" indent="-171450">
              <a:buFontTx/>
              <a:buChar char="-"/>
            </a:pPr>
            <a:r>
              <a:rPr lang="cs-CZ" baseline="0" dirty="0" smtClean="0"/>
              <a:t>celý  program konference je v jejich režii, představí vám své aktivity a úspěchy, i plány do budoucna. </a:t>
            </a:r>
          </a:p>
          <a:p>
            <a:pPr marL="171450" indent="-171450">
              <a:buFontTx/>
              <a:buChar char="-"/>
            </a:pPr>
            <a:r>
              <a:rPr lang="cs-CZ" baseline="0" dirty="0" smtClean="0"/>
              <a:t>několik volných míst na konferenci ještě zbývá, takže pokud máte zájem, registrujte se přes odkaz v prezentaci, </a:t>
            </a:r>
          </a:p>
          <a:p>
            <a:pPr marL="171450" indent="-171450">
              <a:buFontTx/>
              <a:buChar char="-"/>
            </a:pPr>
            <a:r>
              <a:rPr lang="cs-CZ" baseline="0" dirty="0" smtClean="0"/>
              <a:t>pod QR kódem pak najdete </a:t>
            </a:r>
            <a:r>
              <a:rPr lang="cs-CZ" baseline="0" dirty="0" err="1" smtClean="0"/>
              <a:t>videoupoutávku</a:t>
            </a:r>
            <a:r>
              <a:rPr lang="cs-CZ" baseline="0" dirty="0" smtClean="0"/>
              <a:t> na konferenci vytvořenou studenty.</a:t>
            </a:r>
            <a:endParaRPr lang="cs-CZ" dirty="0"/>
          </a:p>
        </p:txBody>
      </p:sp>
      <p:sp>
        <p:nvSpPr>
          <p:cNvPr id="4" name="Zástupný symbol pro číslo snímku 3"/>
          <p:cNvSpPr>
            <a:spLocks noGrp="1"/>
          </p:cNvSpPr>
          <p:nvPr>
            <p:ph type="sldNum" sz="quarter" idx="10"/>
          </p:nvPr>
        </p:nvSpPr>
        <p:spPr/>
        <p:txBody>
          <a:bodyPr/>
          <a:lstStyle/>
          <a:p>
            <a:fld id="{C2F10107-D81F-4138-B2DA-2FAD66EB36EB}" type="slidenum">
              <a:rPr lang="cs-CZ" smtClean="0"/>
              <a:t>27</a:t>
            </a:fld>
            <a:endParaRPr lang="cs-CZ"/>
          </a:p>
        </p:txBody>
      </p:sp>
    </p:spTree>
    <p:extLst>
      <p:ext uri="{BB962C8B-B14F-4D97-AF65-F5344CB8AC3E}">
        <p14:creationId xmlns:p14="http://schemas.microsoft.com/office/powerpoint/2010/main" val="1939753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 MMR přijel prezentovat</a:t>
            </a:r>
            <a:r>
              <a:rPr lang="cs-CZ" baseline="0" dirty="0" smtClean="0"/>
              <a:t> Vedoucí odd. řízení Strategie regionálního rozvoje při odboru regionální politiky p. Mgr. Miroslav Daněk</a:t>
            </a:r>
          </a:p>
          <a:p>
            <a:endParaRPr lang="cs-CZ" dirty="0"/>
          </a:p>
        </p:txBody>
      </p:sp>
      <p:sp>
        <p:nvSpPr>
          <p:cNvPr id="4" name="Zástupný symbol pro číslo snímku 3"/>
          <p:cNvSpPr>
            <a:spLocks noGrp="1"/>
          </p:cNvSpPr>
          <p:nvPr>
            <p:ph type="sldNum" sz="quarter" idx="10"/>
          </p:nvPr>
        </p:nvSpPr>
        <p:spPr/>
        <p:txBody>
          <a:bodyPr/>
          <a:lstStyle/>
          <a:p>
            <a:fld id="{C2F10107-D81F-4138-B2DA-2FAD66EB36EB}" type="slidenum">
              <a:rPr lang="cs-CZ" smtClean="0"/>
              <a:t>28</a:t>
            </a:fld>
            <a:endParaRPr lang="cs-CZ"/>
          </a:p>
        </p:txBody>
      </p:sp>
    </p:spTree>
    <p:extLst>
      <p:ext uri="{BB962C8B-B14F-4D97-AF65-F5344CB8AC3E}">
        <p14:creationId xmlns:p14="http://schemas.microsoft.com/office/powerpoint/2010/main" val="1630031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C2F10107-D81F-4138-B2DA-2FAD66EB36EB}" type="slidenum">
              <a:rPr lang="cs-CZ" smtClean="0"/>
              <a:t>29</a:t>
            </a:fld>
            <a:endParaRPr lang="cs-CZ"/>
          </a:p>
        </p:txBody>
      </p:sp>
    </p:spTree>
    <p:extLst>
      <p:ext uri="{BB962C8B-B14F-4D97-AF65-F5344CB8AC3E}">
        <p14:creationId xmlns:p14="http://schemas.microsoft.com/office/powerpoint/2010/main" val="74117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sz="900" baseline="0" dirty="0" smtClean="0"/>
          </a:p>
        </p:txBody>
      </p:sp>
      <p:sp>
        <p:nvSpPr>
          <p:cNvPr id="4" name="Zástupný symbol pro číslo snímku 3"/>
          <p:cNvSpPr>
            <a:spLocks noGrp="1"/>
          </p:cNvSpPr>
          <p:nvPr>
            <p:ph type="sldNum" sz="quarter" idx="10"/>
          </p:nvPr>
        </p:nvSpPr>
        <p:spPr/>
        <p:txBody>
          <a:bodyPr/>
          <a:lstStyle/>
          <a:p>
            <a:fld id="{C2F10107-D81F-4138-B2DA-2FAD66EB36EB}" type="slidenum">
              <a:rPr lang="cs-CZ" smtClean="0"/>
              <a:t>3</a:t>
            </a:fld>
            <a:endParaRPr lang="cs-CZ"/>
          </a:p>
        </p:txBody>
      </p:sp>
    </p:spTree>
    <p:extLst>
      <p:ext uri="{BB962C8B-B14F-4D97-AF65-F5344CB8AC3E}">
        <p14:creationId xmlns:p14="http://schemas.microsoft.com/office/powerpoint/2010/main" val="4289982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667B6-7D62-479A-ABB6-615C6CA8889B}"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456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667B6-7D62-479A-ABB6-615C6CA8889B}"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86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2F10107-D81F-4138-B2DA-2FAD66EB36EB}" type="slidenum">
              <a:rPr lang="cs-CZ" smtClean="0"/>
              <a:t>5</a:t>
            </a:fld>
            <a:endParaRPr lang="cs-CZ"/>
          </a:p>
        </p:txBody>
      </p:sp>
    </p:spTree>
    <p:extLst>
      <p:ext uri="{BB962C8B-B14F-4D97-AF65-F5344CB8AC3E}">
        <p14:creationId xmlns:p14="http://schemas.microsoft.com/office/powerpoint/2010/main" val="341164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2F10107-D81F-4138-B2DA-2FAD66EB36EB}" type="slidenum">
              <a:rPr lang="cs-CZ" smtClean="0"/>
              <a:t>8</a:t>
            </a:fld>
            <a:endParaRPr lang="cs-CZ"/>
          </a:p>
        </p:txBody>
      </p:sp>
    </p:spTree>
    <p:extLst>
      <p:ext uri="{BB962C8B-B14F-4D97-AF65-F5344CB8AC3E}">
        <p14:creationId xmlns:p14="http://schemas.microsoft.com/office/powerpoint/2010/main" val="4289081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a:p>
        </p:txBody>
      </p:sp>
      <p:sp>
        <p:nvSpPr>
          <p:cNvPr id="4" name="Zástupný symbol pro číslo snímku 3"/>
          <p:cNvSpPr>
            <a:spLocks noGrp="1"/>
          </p:cNvSpPr>
          <p:nvPr>
            <p:ph type="sldNum" sz="quarter" idx="10"/>
          </p:nvPr>
        </p:nvSpPr>
        <p:spPr/>
        <p:txBody>
          <a:bodyPr/>
          <a:lstStyle/>
          <a:p>
            <a:fld id="{C2F10107-D81F-4138-B2DA-2FAD66EB36EB}" type="slidenum">
              <a:rPr lang="cs-CZ" smtClean="0"/>
              <a:t>10</a:t>
            </a:fld>
            <a:endParaRPr lang="cs-CZ"/>
          </a:p>
        </p:txBody>
      </p:sp>
    </p:spTree>
    <p:extLst>
      <p:ext uri="{BB962C8B-B14F-4D97-AF65-F5344CB8AC3E}">
        <p14:creationId xmlns:p14="http://schemas.microsoft.com/office/powerpoint/2010/main" val="19504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a:p>
        </p:txBody>
      </p:sp>
      <p:sp>
        <p:nvSpPr>
          <p:cNvPr id="4" name="Zástupný symbol pro číslo snímku 3"/>
          <p:cNvSpPr>
            <a:spLocks noGrp="1"/>
          </p:cNvSpPr>
          <p:nvPr>
            <p:ph type="sldNum" sz="quarter" idx="10"/>
          </p:nvPr>
        </p:nvSpPr>
        <p:spPr/>
        <p:txBody>
          <a:bodyPr/>
          <a:lstStyle/>
          <a:p>
            <a:fld id="{C2F10107-D81F-4138-B2DA-2FAD66EB36EB}" type="slidenum">
              <a:rPr lang="cs-CZ" smtClean="0"/>
              <a:t>11</a:t>
            </a:fld>
            <a:endParaRPr lang="cs-CZ"/>
          </a:p>
        </p:txBody>
      </p:sp>
    </p:spTree>
    <p:extLst>
      <p:ext uri="{BB962C8B-B14F-4D97-AF65-F5344CB8AC3E}">
        <p14:creationId xmlns:p14="http://schemas.microsoft.com/office/powerpoint/2010/main" val="713177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15CED-163C-825A-21E5-27609F0471D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E6C4BBA-7B3F-C5F9-79DB-347B2192425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F1BAE52-EEB5-BDBC-D1D9-92AA282D695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6C8DB86-70A7-915E-EB5D-491D857B35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667B6-7D62-479A-ABB6-615C6CA8889B}"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943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15CED-163C-825A-21E5-27609F0471D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E6C4BBA-7B3F-C5F9-79DB-347B2192425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F1BAE52-EEB5-BDBC-D1D9-92AA282D695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6C8DB86-70A7-915E-EB5D-491D857B35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667B6-7D62-479A-ABB6-615C6CA8889B}"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257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15CED-163C-825A-21E5-27609F0471D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E6C4BBA-7B3F-C5F9-79DB-347B2192425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F1BAE52-EEB5-BDBC-D1D9-92AA282D695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6C8DB86-70A7-915E-EB5D-491D857B35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667B6-7D62-479A-ABB6-615C6CA8889B}"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917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dirty="0" smtClean="0"/>
              <a:t>Kliknutím lze upravit styl.</a:t>
            </a:r>
            <a:endParaRPr lang="cs-CZ" dirty="0"/>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Tree>
    <p:extLst>
      <p:ext uri="{BB962C8B-B14F-4D97-AF65-F5344CB8AC3E}">
        <p14:creationId xmlns:p14="http://schemas.microsoft.com/office/powerpoint/2010/main" val="41729982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988170-5B5F-FDD2-9A3F-104673905DA9}"/>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333047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943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381946-2824-AF3D-4EFD-491D9CCE9F2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057B7FB-D0E3-8F84-6F0C-B138DEACC3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9CEE4515-9B8F-FBF3-91C3-737BAD146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3D3D393-2032-BA33-B6B4-1F20505EF536}"/>
              </a:ext>
            </a:extLst>
          </p:cNvPr>
          <p:cNvSpPr>
            <a:spLocks noGrp="1"/>
          </p:cNvSpPr>
          <p:nvPr>
            <p:ph type="dt" sz="half" idx="10"/>
          </p:nvPr>
        </p:nvSpPr>
        <p:spPr>
          <a:xfrm>
            <a:off x="838200" y="6356350"/>
            <a:ext cx="2743200" cy="365125"/>
          </a:xfrm>
          <a:prstGeom prst="rect">
            <a:avLst/>
          </a:prstGeom>
        </p:spPr>
        <p:txBody>
          <a:bodyPr/>
          <a:lstStyle/>
          <a:p>
            <a:fld id="{B6D1F392-09CA-E34D-BD77-AAA961F24889}" type="datetimeFigureOut">
              <a:rPr lang="cs-CZ" smtClean="0"/>
              <a:t>09.10.2025</a:t>
            </a:fld>
            <a:endParaRPr lang="cs-CZ"/>
          </a:p>
        </p:txBody>
      </p:sp>
      <p:sp>
        <p:nvSpPr>
          <p:cNvPr id="6" name="Zástupný symbol pro zápatí 5">
            <a:extLst>
              <a:ext uri="{FF2B5EF4-FFF2-40B4-BE49-F238E27FC236}">
                <a16:creationId xmlns:a16="http://schemas.microsoft.com/office/drawing/2014/main" id="{2C5780AE-EB4E-C45E-03CD-E2DD4D2DF8BD}"/>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7" name="Zástupný symbol pro číslo snímku 6">
            <a:extLst>
              <a:ext uri="{FF2B5EF4-FFF2-40B4-BE49-F238E27FC236}">
                <a16:creationId xmlns:a16="http://schemas.microsoft.com/office/drawing/2014/main" id="{0A95C08E-2F0A-4859-9234-CE529ADF3F5E}"/>
              </a:ext>
            </a:extLst>
          </p:cNvPr>
          <p:cNvSpPr>
            <a:spLocks noGrp="1"/>
          </p:cNvSpPr>
          <p:nvPr>
            <p:ph type="sldNum" sz="quarter" idx="12"/>
          </p:nvPr>
        </p:nvSpPr>
        <p:spPr>
          <a:xfrm>
            <a:off x="8610600" y="6356350"/>
            <a:ext cx="2743200" cy="365125"/>
          </a:xfrm>
          <a:prstGeom prst="rect">
            <a:avLst/>
          </a:prstGeom>
        </p:spPr>
        <p:txBody>
          <a:bodyPr/>
          <a:lstStyle/>
          <a:p>
            <a:fld id="{3762F798-38E9-1546-80D7-4D724EC5DB2C}" type="slidenum">
              <a:rPr lang="cs-CZ" smtClean="0"/>
              <a:t>‹#›</a:t>
            </a:fld>
            <a:endParaRPr lang="cs-CZ"/>
          </a:p>
        </p:txBody>
      </p:sp>
      <p:pic>
        <p:nvPicPr>
          <p:cNvPr id="8" name="Obrázek 7">
            <a:extLst>
              <a:ext uri="{FF2B5EF4-FFF2-40B4-BE49-F238E27FC236}">
                <a16:creationId xmlns:a16="http://schemas.microsoft.com/office/drawing/2014/main" id="{59E7B840-F617-E3C0-5434-28EC1FC06713}"/>
              </a:ext>
            </a:extLst>
          </p:cNvPr>
          <p:cNvPicPr>
            <a:picLocks noChangeAspect="1"/>
          </p:cNvPicPr>
          <p:nvPr userDrawn="1"/>
        </p:nvPicPr>
        <p:blipFill>
          <a:blip r:embed="rId2"/>
          <a:stretch>
            <a:fillRect/>
          </a:stretch>
        </p:blipFill>
        <p:spPr>
          <a:xfrm>
            <a:off x="0" y="6160008"/>
            <a:ext cx="12192000" cy="697992"/>
          </a:xfrm>
          <a:prstGeom prst="rect">
            <a:avLst/>
          </a:prstGeom>
        </p:spPr>
      </p:pic>
    </p:spTree>
    <p:extLst>
      <p:ext uri="{BB962C8B-B14F-4D97-AF65-F5344CB8AC3E}">
        <p14:creationId xmlns:p14="http://schemas.microsoft.com/office/powerpoint/2010/main" val="3644640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8A2456-0469-1987-2CBF-6D87929660B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5A3D404-649D-5A6F-9C4C-71438CF9E7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1E43D8B-4302-276A-8EE3-62FE474C4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E97B812-C8F8-3D56-63EA-941D11F857C5}"/>
              </a:ext>
            </a:extLst>
          </p:cNvPr>
          <p:cNvSpPr>
            <a:spLocks noGrp="1"/>
          </p:cNvSpPr>
          <p:nvPr>
            <p:ph type="dt" sz="half" idx="10"/>
          </p:nvPr>
        </p:nvSpPr>
        <p:spPr>
          <a:xfrm>
            <a:off x="838200" y="6356350"/>
            <a:ext cx="2743200" cy="365125"/>
          </a:xfrm>
          <a:prstGeom prst="rect">
            <a:avLst/>
          </a:prstGeom>
        </p:spPr>
        <p:txBody>
          <a:bodyPr/>
          <a:lstStyle/>
          <a:p>
            <a:fld id="{B6D1F392-09CA-E34D-BD77-AAA961F24889}" type="datetimeFigureOut">
              <a:rPr lang="cs-CZ" smtClean="0"/>
              <a:t>09.10.2025</a:t>
            </a:fld>
            <a:endParaRPr lang="cs-CZ"/>
          </a:p>
        </p:txBody>
      </p:sp>
      <p:sp>
        <p:nvSpPr>
          <p:cNvPr id="6" name="Zástupný symbol pro zápatí 5">
            <a:extLst>
              <a:ext uri="{FF2B5EF4-FFF2-40B4-BE49-F238E27FC236}">
                <a16:creationId xmlns:a16="http://schemas.microsoft.com/office/drawing/2014/main" id="{E9B66346-82BA-F15C-0729-B938B6980BF4}"/>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7" name="Zástupný symbol pro číslo snímku 6">
            <a:extLst>
              <a:ext uri="{FF2B5EF4-FFF2-40B4-BE49-F238E27FC236}">
                <a16:creationId xmlns:a16="http://schemas.microsoft.com/office/drawing/2014/main" id="{D550B735-2172-C331-E59D-70E872052DBB}"/>
              </a:ext>
            </a:extLst>
          </p:cNvPr>
          <p:cNvSpPr>
            <a:spLocks noGrp="1"/>
          </p:cNvSpPr>
          <p:nvPr>
            <p:ph type="sldNum" sz="quarter" idx="12"/>
          </p:nvPr>
        </p:nvSpPr>
        <p:spPr>
          <a:xfrm>
            <a:off x="8610600" y="6356350"/>
            <a:ext cx="2743200" cy="365125"/>
          </a:xfrm>
          <a:prstGeom prst="rect">
            <a:avLst/>
          </a:prstGeom>
        </p:spPr>
        <p:txBody>
          <a:bodyPr/>
          <a:lstStyle/>
          <a:p>
            <a:fld id="{3762F798-38E9-1546-80D7-4D724EC5DB2C}" type="slidenum">
              <a:rPr lang="cs-CZ" smtClean="0"/>
              <a:t>‹#›</a:t>
            </a:fld>
            <a:endParaRPr lang="cs-CZ"/>
          </a:p>
        </p:txBody>
      </p:sp>
      <p:pic>
        <p:nvPicPr>
          <p:cNvPr id="8" name="Obrázek 7">
            <a:extLst>
              <a:ext uri="{FF2B5EF4-FFF2-40B4-BE49-F238E27FC236}">
                <a16:creationId xmlns:a16="http://schemas.microsoft.com/office/drawing/2014/main" id="{82AB34CC-BDF8-7D03-2C1D-5B30C50CD3EB}"/>
              </a:ext>
            </a:extLst>
          </p:cNvPr>
          <p:cNvPicPr>
            <a:picLocks noChangeAspect="1"/>
          </p:cNvPicPr>
          <p:nvPr userDrawn="1"/>
        </p:nvPicPr>
        <p:blipFill>
          <a:blip r:embed="rId2"/>
          <a:stretch>
            <a:fillRect/>
          </a:stretch>
        </p:blipFill>
        <p:spPr>
          <a:xfrm>
            <a:off x="0" y="6160008"/>
            <a:ext cx="12192000" cy="697992"/>
          </a:xfrm>
          <a:prstGeom prst="rect">
            <a:avLst/>
          </a:prstGeom>
        </p:spPr>
      </p:pic>
    </p:spTree>
    <p:extLst>
      <p:ext uri="{BB962C8B-B14F-4D97-AF65-F5344CB8AC3E}">
        <p14:creationId xmlns:p14="http://schemas.microsoft.com/office/powerpoint/2010/main" val="1530014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9972EB-684F-7C6B-46F8-1DEDE79E873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FF77C9A-C35A-5B49-13A8-E656C9CA478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93439AC-D14E-BD00-1150-CCAFCEFD63F8}"/>
              </a:ext>
            </a:extLst>
          </p:cNvPr>
          <p:cNvSpPr>
            <a:spLocks noGrp="1"/>
          </p:cNvSpPr>
          <p:nvPr>
            <p:ph type="dt" sz="half" idx="10"/>
          </p:nvPr>
        </p:nvSpPr>
        <p:spPr>
          <a:xfrm>
            <a:off x="838200" y="6356350"/>
            <a:ext cx="2743200" cy="365125"/>
          </a:xfrm>
          <a:prstGeom prst="rect">
            <a:avLst/>
          </a:prstGeom>
        </p:spPr>
        <p:txBody>
          <a:bodyPr/>
          <a:lstStyle/>
          <a:p>
            <a:fld id="{B6D1F392-09CA-E34D-BD77-AAA961F24889}" type="datetimeFigureOut">
              <a:rPr lang="cs-CZ" smtClean="0"/>
              <a:t>09.10.2025</a:t>
            </a:fld>
            <a:endParaRPr lang="cs-CZ"/>
          </a:p>
        </p:txBody>
      </p:sp>
      <p:sp>
        <p:nvSpPr>
          <p:cNvPr id="5" name="Zástupný symbol pro zápatí 4">
            <a:extLst>
              <a:ext uri="{FF2B5EF4-FFF2-40B4-BE49-F238E27FC236}">
                <a16:creationId xmlns:a16="http://schemas.microsoft.com/office/drawing/2014/main" id="{69A242CC-5186-2D1E-E05D-7F4DF5485FAE}"/>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6" name="Zástupný symbol pro číslo snímku 5">
            <a:extLst>
              <a:ext uri="{FF2B5EF4-FFF2-40B4-BE49-F238E27FC236}">
                <a16:creationId xmlns:a16="http://schemas.microsoft.com/office/drawing/2014/main" id="{15D0310F-726E-7C35-2893-830FEE1B865A}"/>
              </a:ext>
            </a:extLst>
          </p:cNvPr>
          <p:cNvSpPr>
            <a:spLocks noGrp="1"/>
          </p:cNvSpPr>
          <p:nvPr>
            <p:ph type="sldNum" sz="quarter" idx="12"/>
          </p:nvPr>
        </p:nvSpPr>
        <p:spPr>
          <a:xfrm>
            <a:off x="8610600" y="6356350"/>
            <a:ext cx="2743200" cy="365125"/>
          </a:xfrm>
          <a:prstGeom prst="rect">
            <a:avLst/>
          </a:prstGeom>
        </p:spPr>
        <p:txBody>
          <a:bodyPr/>
          <a:lstStyle/>
          <a:p>
            <a:fld id="{3762F798-38E9-1546-80D7-4D724EC5DB2C}" type="slidenum">
              <a:rPr lang="cs-CZ" smtClean="0"/>
              <a:t>‹#›</a:t>
            </a:fld>
            <a:endParaRPr lang="cs-CZ"/>
          </a:p>
        </p:txBody>
      </p:sp>
      <p:pic>
        <p:nvPicPr>
          <p:cNvPr id="7" name="Obrázek 6">
            <a:extLst>
              <a:ext uri="{FF2B5EF4-FFF2-40B4-BE49-F238E27FC236}">
                <a16:creationId xmlns:a16="http://schemas.microsoft.com/office/drawing/2014/main" id="{FDAB5769-FA05-BD1C-1768-6EE2FC6E5013}"/>
              </a:ext>
            </a:extLst>
          </p:cNvPr>
          <p:cNvPicPr>
            <a:picLocks noChangeAspect="1"/>
          </p:cNvPicPr>
          <p:nvPr userDrawn="1"/>
        </p:nvPicPr>
        <p:blipFill>
          <a:blip r:embed="rId2"/>
          <a:stretch>
            <a:fillRect/>
          </a:stretch>
        </p:blipFill>
        <p:spPr>
          <a:xfrm>
            <a:off x="0" y="6160008"/>
            <a:ext cx="12192000" cy="697992"/>
          </a:xfrm>
          <a:prstGeom prst="rect">
            <a:avLst/>
          </a:prstGeom>
        </p:spPr>
      </p:pic>
    </p:spTree>
    <p:extLst>
      <p:ext uri="{BB962C8B-B14F-4D97-AF65-F5344CB8AC3E}">
        <p14:creationId xmlns:p14="http://schemas.microsoft.com/office/powerpoint/2010/main" val="2796430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49DF7BEC-2A93-51A5-8921-249B1222DC5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AB019DD-ADA7-025D-E74A-4D2372C9B6E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E6B933F-A9EE-6F87-7824-811F748F8A34}"/>
              </a:ext>
            </a:extLst>
          </p:cNvPr>
          <p:cNvSpPr>
            <a:spLocks noGrp="1"/>
          </p:cNvSpPr>
          <p:nvPr>
            <p:ph type="dt" sz="half" idx="10"/>
          </p:nvPr>
        </p:nvSpPr>
        <p:spPr>
          <a:xfrm>
            <a:off x="838200" y="6356350"/>
            <a:ext cx="2743200" cy="365125"/>
          </a:xfrm>
          <a:prstGeom prst="rect">
            <a:avLst/>
          </a:prstGeom>
        </p:spPr>
        <p:txBody>
          <a:bodyPr/>
          <a:lstStyle/>
          <a:p>
            <a:fld id="{B6D1F392-09CA-E34D-BD77-AAA961F24889}" type="datetimeFigureOut">
              <a:rPr lang="cs-CZ" smtClean="0"/>
              <a:t>09.10.2025</a:t>
            </a:fld>
            <a:endParaRPr lang="cs-CZ"/>
          </a:p>
        </p:txBody>
      </p:sp>
      <p:sp>
        <p:nvSpPr>
          <p:cNvPr id="5" name="Zástupný symbol pro zápatí 4">
            <a:extLst>
              <a:ext uri="{FF2B5EF4-FFF2-40B4-BE49-F238E27FC236}">
                <a16:creationId xmlns:a16="http://schemas.microsoft.com/office/drawing/2014/main" id="{D1B5D258-4B8B-5F6D-2A2D-8146A4C77B13}"/>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6" name="Zástupný symbol pro číslo snímku 5">
            <a:extLst>
              <a:ext uri="{FF2B5EF4-FFF2-40B4-BE49-F238E27FC236}">
                <a16:creationId xmlns:a16="http://schemas.microsoft.com/office/drawing/2014/main" id="{1EF6866B-0103-CAD7-1857-1A8592B73261}"/>
              </a:ext>
            </a:extLst>
          </p:cNvPr>
          <p:cNvSpPr>
            <a:spLocks noGrp="1"/>
          </p:cNvSpPr>
          <p:nvPr>
            <p:ph type="sldNum" sz="quarter" idx="12"/>
          </p:nvPr>
        </p:nvSpPr>
        <p:spPr>
          <a:xfrm>
            <a:off x="8610600" y="6356350"/>
            <a:ext cx="2743200" cy="365125"/>
          </a:xfrm>
          <a:prstGeom prst="rect">
            <a:avLst/>
          </a:prstGeom>
        </p:spPr>
        <p:txBody>
          <a:bodyPr/>
          <a:lstStyle/>
          <a:p>
            <a:fld id="{3762F798-38E9-1546-80D7-4D724EC5DB2C}" type="slidenum">
              <a:rPr lang="cs-CZ" smtClean="0"/>
              <a:t>‹#›</a:t>
            </a:fld>
            <a:endParaRPr lang="cs-CZ"/>
          </a:p>
        </p:txBody>
      </p:sp>
      <p:pic>
        <p:nvPicPr>
          <p:cNvPr id="7" name="Obrázek 6">
            <a:extLst>
              <a:ext uri="{FF2B5EF4-FFF2-40B4-BE49-F238E27FC236}">
                <a16:creationId xmlns:a16="http://schemas.microsoft.com/office/drawing/2014/main" id="{A7E5B19B-5FC1-5220-520C-9F21EFA18A57}"/>
              </a:ext>
            </a:extLst>
          </p:cNvPr>
          <p:cNvPicPr>
            <a:picLocks noChangeAspect="1"/>
          </p:cNvPicPr>
          <p:nvPr userDrawn="1"/>
        </p:nvPicPr>
        <p:blipFill>
          <a:blip r:embed="rId2"/>
          <a:stretch>
            <a:fillRect/>
          </a:stretch>
        </p:blipFill>
        <p:spPr>
          <a:xfrm>
            <a:off x="0" y="6160008"/>
            <a:ext cx="12192000" cy="697992"/>
          </a:xfrm>
          <a:prstGeom prst="rect">
            <a:avLst/>
          </a:prstGeom>
        </p:spPr>
      </p:pic>
    </p:spTree>
    <p:extLst>
      <p:ext uri="{BB962C8B-B14F-4D97-AF65-F5344CB8AC3E}">
        <p14:creationId xmlns:p14="http://schemas.microsoft.com/office/powerpoint/2010/main" val="223585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616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Kliknutím lze upravit styl.</a:t>
            </a:r>
            <a:endParaRPr lang="cs-CZ" dirty="0"/>
          </a:p>
        </p:txBody>
      </p:sp>
      <p:sp>
        <p:nvSpPr>
          <p:cNvPr id="3" name="Zástupný symbol pro obsah 2"/>
          <p:cNvSpPr>
            <a:spLocks noGrp="1"/>
          </p:cNvSpPr>
          <p:nvPr>
            <p:ph idx="1"/>
          </p:nvPr>
        </p:nvSpPr>
        <p:spPr/>
        <p:txBody>
          <a:bodyPr/>
          <a:lstStyle/>
          <a:p>
            <a:pPr lvl="0"/>
            <a:r>
              <a:rPr lang="cs-CZ" dirty="0" smtClean="0"/>
              <a:t>Upravte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40357068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2849977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1876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549AA0AB-2BC5-B6D7-C406-41FA19CDF506}"/>
              </a:ext>
            </a:extLst>
          </p:cNvPr>
          <p:cNvSpPr/>
          <p:nvPr userDrawn="1"/>
        </p:nvSpPr>
        <p:spPr>
          <a:xfrm>
            <a:off x="0" y="-4220"/>
            <a:ext cx="12192000" cy="6155051"/>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Obrázek 8">
            <a:extLst>
              <a:ext uri="{FF2B5EF4-FFF2-40B4-BE49-F238E27FC236}">
                <a16:creationId xmlns:a16="http://schemas.microsoft.com/office/drawing/2014/main" id="{4935F9A0-DDF7-A070-6B39-EF8D6B67DB30}"/>
              </a:ext>
            </a:extLst>
          </p:cNvPr>
          <p:cNvPicPr>
            <a:picLocks noChangeAspect="1"/>
          </p:cNvPicPr>
          <p:nvPr userDrawn="1"/>
        </p:nvPicPr>
        <p:blipFill>
          <a:blip r:embed="rId2"/>
          <a:stretch>
            <a:fillRect/>
          </a:stretch>
        </p:blipFill>
        <p:spPr>
          <a:xfrm>
            <a:off x="297105" y="-4220"/>
            <a:ext cx="1655762" cy="1655762"/>
          </a:xfrm>
          <a:prstGeom prst="rect">
            <a:avLst/>
          </a:prstGeom>
        </p:spPr>
      </p:pic>
      <p:sp>
        <p:nvSpPr>
          <p:cNvPr id="10" name="Nadpis 1">
            <a:extLst>
              <a:ext uri="{FF2B5EF4-FFF2-40B4-BE49-F238E27FC236}">
                <a16:creationId xmlns:a16="http://schemas.microsoft.com/office/drawing/2014/main" id="{87A3DEE2-692C-9B7D-18B2-2EEBD7E44983}"/>
              </a:ext>
            </a:extLst>
          </p:cNvPr>
          <p:cNvSpPr txBox="1">
            <a:spLocks/>
          </p:cNvSpPr>
          <p:nvPr userDrawn="1"/>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cs-CZ" sz="6000" kern="1200">
                <a:solidFill>
                  <a:schemeClr val="bg1"/>
                </a:solidFill>
                <a:latin typeface="+mj-lt"/>
                <a:ea typeface="+mj-ea"/>
                <a:cs typeface="+mj-cs"/>
              </a:defRPr>
            </a:lvl1pPr>
          </a:lstStyle>
          <a:p>
            <a:r>
              <a:rPr lang="cs-CZ"/>
              <a:t>Kliknutím lze upravit styl.</a:t>
            </a:r>
          </a:p>
        </p:txBody>
      </p:sp>
      <p:sp>
        <p:nvSpPr>
          <p:cNvPr id="11" name="Podnadpis 2">
            <a:extLst>
              <a:ext uri="{FF2B5EF4-FFF2-40B4-BE49-F238E27FC236}">
                <a16:creationId xmlns:a16="http://schemas.microsoft.com/office/drawing/2014/main" id="{7AF39926-48CF-16F8-0109-79A5CE5AC4F6}"/>
              </a:ext>
            </a:extLst>
          </p:cNvPr>
          <p:cNvSpPr txBox="1">
            <a:spLocks/>
          </p:cNvSpPr>
          <p:nvPr userDrawn="1"/>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cs-CZ"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lang="cs-CZ" sz="2000" kern="1200">
                <a:solidFill>
                  <a:srgbClr val="00599A"/>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lang="cs-CZ" sz="1800" kern="1200">
                <a:solidFill>
                  <a:srgbClr val="005A9B"/>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lang="cs-CZ" sz="1600" kern="1200">
                <a:solidFill>
                  <a:srgbClr val="005A9B"/>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lang="cs-CZ" sz="1600" kern="1200">
                <a:solidFill>
                  <a:srgbClr val="005A9B"/>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s-CZ"/>
              <a:t>Kliknutím můžete upravit styl předlohy.</a:t>
            </a:r>
          </a:p>
        </p:txBody>
      </p:sp>
    </p:spTree>
    <p:extLst>
      <p:ext uri="{BB962C8B-B14F-4D97-AF65-F5344CB8AC3E}">
        <p14:creationId xmlns:p14="http://schemas.microsoft.com/office/powerpoint/2010/main" val="319055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699BD3-5070-5AD1-1C25-98E7EE80425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84741FE-B7E5-550C-4AC1-9A932702F215}"/>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92033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62458E7-4778-49C1-82DF-13CC3E2817D3}"/>
              </a:ext>
            </a:extLst>
          </p:cNvPr>
          <p:cNvSpPr/>
          <p:nvPr userDrawn="1"/>
        </p:nvSpPr>
        <p:spPr>
          <a:xfrm>
            <a:off x="0" y="-4220"/>
            <a:ext cx="12192000" cy="6155051"/>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a:extLst>
              <a:ext uri="{FF2B5EF4-FFF2-40B4-BE49-F238E27FC236}">
                <a16:creationId xmlns:a16="http://schemas.microsoft.com/office/drawing/2014/main" id="{D5CD8ABA-F8EB-FB71-EB35-B35A3621DFDE}"/>
              </a:ext>
            </a:extLst>
          </p:cNvPr>
          <p:cNvPicPr>
            <a:picLocks noChangeAspect="1"/>
          </p:cNvPicPr>
          <p:nvPr userDrawn="1"/>
        </p:nvPicPr>
        <p:blipFill>
          <a:blip r:embed="rId2"/>
          <a:stretch>
            <a:fillRect/>
          </a:stretch>
        </p:blipFill>
        <p:spPr>
          <a:xfrm>
            <a:off x="297105" y="-4220"/>
            <a:ext cx="1655762" cy="1655762"/>
          </a:xfrm>
          <a:prstGeom prst="rect">
            <a:avLst/>
          </a:prstGeom>
        </p:spPr>
      </p:pic>
      <p:sp>
        <p:nvSpPr>
          <p:cNvPr id="2" name="Nadpis 1">
            <a:extLst>
              <a:ext uri="{FF2B5EF4-FFF2-40B4-BE49-F238E27FC236}">
                <a16:creationId xmlns:a16="http://schemas.microsoft.com/office/drawing/2014/main" id="{819B2891-B074-CF85-A98C-0F0B3363D9D3}"/>
              </a:ext>
            </a:extLst>
          </p:cNvPr>
          <p:cNvSpPr>
            <a:spLocks noGrp="1"/>
          </p:cNvSpPr>
          <p:nvPr>
            <p:ph type="title"/>
          </p:nvPr>
        </p:nvSpPr>
        <p:spPr>
          <a:xfrm>
            <a:off x="831850" y="1709738"/>
            <a:ext cx="10515600" cy="2852737"/>
          </a:xfrm>
        </p:spPr>
        <p:txBody>
          <a:bodyPr anchor="b">
            <a:normAutofit/>
          </a:bodyPr>
          <a:lstStyle>
            <a:lvl1pPr algn="ctr">
              <a:defRPr lang="cs-CZ" sz="6000" b="1" kern="1200" dirty="0">
                <a:solidFill>
                  <a:schemeClr val="bg1"/>
                </a:solidFill>
                <a:latin typeface="+mj-lt"/>
                <a:ea typeface="+mj-ea"/>
                <a:cs typeface="+mj-cs"/>
              </a:defRPr>
            </a:lvl1pPr>
          </a:lstStyle>
          <a:p>
            <a:r>
              <a:rPr lang="cs-CZ"/>
              <a:t>Kliknutím lze upravit styl.</a:t>
            </a:r>
          </a:p>
        </p:txBody>
      </p:sp>
      <p:sp>
        <p:nvSpPr>
          <p:cNvPr id="3" name="Zástupný text 2">
            <a:extLst>
              <a:ext uri="{FF2B5EF4-FFF2-40B4-BE49-F238E27FC236}">
                <a16:creationId xmlns:a16="http://schemas.microsoft.com/office/drawing/2014/main" id="{CA965C48-322A-6EA1-1DEB-C6D7F58BAE0B}"/>
              </a:ext>
            </a:extLst>
          </p:cNvPr>
          <p:cNvSpPr>
            <a:spLocks noGrp="1"/>
          </p:cNvSpPr>
          <p:nvPr>
            <p:ph type="body" idx="1"/>
          </p:nvPr>
        </p:nvSpPr>
        <p:spPr>
          <a:xfrm>
            <a:off x="831850" y="4589463"/>
            <a:ext cx="10515600" cy="1500187"/>
          </a:xfrm>
        </p:spPr>
        <p:txBody>
          <a:bodyPr>
            <a:normAutofit/>
          </a:bodyPr>
          <a:lstStyle>
            <a:lvl1pPr marL="0" indent="0" algn="ctr">
              <a:buNone/>
              <a:defRPr lang="cs-CZ" sz="2400" b="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Tree>
    <p:extLst>
      <p:ext uri="{BB962C8B-B14F-4D97-AF65-F5344CB8AC3E}">
        <p14:creationId xmlns:p14="http://schemas.microsoft.com/office/powerpoint/2010/main" val="162101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CF6E3A-C988-092B-9E2A-D180F998205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2ADB9FA-DDC3-EEC0-67C0-92603D3FA80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A6911CF1-A7B4-79F2-C469-7D5E5B225D3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433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44B6E8-76F6-D153-AA36-5ECE87F9495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A4F9059-6123-20A2-2289-704FB648F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D1B6496-9470-1650-ED93-AAFCA9D4D8E2}"/>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267DDC2-9CAD-7358-27DE-DEF8FFD86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9E66D5B4-7D70-A049-6F43-4E4C1B6F912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028624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smtClean="0"/>
              <a:t>Upravte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70478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5"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19D77C5-BECE-2D3F-3397-D4FB7570E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C4D1875-3059-9B6B-30E4-A0D22DFE8DE1}"/>
              </a:ext>
            </a:extLst>
          </p:cNvPr>
          <p:cNvSpPr>
            <a:spLocks noGrp="1"/>
          </p:cNvSpPr>
          <p:nvPr>
            <p:ph type="body" idx="1"/>
          </p:nvPr>
        </p:nvSpPr>
        <p:spPr>
          <a:xfrm>
            <a:off x="838200" y="1825624"/>
            <a:ext cx="10515600" cy="4275137"/>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pic>
        <p:nvPicPr>
          <p:cNvPr id="7" name="Obrázek 6">
            <a:extLst>
              <a:ext uri="{FF2B5EF4-FFF2-40B4-BE49-F238E27FC236}">
                <a16:creationId xmlns:a16="http://schemas.microsoft.com/office/drawing/2014/main" id="{BF1F5931-182C-13C3-1677-E5BF840A1150}"/>
              </a:ext>
            </a:extLst>
          </p:cNvPr>
          <p:cNvPicPr>
            <a:picLocks noChangeAspect="1"/>
          </p:cNvPicPr>
          <p:nvPr userDrawn="1"/>
        </p:nvPicPr>
        <p:blipFill>
          <a:blip r:embed="rId14"/>
          <a:srcRect/>
          <a:stretch/>
        </p:blipFill>
        <p:spPr>
          <a:xfrm>
            <a:off x="0" y="6242047"/>
            <a:ext cx="12192000" cy="692150"/>
          </a:xfrm>
          <a:prstGeom prst="rect">
            <a:avLst/>
          </a:prstGeom>
        </p:spPr>
      </p:pic>
    </p:spTree>
    <p:extLst>
      <p:ext uri="{BB962C8B-B14F-4D97-AF65-F5344CB8AC3E}">
        <p14:creationId xmlns:p14="http://schemas.microsoft.com/office/powerpoint/2010/main" val="313570347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lang="cs-CZ" sz="4400" b="1" kern="1200" dirty="0">
          <a:solidFill>
            <a:srgbClr val="00599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cs-CZ" sz="2800" kern="1200" dirty="0">
          <a:solidFill>
            <a:srgbClr val="00599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a:solidFill>
            <a:srgbClr val="00599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a:solidFill>
            <a:srgbClr val="005A9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1700" kern="1200" dirty="0">
          <a:solidFill>
            <a:srgbClr val="005A9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1600" kern="1200" dirty="0">
          <a:solidFill>
            <a:srgbClr val="005A9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rsk@plzensky-kraj.cz"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mailto:david.jirka@plzensky-kraj.cz"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petra.jezkova@plzensky-kraj.cz" TargetMode="External"/><Relationship Id="rId2" Type="http://schemas.openxmlformats.org/officeDocument/2006/relationships/hyperlink" Target="mailto:edl@rra-pk.cz"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hyperlink" Target="https://docs.google.com/forms/d/e/1FAIpQLSdx1Bxk16VqmYYQWxQ8YKOM7JZPSiHOL56evYQ2Sy_1ExBnDA/viewform" TargetMode="Externa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hyperlink" Target="mailto:rsk@plzensky-kraj.cz"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mmr.gov.cz/cs/microsites/uzemni-dimenze/regionalni-rozvoj/map-kap/strategicke-ramce-map-2021"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71856" y="1140651"/>
            <a:ext cx="9144000" cy="2387600"/>
          </a:xfrm>
        </p:spPr>
        <p:txBody>
          <a:bodyPr>
            <a:normAutofit/>
          </a:bodyPr>
          <a:lstStyle/>
          <a:p>
            <a:pPr algn="l"/>
            <a:r>
              <a:rPr lang="cs-CZ" sz="4800" dirty="0" smtClean="0">
                <a:latin typeface="Arial" panose="020B0604020202020204" pitchFamily="34" charset="0"/>
                <a:cs typeface="Arial" panose="020B0604020202020204" pitchFamily="34" charset="0"/>
              </a:rPr>
              <a:t>24. jednání</a:t>
            </a:r>
            <a:r>
              <a:rPr lang="cs-CZ" sz="4800" b="1" dirty="0" smtClean="0">
                <a:latin typeface="Arial" panose="020B0604020202020204" pitchFamily="34" charset="0"/>
                <a:cs typeface="Arial" panose="020B0604020202020204" pitchFamily="34" charset="0"/>
              </a:rPr>
              <a:t/>
            </a:r>
            <a:br>
              <a:rPr lang="cs-CZ" sz="4800" b="1" dirty="0" smtClean="0">
                <a:latin typeface="Arial" panose="020B0604020202020204" pitchFamily="34" charset="0"/>
                <a:cs typeface="Arial" panose="020B0604020202020204" pitchFamily="34" charset="0"/>
              </a:rPr>
            </a:br>
            <a:r>
              <a:rPr lang="cs-CZ" sz="4800" b="1" dirty="0" smtClean="0">
                <a:latin typeface="Arial" panose="020B0604020202020204" pitchFamily="34" charset="0"/>
                <a:cs typeface="Arial" panose="020B0604020202020204" pitchFamily="34" charset="0"/>
              </a:rPr>
              <a:t>Regionální stálá konference Plzeňského kraje</a:t>
            </a:r>
            <a:endParaRPr lang="cs-CZ" sz="4800" b="1"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371856" y="3845736"/>
            <a:ext cx="9144000" cy="1655762"/>
          </a:xfrm>
        </p:spPr>
        <p:txBody>
          <a:bodyPr/>
          <a:lstStyle/>
          <a:p>
            <a:pPr algn="l"/>
            <a:r>
              <a:rPr lang="cs-CZ" dirty="0" smtClean="0">
                <a:latin typeface="Arial" panose="020B0604020202020204" pitchFamily="34" charset="0"/>
                <a:cs typeface="Arial" panose="020B0604020202020204" pitchFamily="34" charset="0"/>
              </a:rPr>
              <a:t>8. října 2025</a:t>
            </a:r>
          </a:p>
          <a:p>
            <a:pPr algn="l"/>
            <a:r>
              <a:rPr lang="cs-CZ" dirty="0" smtClean="0">
                <a:latin typeface="Arial" panose="020B0604020202020204" pitchFamily="34" charset="0"/>
                <a:cs typeface="Arial" panose="020B0604020202020204" pitchFamily="34" charset="0"/>
              </a:rPr>
              <a:t>Krajský úřad Plzeňského kraje</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6901" y="6045054"/>
            <a:ext cx="5138073" cy="623914"/>
          </a:xfrm>
          <a:prstGeom prst="rect">
            <a:avLst/>
          </a:prstGeom>
        </p:spPr>
      </p:pic>
    </p:spTree>
    <p:extLst>
      <p:ext uri="{BB962C8B-B14F-4D97-AF65-F5344CB8AC3E}">
        <p14:creationId xmlns:p14="http://schemas.microsoft.com/office/powerpoint/2010/main" val="2936166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41872"/>
          </a:xfrm>
        </p:spPr>
        <p:txBody>
          <a:bodyPr>
            <a:normAutofit fontScale="90000"/>
          </a:bodyPr>
          <a:lstStyle/>
          <a:p>
            <a:pPr lvl="0"/>
            <a:r>
              <a:rPr lang="cs-CZ" dirty="0" smtClean="0"/>
              <a:t>4. Doplnění členů RSK PK</a:t>
            </a:r>
            <a:endParaRPr lang="cs-CZ" dirty="0"/>
          </a:p>
        </p:txBody>
      </p:sp>
      <p:sp>
        <p:nvSpPr>
          <p:cNvPr id="3" name="TextovéPole 2"/>
          <p:cNvSpPr txBox="1"/>
          <p:nvPr/>
        </p:nvSpPr>
        <p:spPr>
          <a:xfrm>
            <a:off x="914400" y="1541721"/>
            <a:ext cx="9707526" cy="4801314"/>
          </a:xfrm>
          <a:prstGeom prst="rect">
            <a:avLst/>
          </a:prstGeom>
          <a:noFill/>
        </p:spPr>
        <p:txBody>
          <a:bodyPr wrap="square" rtlCol="0">
            <a:spAutoFit/>
          </a:bodyPr>
          <a:lstStyle/>
          <a:p>
            <a:pPr marL="285750" indent="-285750">
              <a:buFont typeface="Arial" panose="020B0604020202020204" pitchFamily="34" charset="0"/>
              <a:buChar char="•"/>
            </a:pPr>
            <a:r>
              <a:rPr lang="cs-CZ" dirty="0" smtClean="0"/>
              <a:t>složení RSK je dáno Statutem RSK, který vymezuje členy a jejich počet</a:t>
            </a:r>
          </a:p>
          <a:p>
            <a:pPr marL="285750" indent="-285750">
              <a:buFont typeface="Arial" panose="020B0604020202020204" pitchFamily="34" charset="0"/>
              <a:buChar char="•"/>
            </a:pPr>
            <a:r>
              <a:rPr lang="cs-CZ" dirty="0" smtClean="0"/>
              <a:t>RSK Plzeňského kraje má aktuálně 20 členů</a:t>
            </a:r>
          </a:p>
          <a:p>
            <a:endParaRPr lang="cs-CZ" dirty="0" smtClean="0"/>
          </a:p>
          <a:p>
            <a:pPr marL="285750" indent="-285750">
              <a:buFont typeface="Arial" panose="020B0604020202020204" pitchFamily="34" charset="0"/>
              <a:buChar char="•"/>
            </a:pPr>
            <a:r>
              <a:rPr lang="cs-CZ" dirty="0" smtClean="0"/>
              <a:t>kraj má možnost doplnit až 3 regionální partnery dle potřeby</a:t>
            </a:r>
          </a:p>
          <a:p>
            <a:pPr marL="285750" indent="-285750">
              <a:buFont typeface="Arial" panose="020B0604020202020204" pitchFamily="34" charset="0"/>
              <a:buChar char="•"/>
            </a:pPr>
            <a:r>
              <a:rPr lang="cs-CZ" dirty="0" smtClean="0"/>
              <a:t>aktuálně jsou takto do RSK zařazeny:</a:t>
            </a:r>
          </a:p>
          <a:p>
            <a:pPr marL="742950" lvl="1" indent="-285750">
              <a:buFont typeface="Arial" panose="020B0604020202020204" pitchFamily="34" charset="0"/>
              <a:buChar char="•"/>
            </a:pPr>
            <a:r>
              <a:rPr lang="cs-CZ" dirty="0" smtClean="0"/>
              <a:t>Regionální rozvojová agentura Plzeňského kraje</a:t>
            </a:r>
          </a:p>
          <a:p>
            <a:pPr marL="742950" lvl="1" indent="-285750">
              <a:buFont typeface="Arial" panose="020B0604020202020204" pitchFamily="34" charset="0"/>
              <a:buChar char="•"/>
            </a:pPr>
            <a:r>
              <a:rPr lang="cs-CZ" dirty="0" smtClean="0"/>
              <a:t>Kolegium cestovního ruchu Plzeňského kraje</a:t>
            </a:r>
          </a:p>
          <a:p>
            <a:pPr marL="285750" indent="-285750">
              <a:buFont typeface="Arial" panose="020B0604020202020204" pitchFamily="34" charset="0"/>
              <a:buChar char="•"/>
            </a:pPr>
            <a:r>
              <a:rPr lang="cs-CZ" dirty="0" smtClean="0"/>
              <a:t>dne 18.9. byla na KÚ doručena žádost o členství RSK od Diecézní charity Plzeň</a:t>
            </a:r>
          </a:p>
          <a:p>
            <a:endParaRPr lang="cs-CZ" dirty="0"/>
          </a:p>
          <a:p>
            <a:r>
              <a:rPr lang="cs-CZ" u="sng" dirty="0" smtClean="0"/>
              <a:t>V řešení:</a:t>
            </a:r>
          </a:p>
          <a:p>
            <a:pPr marL="285750" indent="-285750">
              <a:buFont typeface="Arial" panose="020B0604020202020204" pitchFamily="34" charset="0"/>
              <a:buChar char="•"/>
            </a:pPr>
            <a:r>
              <a:rPr lang="cs-CZ" dirty="0" smtClean="0"/>
              <a:t>doplnění členů za SMO ČR za středně velká a malá města</a:t>
            </a:r>
          </a:p>
          <a:p>
            <a:pPr marL="285750" indent="-285750">
              <a:buFont typeface="Arial" panose="020B0604020202020204" pitchFamily="34" charset="0"/>
              <a:buChar char="•"/>
            </a:pPr>
            <a:r>
              <a:rPr lang="cs-CZ" dirty="0" smtClean="0"/>
              <a:t>výměna Kolegia cestovního ruchu za nově vzniklou organizaci Centrála cestovního ruchu</a:t>
            </a:r>
          </a:p>
          <a:p>
            <a:endParaRPr lang="cs-CZ" dirty="0"/>
          </a:p>
          <a:p>
            <a:r>
              <a:rPr lang="cs-CZ" dirty="0" smtClean="0">
                <a:solidFill>
                  <a:schemeClr val="accent5">
                    <a:lumMod val="75000"/>
                  </a:schemeClr>
                </a:solidFill>
              </a:rPr>
              <a:t>Prosíme všechny členské organizace o kontrolu funkčnosti svých zastoupení a v případě potřeby změny člena / náhradníka v RSK se obrátili na Sekretariát RSK Plzeňského kraje.</a:t>
            </a:r>
          </a:p>
          <a:p>
            <a:endParaRPr lang="cs-CZ" dirty="0" smtClean="0"/>
          </a:p>
          <a:p>
            <a:endParaRPr lang="cs-CZ" dirty="0"/>
          </a:p>
        </p:txBody>
      </p:sp>
    </p:spTree>
    <p:extLst>
      <p:ext uri="{BB962C8B-B14F-4D97-AF65-F5344CB8AC3E}">
        <p14:creationId xmlns:p14="http://schemas.microsoft.com/office/powerpoint/2010/main" val="3003489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41872"/>
          </a:xfrm>
        </p:spPr>
        <p:txBody>
          <a:bodyPr>
            <a:normAutofit fontScale="90000"/>
          </a:bodyPr>
          <a:lstStyle/>
          <a:p>
            <a:pPr lvl="0"/>
            <a:r>
              <a:rPr lang="cs-CZ" dirty="0" smtClean="0"/>
              <a:t>4. Doplnění členů RSK PK</a:t>
            </a:r>
            <a:endParaRPr lang="cs-CZ" dirty="0"/>
          </a:p>
        </p:txBody>
      </p:sp>
      <p:sp>
        <p:nvSpPr>
          <p:cNvPr id="3" name="Zástupný symbol pro obsah 6"/>
          <p:cNvSpPr>
            <a:spLocks noGrp="1"/>
          </p:cNvSpPr>
          <p:nvPr>
            <p:ph idx="1"/>
          </p:nvPr>
        </p:nvSpPr>
        <p:spPr>
          <a:xfrm>
            <a:off x="838200" y="1432086"/>
            <a:ext cx="10515600" cy="4351338"/>
          </a:xfrm>
        </p:spPr>
        <p:txBody>
          <a:bodyPr>
            <a:normAutofit/>
          </a:bodyPr>
          <a:lstStyle/>
          <a:p>
            <a:pPr marL="0" indent="0">
              <a:buNone/>
            </a:pPr>
            <a:r>
              <a:rPr lang="cs-CZ" b="1" dirty="0" smtClean="0"/>
              <a:t>Návrh usnesení č. </a:t>
            </a:r>
            <a:r>
              <a:rPr lang="cs-CZ" b="1" dirty="0"/>
              <a:t>3</a:t>
            </a:r>
            <a:r>
              <a:rPr lang="cs-CZ" b="1" dirty="0" smtClean="0"/>
              <a:t>/24/2025</a:t>
            </a:r>
          </a:p>
          <a:p>
            <a:pPr marL="0" indent="0">
              <a:buNone/>
            </a:pPr>
            <a:r>
              <a:rPr lang="cs-CZ" dirty="0" smtClean="0"/>
              <a:t>Regionální stálá konference pro území Plzeňského kraje:</a:t>
            </a:r>
          </a:p>
          <a:p>
            <a:pPr marL="0" indent="0">
              <a:buNone/>
            </a:pPr>
            <a:endParaRPr lang="cs-CZ" dirty="0"/>
          </a:p>
          <a:p>
            <a:pPr marL="0" indent="0">
              <a:buNone/>
            </a:pPr>
            <a:r>
              <a:rPr lang="cs-CZ" b="1" dirty="0" smtClean="0"/>
              <a:t>SOUHLASÍ</a:t>
            </a:r>
          </a:p>
          <a:p>
            <a:pPr marL="0" indent="0">
              <a:buNone/>
            </a:pPr>
            <a:r>
              <a:rPr lang="cs-CZ" dirty="0" smtClean="0"/>
              <a:t>se zařazením Diecézní charity Plzeň mezi členy Regionální stálé konference:</a:t>
            </a:r>
          </a:p>
          <a:p>
            <a:r>
              <a:rPr lang="cs-CZ" dirty="0" smtClean="0"/>
              <a:t>člen:	 Mgr. Marie Sýkorová</a:t>
            </a:r>
          </a:p>
          <a:p>
            <a:r>
              <a:rPr lang="cs-CZ" dirty="0" smtClean="0"/>
              <a:t>náhradník: Ing. Jiří Lodr</a:t>
            </a:r>
            <a:endParaRPr lang="cs-CZ" dirty="0"/>
          </a:p>
          <a:p>
            <a:pPr marL="0" indent="0">
              <a:buNone/>
            </a:pPr>
            <a:endParaRPr lang="cs-CZ" dirty="0" smtClean="0"/>
          </a:p>
        </p:txBody>
      </p:sp>
    </p:spTree>
    <p:extLst>
      <p:ext uri="{BB962C8B-B14F-4D97-AF65-F5344CB8AC3E}">
        <p14:creationId xmlns:p14="http://schemas.microsoft.com/office/powerpoint/2010/main" val="77500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41722" y="2558005"/>
            <a:ext cx="10671858" cy="1938992"/>
          </a:xfrm>
          <a:prstGeom prst="rect">
            <a:avLst/>
          </a:prstGeom>
          <a:noFill/>
        </p:spPr>
        <p:txBody>
          <a:bodyPr wrap="square" rtlCol="0">
            <a:spAutoFit/>
          </a:bodyPr>
          <a:lstStyle/>
          <a:p>
            <a:r>
              <a:rPr lang="cs-CZ" sz="4000" dirty="0" smtClean="0"/>
              <a:t>5. </a:t>
            </a:r>
          </a:p>
          <a:p>
            <a:pPr lvl="0"/>
            <a:r>
              <a:rPr lang="cs-CZ" sz="4000" dirty="0"/>
              <a:t>Aktuální informace o aktivitách kraje na podporu HSOÚ</a:t>
            </a:r>
          </a:p>
        </p:txBody>
      </p:sp>
    </p:spTree>
    <p:extLst>
      <p:ext uri="{BB962C8B-B14F-4D97-AF65-F5344CB8AC3E}">
        <p14:creationId xmlns:p14="http://schemas.microsoft.com/office/powerpoint/2010/main" val="3702492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9"/>
          <p:cNvSpPr>
            <a:spLocks noGrp="1"/>
          </p:cNvSpPr>
          <p:nvPr>
            <p:ph sz="half" idx="2"/>
          </p:nvPr>
        </p:nvSpPr>
        <p:spPr>
          <a:xfrm>
            <a:off x="6172200" y="2585369"/>
            <a:ext cx="5181600" cy="3591594"/>
          </a:xfrm>
        </p:spPr>
        <p:txBody>
          <a:bodyPr/>
          <a:lstStyle/>
          <a:p>
            <a:pPr marL="0" indent="0">
              <a:buNone/>
            </a:pPr>
            <a:r>
              <a:rPr lang="cs-CZ" sz="1600" i="1" u="sng" dirty="0">
                <a:solidFill>
                  <a:prstClr val="black"/>
                </a:solidFill>
                <a:latin typeface="Arial" panose="020B0604020202020204" pitchFamily="34" charset="0"/>
                <a:cs typeface="Arial" panose="020B0604020202020204" pitchFamily="34" charset="0"/>
              </a:rPr>
              <a:t>Setkání u „kulatého stolu“ na téma Vzdělávání v ORP Nepomuk</a:t>
            </a:r>
          </a:p>
          <a:p>
            <a:endParaRPr lang="cs-CZ" dirty="0"/>
          </a:p>
        </p:txBody>
      </p:sp>
      <p:sp>
        <p:nvSpPr>
          <p:cNvPr id="11" name="Zástupný symbol pro obsah 10"/>
          <p:cNvSpPr>
            <a:spLocks noGrp="1"/>
          </p:cNvSpPr>
          <p:nvPr>
            <p:ph sz="half" idx="1"/>
          </p:nvPr>
        </p:nvSpPr>
        <p:spPr>
          <a:xfrm>
            <a:off x="838200" y="2585369"/>
            <a:ext cx="5181600" cy="3591593"/>
          </a:xfrm>
        </p:spPr>
        <p:txBody>
          <a:bodyPr/>
          <a:lstStyle/>
          <a:p>
            <a:pPr marL="0" indent="0">
              <a:buNone/>
            </a:pPr>
            <a:r>
              <a:rPr lang="cs-CZ" sz="1600" i="1" u="sng" dirty="0">
                <a:solidFill>
                  <a:prstClr val="black"/>
                </a:solidFill>
                <a:latin typeface="Arial" panose="020B0604020202020204" pitchFamily="34" charset="0"/>
                <a:cs typeface="Arial" panose="020B0604020202020204" pitchFamily="34" charset="0"/>
              </a:rPr>
              <a:t>Setkání u „kulatého stolu“ na téma Životní prostředí v obci Chanovice</a:t>
            </a:r>
          </a:p>
          <a:p>
            <a:pPr marL="0" indent="0">
              <a:buNone/>
            </a:pPr>
            <a:endParaRPr lang="cs-CZ" dirty="0"/>
          </a:p>
        </p:txBody>
      </p:sp>
      <p:pic>
        <p:nvPicPr>
          <p:cNvPr id="12" name="Obrázek 11"/>
          <p:cNvPicPr>
            <a:picLocks noChangeAspect="1"/>
          </p:cNvPicPr>
          <p:nvPr/>
        </p:nvPicPr>
        <p:blipFill>
          <a:blip r:embed="rId2"/>
          <a:stretch>
            <a:fillRect/>
          </a:stretch>
        </p:blipFill>
        <p:spPr>
          <a:xfrm>
            <a:off x="3602513" y="6176963"/>
            <a:ext cx="5139373" cy="621846"/>
          </a:xfrm>
          <a:prstGeom prst="rect">
            <a:avLst/>
          </a:prstGeom>
        </p:spPr>
      </p:pic>
      <p:pic>
        <p:nvPicPr>
          <p:cNvPr id="13" name="Obráze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7228" y="3126946"/>
            <a:ext cx="2035261" cy="2713681"/>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578" y="3126946"/>
            <a:ext cx="3676136" cy="2757102"/>
          </a:xfrm>
          <a:prstGeom prst="rect">
            <a:avLst/>
          </a:prstGeom>
        </p:spPr>
      </p:pic>
      <p:pic>
        <p:nvPicPr>
          <p:cNvPr id="16" name="Obráze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1709" y="3126946"/>
            <a:ext cx="2062541" cy="2750054"/>
          </a:xfrm>
          <a:prstGeom prst="rect">
            <a:avLst/>
          </a:prstGeom>
        </p:spPr>
      </p:pic>
      <p:sp>
        <p:nvSpPr>
          <p:cNvPr id="3" name="TextovéPole 2"/>
          <p:cNvSpPr txBox="1"/>
          <p:nvPr/>
        </p:nvSpPr>
        <p:spPr>
          <a:xfrm>
            <a:off x="766618" y="138545"/>
            <a:ext cx="8746837" cy="2446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Arial"/>
                <a:ea typeface="+mn-ea"/>
                <a:cs typeface="+mn-cs"/>
              </a:rPr>
              <a:t>HSOÚ Plzeňského </a:t>
            </a:r>
            <a:r>
              <a:rPr kumimoji="0" lang="cs-CZ" sz="2800" b="1" i="0" u="none" strike="noStrike" kern="1200" cap="none" spc="0" normalizeH="0" baseline="0" noProof="0" dirty="0" smtClean="0">
                <a:ln>
                  <a:noFill/>
                </a:ln>
                <a:solidFill>
                  <a:prstClr val="black"/>
                </a:solidFill>
                <a:effectLst/>
                <a:uLnTx/>
                <a:uFillTx/>
                <a:latin typeface="Arial"/>
                <a:ea typeface="+mn-ea"/>
                <a:cs typeface="+mn-cs"/>
              </a:rPr>
              <a:t>kraje</a:t>
            </a:r>
            <a:endParaRPr kumimoji="0" lang="cs-CZ" sz="1800" b="1"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cs-CZ" sz="1400" b="0" i="0" u="none" strike="noStrike" kern="1200" cap="none" spc="0" normalizeH="0" baseline="0" noProof="0" dirty="0" smtClean="0">
                <a:ln>
                  <a:noFill/>
                </a:ln>
                <a:solidFill>
                  <a:prstClr val="black"/>
                </a:solidFill>
                <a:effectLst/>
                <a:uLnTx/>
                <a:uFillTx/>
                <a:latin typeface="Arial"/>
                <a:ea typeface="+mn-ea"/>
                <a:cs typeface="+mn-cs"/>
              </a:rPr>
              <a:t>Správní </a:t>
            </a:r>
            <a:r>
              <a:rPr kumimoji="0" lang="cs-CZ" sz="1400" b="0" i="0" u="none" strike="noStrike" kern="1200" cap="none" spc="0" normalizeH="0" baseline="0" noProof="0" dirty="0">
                <a:ln>
                  <a:noFill/>
                </a:ln>
                <a:solidFill>
                  <a:prstClr val="black"/>
                </a:solidFill>
                <a:effectLst/>
                <a:uLnTx/>
                <a:uFillTx/>
                <a:latin typeface="Arial"/>
                <a:ea typeface="+mn-ea"/>
                <a:cs typeface="+mn-cs"/>
              </a:rPr>
              <a:t>obvody </a:t>
            </a:r>
            <a:r>
              <a:rPr kumimoji="0" lang="cs-CZ" sz="1400" b="1" i="0" u="none" strike="noStrike" kern="1200" cap="none" spc="0" normalizeH="0" baseline="0" noProof="0" dirty="0">
                <a:ln>
                  <a:noFill/>
                </a:ln>
                <a:solidFill>
                  <a:prstClr val="black"/>
                </a:solidFill>
                <a:effectLst/>
                <a:uLnTx/>
                <a:uFillTx/>
                <a:latin typeface="Arial"/>
                <a:ea typeface="+mn-ea"/>
                <a:cs typeface="+mn-cs"/>
              </a:rPr>
              <a:t>ORP Sušice, Horažďovice</a:t>
            </a:r>
            <a:r>
              <a:rPr kumimoji="0" lang="cs-CZ" sz="1400" b="0" i="0" u="none" strike="noStrike" kern="1200" cap="none" spc="0" normalizeH="0" baseline="0" noProof="0" dirty="0">
                <a:ln>
                  <a:noFill/>
                </a:ln>
                <a:solidFill>
                  <a:prstClr val="black"/>
                </a:solidFill>
                <a:effectLst/>
                <a:uLnTx/>
                <a:uFillTx/>
                <a:latin typeface="Arial"/>
                <a:ea typeface="+mn-ea"/>
                <a:cs typeface="+mn-cs"/>
              </a:rPr>
              <a:t> a </a:t>
            </a:r>
            <a:r>
              <a:rPr kumimoji="0" lang="cs-CZ" sz="1400" b="1" i="0" u="none" strike="noStrike" kern="1200" cap="none" spc="0" normalizeH="0" baseline="0" noProof="0" dirty="0">
                <a:ln>
                  <a:noFill/>
                </a:ln>
                <a:solidFill>
                  <a:prstClr val="black"/>
                </a:solidFill>
                <a:effectLst/>
                <a:uLnTx/>
                <a:uFillTx/>
                <a:latin typeface="Arial"/>
                <a:ea typeface="+mn-ea"/>
                <a:cs typeface="+mn-cs"/>
              </a:rPr>
              <a:t>Nepomuk</a:t>
            </a:r>
            <a:r>
              <a:rPr kumimoji="0" lang="cs-CZ" sz="1400" b="0" i="0" u="none" strike="noStrike" kern="1200" cap="none" spc="0" normalizeH="0" baseline="0" noProof="0" dirty="0">
                <a:ln>
                  <a:noFill/>
                </a:ln>
                <a:solidFill>
                  <a:prstClr val="black"/>
                </a:solidFill>
                <a:effectLst/>
                <a:uLnTx/>
                <a:uFillTx/>
                <a:latin typeface="Arial"/>
                <a:ea typeface="+mn-ea"/>
                <a:cs typeface="+mn-cs"/>
              </a:rPr>
              <a:t> jsou spolu s </a:t>
            </a:r>
            <a:r>
              <a:rPr kumimoji="0" lang="cs-CZ" sz="1400" b="1" i="0" u="none" strike="noStrike" kern="1200" cap="none" spc="0" normalizeH="0" baseline="0" noProof="0" dirty="0">
                <a:ln>
                  <a:noFill/>
                </a:ln>
                <a:solidFill>
                  <a:prstClr val="black"/>
                </a:solidFill>
                <a:effectLst/>
                <a:uLnTx/>
                <a:uFillTx/>
                <a:latin typeface="Arial"/>
                <a:ea typeface="+mn-ea"/>
                <a:cs typeface="+mn-cs"/>
              </a:rPr>
              <a:t>obcemi bývalých vojenských újezdů </a:t>
            </a:r>
            <a:r>
              <a:rPr kumimoji="0" lang="cs-CZ" sz="1400" b="0" i="0" u="none" strike="noStrike" kern="1200" cap="none" spc="0" normalizeH="0" baseline="0" noProof="0" dirty="0">
                <a:ln>
                  <a:noFill/>
                </a:ln>
                <a:solidFill>
                  <a:prstClr val="black"/>
                </a:solidFill>
                <a:effectLst/>
                <a:uLnTx/>
                <a:uFillTx/>
                <a:latin typeface="Arial"/>
                <a:ea typeface="+mn-ea"/>
                <a:cs typeface="+mn-cs"/>
              </a:rPr>
              <a:t>v území Plzeňského kraje určeny pro intenzivnější rozvojovou podporu v rámci regionální politiky ČR</a:t>
            </a:r>
            <a:r>
              <a:rPr kumimoji="0" lang="cs-CZ" sz="1400" b="0" i="0" u="none" strike="noStrike" kern="1200" cap="none" spc="0" normalizeH="0" baseline="0" noProof="0" dirty="0" smtClean="0">
                <a:ln>
                  <a:noFill/>
                </a:ln>
                <a:solidFill>
                  <a:prstClr val="black"/>
                </a:solidFill>
                <a:effectLst/>
                <a:uLnTx/>
                <a:uFillTx/>
                <a:latin typeface="Arial"/>
                <a:ea typeface="+mn-ea"/>
                <a:cs typeface="+mn-cs"/>
              </a:rPr>
              <a:t>.</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cs-CZ" sz="1400" b="0" i="0" u="none" strike="noStrike" kern="1200" cap="none" spc="0" normalizeH="0" baseline="0" noProof="0" dirty="0" smtClean="0">
                <a:ln>
                  <a:noFill/>
                </a:ln>
                <a:solidFill>
                  <a:prstClr val="black"/>
                </a:solidFill>
                <a:effectLst/>
                <a:uLnTx/>
                <a:uFillTx/>
                <a:latin typeface="Arial"/>
                <a:ea typeface="+mn-ea"/>
                <a:cs typeface="+mn-cs"/>
              </a:rPr>
              <a:t>Cílem </a:t>
            </a:r>
            <a:r>
              <a:rPr kumimoji="0" lang="cs-CZ" sz="1400" b="0" i="0" u="none" strike="noStrike" kern="1200" cap="none" spc="0" normalizeH="0" baseline="0" noProof="0" dirty="0">
                <a:ln>
                  <a:noFill/>
                </a:ln>
                <a:solidFill>
                  <a:prstClr val="black"/>
                </a:solidFill>
                <a:effectLst/>
                <a:uLnTx/>
                <a:uFillTx/>
                <a:latin typeface="Arial"/>
                <a:ea typeface="+mn-ea"/>
                <a:cs typeface="+mn-cs"/>
              </a:rPr>
              <a:t>podpory je </a:t>
            </a:r>
            <a:r>
              <a:rPr kumimoji="0" lang="cs-CZ" sz="1400" b="0" i="1" u="sng" strike="noStrike" kern="1200" cap="none" spc="0" normalizeH="0" baseline="0" noProof="0" dirty="0">
                <a:ln>
                  <a:noFill/>
                </a:ln>
                <a:solidFill>
                  <a:prstClr val="black"/>
                </a:solidFill>
                <a:effectLst/>
                <a:uLnTx/>
                <a:uFillTx/>
                <a:latin typeface="Arial"/>
                <a:ea typeface="+mn-ea"/>
                <a:cs typeface="+mn-cs"/>
              </a:rPr>
              <a:t>aktivizace zástupců obcí a dalších subjektů k využívání dostupných podpor a současně formou sdílení informací, síťování a spolupráce a vzájemné inspirace pří řešení rozvojových projektů a </a:t>
            </a:r>
            <a:r>
              <a:rPr kumimoji="0" lang="cs-CZ" sz="1400" b="0" i="1" u="sng" strike="noStrike" kern="1200" cap="none" spc="0" normalizeH="0" baseline="0" noProof="0" dirty="0" smtClean="0">
                <a:ln>
                  <a:noFill/>
                </a:ln>
                <a:solidFill>
                  <a:prstClr val="black"/>
                </a:solidFill>
                <a:effectLst/>
                <a:uLnTx/>
                <a:uFillTx/>
                <a:latin typeface="Arial"/>
                <a:ea typeface="+mn-ea"/>
                <a:cs typeface="+mn-cs"/>
              </a:rPr>
              <a:t>problémů.</a:t>
            </a:r>
            <a:endParaRPr kumimoji="0" lang="cs-CZ" sz="14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cs-CZ" sz="1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Od </a:t>
            </a:r>
            <a:r>
              <a:rPr kumimoji="0" lang="cs-CZ"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minulé RSK PK proběhly tematické 2 „kulaté stoly“ v území, co by nosná aktivita</a:t>
            </a:r>
            <a:endParaRPr kumimoji="0" lang="cs-CZ"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53162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4608A-2982-1CBF-0643-7CC52BD0FC08}"/>
            </a:ext>
          </a:extLst>
        </p:cNvPr>
        <p:cNvGrpSpPr/>
        <p:nvPr/>
      </p:nvGrpSpPr>
      <p:grpSpPr>
        <a:xfrm>
          <a:off x="0" y="0"/>
          <a:ext cx="0" cy="0"/>
          <a:chOff x="0" y="0"/>
          <a:chExt cx="0" cy="0"/>
        </a:xfrm>
      </p:grpSpPr>
      <p:sp>
        <p:nvSpPr>
          <p:cNvPr id="10" name="Zástupný obsah 9">
            <a:extLst>
              <a:ext uri="{FF2B5EF4-FFF2-40B4-BE49-F238E27FC236}">
                <a16:creationId xmlns:a16="http://schemas.microsoft.com/office/drawing/2014/main" id="{C68C4EC7-E079-7D72-8E2D-0D98DBE4F672}"/>
              </a:ext>
            </a:extLst>
          </p:cNvPr>
          <p:cNvSpPr>
            <a:spLocks noGrp="1"/>
          </p:cNvSpPr>
          <p:nvPr>
            <p:ph sz="half" idx="1"/>
          </p:nvPr>
        </p:nvSpPr>
        <p:spPr>
          <a:xfrm>
            <a:off x="691978" y="1491050"/>
            <a:ext cx="5327822" cy="4272441"/>
          </a:xfrm>
          <a:ln>
            <a:solidFill>
              <a:schemeClr val="tx1"/>
            </a:solidFill>
          </a:ln>
        </p:spPr>
        <p:txBody>
          <a:bodyPr>
            <a:noAutofit/>
          </a:bodyPr>
          <a:lstStyle/>
          <a:p>
            <a:pPr marL="0" indent="0">
              <a:lnSpc>
                <a:spcPct val="100000"/>
              </a:lnSpc>
              <a:buNone/>
            </a:pPr>
            <a:r>
              <a:rPr lang="cs-CZ" sz="1400" b="1" u="sng" dirty="0" smtClean="0"/>
              <a:t>Poznatky </a:t>
            </a:r>
            <a:r>
              <a:rPr lang="cs-CZ" sz="1400" b="1" u="sng" dirty="0"/>
              <a:t>z území: </a:t>
            </a:r>
          </a:p>
          <a:p>
            <a:pPr>
              <a:lnSpc>
                <a:spcPct val="100000"/>
              </a:lnSpc>
              <a:buFont typeface="Wingdings" panose="05000000000000000000" pitchFamily="2" charset="2"/>
              <a:buChar char="Ø"/>
            </a:pPr>
            <a:r>
              <a:rPr lang="cs-CZ" sz="1400" dirty="0"/>
              <a:t>MŠ: Celkově začínají klesat počty dětí v předškolních zařízeních současně klesá porodnost, především v důsledku nízkých počtů žen ve věku okolo 25 let. </a:t>
            </a:r>
          </a:p>
          <a:p>
            <a:pPr>
              <a:lnSpc>
                <a:spcPct val="100000"/>
              </a:lnSpc>
              <a:buFont typeface="Wingdings" panose="05000000000000000000" pitchFamily="2" charset="2"/>
              <a:buChar char="Ø"/>
            </a:pPr>
            <a:r>
              <a:rPr lang="cs-CZ" sz="1400" dirty="0"/>
              <a:t>ZŠ: Zatím stabilní počty žáků. V kraji však problém malých škol, se kterými často souvisí vyšší ne-aprobovanost především humanitních předmětů, kdy je problematické v některých aprobacích pedagoga zajistit plný úvazek. Zhoršená dostupnost úplných ZŠ na </a:t>
            </a:r>
            <a:r>
              <a:rPr lang="cs-CZ" sz="1400" dirty="0" err="1"/>
              <a:t>Sušicku</a:t>
            </a:r>
            <a:r>
              <a:rPr lang="cs-CZ" sz="1400" dirty="0"/>
              <a:t> (jen 4 ZŠ).</a:t>
            </a:r>
          </a:p>
          <a:p>
            <a:pPr>
              <a:lnSpc>
                <a:spcPct val="100000"/>
              </a:lnSpc>
              <a:buFont typeface="Wingdings" panose="05000000000000000000" pitchFamily="2" charset="2"/>
              <a:buChar char="Ø"/>
            </a:pPr>
            <a:r>
              <a:rPr lang="cs-CZ" sz="1400" dirty="0"/>
              <a:t>Roste podíl dětí které  mají vykázané speciální vzdělávací potřeby, v MŠ jsou to především vady řeči, celkově pak poruchy učení a poruchy chování.</a:t>
            </a:r>
          </a:p>
          <a:p>
            <a:pPr>
              <a:lnSpc>
                <a:spcPct val="100000"/>
              </a:lnSpc>
              <a:buFont typeface="Wingdings" panose="05000000000000000000" pitchFamily="2" charset="2"/>
              <a:buChar char="Ø"/>
            </a:pPr>
            <a:r>
              <a:rPr lang="cs-CZ" sz="1400" dirty="0"/>
              <a:t>Příležitost pro relevantní využití možností zefektivňování (např. dle nového školského zákona) jako: právní formy ŠPO, svazkové školy apod. umožňující zefektivnění řídící administrativy, sdílení aprobovaných kapacit, dopravní obslužnosti vč. vzájemné mobility.</a:t>
            </a:r>
          </a:p>
          <a:p>
            <a:pPr>
              <a:lnSpc>
                <a:spcPct val="100000"/>
              </a:lnSpc>
            </a:pPr>
            <a:endParaRPr lang="cs-CZ" sz="1200" dirty="0"/>
          </a:p>
        </p:txBody>
      </p:sp>
      <p:sp>
        <p:nvSpPr>
          <p:cNvPr id="12" name="Zástupný symbol pro obsah 11"/>
          <p:cNvSpPr>
            <a:spLocks noGrp="1"/>
          </p:cNvSpPr>
          <p:nvPr>
            <p:ph sz="half" idx="2"/>
          </p:nvPr>
        </p:nvSpPr>
        <p:spPr>
          <a:xfrm>
            <a:off x="6112476" y="1491050"/>
            <a:ext cx="5241324" cy="4272441"/>
          </a:xfrm>
          <a:ln>
            <a:solidFill>
              <a:srgbClr val="00B050"/>
            </a:solidFill>
          </a:ln>
        </p:spPr>
        <p:txBody>
          <a:bodyPr>
            <a:normAutofit fontScale="25000" lnSpcReduction="20000"/>
          </a:bodyPr>
          <a:lstStyle/>
          <a:p>
            <a:pPr marL="0" indent="0">
              <a:buNone/>
            </a:pPr>
            <a:r>
              <a:rPr lang="cs-CZ" b="1" dirty="0">
                <a:solidFill>
                  <a:srgbClr val="00B050"/>
                </a:solidFill>
              </a:rPr>
              <a:t>                     </a:t>
            </a:r>
          </a:p>
          <a:p>
            <a:pPr marL="0" indent="0">
              <a:lnSpc>
                <a:spcPct val="120000"/>
              </a:lnSpc>
              <a:buNone/>
            </a:pPr>
            <a:r>
              <a:rPr lang="cs-CZ" sz="5600" b="1" u="sng" dirty="0">
                <a:solidFill>
                  <a:srgbClr val="00B050"/>
                </a:solidFill>
              </a:rPr>
              <a:t>Doporučení: </a:t>
            </a:r>
          </a:p>
          <a:p>
            <a:pPr marL="0" indent="0">
              <a:lnSpc>
                <a:spcPct val="120000"/>
              </a:lnSpc>
              <a:buNone/>
            </a:pPr>
            <a:endParaRPr lang="cs-CZ" b="1" u="sng" dirty="0">
              <a:solidFill>
                <a:srgbClr val="00B050"/>
              </a:solidFill>
            </a:endParaRPr>
          </a:p>
          <a:p>
            <a:pPr>
              <a:lnSpc>
                <a:spcPct val="120000"/>
              </a:lnSpc>
              <a:buFont typeface="Wingdings" panose="05000000000000000000" pitchFamily="2" charset="2"/>
              <a:buChar char="ü"/>
            </a:pPr>
            <a:r>
              <a:rPr lang="cs-CZ" sz="5600" dirty="0">
                <a:solidFill>
                  <a:srgbClr val="00B050"/>
                </a:solidFill>
              </a:rPr>
              <a:t>MŠMT/MMR: potřeba stabilizace ZŠ a MŠ, např.: </a:t>
            </a:r>
          </a:p>
          <a:p>
            <a:pPr>
              <a:lnSpc>
                <a:spcPct val="120000"/>
              </a:lnSpc>
              <a:buFont typeface="Wingdings" panose="05000000000000000000" pitchFamily="2" charset="2"/>
              <a:buChar char="ü"/>
            </a:pPr>
            <a:r>
              <a:rPr lang="cs-CZ" sz="5600" dirty="0">
                <a:solidFill>
                  <a:srgbClr val="00B050"/>
                </a:solidFill>
              </a:rPr>
              <a:t>zvláštní podpora při utváření společných ŠPO (Spolupráce se Středním článkem MŠMT)</a:t>
            </a:r>
          </a:p>
          <a:p>
            <a:pPr>
              <a:lnSpc>
                <a:spcPct val="120000"/>
              </a:lnSpc>
              <a:buFont typeface="Wingdings" panose="05000000000000000000" pitchFamily="2" charset="2"/>
              <a:buChar char="ü"/>
            </a:pPr>
            <a:r>
              <a:rPr lang="cs-CZ" sz="5600" dirty="0">
                <a:solidFill>
                  <a:srgbClr val="00B050"/>
                </a:solidFill>
              </a:rPr>
              <a:t>podpora stabilizace nedostatkových aprobací (bydlení, spolupráce s </a:t>
            </a:r>
            <a:r>
              <a:rPr lang="cs-CZ" sz="5600" dirty="0" err="1">
                <a:solidFill>
                  <a:srgbClr val="00B050"/>
                </a:solidFill>
              </a:rPr>
              <a:t>PeF</a:t>
            </a:r>
            <a:r>
              <a:rPr lang="cs-CZ" sz="5600" dirty="0">
                <a:solidFill>
                  <a:srgbClr val="00B050"/>
                </a:solidFill>
              </a:rPr>
              <a:t>) finanční zvýhodnění společných ŠPO (koeficient RUD a jeho navýšení, pořizování SW multilicencí, jednotných IS apod.).</a:t>
            </a:r>
          </a:p>
          <a:p>
            <a:pPr>
              <a:lnSpc>
                <a:spcPct val="120000"/>
              </a:lnSpc>
              <a:buFont typeface="Wingdings" panose="05000000000000000000" pitchFamily="2" charset="2"/>
              <a:buChar char="ü"/>
            </a:pPr>
            <a:r>
              <a:rPr lang="cs-CZ" sz="5600" dirty="0">
                <a:solidFill>
                  <a:srgbClr val="00B050"/>
                </a:solidFill>
              </a:rPr>
              <a:t>MŠMT: Zajištění pokračování aktivit Místních akčních plánů ve vzdělávání.</a:t>
            </a:r>
          </a:p>
          <a:p>
            <a:pPr>
              <a:lnSpc>
                <a:spcPct val="120000"/>
              </a:lnSpc>
              <a:buFont typeface="Wingdings" panose="05000000000000000000" pitchFamily="2" charset="2"/>
              <a:buChar char="ü"/>
            </a:pPr>
            <a:r>
              <a:rPr lang="cs-CZ" sz="5600" dirty="0">
                <a:solidFill>
                  <a:srgbClr val="00B050"/>
                </a:solidFill>
              </a:rPr>
              <a:t>PK: mobilita „nad rámec“ zejm. v ORP Sušice, testování poptávkové dopravy, doprava pro zajištění akcí v centru, nebo projektové dny v území.</a:t>
            </a:r>
          </a:p>
          <a:p>
            <a:pPr marL="0" indent="0">
              <a:buNone/>
            </a:pPr>
            <a:endParaRPr lang="cs-CZ" sz="5600" dirty="0"/>
          </a:p>
        </p:txBody>
      </p:sp>
      <p:sp>
        <p:nvSpPr>
          <p:cNvPr id="6" name="Rectangle 1">
            <a:extLst>
              <a:ext uri="{FF2B5EF4-FFF2-40B4-BE49-F238E27FC236}">
                <a16:creationId xmlns:a16="http://schemas.microsoft.com/office/drawing/2014/main" id="{091D71CE-AA4A-24CE-8781-77D0D7D5161E}"/>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alt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7" name="Obrázek 16"/>
          <p:cNvPicPr>
            <a:picLocks noChangeAspect="1"/>
          </p:cNvPicPr>
          <p:nvPr/>
        </p:nvPicPr>
        <p:blipFill>
          <a:blip r:embed="rId3"/>
          <a:stretch>
            <a:fillRect/>
          </a:stretch>
        </p:blipFill>
        <p:spPr>
          <a:xfrm>
            <a:off x="4176583" y="5977494"/>
            <a:ext cx="4802141" cy="581042"/>
          </a:xfrm>
          <a:prstGeom prst="rect">
            <a:avLst/>
          </a:prstGeom>
        </p:spPr>
      </p:pic>
      <p:sp>
        <p:nvSpPr>
          <p:cNvPr id="2" name="TextovéPole 1"/>
          <p:cNvSpPr txBox="1"/>
          <p:nvPr/>
        </p:nvSpPr>
        <p:spPr>
          <a:xfrm>
            <a:off x="691978" y="413266"/>
            <a:ext cx="82867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smtClean="0">
                <a:ln>
                  <a:noFill/>
                </a:ln>
                <a:solidFill>
                  <a:prstClr val="black"/>
                </a:solidFill>
                <a:effectLst/>
                <a:uLnTx/>
                <a:uFillTx/>
                <a:latin typeface="Arial"/>
                <a:ea typeface="+mn-ea"/>
                <a:cs typeface="+mn-cs"/>
              </a:rPr>
              <a:t>Aktuální </a:t>
            </a:r>
            <a:r>
              <a:rPr kumimoji="0" lang="cs-CZ" sz="2400" b="0" i="0" u="none" strike="noStrike" kern="1200" cap="none" spc="0" normalizeH="0" baseline="0" noProof="0" dirty="0" err="1" smtClean="0">
                <a:ln>
                  <a:noFill/>
                </a:ln>
                <a:solidFill>
                  <a:prstClr val="black"/>
                </a:solidFill>
                <a:effectLst/>
                <a:uLnTx/>
                <a:uFillTx/>
                <a:latin typeface="Arial"/>
                <a:ea typeface="+mn-ea"/>
                <a:cs typeface="+mn-cs"/>
              </a:rPr>
              <a:t>info</a:t>
            </a:r>
            <a:r>
              <a:rPr kumimoji="0" lang="cs-CZ" sz="2400" b="0" i="0" u="none" strike="noStrike" kern="1200" cap="none" spc="0" normalizeH="0" baseline="0" noProof="0" dirty="0" smtClean="0">
                <a:ln>
                  <a:noFill/>
                </a:ln>
                <a:solidFill>
                  <a:prstClr val="black"/>
                </a:solidFill>
                <a:effectLst/>
                <a:uLnTx/>
                <a:uFillTx/>
                <a:latin typeface="Arial"/>
                <a:ea typeface="+mn-ea"/>
                <a:cs typeface="+mn-cs"/>
              </a:rPr>
              <a:t> – oblast </a:t>
            </a:r>
            <a:r>
              <a:rPr kumimoji="0" lang="cs-CZ" sz="3600" b="1" i="0" u="none" strike="noStrike" kern="1200" cap="none" spc="0" normalizeH="0" baseline="0" noProof="0" dirty="0" smtClean="0">
                <a:ln>
                  <a:noFill/>
                </a:ln>
                <a:solidFill>
                  <a:prstClr val="black"/>
                </a:solidFill>
                <a:effectLst/>
                <a:uLnTx/>
                <a:uFillTx/>
                <a:latin typeface="Arial"/>
                <a:ea typeface="+mn-ea"/>
                <a:cs typeface="+mn-cs"/>
              </a:rPr>
              <a:t>ŠKOLSTVÍ</a:t>
            </a:r>
            <a:endParaRPr kumimoji="0" lang="cs-CZ" sz="3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62910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4608A-2982-1CBF-0643-7CC52BD0FC08}"/>
            </a:ext>
          </a:extLst>
        </p:cNvPr>
        <p:cNvGrpSpPr/>
        <p:nvPr/>
      </p:nvGrpSpPr>
      <p:grpSpPr>
        <a:xfrm>
          <a:off x="0" y="0"/>
          <a:ext cx="0" cy="0"/>
          <a:chOff x="0" y="0"/>
          <a:chExt cx="0" cy="0"/>
        </a:xfrm>
      </p:grpSpPr>
      <p:sp>
        <p:nvSpPr>
          <p:cNvPr id="10" name="Zástupný obsah 9">
            <a:extLst>
              <a:ext uri="{FF2B5EF4-FFF2-40B4-BE49-F238E27FC236}">
                <a16:creationId xmlns:a16="http://schemas.microsoft.com/office/drawing/2014/main" id="{C68C4EC7-E079-7D72-8E2D-0D98DBE4F672}"/>
              </a:ext>
            </a:extLst>
          </p:cNvPr>
          <p:cNvSpPr>
            <a:spLocks noGrp="1"/>
          </p:cNvSpPr>
          <p:nvPr>
            <p:ph sz="half" idx="1"/>
          </p:nvPr>
        </p:nvSpPr>
        <p:spPr>
          <a:xfrm>
            <a:off x="691978" y="1491050"/>
            <a:ext cx="5327822" cy="4267199"/>
          </a:xfrm>
          <a:ln>
            <a:solidFill>
              <a:schemeClr val="tx1"/>
            </a:solidFill>
          </a:ln>
        </p:spPr>
        <p:txBody>
          <a:bodyPr>
            <a:noAutofit/>
          </a:bodyPr>
          <a:lstStyle/>
          <a:p>
            <a:pPr marL="0" indent="0">
              <a:lnSpc>
                <a:spcPct val="100000"/>
              </a:lnSpc>
              <a:buNone/>
            </a:pPr>
            <a:r>
              <a:rPr lang="cs-CZ" sz="1400" dirty="0"/>
              <a:t>                     </a:t>
            </a:r>
            <a:endParaRPr lang="cs-CZ" sz="1400" dirty="0" smtClean="0"/>
          </a:p>
          <a:p>
            <a:pPr marL="0" indent="0">
              <a:lnSpc>
                <a:spcPct val="100000"/>
              </a:lnSpc>
              <a:buNone/>
            </a:pPr>
            <a:r>
              <a:rPr lang="cs-CZ" sz="1400" dirty="0" smtClean="0"/>
              <a:t> </a:t>
            </a:r>
            <a:r>
              <a:rPr lang="cs-CZ" sz="1400" b="1" u="sng" dirty="0"/>
              <a:t>Poznatky z území: </a:t>
            </a:r>
          </a:p>
          <a:p>
            <a:pPr>
              <a:lnSpc>
                <a:spcPct val="100000"/>
              </a:lnSpc>
              <a:buFont typeface="Wingdings" panose="05000000000000000000" pitchFamily="2" charset="2"/>
              <a:buChar char="Ø"/>
            </a:pPr>
            <a:r>
              <a:rPr lang="cs-CZ" sz="1400" dirty="0"/>
              <a:t>Dostupnost na nadřazenou silniční síť (dálnice, silnice I. třídy). Město Sušice je nejvýznamnější sídlo v Plzeňském kraji ležící nejdále od nadřazené silniční sítě (konkrétně 17 km od silnice I/22). Dostupnost Plzně je pro jihovýchodní část </a:t>
            </a:r>
            <a:r>
              <a:rPr lang="cs-CZ" sz="1400" dirty="0" err="1"/>
              <a:t>Sušicka</a:t>
            </a:r>
            <a:r>
              <a:rPr lang="cs-CZ" sz="1400" dirty="0"/>
              <a:t> a </a:t>
            </a:r>
            <a:r>
              <a:rPr lang="cs-CZ" sz="1400" dirty="0" err="1"/>
              <a:t>Horažďovicka</a:t>
            </a:r>
            <a:r>
              <a:rPr lang="cs-CZ" sz="1400" dirty="0"/>
              <a:t> více než hodinová.</a:t>
            </a:r>
          </a:p>
          <a:p>
            <a:pPr>
              <a:lnSpc>
                <a:spcPct val="100000"/>
              </a:lnSpc>
              <a:buFont typeface="Wingdings" panose="05000000000000000000" pitchFamily="2" charset="2"/>
              <a:buChar char="Ø"/>
            </a:pPr>
            <a:r>
              <a:rPr lang="cs-CZ" sz="1400" dirty="0"/>
              <a:t>Chybí normové parametry, zejména dostatečná šířka (cílem je 7,5 m na Vybrané silniční síti PK), havarijní stav na řadě silnic III. třídy, bezpečnost chodců a cyklistů podél frekventovaných silnic I., II., popř. III. třídy, kde chybí chodníky.</a:t>
            </a:r>
          </a:p>
          <a:p>
            <a:pPr>
              <a:lnSpc>
                <a:spcPct val="100000"/>
              </a:lnSpc>
              <a:buFont typeface="Wingdings" panose="05000000000000000000" pitchFamily="2" charset="2"/>
              <a:buChar char="Ø"/>
            </a:pPr>
            <a:r>
              <a:rPr lang="cs-CZ" sz="1400" dirty="0"/>
              <a:t>Velký počet rozptýlených sídel, slabé dopravní proudy. Velká docházková vzdálenost z obcí k některým železničním zastávkám (např. Životice, </a:t>
            </a:r>
            <a:r>
              <a:rPr lang="cs-CZ" sz="1400" dirty="0" err="1"/>
              <a:t>Kotouň</a:t>
            </a:r>
            <a:r>
              <a:rPr lang="cs-CZ" sz="1400" dirty="0"/>
              <a:t>, </a:t>
            </a:r>
            <a:r>
              <a:rPr lang="cs-CZ" sz="1400" dirty="0" err="1"/>
              <a:t>Jetenovice</a:t>
            </a:r>
            <a:r>
              <a:rPr lang="cs-CZ" sz="1400" dirty="0"/>
              <a:t>) mnohdy bez bezpečných přístupových cest pro pěší a cyklisty z center obcí</a:t>
            </a:r>
            <a:endParaRPr lang="cs-CZ" sz="1200" dirty="0"/>
          </a:p>
        </p:txBody>
      </p:sp>
      <p:sp>
        <p:nvSpPr>
          <p:cNvPr id="12" name="Zástupný symbol pro obsah 11"/>
          <p:cNvSpPr>
            <a:spLocks noGrp="1"/>
          </p:cNvSpPr>
          <p:nvPr>
            <p:ph sz="half" idx="2"/>
          </p:nvPr>
        </p:nvSpPr>
        <p:spPr>
          <a:xfrm>
            <a:off x="6112476" y="1491050"/>
            <a:ext cx="5241324" cy="4267199"/>
          </a:xfrm>
          <a:ln>
            <a:solidFill>
              <a:srgbClr val="00B050"/>
            </a:solidFill>
          </a:ln>
        </p:spPr>
        <p:txBody>
          <a:bodyPr>
            <a:normAutofit fontScale="25000" lnSpcReduction="20000"/>
          </a:bodyPr>
          <a:lstStyle/>
          <a:p>
            <a:pPr marL="0" indent="0">
              <a:buNone/>
            </a:pPr>
            <a:r>
              <a:rPr lang="cs-CZ" b="1" dirty="0">
                <a:solidFill>
                  <a:srgbClr val="00B050"/>
                </a:solidFill>
              </a:rPr>
              <a:t>                     </a:t>
            </a:r>
          </a:p>
          <a:p>
            <a:pPr marL="0" indent="0">
              <a:lnSpc>
                <a:spcPct val="120000"/>
              </a:lnSpc>
              <a:buNone/>
            </a:pPr>
            <a:r>
              <a:rPr lang="cs-CZ" sz="5600" b="1" u="sng" dirty="0">
                <a:solidFill>
                  <a:srgbClr val="00B050"/>
                </a:solidFill>
              </a:rPr>
              <a:t>Doporučení: </a:t>
            </a:r>
          </a:p>
          <a:p>
            <a:pPr marL="0" indent="0">
              <a:lnSpc>
                <a:spcPct val="120000"/>
              </a:lnSpc>
              <a:buNone/>
            </a:pPr>
            <a:endParaRPr lang="cs-CZ" b="1" u="sng" dirty="0">
              <a:solidFill>
                <a:srgbClr val="00B050"/>
              </a:solidFill>
            </a:endParaRPr>
          </a:p>
          <a:p>
            <a:pPr>
              <a:lnSpc>
                <a:spcPct val="120000"/>
              </a:lnSpc>
              <a:buFont typeface="Wingdings" panose="05000000000000000000" pitchFamily="2" charset="2"/>
              <a:buChar char="ü"/>
            </a:pPr>
            <a:r>
              <a:rPr lang="cs-CZ" sz="4800" dirty="0">
                <a:solidFill>
                  <a:srgbClr val="00B050"/>
                </a:solidFill>
              </a:rPr>
              <a:t>MMR/MD: Urychlení přípravy obchvatů (např. Horažďovice I/22, Losiná I/20, Nepomuk MÚK Třebčice I/20).</a:t>
            </a:r>
          </a:p>
          <a:p>
            <a:pPr>
              <a:lnSpc>
                <a:spcPct val="120000"/>
              </a:lnSpc>
              <a:buFont typeface="Wingdings" panose="05000000000000000000" pitchFamily="2" charset="2"/>
              <a:buChar char="ü"/>
            </a:pPr>
            <a:r>
              <a:rPr lang="cs-CZ" sz="4800" dirty="0">
                <a:solidFill>
                  <a:srgbClr val="00B050"/>
                </a:solidFill>
              </a:rPr>
              <a:t>MD/SFDI: Podpora obcí při doplnění nebo rekonstrukce chodníků podél frekventovaných silnic I. třídy.</a:t>
            </a:r>
          </a:p>
          <a:p>
            <a:pPr>
              <a:lnSpc>
                <a:spcPct val="120000"/>
              </a:lnSpc>
              <a:buFont typeface="Wingdings" panose="05000000000000000000" pitchFamily="2" charset="2"/>
              <a:buChar char="ü"/>
            </a:pPr>
            <a:r>
              <a:rPr lang="cs-CZ" sz="4800" dirty="0">
                <a:solidFill>
                  <a:srgbClr val="00B050"/>
                </a:solidFill>
              </a:rPr>
              <a:t>MMR/MD/SFDI: Rozvoj sítě cyklostezek, a to jak pro cykloturistiku, tak pro pravidelnou dojížďku (např. Otavská cyklotrasa č. 12), cyklostezky ve vazbě na železniční dopravu (B+R) a infrastruktura pro dobíjení </a:t>
            </a:r>
            <a:r>
              <a:rPr lang="cs-CZ" sz="4800" dirty="0" err="1">
                <a:solidFill>
                  <a:srgbClr val="00B050"/>
                </a:solidFill>
              </a:rPr>
              <a:t>elektrokol</a:t>
            </a:r>
            <a:r>
              <a:rPr lang="cs-CZ" sz="4800" dirty="0">
                <a:solidFill>
                  <a:srgbClr val="00B050"/>
                </a:solidFill>
              </a:rPr>
              <a:t>.</a:t>
            </a:r>
          </a:p>
          <a:p>
            <a:pPr>
              <a:lnSpc>
                <a:spcPct val="120000"/>
              </a:lnSpc>
              <a:buFont typeface="Wingdings" panose="05000000000000000000" pitchFamily="2" charset="2"/>
              <a:buChar char="ü"/>
            </a:pPr>
            <a:r>
              <a:rPr lang="cs-CZ" sz="4800" dirty="0">
                <a:solidFill>
                  <a:srgbClr val="00B050"/>
                </a:solidFill>
              </a:rPr>
              <a:t>PK: Přestupní uzly u železničních stanic (Sušice, Horažďovice),  infrastruktura pro snazší využití páteřní železniční dopravy (P+R) u železničních zastávek, obratiště autobusů v koncových zastávkách autobusových linek.</a:t>
            </a:r>
          </a:p>
          <a:p>
            <a:pPr>
              <a:lnSpc>
                <a:spcPct val="120000"/>
              </a:lnSpc>
              <a:buFont typeface="Wingdings" panose="05000000000000000000" pitchFamily="2" charset="2"/>
              <a:buChar char="ü"/>
            </a:pPr>
            <a:r>
              <a:rPr lang="cs-CZ" sz="4800" dirty="0">
                <a:solidFill>
                  <a:srgbClr val="00B050"/>
                </a:solidFill>
              </a:rPr>
              <a:t>PK: Zohlednění specifických požadavků území v rámci přípravy veřejné zakázky na dopravní obslužnost Plzeňského kraje od r. 2030 (mj. poptávková doprava „na zavolání“, přímé spěšné vlaky Plzeň – Sušice apod.).	</a:t>
            </a:r>
          </a:p>
          <a:p>
            <a:pPr>
              <a:lnSpc>
                <a:spcPct val="120000"/>
              </a:lnSpc>
              <a:buFont typeface="Wingdings" panose="05000000000000000000" pitchFamily="2" charset="2"/>
              <a:buChar char="ü"/>
            </a:pPr>
            <a:endParaRPr lang="cs-CZ" sz="5600" dirty="0">
              <a:solidFill>
                <a:srgbClr val="00B050"/>
              </a:solidFill>
            </a:endParaRPr>
          </a:p>
          <a:p>
            <a:pPr marL="0" indent="0">
              <a:buNone/>
            </a:pPr>
            <a:endParaRPr lang="cs-CZ" sz="5600" dirty="0"/>
          </a:p>
        </p:txBody>
      </p:sp>
      <p:sp>
        <p:nvSpPr>
          <p:cNvPr id="6" name="Rectangle 1">
            <a:extLst>
              <a:ext uri="{FF2B5EF4-FFF2-40B4-BE49-F238E27FC236}">
                <a16:creationId xmlns:a16="http://schemas.microsoft.com/office/drawing/2014/main" id="{091D71CE-AA4A-24CE-8781-77D0D7D5161E}"/>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alt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7" name="Obrázek 16"/>
          <p:cNvPicPr>
            <a:picLocks noChangeAspect="1"/>
          </p:cNvPicPr>
          <p:nvPr/>
        </p:nvPicPr>
        <p:blipFill>
          <a:blip r:embed="rId3"/>
          <a:stretch>
            <a:fillRect/>
          </a:stretch>
        </p:blipFill>
        <p:spPr>
          <a:xfrm>
            <a:off x="4176583" y="5977494"/>
            <a:ext cx="4802141" cy="581042"/>
          </a:xfrm>
          <a:prstGeom prst="rect">
            <a:avLst/>
          </a:prstGeom>
        </p:spPr>
      </p:pic>
      <p:sp>
        <p:nvSpPr>
          <p:cNvPr id="8" name="TextovéPole 7"/>
          <p:cNvSpPr txBox="1"/>
          <p:nvPr/>
        </p:nvSpPr>
        <p:spPr>
          <a:xfrm>
            <a:off x="691978" y="413266"/>
            <a:ext cx="82867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smtClean="0">
                <a:ln>
                  <a:noFill/>
                </a:ln>
                <a:solidFill>
                  <a:prstClr val="black"/>
                </a:solidFill>
                <a:effectLst/>
                <a:uLnTx/>
                <a:uFillTx/>
                <a:latin typeface="Arial"/>
                <a:ea typeface="+mn-ea"/>
                <a:cs typeface="+mn-cs"/>
              </a:rPr>
              <a:t>Aktuální </a:t>
            </a:r>
            <a:r>
              <a:rPr kumimoji="0" lang="cs-CZ" sz="2400" b="0" i="0" u="none" strike="noStrike" kern="1200" cap="none" spc="0" normalizeH="0" baseline="0" noProof="0" dirty="0" err="1" smtClean="0">
                <a:ln>
                  <a:noFill/>
                </a:ln>
                <a:solidFill>
                  <a:prstClr val="black"/>
                </a:solidFill>
                <a:effectLst/>
                <a:uLnTx/>
                <a:uFillTx/>
                <a:latin typeface="Arial"/>
                <a:ea typeface="+mn-ea"/>
                <a:cs typeface="+mn-cs"/>
              </a:rPr>
              <a:t>info</a:t>
            </a:r>
            <a:r>
              <a:rPr kumimoji="0" lang="cs-CZ" sz="2400" b="0" i="0" u="none" strike="noStrike" kern="1200" cap="none" spc="0" normalizeH="0" baseline="0" noProof="0" dirty="0" smtClean="0">
                <a:ln>
                  <a:noFill/>
                </a:ln>
                <a:solidFill>
                  <a:prstClr val="black"/>
                </a:solidFill>
                <a:effectLst/>
                <a:uLnTx/>
                <a:uFillTx/>
                <a:latin typeface="Arial"/>
                <a:ea typeface="+mn-ea"/>
                <a:cs typeface="+mn-cs"/>
              </a:rPr>
              <a:t> – oblast </a:t>
            </a:r>
            <a:r>
              <a:rPr kumimoji="0" lang="cs-CZ" sz="3600" b="1" i="0" u="none" strike="noStrike" kern="1200" cap="none" spc="0" normalizeH="0" baseline="0" noProof="0" dirty="0" smtClean="0">
                <a:ln>
                  <a:noFill/>
                </a:ln>
                <a:solidFill>
                  <a:prstClr val="black"/>
                </a:solidFill>
                <a:effectLst/>
                <a:uLnTx/>
                <a:uFillTx/>
                <a:latin typeface="Arial"/>
                <a:ea typeface="+mn-ea"/>
                <a:cs typeface="+mn-cs"/>
              </a:rPr>
              <a:t>DOPRAVY</a:t>
            </a:r>
            <a:endParaRPr kumimoji="0" lang="cs-CZ" sz="3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84255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4608A-2982-1CBF-0643-7CC52BD0FC08}"/>
            </a:ext>
          </a:extLst>
        </p:cNvPr>
        <p:cNvGrpSpPr/>
        <p:nvPr/>
      </p:nvGrpSpPr>
      <p:grpSpPr>
        <a:xfrm>
          <a:off x="0" y="0"/>
          <a:ext cx="0" cy="0"/>
          <a:chOff x="0" y="0"/>
          <a:chExt cx="0" cy="0"/>
        </a:xfrm>
      </p:grpSpPr>
      <p:sp>
        <p:nvSpPr>
          <p:cNvPr id="10" name="Zástupný obsah 9">
            <a:extLst>
              <a:ext uri="{FF2B5EF4-FFF2-40B4-BE49-F238E27FC236}">
                <a16:creationId xmlns:a16="http://schemas.microsoft.com/office/drawing/2014/main" id="{C68C4EC7-E079-7D72-8E2D-0D98DBE4F672}"/>
              </a:ext>
            </a:extLst>
          </p:cNvPr>
          <p:cNvSpPr>
            <a:spLocks noGrp="1"/>
          </p:cNvSpPr>
          <p:nvPr>
            <p:ph sz="half" idx="1"/>
          </p:nvPr>
        </p:nvSpPr>
        <p:spPr>
          <a:xfrm>
            <a:off x="691978" y="1491050"/>
            <a:ext cx="5327822" cy="4267199"/>
          </a:xfrm>
          <a:ln>
            <a:solidFill>
              <a:schemeClr val="tx1"/>
            </a:solidFill>
          </a:ln>
        </p:spPr>
        <p:txBody>
          <a:bodyPr>
            <a:noAutofit/>
          </a:bodyPr>
          <a:lstStyle/>
          <a:p>
            <a:pPr marL="0" indent="0">
              <a:lnSpc>
                <a:spcPct val="100000"/>
              </a:lnSpc>
              <a:buNone/>
            </a:pPr>
            <a:r>
              <a:rPr lang="cs-CZ" sz="1400" dirty="0">
                <a:solidFill>
                  <a:srgbClr val="FF0000"/>
                </a:solidFill>
              </a:rPr>
              <a:t>               </a:t>
            </a:r>
            <a:endParaRPr lang="cs-CZ" sz="1400" dirty="0" smtClean="0">
              <a:solidFill>
                <a:srgbClr val="FF0000"/>
              </a:solidFill>
            </a:endParaRPr>
          </a:p>
          <a:p>
            <a:pPr marL="0" indent="0">
              <a:lnSpc>
                <a:spcPct val="100000"/>
              </a:lnSpc>
              <a:buNone/>
            </a:pPr>
            <a:r>
              <a:rPr lang="cs-CZ" sz="1400" b="1" u="sng" dirty="0" smtClean="0"/>
              <a:t>Poznatky </a:t>
            </a:r>
            <a:r>
              <a:rPr lang="cs-CZ" sz="1400" b="1" u="sng" dirty="0"/>
              <a:t>z území: </a:t>
            </a:r>
          </a:p>
          <a:p>
            <a:pPr>
              <a:lnSpc>
                <a:spcPct val="100000"/>
              </a:lnSpc>
              <a:buFont typeface="Wingdings" panose="05000000000000000000" pitchFamily="2" charset="2"/>
              <a:buChar char="Ø"/>
            </a:pPr>
            <a:r>
              <a:rPr lang="cs-CZ" sz="1400" dirty="0"/>
              <a:t>Výrazné rozdíly v atraktivitě - ORP Sušice vykazuje relativně vysoký počet hostů v hromadných ubytovacích zařízeních (přes 100 tis. ročně, ORP Horažďovice a 10–18 tis.; Nepomuk 5–11tis.). Potřeba rovnoměrnějšího rozložení návštěvnosti v území propagací a podporou infrastruktury v méně navštěvovaných územích.</a:t>
            </a:r>
          </a:p>
          <a:p>
            <a:pPr>
              <a:lnSpc>
                <a:spcPct val="100000"/>
              </a:lnSpc>
              <a:buFont typeface="Wingdings" panose="05000000000000000000" pitchFamily="2" charset="2"/>
              <a:buChar char="Ø"/>
            </a:pPr>
            <a:r>
              <a:rPr lang="cs-CZ" sz="1400" dirty="0"/>
              <a:t>Chybějící kvalitní síť cyklostezek a potřebná infrastruktura pro dobíjení </a:t>
            </a:r>
            <a:r>
              <a:rPr lang="cs-CZ" sz="1400" dirty="0" err="1"/>
              <a:t>elektrokol</a:t>
            </a:r>
            <a:r>
              <a:rPr lang="cs-CZ" sz="1400" dirty="0"/>
              <a:t> a koloběžek</a:t>
            </a:r>
          </a:p>
          <a:p>
            <a:pPr>
              <a:lnSpc>
                <a:spcPct val="100000"/>
              </a:lnSpc>
              <a:buFont typeface="Wingdings" panose="05000000000000000000" pitchFamily="2" charset="2"/>
              <a:buChar char="Ø"/>
            </a:pPr>
            <a:r>
              <a:rPr lang="cs-CZ" sz="1400" dirty="0"/>
              <a:t>Potřeba posílení destinačního managementu oblasti „Šumava a Pošumaví“, +</a:t>
            </a:r>
            <a:r>
              <a:rPr lang="cs-CZ" sz="1400" dirty="0" err="1"/>
              <a:t>Nepomucko</a:t>
            </a:r>
            <a:r>
              <a:rPr lang="cs-CZ" sz="1400" dirty="0"/>
              <a:t>.</a:t>
            </a:r>
          </a:p>
        </p:txBody>
      </p:sp>
      <p:sp>
        <p:nvSpPr>
          <p:cNvPr id="12" name="Zástupný symbol pro obsah 11"/>
          <p:cNvSpPr>
            <a:spLocks noGrp="1"/>
          </p:cNvSpPr>
          <p:nvPr>
            <p:ph sz="half" idx="2"/>
          </p:nvPr>
        </p:nvSpPr>
        <p:spPr>
          <a:xfrm>
            <a:off x="6112476" y="1491050"/>
            <a:ext cx="5241324" cy="4267199"/>
          </a:xfrm>
          <a:ln>
            <a:solidFill>
              <a:srgbClr val="00B050"/>
            </a:solidFill>
          </a:ln>
        </p:spPr>
        <p:txBody>
          <a:bodyPr>
            <a:normAutofit fontScale="25000" lnSpcReduction="20000"/>
          </a:bodyPr>
          <a:lstStyle/>
          <a:p>
            <a:pPr marL="0" indent="0">
              <a:buNone/>
            </a:pPr>
            <a:r>
              <a:rPr lang="cs-CZ" b="1" dirty="0">
                <a:solidFill>
                  <a:srgbClr val="00B050"/>
                </a:solidFill>
              </a:rPr>
              <a:t>                     </a:t>
            </a:r>
          </a:p>
          <a:p>
            <a:pPr marL="0" indent="0">
              <a:lnSpc>
                <a:spcPct val="120000"/>
              </a:lnSpc>
              <a:buNone/>
            </a:pPr>
            <a:r>
              <a:rPr lang="cs-CZ" sz="5600" b="1" u="sng" dirty="0">
                <a:solidFill>
                  <a:srgbClr val="00B050"/>
                </a:solidFill>
              </a:rPr>
              <a:t>Doporučení: </a:t>
            </a:r>
          </a:p>
          <a:p>
            <a:pPr marL="0" indent="0">
              <a:lnSpc>
                <a:spcPct val="120000"/>
              </a:lnSpc>
              <a:buNone/>
            </a:pPr>
            <a:endParaRPr lang="cs-CZ" b="1" u="sng" dirty="0">
              <a:solidFill>
                <a:srgbClr val="00B050"/>
              </a:solidFill>
            </a:endParaRPr>
          </a:p>
          <a:p>
            <a:pPr>
              <a:lnSpc>
                <a:spcPct val="120000"/>
              </a:lnSpc>
              <a:buFont typeface="Wingdings" panose="05000000000000000000" pitchFamily="2" charset="2"/>
              <a:buChar char="ü"/>
            </a:pPr>
            <a:r>
              <a:rPr lang="cs-CZ" sz="4800" dirty="0">
                <a:solidFill>
                  <a:srgbClr val="00B050"/>
                </a:solidFill>
              </a:rPr>
              <a:t>PK: Zapojení DM Plzeňského kraje do péče o HSOU (propagace, podpora oblastního DM). </a:t>
            </a:r>
          </a:p>
          <a:p>
            <a:pPr>
              <a:lnSpc>
                <a:spcPct val="120000"/>
              </a:lnSpc>
              <a:buFont typeface="Wingdings" panose="05000000000000000000" pitchFamily="2" charset="2"/>
              <a:buChar char="ü"/>
            </a:pPr>
            <a:r>
              <a:rPr lang="cs-CZ" sz="4800" dirty="0">
                <a:solidFill>
                  <a:srgbClr val="00B050"/>
                </a:solidFill>
              </a:rPr>
              <a:t>MMR/PK: V programu "Podpora destinačního managementu CR 2025+ zvýhodnit aktivity zaměřené na území HSOÚ (mj. </a:t>
            </a:r>
            <a:r>
              <a:rPr lang="cs-CZ" sz="4800" i="1" dirty="0">
                <a:solidFill>
                  <a:srgbClr val="00B050"/>
                </a:solidFill>
              </a:rPr>
              <a:t>podpora personálních a marketingových nákladů existujících a  nově vznikajících DM</a:t>
            </a:r>
            <a:r>
              <a:rPr lang="cs-CZ" sz="4800" dirty="0">
                <a:solidFill>
                  <a:srgbClr val="00B050"/>
                </a:solidFill>
              </a:rPr>
              <a:t>).</a:t>
            </a:r>
          </a:p>
          <a:p>
            <a:pPr>
              <a:lnSpc>
                <a:spcPct val="120000"/>
              </a:lnSpc>
              <a:buFont typeface="Wingdings" panose="05000000000000000000" pitchFamily="2" charset="2"/>
              <a:buChar char="ü"/>
            </a:pPr>
            <a:r>
              <a:rPr lang="cs-CZ" sz="4800" dirty="0">
                <a:solidFill>
                  <a:srgbClr val="00B050"/>
                </a:solidFill>
              </a:rPr>
              <a:t>PK: Podpora zaměřená na cyklistickou a vodáckou infrastrukturu. </a:t>
            </a:r>
          </a:p>
          <a:p>
            <a:pPr>
              <a:lnSpc>
                <a:spcPct val="120000"/>
              </a:lnSpc>
              <a:buFont typeface="Wingdings" panose="05000000000000000000" pitchFamily="2" charset="2"/>
              <a:buChar char="ü"/>
            </a:pPr>
            <a:r>
              <a:rPr lang="cs-CZ" sz="4800" dirty="0">
                <a:solidFill>
                  <a:srgbClr val="00B050"/>
                </a:solidFill>
              </a:rPr>
              <a:t>MMR: V Programu podpory infrastruktury cestovního ruchu využít významných objektů pro turismus (např. Zelená hora, zámek Žihobce, zázemí hradů Rabí, </a:t>
            </a:r>
            <a:r>
              <a:rPr lang="cs-CZ" sz="4800" dirty="0" err="1">
                <a:solidFill>
                  <a:srgbClr val="00B050"/>
                </a:solidFill>
              </a:rPr>
              <a:t>Kašperk</a:t>
            </a:r>
            <a:r>
              <a:rPr lang="cs-CZ" sz="4800" dirty="0">
                <a:solidFill>
                  <a:srgbClr val="00B050"/>
                </a:solidFill>
              </a:rPr>
              <a:t>, Velhartice).</a:t>
            </a:r>
          </a:p>
          <a:p>
            <a:pPr marL="0" indent="0">
              <a:lnSpc>
                <a:spcPct val="120000"/>
              </a:lnSpc>
              <a:buNone/>
            </a:pPr>
            <a:endParaRPr lang="cs-CZ" sz="5600" dirty="0">
              <a:solidFill>
                <a:srgbClr val="00B050"/>
              </a:solidFill>
            </a:endParaRPr>
          </a:p>
          <a:p>
            <a:pPr marL="0" indent="0">
              <a:buNone/>
            </a:pPr>
            <a:endParaRPr lang="cs-CZ" sz="5600" dirty="0"/>
          </a:p>
        </p:txBody>
      </p:sp>
      <p:sp>
        <p:nvSpPr>
          <p:cNvPr id="6" name="Rectangle 1">
            <a:extLst>
              <a:ext uri="{FF2B5EF4-FFF2-40B4-BE49-F238E27FC236}">
                <a16:creationId xmlns:a16="http://schemas.microsoft.com/office/drawing/2014/main" id="{091D71CE-AA4A-24CE-8781-77D0D7D5161E}"/>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alt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7" name="Obrázek 16"/>
          <p:cNvPicPr>
            <a:picLocks noChangeAspect="1"/>
          </p:cNvPicPr>
          <p:nvPr/>
        </p:nvPicPr>
        <p:blipFill>
          <a:blip r:embed="rId3"/>
          <a:stretch>
            <a:fillRect/>
          </a:stretch>
        </p:blipFill>
        <p:spPr>
          <a:xfrm>
            <a:off x="4176583" y="5977494"/>
            <a:ext cx="4802141" cy="581042"/>
          </a:xfrm>
          <a:prstGeom prst="rect">
            <a:avLst/>
          </a:prstGeom>
        </p:spPr>
      </p:pic>
      <p:sp>
        <p:nvSpPr>
          <p:cNvPr id="8" name="TextovéPole 7"/>
          <p:cNvSpPr txBox="1"/>
          <p:nvPr/>
        </p:nvSpPr>
        <p:spPr>
          <a:xfrm>
            <a:off x="691978" y="413266"/>
            <a:ext cx="82867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smtClean="0">
                <a:ln>
                  <a:noFill/>
                </a:ln>
                <a:solidFill>
                  <a:prstClr val="black"/>
                </a:solidFill>
                <a:effectLst/>
                <a:uLnTx/>
                <a:uFillTx/>
                <a:latin typeface="Arial"/>
                <a:ea typeface="+mn-ea"/>
                <a:cs typeface="+mn-cs"/>
              </a:rPr>
              <a:t>Aktuální </a:t>
            </a:r>
            <a:r>
              <a:rPr kumimoji="0" lang="cs-CZ" sz="2400" b="0" i="0" u="none" strike="noStrike" kern="1200" cap="none" spc="0" normalizeH="0" baseline="0" noProof="0" dirty="0" err="1" smtClean="0">
                <a:ln>
                  <a:noFill/>
                </a:ln>
                <a:solidFill>
                  <a:prstClr val="black"/>
                </a:solidFill>
                <a:effectLst/>
                <a:uLnTx/>
                <a:uFillTx/>
                <a:latin typeface="Arial"/>
                <a:ea typeface="+mn-ea"/>
                <a:cs typeface="+mn-cs"/>
              </a:rPr>
              <a:t>info</a:t>
            </a:r>
            <a:r>
              <a:rPr kumimoji="0" lang="cs-CZ" sz="2400" b="0" i="0" u="none" strike="noStrike" kern="1200" cap="none" spc="0" normalizeH="0" baseline="0" noProof="0" dirty="0" smtClean="0">
                <a:ln>
                  <a:noFill/>
                </a:ln>
                <a:solidFill>
                  <a:prstClr val="black"/>
                </a:solidFill>
                <a:effectLst/>
                <a:uLnTx/>
                <a:uFillTx/>
                <a:latin typeface="Arial"/>
                <a:ea typeface="+mn-ea"/>
                <a:cs typeface="+mn-cs"/>
              </a:rPr>
              <a:t> – oblast </a:t>
            </a:r>
            <a:r>
              <a:rPr kumimoji="0" lang="cs-CZ" sz="3600" b="1" i="0" u="none" strike="noStrike" kern="1200" cap="none" spc="0" normalizeH="0" baseline="0" noProof="0" dirty="0" smtClean="0">
                <a:ln>
                  <a:noFill/>
                </a:ln>
                <a:solidFill>
                  <a:prstClr val="black"/>
                </a:solidFill>
                <a:effectLst/>
                <a:uLnTx/>
                <a:uFillTx/>
                <a:latin typeface="Arial"/>
                <a:ea typeface="+mn-ea"/>
                <a:cs typeface="+mn-cs"/>
              </a:rPr>
              <a:t>CESTOVNÍHO RUCHU</a:t>
            </a:r>
            <a:endParaRPr kumimoji="0" lang="cs-CZ" sz="3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42062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4608A-2982-1CBF-0643-7CC52BD0FC08}"/>
            </a:ext>
          </a:extLst>
        </p:cNvPr>
        <p:cNvGrpSpPr/>
        <p:nvPr/>
      </p:nvGrpSpPr>
      <p:grpSpPr>
        <a:xfrm>
          <a:off x="0" y="0"/>
          <a:ext cx="0" cy="0"/>
          <a:chOff x="0" y="0"/>
          <a:chExt cx="0" cy="0"/>
        </a:xfrm>
      </p:grpSpPr>
      <p:sp>
        <p:nvSpPr>
          <p:cNvPr id="10" name="Zástupný obsah 9">
            <a:extLst>
              <a:ext uri="{FF2B5EF4-FFF2-40B4-BE49-F238E27FC236}">
                <a16:creationId xmlns:a16="http://schemas.microsoft.com/office/drawing/2014/main" id="{C68C4EC7-E079-7D72-8E2D-0D98DBE4F672}"/>
              </a:ext>
            </a:extLst>
          </p:cNvPr>
          <p:cNvSpPr>
            <a:spLocks noGrp="1"/>
          </p:cNvSpPr>
          <p:nvPr>
            <p:ph sz="half" idx="1"/>
          </p:nvPr>
        </p:nvSpPr>
        <p:spPr>
          <a:xfrm>
            <a:off x="691978" y="1812324"/>
            <a:ext cx="5327822" cy="3945925"/>
          </a:xfrm>
          <a:ln>
            <a:solidFill>
              <a:schemeClr val="tx1"/>
            </a:solidFill>
          </a:ln>
        </p:spPr>
        <p:txBody>
          <a:bodyPr>
            <a:noAutofit/>
          </a:bodyPr>
          <a:lstStyle/>
          <a:p>
            <a:pPr marL="0" indent="0">
              <a:lnSpc>
                <a:spcPct val="100000"/>
              </a:lnSpc>
              <a:buNone/>
            </a:pPr>
            <a:r>
              <a:rPr lang="cs-CZ" sz="1400" dirty="0"/>
              <a:t>             </a:t>
            </a:r>
            <a:endParaRPr lang="cs-CZ" sz="1400" dirty="0" smtClean="0"/>
          </a:p>
          <a:p>
            <a:pPr marL="0" indent="0">
              <a:lnSpc>
                <a:spcPct val="100000"/>
              </a:lnSpc>
              <a:buNone/>
            </a:pPr>
            <a:r>
              <a:rPr lang="cs-CZ" sz="1400" b="1" u="sng" dirty="0" smtClean="0"/>
              <a:t>Poznatky </a:t>
            </a:r>
            <a:r>
              <a:rPr lang="cs-CZ" sz="1400" b="1" u="sng" dirty="0"/>
              <a:t>z území: </a:t>
            </a:r>
          </a:p>
          <a:p>
            <a:pPr>
              <a:lnSpc>
                <a:spcPct val="100000"/>
              </a:lnSpc>
              <a:buFont typeface="Wingdings" panose="05000000000000000000" pitchFamily="2" charset="2"/>
              <a:buChar char="Ø"/>
            </a:pPr>
            <a:r>
              <a:rPr lang="cs-CZ" sz="1400" dirty="0"/>
              <a:t>Nízký podíl domů napojených na veřejný vodovod (36 % na </a:t>
            </a:r>
            <a:r>
              <a:rPr lang="cs-CZ" sz="1400" dirty="0" err="1"/>
              <a:t>Nepomucku</a:t>
            </a:r>
            <a:r>
              <a:rPr lang="cs-CZ" sz="1400" dirty="0"/>
              <a:t> je nejnižší podíl v kraji). Veřejná kanalizace a čistírny odpadních vod jsou dostupné zejm. v hlavních sídlech.</a:t>
            </a:r>
          </a:p>
          <a:p>
            <a:pPr>
              <a:lnSpc>
                <a:spcPct val="100000"/>
              </a:lnSpc>
              <a:buFont typeface="Wingdings" panose="05000000000000000000" pitchFamily="2" charset="2"/>
              <a:buChar char="Ø"/>
            </a:pPr>
            <a:r>
              <a:rPr lang="cs-CZ" sz="1400" dirty="0"/>
              <a:t>Sušice – 40% území je v NPŠ, dalších 6% v CHKO, vysoká lesnatost. Horažďovice - soustava rybníků.</a:t>
            </a:r>
          </a:p>
          <a:p>
            <a:pPr>
              <a:lnSpc>
                <a:spcPct val="100000"/>
              </a:lnSpc>
              <a:buFont typeface="Wingdings" panose="05000000000000000000" pitchFamily="2" charset="2"/>
              <a:buChar char="Ø"/>
            </a:pPr>
            <a:r>
              <a:rPr lang="cs-CZ" sz="1400" dirty="0"/>
              <a:t>Záměry s rizikem dopadů na životní prostředí (např. Pačejov, záměry podpory VTE a FVE)</a:t>
            </a:r>
          </a:p>
          <a:p>
            <a:pPr>
              <a:lnSpc>
                <a:spcPct val="100000"/>
              </a:lnSpc>
              <a:buFont typeface="Wingdings" panose="05000000000000000000" pitchFamily="2" charset="2"/>
              <a:buChar char="Ø"/>
            </a:pPr>
            <a:r>
              <a:rPr lang="cs-CZ" sz="1400" dirty="0"/>
              <a:t>Vysoká finanční náročnost i samotné projektové přípravy VHI (z pohledu rozpočtů malých obcí)</a:t>
            </a:r>
          </a:p>
          <a:p>
            <a:pPr marL="0" indent="0">
              <a:lnSpc>
                <a:spcPct val="100000"/>
              </a:lnSpc>
              <a:buNone/>
            </a:pPr>
            <a:r>
              <a:rPr lang="cs-CZ" sz="1400" dirty="0"/>
              <a:t>.</a:t>
            </a:r>
          </a:p>
        </p:txBody>
      </p:sp>
      <p:sp>
        <p:nvSpPr>
          <p:cNvPr id="12" name="Zástupný symbol pro obsah 11"/>
          <p:cNvSpPr>
            <a:spLocks noGrp="1"/>
          </p:cNvSpPr>
          <p:nvPr>
            <p:ph sz="half" idx="2"/>
          </p:nvPr>
        </p:nvSpPr>
        <p:spPr>
          <a:xfrm>
            <a:off x="6112476" y="1812324"/>
            <a:ext cx="5241324" cy="3945925"/>
          </a:xfrm>
          <a:ln>
            <a:solidFill>
              <a:srgbClr val="00B050"/>
            </a:solidFill>
          </a:ln>
        </p:spPr>
        <p:txBody>
          <a:bodyPr>
            <a:normAutofit fontScale="32500" lnSpcReduction="20000"/>
          </a:bodyPr>
          <a:lstStyle/>
          <a:p>
            <a:pPr marL="0" indent="0">
              <a:buNone/>
            </a:pPr>
            <a:r>
              <a:rPr lang="cs-CZ" b="1" dirty="0">
                <a:solidFill>
                  <a:srgbClr val="00B050"/>
                </a:solidFill>
              </a:rPr>
              <a:t>                     </a:t>
            </a:r>
          </a:p>
          <a:p>
            <a:pPr marL="0" indent="0">
              <a:lnSpc>
                <a:spcPct val="120000"/>
              </a:lnSpc>
              <a:buNone/>
            </a:pPr>
            <a:r>
              <a:rPr lang="cs-CZ" sz="5600" b="1" u="sng" dirty="0">
                <a:solidFill>
                  <a:srgbClr val="00B050"/>
                </a:solidFill>
              </a:rPr>
              <a:t>Doporučení: </a:t>
            </a:r>
          </a:p>
          <a:p>
            <a:pPr marL="0" indent="0">
              <a:lnSpc>
                <a:spcPct val="120000"/>
              </a:lnSpc>
              <a:buNone/>
            </a:pPr>
            <a:endParaRPr lang="cs-CZ" b="1" u="sng" dirty="0">
              <a:solidFill>
                <a:srgbClr val="00B050"/>
              </a:solidFill>
            </a:endParaRPr>
          </a:p>
          <a:p>
            <a:pPr>
              <a:lnSpc>
                <a:spcPct val="120000"/>
              </a:lnSpc>
              <a:buFont typeface="Wingdings" panose="05000000000000000000" pitchFamily="2" charset="2"/>
              <a:buChar char="ü"/>
            </a:pPr>
            <a:r>
              <a:rPr lang="cs-CZ" sz="4800" dirty="0">
                <a:solidFill>
                  <a:srgbClr val="00B050"/>
                </a:solidFill>
              </a:rPr>
              <a:t>PK: Zvýhodnění obcí v HSOU při využití programu podpory vodohospodářských investic. </a:t>
            </a:r>
          </a:p>
          <a:p>
            <a:pPr>
              <a:lnSpc>
                <a:spcPct val="120000"/>
              </a:lnSpc>
              <a:buFont typeface="Wingdings" panose="05000000000000000000" pitchFamily="2" charset="2"/>
              <a:buChar char="ü"/>
            </a:pPr>
            <a:r>
              <a:rPr lang="cs-CZ" sz="4800" dirty="0">
                <a:solidFill>
                  <a:srgbClr val="00B050"/>
                </a:solidFill>
              </a:rPr>
              <a:t>PK: Intenzivní zapojení do programu Zdravá krajina (obce i podniky).</a:t>
            </a:r>
          </a:p>
          <a:p>
            <a:pPr>
              <a:lnSpc>
                <a:spcPct val="120000"/>
              </a:lnSpc>
              <a:buFont typeface="Wingdings" panose="05000000000000000000" pitchFamily="2" charset="2"/>
              <a:buChar char="ü"/>
            </a:pPr>
            <a:r>
              <a:rPr lang="cs-CZ" sz="4800" dirty="0">
                <a:solidFill>
                  <a:srgbClr val="00B050"/>
                </a:solidFill>
              </a:rPr>
              <a:t>MMR/MPO/MŽP: Zvýhodnění záměrů podpory regenerace </a:t>
            </a:r>
            <a:r>
              <a:rPr lang="cs-CZ" sz="4800" dirty="0" err="1">
                <a:solidFill>
                  <a:srgbClr val="00B050"/>
                </a:solidFill>
              </a:rPr>
              <a:t>brownfields</a:t>
            </a:r>
            <a:r>
              <a:rPr lang="cs-CZ" sz="4800" dirty="0">
                <a:solidFill>
                  <a:srgbClr val="00B050"/>
                </a:solidFill>
              </a:rPr>
              <a:t> (záměr regenerace území SOLO Sušice).</a:t>
            </a:r>
          </a:p>
          <a:p>
            <a:pPr>
              <a:lnSpc>
                <a:spcPct val="120000"/>
              </a:lnSpc>
              <a:buFont typeface="Wingdings" panose="05000000000000000000" pitchFamily="2" charset="2"/>
              <a:buChar char="ü"/>
            </a:pPr>
            <a:r>
              <a:rPr lang="cs-CZ" sz="4800" dirty="0">
                <a:solidFill>
                  <a:srgbClr val="00B050"/>
                </a:solidFill>
              </a:rPr>
              <a:t>Vyvážená podpora cestovního ruchu a ochrany životního prostředí (Šumava, Brdy).</a:t>
            </a:r>
          </a:p>
          <a:p>
            <a:pPr>
              <a:lnSpc>
                <a:spcPct val="120000"/>
              </a:lnSpc>
              <a:buFont typeface="Wingdings" panose="05000000000000000000" pitchFamily="2" charset="2"/>
              <a:buChar char="ü"/>
            </a:pPr>
            <a:endParaRPr lang="cs-CZ" sz="5600" dirty="0">
              <a:solidFill>
                <a:srgbClr val="00B050"/>
              </a:solidFill>
            </a:endParaRPr>
          </a:p>
          <a:p>
            <a:pPr marL="0" indent="0">
              <a:buNone/>
            </a:pPr>
            <a:endParaRPr lang="cs-CZ" sz="5600" dirty="0"/>
          </a:p>
        </p:txBody>
      </p:sp>
      <p:sp>
        <p:nvSpPr>
          <p:cNvPr id="6" name="Rectangle 1">
            <a:extLst>
              <a:ext uri="{FF2B5EF4-FFF2-40B4-BE49-F238E27FC236}">
                <a16:creationId xmlns:a16="http://schemas.microsoft.com/office/drawing/2014/main" id="{091D71CE-AA4A-24CE-8781-77D0D7D5161E}"/>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alt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7" name="Obrázek 16"/>
          <p:cNvPicPr>
            <a:picLocks noChangeAspect="1"/>
          </p:cNvPicPr>
          <p:nvPr/>
        </p:nvPicPr>
        <p:blipFill>
          <a:blip r:embed="rId3"/>
          <a:stretch>
            <a:fillRect/>
          </a:stretch>
        </p:blipFill>
        <p:spPr>
          <a:xfrm>
            <a:off x="4176583" y="5977494"/>
            <a:ext cx="4802141" cy="581042"/>
          </a:xfrm>
          <a:prstGeom prst="rect">
            <a:avLst/>
          </a:prstGeom>
        </p:spPr>
      </p:pic>
      <p:sp>
        <p:nvSpPr>
          <p:cNvPr id="8" name="TextovéPole 7"/>
          <p:cNvSpPr txBox="1"/>
          <p:nvPr/>
        </p:nvSpPr>
        <p:spPr>
          <a:xfrm>
            <a:off x="691977" y="413266"/>
            <a:ext cx="84243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smtClean="0">
                <a:ln>
                  <a:noFill/>
                </a:ln>
                <a:solidFill>
                  <a:prstClr val="black"/>
                </a:solidFill>
                <a:effectLst/>
                <a:uLnTx/>
                <a:uFillTx/>
                <a:latin typeface="Arial"/>
                <a:ea typeface="+mn-ea"/>
                <a:cs typeface="+mn-cs"/>
              </a:rPr>
              <a:t>Aktuální </a:t>
            </a:r>
            <a:r>
              <a:rPr kumimoji="0" lang="cs-CZ" sz="2400" b="0" i="0" u="none" strike="noStrike" kern="1200" cap="none" spc="0" normalizeH="0" baseline="0" noProof="0" dirty="0" err="1" smtClean="0">
                <a:ln>
                  <a:noFill/>
                </a:ln>
                <a:solidFill>
                  <a:prstClr val="black"/>
                </a:solidFill>
                <a:effectLst/>
                <a:uLnTx/>
                <a:uFillTx/>
                <a:latin typeface="Arial"/>
                <a:ea typeface="+mn-ea"/>
                <a:cs typeface="+mn-cs"/>
              </a:rPr>
              <a:t>info</a:t>
            </a:r>
            <a:r>
              <a:rPr kumimoji="0" lang="cs-CZ" sz="2400" b="0" i="0" u="none" strike="noStrike" kern="1200" cap="none" spc="0" normalizeH="0" baseline="0" noProof="0" dirty="0" smtClean="0">
                <a:ln>
                  <a:noFill/>
                </a:ln>
                <a:solidFill>
                  <a:prstClr val="black"/>
                </a:solidFill>
                <a:effectLst/>
                <a:uLnTx/>
                <a:uFillTx/>
                <a:latin typeface="Arial"/>
                <a:ea typeface="+mn-ea"/>
                <a:cs typeface="+mn-cs"/>
              </a:rPr>
              <a:t> – oblast </a:t>
            </a:r>
            <a:r>
              <a:rPr kumimoji="0" lang="cs-CZ" sz="3600" b="1" i="0" u="none" strike="noStrike" kern="1200" cap="none" spc="0" normalizeH="0" baseline="0" noProof="0" dirty="0" smtClean="0">
                <a:ln>
                  <a:noFill/>
                </a:ln>
                <a:solidFill>
                  <a:prstClr val="black"/>
                </a:solidFill>
                <a:effectLst/>
                <a:uLnTx/>
                <a:uFillTx/>
                <a:latin typeface="Arial"/>
                <a:ea typeface="+mn-ea"/>
                <a:cs typeface="+mn-cs"/>
              </a:rPr>
              <a:t>ŽIVOTNÍHO PROSTŘEDÍ</a:t>
            </a:r>
            <a:endParaRPr kumimoji="0" lang="cs-CZ" sz="3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73650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4608A-2982-1CBF-0643-7CC52BD0FC08}"/>
            </a:ext>
          </a:extLst>
        </p:cNvPr>
        <p:cNvGrpSpPr/>
        <p:nvPr/>
      </p:nvGrpSpPr>
      <p:grpSpPr>
        <a:xfrm>
          <a:off x="0" y="0"/>
          <a:ext cx="0" cy="0"/>
          <a:chOff x="0" y="0"/>
          <a:chExt cx="0" cy="0"/>
        </a:xfrm>
      </p:grpSpPr>
      <p:sp>
        <p:nvSpPr>
          <p:cNvPr id="11" name="Nadpis 10"/>
          <p:cNvSpPr>
            <a:spLocks noGrp="1"/>
          </p:cNvSpPr>
          <p:nvPr>
            <p:ph type="ctrTitle"/>
          </p:nvPr>
        </p:nvSpPr>
        <p:spPr>
          <a:xfrm>
            <a:off x="544950" y="1681018"/>
            <a:ext cx="9865431" cy="840509"/>
          </a:xfrm>
        </p:spPr>
        <p:txBody>
          <a:bodyPr>
            <a:normAutofit fontScale="90000"/>
          </a:bodyPr>
          <a:lstStyle/>
          <a:p>
            <a:pPr algn="l"/>
            <a:r>
              <a:rPr lang="cs-CZ" sz="4000" b="1" dirty="0">
                <a:effectLst>
                  <a:outerShdw blurRad="38100" dist="38100" dir="2700000" algn="tl">
                    <a:srgbClr val="000000">
                      <a:alpha val="43137"/>
                    </a:srgbClr>
                  </a:outerShdw>
                  <a:reflection blurRad="6350" stA="55000" endA="300" endPos="45500" dir="5400000" sy="-100000" algn="bl" rotWithShape="0"/>
                </a:effectLst>
              </a:rPr>
              <a:t>Další připravovaná témata kulatých stolů</a:t>
            </a:r>
          </a:p>
        </p:txBody>
      </p:sp>
      <p:sp>
        <p:nvSpPr>
          <p:cNvPr id="6" name="Rectangle 1">
            <a:extLst>
              <a:ext uri="{FF2B5EF4-FFF2-40B4-BE49-F238E27FC236}">
                <a16:creationId xmlns:a16="http://schemas.microsoft.com/office/drawing/2014/main" id="{091D71CE-AA4A-24CE-8781-77D0D7D5161E}"/>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alt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7" name="Obrázek 16"/>
          <p:cNvPicPr>
            <a:picLocks noChangeAspect="1"/>
          </p:cNvPicPr>
          <p:nvPr/>
        </p:nvPicPr>
        <p:blipFill>
          <a:blip r:embed="rId3"/>
          <a:stretch>
            <a:fillRect/>
          </a:stretch>
        </p:blipFill>
        <p:spPr>
          <a:xfrm>
            <a:off x="4176583" y="5977494"/>
            <a:ext cx="4802141" cy="581042"/>
          </a:xfrm>
          <a:prstGeom prst="rect">
            <a:avLst/>
          </a:prstGeom>
        </p:spPr>
      </p:pic>
      <p:sp>
        <p:nvSpPr>
          <p:cNvPr id="2" name="Podnadpis 1"/>
          <p:cNvSpPr>
            <a:spLocks noGrp="1"/>
          </p:cNvSpPr>
          <p:nvPr>
            <p:ph type="subTitle" idx="1"/>
          </p:nvPr>
        </p:nvSpPr>
        <p:spPr>
          <a:xfrm>
            <a:off x="628073" y="3103274"/>
            <a:ext cx="9144000" cy="1655762"/>
          </a:xfrm>
        </p:spPr>
        <p:txBody>
          <a:bodyPr>
            <a:normAutofit/>
          </a:bodyPr>
          <a:lstStyle/>
          <a:p>
            <a:pPr marL="342900" indent="-342900" algn="l">
              <a:buFont typeface="Wingdings" panose="05000000000000000000" pitchFamily="2" charset="2"/>
              <a:buChar char="ü"/>
            </a:pPr>
            <a:r>
              <a:rPr lang="cs-CZ" sz="4000" dirty="0"/>
              <a:t>Občanská vybavenost a bydlení</a:t>
            </a:r>
          </a:p>
          <a:p>
            <a:pPr marL="342900" indent="-342900" algn="l">
              <a:buFont typeface="Wingdings" panose="05000000000000000000" pitchFamily="2" charset="2"/>
              <a:buChar char="ü"/>
            </a:pPr>
            <a:r>
              <a:rPr lang="cs-CZ" sz="4000" dirty="0"/>
              <a:t>Regenerace území</a:t>
            </a:r>
          </a:p>
          <a:p>
            <a:pPr algn="l"/>
            <a:endParaRPr lang="cs-CZ" sz="4000" b="1" dirty="0">
              <a:solidFill>
                <a:srgbClr val="00B050"/>
              </a:solidFill>
            </a:endParaRPr>
          </a:p>
        </p:txBody>
      </p:sp>
    </p:spTree>
    <p:extLst>
      <p:ext uri="{BB962C8B-B14F-4D97-AF65-F5344CB8AC3E}">
        <p14:creationId xmlns:p14="http://schemas.microsoft.com/office/powerpoint/2010/main" val="400898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91162-8B97-CC7D-609C-8C1BF170019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97B369F-681A-FE4B-CE92-9CC1210AA034}"/>
              </a:ext>
            </a:extLst>
          </p:cNvPr>
          <p:cNvSpPr>
            <a:spLocks noGrp="1"/>
          </p:cNvSpPr>
          <p:nvPr>
            <p:ph type="title"/>
          </p:nvPr>
        </p:nvSpPr>
        <p:spPr>
          <a:xfrm>
            <a:off x="496455" y="222654"/>
            <a:ext cx="10515600" cy="1570767"/>
          </a:xfrm>
        </p:spPr>
        <p:txBody>
          <a:bodyPr>
            <a:normAutofit/>
          </a:bodyPr>
          <a:lstStyle/>
          <a:p>
            <a:r>
              <a:rPr lang="cs-CZ" sz="4000" b="1" dirty="0">
                <a:effectLst>
                  <a:outerShdw blurRad="38100" dist="38100" dir="2700000" algn="tl">
                    <a:srgbClr val="000000">
                      <a:alpha val="43137"/>
                    </a:srgbClr>
                  </a:outerShdw>
                  <a:reflection blurRad="6350" stA="55000" endA="300" endPos="45500" dir="5400000" sy="-100000" algn="bl" rotWithShape="0"/>
                </a:effectLst>
              </a:rPr>
              <a:t>Využití stávajících nástrojů podpory</a:t>
            </a:r>
          </a:p>
        </p:txBody>
      </p:sp>
      <p:pic>
        <p:nvPicPr>
          <p:cNvPr id="5" name="Obrázek 4">
            <a:extLst>
              <a:ext uri="{FF2B5EF4-FFF2-40B4-BE49-F238E27FC236}">
                <a16:creationId xmlns:a16="http://schemas.microsoft.com/office/drawing/2014/main" id="{45A8B8F0-3CDB-E468-5BA3-D79818F350C6}"/>
              </a:ext>
            </a:extLst>
          </p:cNvPr>
          <p:cNvPicPr>
            <a:picLocks noChangeAspect="1"/>
          </p:cNvPicPr>
          <p:nvPr/>
        </p:nvPicPr>
        <p:blipFill>
          <a:blip r:embed="rId3"/>
          <a:stretch>
            <a:fillRect/>
          </a:stretch>
        </p:blipFill>
        <p:spPr>
          <a:xfrm>
            <a:off x="3839231" y="6202364"/>
            <a:ext cx="4200899" cy="581912"/>
          </a:xfrm>
          <a:prstGeom prst="rect">
            <a:avLst/>
          </a:prstGeom>
        </p:spPr>
      </p:pic>
      <p:sp>
        <p:nvSpPr>
          <p:cNvPr id="6" name="Rectangle 1">
            <a:extLst>
              <a:ext uri="{FF2B5EF4-FFF2-40B4-BE49-F238E27FC236}">
                <a16:creationId xmlns:a16="http://schemas.microsoft.com/office/drawing/2014/main" id="{13819391-0A27-FCB3-E6E6-62D9DF6895F5}"/>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alt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Zástupný obsah 7">
            <a:extLst>
              <a:ext uri="{FF2B5EF4-FFF2-40B4-BE49-F238E27FC236}">
                <a16:creationId xmlns:a16="http://schemas.microsoft.com/office/drawing/2014/main" id="{5E0441DC-D27A-3457-8704-EFD2C04B450A}"/>
              </a:ext>
            </a:extLst>
          </p:cNvPr>
          <p:cNvSpPr>
            <a:spLocks noGrp="1"/>
          </p:cNvSpPr>
          <p:nvPr>
            <p:ph sz="half" idx="1"/>
          </p:nvPr>
        </p:nvSpPr>
        <p:spPr>
          <a:xfrm>
            <a:off x="758080" y="2743199"/>
            <a:ext cx="5181600" cy="2336802"/>
          </a:xfrm>
          <a:ln w="57150">
            <a:solidFill>
              <a:schemeClr val="accent1">
                <a:lumMod val="60000"/>
                <a:lumOff val="40000"/>
              </a:schemeClr>
            </a:solidFill>
          </a:ln>
        </p:spPr>
        <p:txBody>
          <a:bodyPr>
            <a:normAutofit/>
          </a:bodyPr>
          <a:lstStyle/>
          <a:p>
            <a:pPr>
              <a:buFont typeface="Wingdings" panose="05000000000000000000" pitchFamily="2" charset="2"/>
              <a:buChar char="Ø"/>
            </a:pPr>
            <a:r>
              <a:rPr lang="cs-CZ" sz="3200" b="1" dirty="0"/>
              <a:t>Podpora přípravy projektové dokumentace</a:t>
            </a:r>
          </a:p>
          <a:p>
            <a:pPr marL="0" indent="0">
              <a:buNone/>
            </a:pPr>
            <a:r>
              <a:rPr lang="cs-CZ" sz="4000" b="1" dirty="0">
                <a:solidFill>
                  <a:srgbClr val="00B050"/>
                </a:solidFill>
              </a:rPr>
              <a:t> </a:t>
            </a:r>
            <a:r>
              <a:rPr lang="cs-CZ" dirty="0"/>
              <a:t>(10 žádostí</a:t>
            </a:r>
            <a:r>
              <a:rPr lang="cs-CZ" dirty="0" smtClean="0"/>
              <a:t>)</a:t>
            </a:r>
            <a:endParaRPr lang="cs-CZ" sz="4000" dirty="0"/>
          </a:p>
        </p:txBody>
      </p:sp>
      <p:sp>
        <p:nvSpPr>
          <p:cNvPr id="10" name="Zástupný obsah 9">
            <a:extLst>
              <a:ext uri="{FF2B5EF4-FFF2-40B4-BE49-F238E27FC236}">
                <a16:creationId xmlns:a16="http://schemas.microsoft.com/office/drawing/2014/main" id="{B25D3713-FF60-B96F-BECD-E3D1F1AEEA1C}"/>
              </a:ext>
            </a:extLst>
          </p:cNvPr>
          <p:cNvSpPr>
            <a:spLocks noGrp="1"/>
          </p:cNvSpPr>
          <p:nvPr>
            <p:ph sz="half" idx="2"/>
          </p:nvPr>
        </p:nvSpPr>
        <p:spPr>
          <a:xfrm>
            <a:off x="6172200" y="2743200"/>
            <a:ext cx="5181600" cy="2336802"/>
          </a:xfrm>
          <a:ln w="57150">
            <a:solidFill>
              <a:schemeClr val="accent1">
                <a:lumMod val="60000"/>
                <a:lumOff val="40000"/>
              </a:schemeClr>
            </a:solidFill>
          </a:ln>
        </p:spPr>
        <p:txBody>
          <a:bodyPr/>
          <a:lstStyle/>
          <a:p>
            <a:pPr>
              <a:buFont typeface="Wingdings" panose="05000000000000000000" pitchFamily="2" charset="2"/>
              <a:buChar char="Ø"/>
            </a:pPr>
            <a:r>
              <a:rPr lang="cs-CZ" sz="3200" b="1" dirty="0"/>
              <a:t>82. výzva pro podporu rozvoje cestovního ruchu</a:t>
            </a:r>
          </a:p>
          <a:p>
            <a:pPr marL="0" indent="0">
              <a:buNone/>
            </a:pPr>
            <a:r>
              <a:rPr lang="cs-CZ" dirty="0"/>
              <a:t>   (limity absorpce</a:t>
            </a:r>
            <a:r>
              <a:rPr lang="cs-CZ" dirty="0" smtClean="0"/>
              <a:t>)</a:t>
            </a:r>
            <a:endParaRPr lang="cs-CZ" dirty="0"/>
          </a:p>
        </p:txBody>
      </p:sp>
    </p:spTree>
    <p:extLst>
      <p:ext uri="{BB962C8B-B14F-4D97-AF65-F5344CB8AC3E}">
        <p14:creationId xmlns:p14="http://schemas.microsoft.com/office/powerpoint/2010/main" val="2380897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smtClean="0">
                <a:latin typeface="Arial" panose="020B0604020202020204" pitchFamily="34" charset="0"/>
                <a:cs typeface="Arial" panose="020B0604020202020204" pitchFamily="34" charset="0"/>
              </a:rPr>
              <a:t>Program</a:t>
            </a:r>
            <a:r>
              <a:rPr lang="cs-CZ" dirty="0" smtClean="0">
                <a:latin typeface="Arial" panose="020B0604020202020204" pitchFamily="34" charset="0"/>
                <a:cs typeface="Arial" panose="020B0604020202020204" pitchFamily="34" charset="0"/>
              </a:rPr>
              <a:t> 24. jednání</a:t>
            </a:r>
            <a:endParaRPr lang="cs-CZ"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838200" y="1693716"/>
            <a:ext cx="10515600" cy="4351338"/>
          </a:xfrm>
        </p:spPr>
        <p:txBody>
          <a:bodyPr>
            <a:normAutofit fontScale="92500" lnSpcReduction="20000"/>
          </a:bodyPr>
          <a:lstStyle/>
          <a:p>
            <a:pPr marL="514350" lvl="0" indent="-514350">
              <a:buFont typeface="+mj-lt"/>
              <a:buAutoNum type="arabicPeriod"/>
            </a:pPr>
            <a:r>
              <a:rPr lang="cs-CZ" dirty="0"/>
              <a:t>Zahájení, schválení programu a účasti hostů</a:t>
            </a:r>
          </a:p>
          <a:p>
            <a:pPr marL="514350" indent="-514350">
              <a:buFont typeface="+mj-lt"/>
              <a:buAutoNum type="arabicPeriod"/>
            </a:pPr>
            <a:r>
              <a:rPr lang="cs-CZ" dirty="0" smtClean="0"/>
              <a:t>Projednání </a:t>
            </a:r>
            <a:r>
              <a:rPr lang="cs-CZ" dirty="0"/>
              <a:t>stanovisek RSK PK k návrhům projektů MAP V – ORP Kralovice, Rokycany a </a:t>
            </a:r>
            <a:r>
              <a:rPr lang="cs-CZ" dirty="0" smtClean="0"/>
              <a:t>Plzeň</a:t>
            </a:r>
          </a:p>
          <a:p>
            <a:pPr marL="514350" indent="-514350">
              <a:buFont typeface="+mj-lt"/>
              <a:buAutoNum type="arabicPeriod"/>
            </a:pPr>
            <a:r>
              <a:rPr lang="cs-CZ" dirty="0" smtClean="0">
                <a:solidFill>
                  <a:srgbClr val="00B050"/>
                </a:solidFill>
              </a:rPr>
              <a:t>Projednání žádosti DCHP o členství v RSK PK</a:t>
            </a:r>
            <a:endParaRPr lang="cs-CZ" dirty="0">
              <a:solidFill>
                <a:srgbClr val="00B050"/>
              </a:solidFill>
            </a:endParaRPr>
          </a:p>
          <a:p>
            <a:pPr marL="514350" lvl="0" indent="-514350">
              <a:buFont typeface="+mj-lt"/>
              <a:buAutoNum type="arabicPeriod"/>
            </a:pPr>
            <a:r>
              <a:rPr lang="cs-CZ" dirty="0" smtClean="0"/>
              <a:t>Aktuální </a:t>
            </a:r>
            <a:r>
              <a:rPr lang="cs-CZ" dirty="0"/>
              <a:t>informace o aktivitách kraje na podporu HSOÚ</a:t>
            </a:r>
          </a:p>
          <a:p>
            <a:pPr marL="514350" lvl="0" indent="-514350">
              <a:buFont typeface="+mj-lt"/>
              <a:buAutoNum type="arabicPeriod"/>
            </a:pPr>
            <a:r>
              <a:rPr lang="cs-CZ" dirty="0" smtClean="0"/>
              <a:t>Informace </a:t>
            </a:r>
            <a:r>
              <a:rPr lang="cs-CZ" dirty="0"/>
              <a:t>k aktualizaci Regionální inovační strategie Plzeňského kraje a projektu Smart Akcelerátor Plzeňského kraje</a:t>
            </a:r>
          </a:p>
          <a:p>
            <a:pPr marL="514350" indent="-514350">
              <a:buFont typeface="+mj-lt"/>
              <a:buAutoNum type="arabicPeriod"/>
            </a:pPr>
            <a:r>
              <a:rPr lang="cs-CZ" dirty="0"/>
              <a:t>Informace pro RSK z národní úrovně MMR</a:t>
            </a:r>
          </a:p>
          <a:p>
            <a:pPr marL="514350" lvl="0" indent="-514350">
              <a:buFont typeface="+mj-lt"/>
              <a:buAutoNum type="arabicPeriod"/>
            </a:pPr>
            <a:r>
              <a:rPr lang="cs-CZ" dirty="0" smtClean="0"/>
              <a:t>Informace </a:t>
            </a:r>
            <a:r>
              <a:rPr lang="cs-CZ" dirty="0"/>
              <a:t>k přípravě nového programového období</a:t>
            </a:r>
          </a:p>
          <a:p>
            <a:pPr marL="514350" lvl="0" indent="-514350">
              <a:buFont typeface="+mj-lt"/>
              <a:buAutoNum type="arabicPeriod"/>
            </a:pPr>
            <a:r>
              <a:rPr lang="cs-CZ" dirty="0"/>
              <a:t>Různé, diskuse</a:t>
            </a:r>
          </a:p>
          <a:p>
            <a:pPr marL="514350" lvl="0" indent="-514350">
              <a:buFont typeface="+mj-lt"/>
              <a:buAutoNum type="arabicPeriod"/>
            </a:pPr>
            <a:r>
              <a:rPr lang="cs-CZ" dirty="0"/>
              <a:t>Závěr</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6901" y="6045054"/>
            <a:ext cx="5138073" cy="623914"/>
          </a:xfrm>
          <a:prstGeom prst="rect">
            <a:avLst/>
          </a:prstGeom>
        </p:spPr>
      </p:pic>
    </p:spTree>
    <p:extLst>
      <p:ext uri="{BB962C8B-B14F-4D97-AF65-F5344CB8AC3E}">
        <p14:creationId xmlns:p14="http://schemas.microsoft.com/office/powerpoint/2010/main" val="4213639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419130" y="1507820"/>
            <a:ext cx="9416848" cy="3591401"/>
          </a:xfrm>
        </p:spPr>
        <p:txBody>
          <a:bodyPr>
            <a:normAutofit fontScale="90000"/>
          </a:bodyPr>
          <a:lstStyle/>
          <a:p>
            <a:r>
              <a:rPr lang="cs-CZ" dirty="0"/>
              <a:t/>
            </a:r>
            <a:br>
              <a:rPr lang="cs-CZ" dirty="0"/>
            </a:br>
            <a:r>
              <a:rPr lang="cs-CZ" dirty="0"/>
              <a:t/>
            </a:r>
            <a:br>
              <a:rPr lang="cs-CZ" dirty="0"/>
            </a:br>
            <a:r>
              <a:rPr lang="cs-CZ" dirty="0"/>
              <a:t/>
            </a:r>
            <a:br>
              <a:rPr lang="cs-CZ" dirty="0"/>
            </a:br>
            <a:r>
              <a:rPr lang="cs-CZ" sz="5300" b="1" dirty="0">
                <a:effectLst>
                  <a:outerShdw blurRad="38100" dist="38100" dir="2700000" algn="tl">
                    <a:srgbClr val="000000">
                      <a:alpha val="43137"/>
                    </a:srgbClr>
                  </a:outerShdw>
                </a:effectLst>
                <a:latin typeface="Microsoft Tai Le" panose="020B0502040204020203" pitchFamily="34" charset="0"/>
                <a:ea typeface="Verdana" panose="020B0604030504040204" pitchFamily="34" charset="0"/>
                <a:cs typeface="Microsoft Tai Le" panose="020B0502040204020203" pitchFamily="34" charset="0"/>
              </a:rPr>
              <a:t>Děkuji za pozornost!</a:t>
            </a:r>
            <a:r>
              <a:rPr lang="cs-CZ" dirty="0"/>
              <a:t/>
            </a:r>
            <a:br>
              <a:rPr lang="cs-CZ" dirty="0"/>
            </a:br>
            <a:r>
              <a:rPr lang="cs-CZ" sz="4000" dirty="0"/>
              <a:t/>
            </a:r>
            <a:br>
              <a:rPr lang="cs-CZ" sz="4000" dirty="0"/>
            </a:br>
            <a:r>
              <a:rPr lang="cs-CZ" sz="4000" dirty="0"/>
              <a:t>Mgr. David Jirka</a:t>
            </a:r>
            <a:br>
              <a:rPr lang="cs-CZ" sz="4000" dirty="0"/>
            </a:br>
            <a:r>
              <a:rPr lang="cs-CZ" sz="3600" dirty="0"/>
              <a:t>Koordinátor aktivit HSOÚ</a:t>
            </a:r>
            <a:r>
              <a:rPr lang="cs-CZ" sz="4000" dirty="0"/>
              <a:t/>
            </a:r>
            <a:br>
              <a:rPr lang="cs-CZ" sz="4000" dirty="0"/>
            </a:br>
            <a:r>
              <a:rPr lang="cs-CZ" sz="2200" dirty="0"/>
              <a:t>sekretariát Regionální stálé konference pro území Plzeňského kraje</a:t>
            </a:r>
            <a:br>
              <a:rPr lang="cs-CZ" sz="2200" dirty="0"/>
            </a:br>
            <a:r>
              <a:rPr lang="cs-CZ" sz="2200" dirty="0">
                <a:hlinkClick r:id="rId3"/>
              </a:rPr>
              <a:t>rsk@plzensky-kraj.cz</a:t>
            </a:r>
            <a:r>
              <a:rPr lang="cs-CZ" sz="2200" dirty="0"/>
              <a:t> / </a:t>
            </a:r>
            <a:r>
              <a:rPr lang="cs-CZ" sz="2200" dirty="0">
                <a:hlinkClick r:id="rId4"/>
              </a:rPr>
              <a:t>david.jirka@plzensky-kraj.cz</a:t>
            </a:r>
            <a:r>
              <a:rPr lang="cs-CZ" sz="2200" dirty="0"/>
              <a:t/>
            </a:r>
            <a:br>
              <a:rPr lang="cs-CZ" sz="2200" dirty="0"/>
            </a:br>
            <a:endParaRPr lang="cs-CZ" sz="2200" dirty="0"/>
          </a:p>
        </p:txBody>
      </p:sp>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8178" y="5955425"/>
            <a:ext cx="5754300" cy="698742"/>
          </a:xfrm>
          <a:prstGeom prst="rect">
            <a:avLst/>
          </a:prstGeom>
        </p:spPr>
      </p:pic>
    </p:spTree>
    <p:extLst>
      <p:ext uri="{BB962C8B-B14F-4D97-AF65-F5344CB8AC3E}">
        <p14:creationId xmlns:p14="http://schemas.microsoft.com/office/powerpoint/2010/main" val="2594611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41872"/>
          </a:xfrm>
        </p:spPr>
        <p:txBody>
          <a:bodyPr>
            <a:normAutofit fontScale="90000"/>
          </a:bodyPr>
          <a:lstStyle/>
          <a:p>
            <a:pPr lvl="0"/>
            <a:r>
              <a:rPr lang="cs-CZ" dirty="0" smtClean="0"/>
              <a:t>5. Aktivity HSOÚ</a:t>
            </a:r>
            <a:endParaRPr lang="cs-CZ" dirty="0"/>
          </a:p>
        </p:txBody>
      </p:sp>
      <p:sp>
        <p:nvSpPr>
          <p:cNvPr id="3" name="Zástupný symbol pro obsah 6"/>
          <p:cNvSpPr>
            <a:spLocks noGrp="1"/>
          </p:cNvSpPr>
          <p:nvPr>
            <p:ph idx="1"/>
          </p:nvPr>
        </p:nvSpPr>
        <p:spPr>
          <a:xfrm>
            <a:off x="838200" y="1432086"/>
            <a:ext cx="10515600" cy="4351338"/>
          </a:xfrm>
        </p:spPr>
        <p:txBody>
          <a:bodyPr>
            <a:normAutofit fontScale="77500" lnSpcReduction="20000"/>
          </a:bodyPr>
          <a:lstStyle/>
          <a:p>
            <a:pPr marL="0" indent="0">
              <a:buNone/>
            </a:pPr>
            <a:r>
              <a:rPr lang="cs-CZ" b="1" dirty="0" smtClean="0"/>
              <a:t>Návrh usnesení č. 4/24/2025</a:t>
            </a:r>
          </a:p>
          <a:p>
            <a:pPr marL="0" indent="0">
              <a:buNone/>
            </a:pPr>
            <a:r>
              <a:rPr lang="cs-CZ" dirty="0" smtClean="0"/>
              <a:t>Regionální stálá konference pro území Plzeňského kraje:</a:t>
            </a:r>
          </a:p>
          <a:p>
            <a:pPr marL="0" indent="0">
              <a:buNone/>
            </a:pPr>
            <a:endParaRPr lang="cs-CZ" dirty="0"/>
          </a:p>
          <a:p>
            <a:pPr marL="0" indent="0">
              <a:buNone/>
            </a:pPr>
            <a:r>
              <a:rPr lang="cs-CZ" b="1" dirty="0"/>
              <a:t>Navrhuje:</a:t>
            </a:r>
            <a:endParaRPr lang="cs-CZ" dirty="0"/>
          </a:p>
          <a:p>
            <a:pPr marL="0" indent="0">
              <a:buNone/>
            </a:pPr>
            <a:r>
              <a:rPr lang="cs-CZ" dirty="0" smtClean="0"/>
              <a:t>a) 	</a:t>
            </a:r>
            <a:r>
              <a:rPr lang="cs-CZ" sz="2600" dirty="0" smtClean="0"/>
              <a:t>národním </a:t>
            </a:r>
            <a:r>
              <a:rPr lang="cs-CZ" sz="2600" dirty="0"/>
              <a:t>orgánům zohlednit následující </a:t>
            </a:r>
            <a:r>
              <a:rPr lang="cs-CZ" sz="2600" dirty="0" smtClean="0"/>
              <a:t>doporučení </a:t>
            </a:r>
            <a:r>
              <a:rPr lang="cs-CZ" sz="2600" dirty="0"/>
              <a:t>směřující k </a:t>
            </a:r>
            <a:r>
              <a:rPr lang="cs-CZ" sz="2600" dirty="0" smtClean="0"/>
              <a:t>rozvoji území 	HSOÚ při přípravě národních dotačních programů i operačních programů 	v programovém období 2027+:</a:t>
            </a:r>
          </a:p>
          <a:p>
            <a:pPr lvl="0"/>
            <a:r>
              <a:rPr lang="cs-CZ" sz="2600" dirty="0">
                <a:solidFill>
                  <a:schemeClr val="accent5">
                    <a:lumMod val="75000"/>
                  </a:schemeClr>
                </a:solidFill>
              </a:rPr>
              <a:t>MŠMT – zajistit pokračování aktivit Místních akčních plánů rozvoje vzdělávání; podporovat stabilizaci nedostatkových aprobací</a:t>
            </a:r>
          </a:p>
          <a:p>
            <a:pPr lvl="0"/>
            <a:r>
              <a:rPr lang="cs-CZ" sz="2600" dirty="0">
                <a:solidFill>
                  <a:schemeClr val="accent5">
                    <a:lumMod val="75000"/>
                  </a:schemeClr>
                </a:solidFill>
              </a:rPr>
              <a:t>MMR – podporovat přípravu a realizaci obchvatů a přestupních uzlů; zvýhodnit aktivity realizované v územích HSOÚ v národních dotačních programech – zejména pak v DT na podporu regionálního cestovního ruchu či regeneraci </a:t>
            </a:r>
            <a:r>
              <a:rPr lang="cs-CZ" sz="2600" dirty="0" err="1">
                <a:solidFill>
                  <a:schemeClr val="accent5">
                    <a:lumMod val="75000"/>
                  </a:schemeClr>
                </a:solidFill>
              </a:rPr>
              <a:t>brownfields</a:t>
            </a:r>
            <a:r>
              <a:rPr lang="cs-CZ" sz="2600" dirty="0">
                <a:solidFill>
                  <a:schemeClr val="accent5">
                    <a:lumMod val="75000"/>
                  </a:schemeClr>
                </a:solidFill>
              </a:rPr>
              <a:t> </a:t>
            </a:r>
          </a:p>
          <a:p>
            <a:r>
              <a:rPr lang="cs-CZ" sz="2600" dirty="0">
                <a:solidFill>
                  <a:schemeClr val="accent5">
                    <a:lumMod val="75000"/>
                  </a:schemeClr>
                </a:solidFill>
              </a:rPr>
              <a:t>MD/SFDI - zajistit podporu obcí při doplnění /rekonstrukci chodníků podél frekventovaných silnic I. třídy</a:t>
            </a:r>
            <a:endParaRPr lang="cs-CZ" sz="2600" dirty="0" smtClean="0">
              <a:solidFill>
                <a:schemeClr val="accent5">
                  <a:lumMod val="75000"/>
                </a:schemeClr>
              </a:solidFill>
            </a:endParaRPr>
          </a:p>
        </p:txBody>
      </p:sp>
    </p:spTree>
    <p:extLst>
      <p:ext uri="{BB962C8B-B14F-4D97-AF65-F5344CB8AC3E}">
        <p14:creationId xmlns:p14="http://schemas.microsoft.com/office/powerpoint/2010/main" val="3346099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41872"/>
          </a:xfrm>
        </p:spPr>
        <p:txBody>
          <a:bodyPr>
            <a:normAutofit fontScale="90000"/>
          </a:bodyPr>
          <a:lstStyle/>
          <a:p>
            <a:pPr lvl="0"/>
            <a:r>
              <a:rPr lang="cs-CZ" dirty="0" smtClean="0"/>
              <a:t>5. Aktivity HSOÚ</a:t>
            </a:r>
            <a:endParaRPr lang="cs-CZ" dirty="0"/>
          </a:p>
        </p:txBody>
      </p:sp>
      <p:sp>
        <p:nvSpPr>
          <p:cNvPr id="3" name="Zástupný symbol pro obsah 6"/>
          <p:cNvSpPr>
            <a:spLocks noGrp="1"/>
          </p:cNvSpPr>
          <p:nvPr>
            <p:ph idx="1"/>
          </p:nvPr>
        </p:nvSpPr>
        <p:spPr>
          <a:xfrm>
            <a:off x="838200" y="1432086"/>
            <a:ext cx="10515600" cy="4611362"/>
          </a:xfrm>
        </p:spPr>
        <p:txBody>
          <a:bodyPr>
            <a:normAutofit fontScale="70000" lnSpcReduction="20000"/>
          </a:bodyPr>
          <a:lstStyle/>
          <a:p>
            <a:pPr marL="0" indent="0">
              <a:buNone/>
            </a:pPr>
            <a:r>
              <a:rPr lang="cs-CZ" b="1" dirty="0" smtClean="0"/>
              <a:t>Návrh usnesení č. 4/24/2025</a:t>
            </a:r>
          </a:p>
          <a:p>
            <a:pPr marL="0" indent="0">
              <a:buNone/>
            </a:pPr>
            <a:r>
              <a:rPr lang="cs-CZ" dirty="0" smtClean="0"/>
              <a:t>Regionální stálá konference pro území Plzeňského kraje:</a:t>
            </a:r>
          </a:p>
          <a:p>
            <a:pPr marL="0" indent="0">
              <a:buNone/>
            </a:pPr>
            <a:endParaRPr lang="cs-CZ" dirty="0"/>
          </a:p>
          <a:p>
            <a:pPr marL="0" indent="0">
              <a:buNone/>
            </a:pPr>
            <a:r>
              <a:rPr lang="cs-CZ" b="1" dirty="0"/>
              <a:t>Navrhuje:</a:t>
            </a:r>
            <a:endParaRPr lang="cs-CZ" dirty="0"/>
          </a:p>
          <a:p>
            <a:pPr marL="0" indent="0">
              <a:buNone/>
            </a:pPr>
            <a:r>
              <a:rPr lang="cs-CZ" dirty="0" smtClean="0"/>
              <a:t>b) 	</a:t>
            </a:r>
            <a:r>
              <a:rPr lang="cs-CZ" sz="2900" dirty="0" smtClean="0"/>
              <a:t>Radě Plzeňského kraje zohlednit následující DOPORUČENÍ vedoucí k rozvoji 	území HSOÚ v Plzeňském kraji:</a:t>
            </a:r>
            <a:endParaRPr lang="cs-CZ" sz="2300" dirty="0" smtClean="0"/>
          </a:p>
          <a:p>
            <a:pPr lvl="1"/>
            <a:r>
              <a:rPr lang="cs-CZ" dirty="0" smtClean="0">
                <a:solidFill>
                  <a:schemeClr val="accent5">
                    <a:lumMod val="75000"/>
                  </a:schemeClr>
                </a:solidFill>
              </a:rPr>
              <a:t>podpora mobility v územích HSOÚ, např. testování poptávkové dopravy </a:t>
            </a:r>
          </a:p>
          <a:p>
            <a:pPr lvl="1"/>
            <a:r>
              <a:rPr lang="cs-CZ" dirty="0" smtClean="0">
                <a:solidFill>
                  <a:schemeClr val="accent5">
                    <a:lumMod val="75000"/>
                  </a:schemeClr>
                </a:solidFill>
              </a:rPr>
              <a:t>zohlednění </a:t>
            </a:r>
            <a:r>
              <a:rPr lang="cs-CZ" dirty="0">
                <a:solidFill>
                  <a:schemeClr val="accent5">
                    <a:lumMod val="75000"/>
                  </a:schemeClr>
                </a:solidFill>
              </a:rPr>
              <a:t>specifických požadavků území v rámci přípravy veřejné zakázky na dopravní obslužnost PK od roku 2030</a:t>
            </a:r>
          </a:p>
          <a:p>
            <a:pPr lvl="1"/>
            <a:r>
              <a:rPr lang="cs-CZ" dirty="0">
                <a:solidFill>
                  <a:schemeClr val="accent5">
                    <a:lumMod val="75000"/>
                  </a:schemeClr>
                </a:solidFill>
              </a:rPr>
              <a:t>budování přestupních uzlů u železničních stanic (Sušice, Horažďovice), infrastruktury pro snazší využití železniční dopravy (autobusové zastávky, obratiště autobusů, parkoviště P+R apod.)</a:t>
            </a:r>
          </a:p>
          <a:p>
            <a:pPr lvl="1"/>
            <a:r>
              <a:rPr lang="cs-CZ" dirty="0">
                <a:solidFill>
                  <a:schemeClr val="accent5">
                    <a:lumMod val="75000"/>
                  </a:schemeClr>
                </a:solidFill>
              </a:rPr>
              <a:t>zapojení Centrály cestovního ruchu PK do péče o propagaci a podporu cestovního ruchu v územích HSOÚ</a:t>
            </a:r>
          </a:p>
          <a:p>
            <a:pPr lvl="1"/>
            <a:r>
              <a:rPr lang="cs-CZ" dirty="0">
                <a:solidFill>
                  <a:schemeClr val="accent5">
                    <a:lumMod val="75000"/>
                  </a:schemeClr>
                </a:solidFill>
              </a:rPr>
              <a:t>podpora cyklistické a vodácké infrastruktury</a:t>
            </a:r>
          </a:p>
          <a:p>
            <a:pPr lvl="1"/>
            <a:r>
              <a:rPr lang="cs-CZ" dirty="0">
                <a:solidFill>
                  <a:schemeClr val="accent5">
                    <a:lumMod val="75000"/>
                  </a:schemeClr>
                </a:solidFill>
              </a:rPr>
              <a:t>zvýhodnění obcí v územích HSOÚ při využití dotačních programů na podporu vodohospodářských investic</a:t>
            </a:r>
          </a:p>
        </p:txBody>
      </p:sp>
    </p:spTree>
    <p:extLst>
      <p:ext uri="{BB962C8B-B14F-4D97-AF65-F5344CB8AC3E}">
        <p14:creationId xmlns:p14="http://schemas.microsoft.com/office/powerpoint/2010/main" val="126159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41722" y="2558005"/>
            <a:ext cx="10671858" cy="1938992"/>
          </a:xfrm>
          <a:prstGeom prst="rect">
            <a:avLst/>
          </a:prstGeom>
          <a:noFill/>
        </p:spPr>
        <p:txBody>
          <a:bodyPr wrap="square" rtlCol="0">
            <a:spAutoFit/>
          </a:bodyPr>
          <a:lstStyle/>
          <a:p>
            <a:r>
              <a:rPr lang="cs-CZ" sz="4000" dirty="0"/>
              <a:t>6</a:t>
            </a:r>
            <a:r>
              <a:rPr lang="cs-CZ" sz="4000" dirty="0" smtClean="0"/>
              <a:t>. </a:t>
            </a:r>
          </a:p>
          <a:p>
            <a:pPr lvl="0"/>
            <a:r>
              <a:rPr lang="cs-CZ" sz="4000" dirty="0" smtClean="0"/>
              <a:t>Regionální inovační strategie a </a:t>
            </a:r>
          </a:p>
          <a:p>
            <a:pPr lvl="0"/>
            <a:r>
              <a:rPr lang="cs-CZ" sz="4000" dirty="0" smtClean="0"/>
              <a:t>projekt Smart Akcelerátor Plzeňského kraje </a:t>
            </a:r>
            <a:endParaRPr lang="cs-CZ" sz="4000" dirty="0"/>
          </a:p>
        </p:txBody>
      </p:sp>
    </p:spTree>
    <p:extLst>
      <p:ext uri="{BB962C8B-B14F-4D97-AF65-F5344CB8AC3E}">
        <p14:creationId xmlns:p14="http://schemas.microsoft.com/office/powerpoint/2010/main" val="4190793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951721" y="690465"/>
            <a:ext cx="9367935" cy="5755422"/>
          </a:xfrm>
          <a:prstGeom prst="rect">
            <a:avLst/>
          </a:prstGeom>
          <a:noFill/>
        </p:spPr>
        <p:txBody>
          <a:bodyPr wrap="square" rtlCol="0">
            <a:spAutoFit/>
          </a:bodyPr>
          <a:lstStyle/>
          <a:p>
            <a:r>
              <a:rPr lang="cs-CZ" sz="2000" b="1" dirty="0" smtClean="0"/>
              <a:t>Regionální inovační strategie (RIS 3) Plzeňského kraje</a:t>
            </a:r>
          </a:p>
          <a:p>
            <a:r>
              <a:rPr lang="cs-CZ" dirty="0" smtClean="0"/>
              <a:t>naplňuje vizi výzkumu, vývoje a inovací v Plzeňském kraji:</a:t>
            </a:r>
          </a:p>
          <a:p>
            <a:endParaRPr lang="cs-CZ" dirty="0"/>
          </a:p>
          <a:p>
            <a:r>
              <a:rPr lang="cs-CZ" dirty="0" smtClean="0">
                <a:solidFill>
                  <a:schemeClr val="accent5">
                    <a:lumMod val="75000"/>
                  </a:schemeClr>
                </a:solidFill>
              </a:rPr>
              <a:t>„</a:t>
            </a:r>
            <a:r>
              <a:rPr lang="cs-CZ" i="1" dirty="0" smtClean="0">
                <a:solidFill>
                  <a:schemeClr val="accent5">
                    <a:lumMod val="75000"/>
                  </a:schemeClr>
                </a:solidFill>
              </a:rPr>
              <a:t>Kvalitní </a:t>
            </a:r>
            <a:r>
              <a:rPr lang="cs-CZ" i="1" dirty="0">
                <a:solidFill>
                  <a:schemeClr val="accent5">
                    <a:lumMod val="75000"/>
                  </a:schemeClr>
                </a:solidFill>
              </a:rPr>
              <a:t>vzdělávání, špičkový výzkum a využívání aktuálních technologických trendů spolu s důvěrou a komunikací mezi aktéry </a:t>
            </a:r>
            <a:r>
              <a:rPr lang="cs-CZ" i="1" dirty="0" err="1">
                <a:solidFill>
                  <a:schemeClr val="accent5">
                    <a:lumMod val="75000"/>
                  </a:schemeClr>
                </a:solidFill>
              </a:rPr>
              <a:t>VaVaI</a:t>
            </a:r>
            <a:r>
              <a:rPr lang="cs-CZ" i="1" dirty="0">
                <a:solidFill>
                  <a:schemeClr val="accent5">
                    <a:lumMod val="75000"/>
                  </a:schemeClr>
                </a:solidFill>
              </a:rPr>
              <a:t> vytváří příznivé prostředí pro ekonomický rozvoj regionu</a:t>
            </a:r>
            <a:r>
              <a:rPr lang="cs-CZ" i="1" dirty="0" smtClean="0">
                <a:solidFill>
                  <a:schemeClr val="accent5">
                    <a:lumMod val="75000"/>
                  </a:schemeClr>
                </a:solidFill>
              </a:rPr>
              <a:t>.“</a:t>
            </a:r>
            <a:endParaRPr lang="cs-CZ" i="1" dirty="0">
              <a:solidFill>
                <a:schemeClr val="accent5">
                  <a:lumMod val="75000"/>
                </a:schemeClr>
              </a:solidFill>
            </a:endParaRPr>
          </a:p>
          <a:p>
            <a:pPr marL="285750" indent="-285750">
              <a:buFont typeface="Arial" panose="020B0604020202020204" pitchFamily="34" charset="0"/>
              <a:buChar char="•"/>
            </a:pPr>
            <a:r>
              <a:rPr lang="cs-CZ" dirty="0" smtClean="0"/>
              <a:t>definuje klíčové oblasti a domény specializace na jejichž rozvoj se chce Plzeňský kraj zaměřit a podporovat je</a:t>
            </a:r>
          </a:p>
          <a:p>
            <a:endParaRPr lang="cs-CZ" dirty="0" smtClean="0"/>
          </a:p>
          <a:p>
            <a:pPr marL="285750" indent="-285750">
              <a:buFont typeface="Arial" panose="020B0604020202020204" pitchFamily="34" charset="0"/>
              <a:buChar char="•"/>
            </a:pPr>
            <a:r>
              <a:rPr lang="cs-CZ" dirty="0" smtClean="0"/>
              <a:t>Plzeňský kraj naplňuje RIS3 strategii prostřednictvím projektu „</a:t>
            </a:r>
            <a:r>
              <a:rPr lang="cs-CZ" b="1" dirty="0" smtClean="0"/>
              <a:t>Smart Akcelerátor Plzeňského kraje</a:t>
            </a:r>
            <a:r>
              <a:rPr lang="cs-CZ" dirty="0" smtClean="0"/>
              <a:t>“, který realizuje společně s Regionální rozvojovou agenturou Plzeňského kraje</a:t>
            </a:r>
          </a:p>
          <a:p>
            <a:pPr marL="285750" indent="-285750">
              <a:buFont typeface="Arial" panose="020B0604020202020204" pitchFamily="34" charset="0"/>
              <a:buChar char="•"/>
            </a:pPr>
            <a:r>
              <a:rPr lang="cs-CZ" dirty="0" smtClean="0"/>
              <a:t>mezi hlavní cíle projektu patří budování funkčního krajského ekosystém a zintenzivnění spolupráce mezi firmami, školami, výzkumnými organizacemi a veřejnou správou nejen v našem kraji, ale i v blízkém příhraničí</a:t>
            </a:r>
          </a:p>
          <a:p>
            <a:endParaRPr lang="cs-CZ" sz="1600" dirty="0" smtClean="0"/>
          </a:p>
          <a:p>
            <a:r>
              <a:rPr lang="cs-CZ" sz="1600" u="sng" dirty="0" smtClean="0"/>
              <a:t>Kontaktní osoby:</a:t>
            </a:r>
          </a:p>
          <a:p>
            <a:r>
              <a:rPr lang="cs-CZ" sz="1600" dirty="0" smtClean="0"/>
              <a:t>	RIS3 manažer Plzeňského kraje:		doc. Ing. Milan Edl, Ph.D., </a:t>
            </a:r>
            <a:r>
              <a:rPr lang="cs-CZ" sz="1600" dirty="0" err="1" smtClean="0"/>
              <a:t>FENg</a:t>
            </a:r>
            <a:r>
              <a:rPr lang="cs-CZ" sz="1600" dirty="0" smtClean="0"/>
              <a:t>.</a:t>
            </a:r>
          </a:p>
          <a:p>
            <a:pPr lvl="6"/>
            <a:r>
              <a:rPr lang="cs-CZ" sz="1600" dirty="0" smtClean="0"/>
              <a:t>	</a:t>
            </a:r>
            <a:r>
              <a:rPr lang="cs-CZ" sz="1600" dirty="0"/>
              <a:t>	</a:t>
            </a:r>
            <a:r>
              <a:rPr lang="cs-CZ" sz="1600" dirty="0" smtClean="0"/>
              <a:t>	(</a:t>
            </a:r>
            <a:r>
              <a:rPr lang="cs-CZ" sz="1600" dirty="0" smtClean="0">
                <a:hlinkClick r:id="rId2"/>
              </a:rPr>
              <a:t>edl@rra-pk.cz</a:t>
            </a:r>
            <a:r>
              <a:rPr lang="cs-CZ" sz="1600" dirty="0" smtClean="0"/>
              <a:t>)</a:t>
            </a:r>
          </a:p>
          <a:p>
            <a:r>
              <a:rPr lang="cs-CZ" sz="1600" dirty="0" smtClean="0"/>
              <a:t>	RIS3 koordinátor Plzeňského kraje:		Petra Ježková</a:t>
            </a:r>
          </a:p>
          <a:p>
            <a:r>
              <a:rPr lang="cs-CZ" sz="1600" dirty="0"/>
              <a:t>	</a:t>
            </a:r>
            <a:r>
              <a:rPr lang="cs-CZ" sz="1600" dirty="0" smtClean="0"/>
              <a:t>					(</a:t>
            </a:r>
            <a:r>
              <a:rPr lang="cs-CZ" sz="1600" dirty="0" smtClean="0">
                <a:hlinkClick r:id="rId3"/>
              </a:rPr>
              <a:t>petra.jezkova@plzensky-kraj.cz</a:t>
            </a:r>
            <a:r>
              <a:rPr lang="cs-CZ" sz="1600" dirty="0" smtClean="0"/>
              <a:t>) </a:t>
            </a:r>
          </a:p>
        </p:txBody>
      </p:sp>
    </p:spTree>
    <p:extLst>
      <p:ext uri="{BB962C8B-B14F-4D97-AF65-F5344CB8AC3E}">
        <p14:creationId xmlns:p14="http://schemas.microsoft.com/office/powerpoint/2010/main" val="1801842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0" y="-85391"/>
            <a:ext cx="12192000" cy="7806978"/>
          </a:xfrm>
          <a:prstGeom prst="rect">
            <a:avLst/>
          </a:prstGeom>
        </p:spPr>
      </p:pic>
      <p:sp>
        <p:nvSpPr>
          <p:cNvPr id="3" name="Ovál 2"/>
          <p:cNvSpPr/>
          <p:nvPr/>
        </p:nvSpPr>
        <p:spPr>
          <a:xfrm>
            <a:off x="886407" y="597159"/>
            <a:ext cx="709127" cy="251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vál 3"/>
          <p:cNvSpPr/>
          <p:nvPr/>
        </p:nvSpPr>
        <p:spPr>
          <a:xfrm>
            <a:off x="6917093" y="1017037"/>
            <a:ext cx="706018" cy="382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78009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rot="20617826">
            <a:off x="466968" y="2475985"/>
            <a:ext cx="3894029" cy="3873888"/>
          </a:xfrm>
          <a:prstGeom prst="rect">
            <a:avLst/>
          </a:prstGeom>
        </p:spPr>
      </p:pic>
      <p:pic>
        <p:nvPicPr>
          <p:cNvPr id="3" name="Obrázek 2"/>
          <p:cNvPicPr>
            <a:picLocks noChangeAspect="1"/>
          </p:cNvPicPr>
          <p:nvPr/>
        </p:nvPicPr>
        <p:blipFill>
          <a:blip r:embed="rId3"/>
          <a:stretch>
            <a:fillRect/>
          </a:stretch>
        </p:blipFill>
        <p:spPr>
          <a:xfrm>
            <a:off x="3783156" y="170992"/>
            <a:ext cx="3958664" cy="3954375"/>
          </a:xfrm>
          <a:prstGeom prst="rect">
            <a:avLst/>
          </a:prstGeom>
        </p:spPr>
      </p:pic>
      <p:pic>
        <p:nvPicPr>
          <p:cNvPr id="4" name="Obrázek 3"/>
          <p:cNvPicPr>
            <a:picLocks noChangeAspect="1"/>
          </p:cNvPicPr>
          <p:nvPr/>
        </p:nvPicPr>
        <p:blipFill>
          <a:blip r:embed="rId4"/>
          <a:stretch>
            <a:fillRect/>
          </a:stretch>
        </p:blipFill>
        <p:spPr>
          <a:xfrm>
            <a:off x="4451789" y="2924866"/>
            <a:ext cx="7740211" cy="3895221"/>
          </a:xfrm>
          <a:prstGeom prst="rect">
            <a:avLst/>
          </a:prstGeom>
        </p:spPr>
      </p:pic>
    </p:spTree>
    <p:extLst>
      <p:ext uri="{BB962C8B-B14F-4D97-AF65-F5344CB8AC3E}">
        <p14:creationId xmlns:p14="http://schemas.microsoft.com/office/powerpoint/2010/main" val="1475894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372AA-505E-3A3F-E30A-7DC9F7226ED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399D2D6-620B-43C9-09B0-20177B71FE1E}"/>
              </a:ext>
            </a:extLst>
          </p:cNvPr>
          <p:cNvPicPr>
            <a:picLocks noChangeAspect="1"/>
          </p:cNvPicPr>
          <p:nvPr/>
        </p:nvPicPr>
        <p:blipFill>
          <a:blip r:embed="rId3"/>
          <a:stretch>
            <a:fillRect/>
          </a:stretch>
        </p:blipFill>
        <p:spPr>
          <a:xfrm>
            <a:off x="0" y="-4876"/>
            <a:ext cx="12192000" cy="5403128"/>
          </a:xfrm>
          <a:prstGeom prst="rect">
            <a:avLst/>
          </a:prstGeom>
        </p:spPr>
      </p:pic>
      <p:pic>
        <p:nvPicPr>
          <p:cNvPr id="5" name="Picture 4">
            <a:extLst>
              <a:ext uri="{FF2B5EF4-FFF2-40B4-BE49-F238E27FC236}">
                <a16:creationId xmlns:a16="http://schemas.microsoft.com/office/drawing/2014/main" id="{81A32F04-B817-99B1-86EC-4B324019E2F8}"/>
              </a:ext>
            </a:extLst>
          </p:cNvPr>
          <p:cNvPicPr>
            <a:picLocks noChangeAspect="1"/>
          </p:cNvPicPr>
          <p:nvPr/>
        </p:nvPicPr>
        <p:blipFill>
          <a:blip r:embed="rId4"/>
          <a:stretch>
            <a:fillRect/>
          </a:stretch>
        </p:blipFill>
        <p:spPr>
          <a:xfrm>
            <a:off x="9666203" y="3841976"/>
            <a:ext cx="2369747" cy="2350697"/>
          </a:xfrm>
          <a:prstGeom prst="rect">
            <a:avLst/>
          </a:prstGeom>
        </p:spPr>
      </p:pic>
      <p:sp>
        <p:nvSpPr>
          <p:cNvPr id="2" name="TextBox 1">
            <a:extLst>
              <a:ext uri="{FF2B5EF4-FFF2-40B4-BE49-F238E27FC236}">
                <a16:creationId xmlns:a16="http://schemas.microsoft.com/office/drawing/2014/main" id="{BE44916E-7A4C-B30A-03CC-318DE844D402}"/>
              </a:ext>
            </a:extLst>
          </p:cNvPr>
          <p:cNvSpPr txBox="1"/>
          <p:nvPr/>
        </p:nvSpPr>
        <p:spPr>
          <a:xfrm>
            <a:off x="5917871" y="5719948"/>
            <a:ext cx="3146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srgbClr val="0070C0"/>
                </a:solidFill>
                <a:effectLst/>
                <a:uLnTx/>
                <a:uFillTx/>
                <a:latin typeface="Calibri" panose="020F0502020204030204"/>
                <a:ea typeface="Calibri"/>
                <a:cs typeface="Calibri"/>
              </a:rPr>
              <a:t>Videopozvánka</a:t>
            </a:r>
            <a:r>
              <a:rPr kumimoji="0" lang="en-US" sz="1600" b="0" i="0" u="none" strike="noStrike" kern="1200" cap="none" spc="0" normalizeH="0" baseline="0" noProof="0">
                <a:ln>
                  <a:noFill/>
                </a:ln>
                <a:solidFill>
                  <a:srgbClr val="0070C0"/>
                </a:solidFill>
                <a:effectLst/>
                <a:uLnTx/>
                <a:uFillTx/>
                <a:latin typeface="Calibri" panose="020F0502020204030204"/>
                <a:ea typeface="Calibri"/>
                <a:cs typeface="Calibri"/>
              </a:rPr>
              <a:t> </a:t>
            </a:r>
            <a:r>
              <a:rPr kumimoji="0" lang="en-US" sz="1600" b="0" i="0" u="none" strike="noStrike" kern="1200" cap="none" spc="0" normalizeH="0" baseline="0" noProof="0" err="1">
                <a:ln>
                  <a:noFill/>
                </a:ln>
                <a:solidFill>
                  <a:srgbClr val="0070C0"/>
                </a:solidFill>
                <a:effectLst/>
                <a:uLnTx/>
                <a:uFillTx/>
                <a:latin typeface="Calibri" panose="020F0502020204030204"/>
                <a:ea typeface="Calibri"/>
                <a:cs typeface="Calibri"/>
              </a:rPr>
              <a:t>vytvořená</a:t>
            </a:r>
            <a:r>
              <a:rPr kumimoji="0" lang="en-US" sz="1600" b="0" i="0" u="none" strike="noStrike" kern="1200" cap="none" spc="0" normalizeH="0" baseline="0" noProof="0">
                <a:ln>
                  <a:noFill/>
                </a:ln>
                <a:solidFill>
                  <a:srgbClr val="0070C0"/>
                </a:solidFill>
                <a:effectLst/>
                <a:uLnTx/>
                <a:uFillTx/>
                <a:latin typeface="Calibri" panose="020F0502020204030204"/>
                <a:ea typeface="Calibri"/>
                <a:cs typeface="Calibri"/>
              </a:rPr>
              <a:t> </a:t>
            </a:r>
            <a:r>
              <a:rPr kumimoji="0" lang="en-US" sz="1600" b="0" i="0" u="none" strike="noStrike" kern="1200" cap="none" spc="0" normalizeH="0" baseline="0" noProof="0" err="1">
                <a:ln>
                  <a:noFill/>
                </a:ln>
                <a:solidFill>
                  <a:srgbClr val="0070C0"/>
                </a:solidFill>
                <a:effectLst/>
                <a:uLnTx/>
                <a:uFillTx/>
                <a:latin typeface="Calibri" panose="020F0502020204030204"/>
                <a:ea typeface="Calibri"/>
                <a:cs typeface="Calibri"/>
              </a:rPr>
              <a:t>studenty</a:t>
            </a:r>
            <a:endParaRPr kumimoji="0" lang="en-US" sz="1600" b="0" i="0" u="none" strike="noStrike" kern="1200" cap="none" spc="0" normalizeH="0" baseline="0" noProof="0">
              <a:ln>
                <a:noFill/>
              </a:ln>
              <a:solidFill>
                <a:srgbClr val="0070C0"/>
              </a:solidFill>
              <a:effectLst/>
              <a:uLnTx/>
              <a:uFillTx/>
              <a:latin typeface="Calibri" panose="020F0502020204030204"/>
              <a:ea typeface="Calibri"/>
              <a:cs typeface="Calibri"/>
            </a:endParaRPr>
          </a:p>
        </p:txBody>
      </p:sp>
      <p:sp>
        <p:nvSpPr>
          <p:cNvPr id="3" name="Arrow: Right 2">
            <a:extLst>
              <a:ext uri="{FF2B5EF4-FFF2-40B4-BE49-F238E27FC236}">
                <a16:creationId xmlns:a16="http://schemas.microsoft.com/office/drawing/2014/main" id="{6BFE4273-6B15-E8BD-2F86-0015F5B06A42}"/>
              </a:ext>
            </a:extLst>
          </p:cNvPr>
          <p:cNvSpPr/>
          <p:nvPr/>
        </p:nvSpPr>
        <p:spPr>
          <a:xfrm>
            <a:off x="5630883" y="5482441"/>
            <a:ext cx="3720934" cy="82137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8434933-74A2-5605-49F4-47BF67C5544A}"/>
              </a:ext>
            </a:extLst>
          </p:cNvPr>
          <p:cNvSpPr txBox="1"/>
          <p:nvPr/>
        </p:nvSpPr>
        <p:spPr>
          <a:xfrm>
            <a:off x="291511" y="5482441"/>
            <a:ext cx="2681844"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1000"/>
              </a:spcBef>
              <a:spcAft>
                <a:spcPts val="10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Calibri"/>
                <a:cs typeface="Calibri"/>
                <a:hlinkClick r:id="rId5"/>
              </a:rPr>
              <a:t>REGISTRACE</a:t>
            </a:r>
            <a:endParaRPr kumimoji="0" lang="en-US" sz="3600" b="1"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1920601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18572" y="2743200"/>
            <a:ext cx="10671858" cy="1323439"/>
          </a:xfrm>
          <a:prstGeom prst="rect">
            <a:avLst/>
          </a:prstGeom>
          <a:noFill/>
        </p:spPr>
        <p:txBody>
          <a:bodyPr wrap="square" rtlCol="0">
            <a:spAutoFit/>
          </a:bodyPr>
          <a:lstStyle/>
          <a:p>
            <a:r>
              <a:rPr lang="cs-CZ" sz="4000" dirty="0" smtClean="0"/>
              <a:t>2. </a:t>
            </a:r>
          </a:p>
          <a:p>
            <a:r>
              <a:rPr lang="cs-CZ" sz="4000" dirty="0" smtClean="0"/>
              <a:t>Informace pro RSK z národní úrovně MMR</a:t>
            </a:r>
          </a:p>
        </p:txBody>
      </p:sp>
    </p:spTree>
    <p:extLst>
      <p:ext uri="{BB962C8B-B14F-4D97-AF65-F5344CB8AC3E}">
        <p14:creationId xmlns:p14="http://schemas.microsoft.com/office/powerpoint/2010/main" val="1172864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41722" y="2558005"/>
            <a:ext cx="10671858" cy="1323439"/>
          </a:xfrm>
          <a:prstGeom prst="rect">
            <a:avLst/>
          </a:prstGeom>
          <a:noFill/>
        </p:spPr>
        <p:txBody>
          <a:bodyPr wrap="square" rtlCol="0">
            <a:spAutoFit/>
          </a:bodyPr>
          <a:lstStyle/>
          <a:p>
            <a:r>
              <a:rPr lang="cs-CZ" sz="4000" dirty="0" smtClean="0"/>
              <a:t>7. </a:t>
            </a:r>
          </a:p>
          <a:p>
            <a:pPr lvl="0"/>
            <a:r>
              <a:rPr lang="cs-CZ" sz="4000" dirty="0" smtClean="0"/>
              <a:t>Příprava programového období 2027+</a:t>
            </a:r>
            <a:endParaRPr lang="cs-CZ" sz="4000" dirty="0"/>
          </a:p>
        </p:txBody>
      </p:sp>
    </p:spTree>
    <p:extLst>
      <p:ext uri="{BB962C8B-B14F-4D97-AF65-F5344CB8AC3E}">
        <p14:creationId xmlns:p14="http://schemas.microsoft.com/office/powerpoint/2010/main" val="2560662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1. Zahájení</a:t>
            </a:r>
            <a:endParaRPr lang="cs-CZ" dirty="0"/>
          </a:p>
        </p:txBody>
      </p:sp>
      <p:sp>
        <p:nvSpPr>
          <p:cNvPr id="7" name="Zástupný symbol pro obsah 6"/>
          <p:cNvSpPr>
            <a:spLocks noGrp="1"/>
          </p:cNvSpPr>
          <p:nvPr>
            <p:ph idx="1"/>
          </p:nvPr>
        </p:nvSpPr>
        <p:spPr/>
        <p:txBody>
          <a:bodyPr/>
          <a:lstStyle/>
          <a:p>
            <a:pPr marL="0" indent="0">
              <a:buNone/>
            </a:pPr>
            <a:r>
              <a:rPr lang="cs-CZ" b="1" dirty="0" smtClean="0"/>
              <a:t>Návrh usnesení č. 1/24/2025</a:t>
            </a:r>
          </a:p>
          <a:p>
            <a:pPr marL="0" indent="0">
              <a:buNone/>
            </a:pPr>
            <a:r>
              <a:rPr lang="cs-CZ" dirty="0" smtClean="0"/>
              <a:t>Regionální stálá konference pro území Plzeňského kraje:</a:t>
            </a:r>
          </a:p>
          <a:p>
            <a:pPr marL="0" indent="0">
              <a:buNone/>
            </a:pPr>
            <a:endParaRPr lang="cs-CZ" dirty="0"/>
          </a:p>
          <a:p>
            <a:pPr marL="0" indent="0">
              <a:buNone/>
            </a:pPr>
            <a:r>
              <a:rPr lang="cs-CZ" b="1" dirty="0" smtClean="0"/>
              <a:t>SCHVALUJE</a:t>
            </a:r>
          </a:p>
          <a:p>
            <a:pPr marL="514350" indent="-514350">
              <a:buAutoNum type="alphaLcParenR"/>
            </a:pPr>
            <a:r>
              <a:rPr lang="cs-CZ" dirty="0" smtClean="0"/>
              <a:t>program 24. jednání RSK PK</a:t>
            </a:r>
          </a:p>
          <a:p>
            <a:pPr marL="514350" indent="-514350">
              <a:buAutoNum type="alphaLcParenR"/>
            </a:pPr>
            <a:r>
              <a:rPr lang="cs-CZ" dirty="0" smtClean="0"/>
              <a:t>účast hostů – dle prezenční listiny 24. jednání RSK PK</a:t>
            </a:r>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6901" y="6045054"/>
            <a:ext cx="5138073" cy="623914"/>
          </a:xfrm>
          <a:prstGeom prst="rect">
            <a:avLst/>
          </a:prstGeom>
        </p:spPr>
      </p:pic>
    </p:spTree>
    <p:extLst>
      <p:ext uri="{BB962C8B-B14F-4D97-AF65-F5344CB8AC3E}">
        <p14:creationId xmlns:p14="http://schemas.microsoft.com/office/powerpoint/2010/main" val="393714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07403"/>
          </a:xfrm>
        </p:spPr>
        <p:txBody>
          <a:bodyPr>
            <a:normAutofit/>
          </a:bodyPr>
          <a:lstStyle/>
          <a:p>
            <a:r>
              <a:rPr lang="cs-CZ" sz="4000" dirty="0">
                <a:latin typeface="Arial" panose="020B0604020202020204" pitchFamily="34" charset="0"/>
                <a:cs typeface="Arial" panose="020B0604020202020204" pitchFamily="34" charset="0"/>
              </a:rPr>
              <a:t>7</a:t>
            </a:r>
            <a:r>
              <a:rPr lang="cs-CZ" sz="4000" dirty="0" smtClean="0">
                <a:latin typeface="Arial" panose="020B0604020202020204" pitchFamily="34" charset="0"/>
                <a:cs typeface="Arial" panose="020B0604020202020204" pitchFamily="34" charset="0"/>
              </a:rPr>
              <a:t>. Diskuse, různé</a:t>
            </a:r>
            <a:endParaRPr lang="cs-CZ" sz="4000" dirty="0">
              <a:latin typeface="Arial" panose="020B0604020202020204" pitchFamily="34" charset="0"/>
              <a:cs typeface="Arial" panose="020B0604020202020204" pitchFamily="34" charset="0"/>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765" y="6042667"/>
            <a:ext cx="818607" cy="815333"/>
          </a:xfrm>
          <a:prstGeom prst="rect">
            <a:avLst/>
          </a:prstGeom>
        </p:spPr>
      </p:pic>
      <p:pic>
        <p:nvPicPr>
          <p:cNvPr id="6" name="Obrázek 5"/>
          <p:cNvPicPr>
            <a:picLocks noChangeAspect="1"/>
          </p:cNvPicPr>
          <p:nvPr/>
        </p:nvPicPr>
        <p:blipFill>
          <a:blip r:embed="rId4"/>
          <a:stretch>
            <a:fillRect/>
          </a:stretch>
        </p:blipFill>
        <p:spPr>
          <a:xfrm>
            <a:off x="1779104" y="1172528"/>
            <a:ext cx="7702826" cy="4364935"/>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8178" y="6176091"/>
            <a:ext cx="3937055" cy="478075"/>
          </a:xfrm>
          <a:prstGeom prst="rect">
            <a:avLst/>
          </a:prstGeom>
        </p:spPr>
      </p:pic>
    </p:spTree>
    <p:extLst>
      <p:ext uri="{BB962C8B-B14F-4D97-AF65-F5344CB8AC3E}">
        <p14:creationId xmlns:p14="http://schemas.microsoft.com/office/powerpoint/2010/main" val="3029269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915519" y="1655866"/>
            <a:ext cx="9144000" cy="3262962"/>
          </a:xfrm>
        </p:spPr>
        <p:txBody>
          <a:bodyPr>
            <a:normAutofit/>
          </a:bodyPr>
          <a:lstStyle/>
          <a:p>
            <a:r>
              <a:rPr lang="cs-CZ" dirty="0" smtClean="0"/>
              <a:t>Děkujeme za pozornost!</a:t>
            </a:r>
            <a:br>
              <a:rPr lang="cs-CZ" dirty="0" smtClean="0"/>
            </a:br>
            <a:r>
              <a:rPr lang="cs-CZ" sz="4000" dirty="0" smtClean="0"/>
              <a:t>a těšíme se na setkání příště</a:t>
            </a:r>
            <a:br>
              <a:rPr lang="cs-CZ" sz="4000" dirty="0" smtClean="0"/>
            </a:br>
            <a:r>
              <a:rPr lang="cs-CZ" sz="4000" dirty="0"/>
              <a:t/>
            </a:r>
            <a:br>
              <a:rPr lang="cs-CZ" sz="4000" dirty="0"/>
            </a:br>
            <a:r>
              <a:rPr lang="cs-CZ" sz="4000" dirty="0" smtClean="0"/>
              <a:t/>
            </a:r>
            <a:br>
              <a:rPr lang="cs-CZ" sz="4000" dirty="0" smtClean="0"/>
            </a:br>
            <a:r>
              <a:rPr lang="cs-CZ" sz="2200" dirty="0" smtClean="0"/>
              <a:t>sekretariát Regionální stálé konference pro území Plzeňského kraje</a:t>
            </a:r>
            <a:br>
              <a:rPr lang="cs-CZ" sz="2200" dirty="0" smtClean="0"/>
            </a:br>
            <a:r>
              <a:rPr lang="cs-CZ" sz="2200" dirty="0" smtClean="0">
                <a:hlinkClick r:id="rId3"/>
              </a:rPr>
              <a:t>rsk@plzensky-kraj.cz</a:t>
            </a:r>
            <a:r>
              <a:rPr lang="cs-CZ" sz="2200" dirty="0" smtClean="0"/>
              <a:t> </a:t>
            </a:r>
            <a:endParaRPr lang="cs-CZ" sz="2200" dirty="0"/>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8178" y="5955425"/>
            <a:ext cx="5754300" cy="698742"/>
          </a:xfrm>
          <a:prstGeom prst="rect">
            <a:avLst/>
          </a:prstGeom>
        </p:spPr>
      </p:pic>
    </p:spTree>
    <p:extLst>
      <p:ext uri="{BB962C8B-B14F-4D97-AF65-F5344CB8AC3E}">
        <p14:creationId xmlns:p14="http://schemas.microsoft.com/office/powerpoint/2010/main" val="3617758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586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41722" y="2558005"/>
            <a:ext cx="10671858" cy="1938992"/>
          </a:xfrm>
          <a:prstGeom prst="rect">
            <a:avLst/>
          </a:prstGeom>
          <a:noFill/>
        </p:spPr>
        <p:txBody>
          <a:bodyPr wrap="square" rtlCol="0">
            <a:spAutoFit/>
          </a:bodyPr>
          <a:lstStyle/>
          <a:p>
            <a:r>
              <a:rPr lang="cs-CZ" sz="4000" dirty="0" smtClean="0"/>
              <a:t>3. </a:t>
            </a:r>
          </a:p>
          <a:p>
            <a:r>
              <a:rPr lang="cs-CZ" sz="4000" dirty="0" smtClean="0"/>
              <a:t>Projednání návrhů stanovisek RSK k projektům MAP V</a:t>
            </a:r>
          </a:p>
        </p:txBody>
      </p:sp>
    </p:spTree>
    <p:extLst>
      <p:ext uri="{BB962C8B-B14F-4D97-AF65-F5344CB8AC3E}">
        <p14:creationId xmlns:p14="http://schemas.microsoft.com/office/powerpoint/2010/main" val="3888352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0"/>
          <p:cNvSpPr txBox="1">
            <a:spLocks/>
          </p:cNvSpPr>
          <p:nvPr/>
        </p:nvSpPr>
        <p:spPr>
          <a:xfrm>
            <a:off x="838200" y="365126"/>
            <a:ext cx="10515600" cy="6997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4000" dirty="0" smtClean="0"/>
              <a:t>3. Stanoviska k MAP V</a:t>
            </a:r>
            <a:endParaRPr lang="cs-CZ" sz="4000" dirty="0"/>
          </a:p>
        </p:txBody>
      </p:sp>
      <p:sp>
        <p:nvSpPr>
          <p:cNvPr id="3" name="TextovéPole 2"/>
          <p:cNvSpPr txBox="1"/>
          <p:nvPr/>
        </p:nvSpPr>
        <p:spPr>
          <a:xfrm>
            <a:off x="925031" y="1552354"/>
            <a:ext cx="9452345" cy="4862870"/>
          </a:xfrm>
          <a:prstGeom prst="rect">
            <a:avLst/>
          </a:prstGeom>
          <a:noFill/>
        </p:spPr>
        <p:txBody>
          <a:bodyPr wrap="square" rtlCol="0">
            <a:spAutoFit/>
          </a:bodyPr>
          <a:lstStyle/>
          <a:p>
            <a:pPr marL="285750" indent="-285750">
              <a:buFont typeface="Arial" panose="020B0604020202020204" pitchFamily="34" charset="0"/>
              <a:buChar char="•"/>
            </a:pPr>
            <a:r>
              <a:rPr lang="cs-CZ" sz="2400" dirty="0"/>
              <a:t>Výzva č. 02_25_041 Akční plánování v území – MAP </a:t>
            </a:r>
            <a:r>
              <a:rPr lang="cs-CZ" sz="2400" dirty="0" smtClean="0"/>
              <a:t>II</a:t>
            </a:r>
          </a:p>
          <a:p>
            <a:pPr marL="742950" lvl="1" indent="-285750">
              <a:buFont typeface="Arial" panose="020B0604020202020204" pitchFamily="34" charset="0"/>
              <a:buChar char="•"/>
            </a:pPr>
            <a:r>
              <a:rPr lang="cs-CZ" sz="2000" i="1" dirty="0">
                <a:solidFill>
                  <a:schemeClr val="accent5">
                    <a:lumMod val="75000"/>
                  </a:schemeClr>
                </a:solidFill>
              </a:rPr>
              <a:t>Cílem výzvy je podpora hladkého a úspěšného přechodu mezi druhy škol, případně jejich stupni, konkrétně dětí z mateřské do základní školy a žáků 1. stupně základních škol do 2. stupně. Výzva </a:t>
            </a:r>
            <a:r>
              <a:rPr lang="cs-CZ" sz="2000" i="1" dirty="0" smtClean="0">
                <a:solidFill>
                  <a:schemeClr val="accent5">
                    <a:lumMod val="75000"/>
                  </a:schemeClr>
                </a:solidFill>
              </a:rPr>
              <a:t>umožňuje </a:t>
            </a:r>
            <a:r>
              <a:rPr lang="cs-CZ" sz="2000" i="1" dirty="0">
                <a:solidFill>
                  <a:schemeClr val="accent5">
                    <a:lumMod val="75000"/>
                  </a:schemeClr>
                </a:solidFill>
              </a:rPr>
              <a:t>také implementaci vybraných priorit a opatření území, které jsou uvedené v akčních plánech navázaných na </a:t>
            </a:r>
            <a:r>
              <a:rPr lang="cs-CZ" sz="2000" b="1" i="1" dirty="0">
                <a:solidFill>
                  <a:schemeClr val="accent5">
                    <a:lumMod val="75000"/>
                  </a:schemeClr>
                </a:solidFill>
              </a:rPr>
              <a:t>Strategický rámec MAP do roku 2028</a:t>
            </a:r>
            <a:r>
              <a:rPr lang="cs-CZ" sz="2000" i="1" dirty="0">
                <a:solidFill>
                  <a:schemeClr val="accent5">
                    <a:lumMod val="75000"/>
                  </a:schemeClr>
                </a:solidFill>
              </a:rPr>
              <a:t>. </a:t>
            </a:r>
            <a:endParaRPr lang="cs-CZ" sz="2000" i="1" dirty="0" smtClean="0">
              <a:solidFill>
                <a:schemeClr val="accent5">
                  <a:lumMod val="75000"/>
                </a:schemeClr>
              </a:solidFill>
            </a:endParaRPr>
          </a:p>
          <a:p>
            <a:pPr marL="285750" indent="-285750">
              <a:buFont typeface="Arial" panose="020B0604020202020204" pitchFamily="34" charset="0"/>
              <a:buChar char="•"/>
            </a:pPr>
            <a:r>
              <a:rPr lang="cs-CZ" sz="2400" dirty="0" smtClean="0"/>
              <a:t>RSK má povinnost projednat žádosti realizátorů MAP o vymezení území realizace a dopadu projektů – zamezení vzniku duplicit</a:t>
            </a:r>
          </a:p>
          <a:p>
            <a:pPr marL="285750" indent="-285750">
              <a:buFont typeface="Arial" panose="020B0604020202020204" pitchFamily="34" charset="0"/>
              <a:buChar char="•"/>
            </a:pPr>
            <a:r>
              <a:rPr lang="cs-CZ" sz="2400" dirty="0" smtClean="0"/>
              <a:t>Souhlasné stanovisko RSK = podmínka přijatelnosti projektu</a:t>
            </a:r>
          </a:p>
          <a:p>
            <a:endParaRPr lang="cs-CZ" sz="2400" dirty="0" smtClean="0"/>
          </a:p>
          <a:p>
            <a:pPr marL="285750" indent="-285750">
              <a:buFont typeface="Arial" panose="020B0604020202020204" pitchFamily="34" charset="0"/>
              <a:buChar char="•"/>
            </a:pPr>
            <a:r>
              <a:rPr lang="cs-CZ" sz="2400" dirty="0" smtClean="0"/>
              <a:t>aktuální podoby Strategických rámců a seznamů investičních priorit jsou zveřejněny na webu MMR: </a:t>
            </a:r>
            <a:r>
              <a:rPr lang="cs-CZ" dirty="0">
                <a:hlinkClick r:id="rId3"/>
              </a:rPr>
              <a:t>Ministerstvo pro místní rozvoj ČR - Strategické rámce MAP 2021+</a:t>
            </a:r>
            <a:endParaRPr lang="cs-CZ" dirty="0"/>
          </a:p>
          <a:p>
            <a:endParaRPr lang="cs-CZ" sz="2400" dirty="0" smtClean="0"/>
          </a:p>
        </p:txBody>
      </p:sp>
    </p:spTree>
    <p:extLst>
      <p:ext uri="{BB962C8B-B14F-4D97-AF65-F5344CB8AC3E}">
        <p14:creationId xmlns:p14="http://schemas.microsoft.com/office/powerpoint/2010/main" val="266422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0"/>
          <p:cNvSpPr txBox="1">
            <a:spLocks/>
          </p:cNvSpPr>
          <p:nvPr/>
        </p:nvSpPr>
        <p:spPr>
          <a:xfrm>
            <a:off x="838200" y="365126"/>
            <a:ext cx="10515600" cy="6997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4000" dirty="0" smtClean="0"/>
              <a:t>3. Stanoviska k MAP V</a:t>
            </a:r>
            <a:endParaRPr lang="cs-CZ" sz="4000" dirty="0"/>
          </a:p>
        </p:txBody>
      </p:sp>
      <p:sp>
        <p:nvSpPr>
          <p:cNvPr id="3" name="TextovéPole 2"/>
          <p:cNvSpPr txBox="1"/>
          <p:nvPr/>
        </p:nvSpPr>
        <p:spPr>
          <a:xfrm>
            <a:off x="838200" y="1265274"/>
            <a:ext cx="9464749" cy="4216539"/>
          </a:xfrm>
          <a:prstGeom prst="rect">
            <a:avLst/>
          </a:prstGeom>
          <a:noFill/>
        </p:spPr>
        <p:txBody>
          <a:bodyPr wrap="square" rtlCol="0">
            <a:spAutoFit/>
          </a:bodyPr>
          <a:lstStyle/>
          <a:p>
            <a:r>
              <a:rPr lang="cs-CZ" dirty="0" smtClean="0"/>
              <a:t>Aktuálně předložené žádosti o stanovisko RSK:</a:t>
            </a:r>
          </a:p>
          <a:p>
            <a:endParaRPr lang="cs-CZ" dirty="0"/>
          </a:p>
          <a:p>
            <a:pPr marL="342900" indent="-342900">
              <a:buFont typeface="Arial" panose="020B0604020202020204" pitchFamily="34" charset="0"/>
              <a:buChar char="•"/>
            </a:pPr>
            <a:r>
              <a:rPr lang="cs-CZ" sz="2400" dirty="0" smtClean="0"/>
              <a:t>ORP Plzeň </a:t>
            </a:r>
          </a:p>
          <a:p>
            <a:pPr marL="800100" lvl="1" indent="-342900">
              <a:buFont typeface="Arial" panose="020B0604020202020204" pitchFamily="34" charset="0"/>
              <a:buChar char="•"/>
            </a:pPr>
            <a:r>
              <a:rPr lang="cs-CZ" i="1" dirty="0" smtClean="0">
                <a:solidFill>
                  <a:schemeClr val="accent5">
                    <a:lumMod val="75000"/>
                  </a:schemeClr>
                </a:solidFill>
              </a:rPr>
              <a:t>Plzeň, Chrást, Dýšina, Kyšice, Letkov, Tymákov, Starý Plzenec, Mokrouše, Lhůta, Losiná, Šťáhlavy, Nezbavětice, Štěnovický Borek, Chválenice, Nezvěstice</a:t>
            </a:r>
          </a:p>
          <a:p>
            <a:pPr lvl="1"/>
            <a:endParaRPr lang="cs-CZ" sz="2000" i="1" dirty="0" smtClean="0">
              <a:solidFill>
                <a:schemeClr val="accent5">
                  <a:lumMod val="75000"/>
                </a:schemeClr>
              </a:solidFill>
            </a:endParaRPr>
          </a:p>
          <a:p>
            <a:pPr marL="342900" indent="-342900">
              <a:buFont typeface="Arial" panose="020B0604020202020204" pitchFamily="34" charset="0"/>
              <a:buChar char="•"/>
            </a:pPr>
            <a:r>
              <a:rPr lang="cs-CZ" sz="2400" dirty="0" smtClean="0"/>
              <a:t>ORP Klatovy + 2 obce z ORP Sušice</a:t>
            </a:r>
          </a:p>
          <a:p>
            <a:pPr marL="800100" lvl="1" indent="-342900">
              <a:buFont typeface="Arial" panose="020B0604020202020204" pitchFamily="34" charset="0"/>
              <a:buChar char="•"/>
            </a:pPr>
            <a:r>
              <a:rPr lang="cs-CZ" i="1" dirty="0" smtClean="0">
                <a:solidFill>
                  <a:schemeClr val="accent5">
                    <a:lumMod val="75000"/>
                  </a:schemeClr>
                </a:solidFill>
              </a:rPr>
              <a:t>Běhařov, Běšiny, Bezděkov, </a:t>
            </a:r>
            <a:r>
              <a:rPr lang="cs-CZ" i="1" dirty="0" err="1" smtClean="0">
                <a:solidFill>
                  <a:schemeClr val="accent5">
                    <a:lumMod val="75000"/>
                  </a:schemeClr>
                </a:solidFill>
              </a:rPr>
              <a:t>Bířkov</a:t>
            </a:r>
            <a:r>
              <a:rPr lang="cs-CZ" i="1" dirty="0" smtClean="0">
                <a:solidFill>
                  <a:schemeClr val="accent5">
                    <a:lumMod val="75000"/>
                  </a:schemeClr>
                </a:solidFill>
              </a:rPr>
              <a:t>, Bolešiny, Čachrov, Černíkov, Červené Poříčí, Číhaň, Dešenice, Dlažov, Dolany, Hamry, Hnačov, Chlístov, Chudenice, Chudenín, Janovice nad Úhlavou, Javor, Ježovy, Klatovy, Klenová, Křenice, Lomec, Měčín, Mezihoří, Mlýnské Struhadlo, Mochtín, Myslovice, Nýrsko, Obytce, Ostřetice, Plánice Poleň, Předslav, Strážov, Švihov, Týnec, Újezd u Plánice, Vrhaveč</a:t>
            </a:r>
            <a:r>
              <a:rPr lang="cs-CZ" i="1" dirty="0">
                <a:solidFill>
                  <a:schemeClr val="accent5">
                    <a:lumMod val="75000"/>
                  </a:schemeClr>
                </a:solidFill>
              </a:rPr>
              <a:t>, Vřeskovice, Zavlekov, Zborovy, Železná Ruda</a:t>
            </a:r>
            <a:endParaRPr lang="cs-CZ" sz="2000" dirty="0"/>
          </a:p>
          <a:p>
            <a:pPr lvl="1"/>
            <a:r>
              <a:rPr lang="cs-CZ" sz="2000" b="1" i="1" dirty="0" smtClean="0">
                <a:solidFill>
                  <a:schemeClr val="accent5">
                    <a:lumMod val="75000"/>
                  </a:schemeClr>
                </a:solidFill>
              </a:rPr>
              <a:t>	+ </a:t>
            </a:r>
            <a:r>
              <a:rPr lang="cs-CZ" sz="2000" b="1" i="1" dirty="0">
                <a:solidFill>
                  <a:schemeClr val="accent5">
                    <a:lumMod val="75000"/>
                  </a:schemeClr>
                </a:solidFill>
              </a:rPr>
              <a:t>NOVĚ Hlavňovice a </a:t>
            </a:r>
            <a:r>
              <a:rPr lang="cs-CZ" sz="2000" b="1" i="1" dirty="0" smtClean="0">
                <a:solidFill>
                  <a:schemeClr val="accent5">
                    <a:lumMod val="75000"/>
                  </a:schemeClr>
                </a:solidFill>
              </a:rPr>
              <a:t>Srní (ORP Sušice)</a:t>
            </a:r>
            <a:endParaRPr lang="cs-CZ" sz="2000" b="1" i="1" dirty="0">
              <a:solidFill>
                <a:schemeClr val="accent5">
                  <a:lumMod val="75000"/>
                </a:schemeClr>
              </a:solidFill>
            </a:endParaRPr>
          </a:p>
        </p:txBody>
      </p:sp>
    </p:spTree>
    <p:extLst>
      <p:ext uri="{BB962C8B-B14F-4D97-AF65-F5344CB8AC3E}">
        <p14:creationId xmlns:p14="http://schemas.microsoft.com/office/powerpoint/2010/main" val="1003899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0"/>
          <p:cNvSpPr txBox="1">
            <a:spLocks/>
          </p:cNvSpPr>
          <p:nvPr/>
        </p:nvSpPr>
        <p:spPr>
          <a:xfrm>
            <a:off x="838200" y="365126"/>
            <a:ext cx="10515600" cy="6997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4000" dirty="0" smtClean="0"/>
              <a:t>3. Stanoviska k MAP V</a:t>
            </a:r>
            <a:endParaRPr lang="cs-CZ" sz="4000" dirty="0"/>
          </a:p>
        </p:txBody>
      </p:sp>
      <p:sp>
        <p:nvSpPr>
          <p:cNvPr id="3" name="TextovéPole 2"/>
          <p:cNvSpPr txBox="1"/>
          <p:nvPr/>
        </p:nvSpPr>
        <p:spPr>
          <a:xfrm>
            <a:off x="838200" y="1064872"/>
            <a:ext cx="9464749" cy="5478423"/>
          </a:xfrm>
          <a:prstGeom prst="rect">
            <a:avLst/>
          </a:prstGeom>
          <a:noFill/>
        </p:spPr>
        <p:txBody>
          <a:bodyPr wrap="square" rtlCol="0">
            <a:spAutoFit/>
          </a:bodyPr>
          <a:lstStyle/>
          <a:p>
            <a:r>
              <a:rPr lang="cs-CZ" dirty="0" smtClean="0"/>
              <a:t>Aktuálně předložené žádosti o stanovisko RSK:</a:t>
            </a:r>
          </a:p>
          <a:p>
            <a:endParaRPr lang="cs-CZ" sz="900" dirty="0"/>
          </a:p>
          <a:p>
            <a:pPr marL="342900" indent="-342900">
              <a:buFont typeface="Arial" panose="020B0604020202020204" pitchFamily="34" charset="0"/>
              <a:buChar char="•"/>
            </a:pPr>
            <a:r>
              <a:rPr lang="cs-CZ" sz="2400" dirty="0" smtClean="0"/>
              <a:t>ORP Kralovice</a:t>
            </a:r>
          </a:p>
          <a:p>
            <a:pPr marL="800100" lvl="1" indent="-342900">
              <a:buFont typeface="Arial" panose="020B0604020202020204" pitchFamily="34" charset="0"/>
              <a:buChar char="•"/>
            </a:pPr>
            <a:r>
              <a:rPr lang="cs-CZ" i="1" dirty="0">
                <a:solidFill>
                  <a:schemeClr val="accent5">
                    <a:lumMod val="75000"/>
                  </a:schemeClr>
                </a:solidFill>
              </a:rPr>
              <a:t>Bezvěrov, Bílov, Bohy, Brodeslavy, Černíkovice, Dobříč, Dolní Bělá, Dolní Hradiště, Dražeň, Hlince, Holovousy, Horní Bělá, Hvozd, Chříč, Jarov, Kaznějov, Kočín, Kopidlo, Koryta, Kozojedy, Kožlany, Kralovice, Líté, Loza, Manětín, Mladotice, Mrtník, Nečtiny, Obora, Pastuchovice, Pláně, Plasy, Potvorov, Rybnice, Sedlec, Slatina, Studená, Štichovice, Tis u Blatna, Velečín, Všehrdy, Výrov, Vysoká Libyně, </a:t>
            </a:r>
            <a:r>
              <a:rPr lang="cs-CZ" i="1" dirty="0" smtClean="0">
                <a:solidFill>
                  <a:schemeClr val="accent5">
                    <a:lumMod val="75000"/>
                  </a:schemeClr>
                </a:solidFill>
              </a:rPr>
              <a:t>Žihle</a:t>
            </a:r>
          </a:p>
          <a:p>
            <a:pPr marL="342900" indent="-342900">
              <a:buFont typeface="Arial" panose="020B0604020202020204" pitchFamily="34" charset="0"/>
              <a:buChar char="•"/>
            </a:pPr>
            <a:r>
              <a:rPr lang="cs-CZ" sz="2400" dirty="0" smtClean="0"/>
              <a:t>ORP Rokycany</a:t>
            </a:r>
          </a:p>
          <a:p>
            <a:pPr marL="800100" lvl="1" indent="-342900">
              <a:buFont typeface="Arial" panose="020B0604020202020204" pitchFamily="34" charset="0"/>
              <a:buChar char="•"/>
            </a:pPr>
            <a:r>
              <a:rPr lang="cs-CZ" i="1" dirty="0">
                <a:solidFill>
                  <a:schemeClr val="accent5">
                    <a:lumMod val="75000"/>
                  </a:schemeClr>
                </a:solidFill>
              </a:rPr>
              <a:t>Bezděkov, Břasy, Březina, Bujesily, Bušovice, Cekov, Čilá, Dobřív, </a:t>
            </a:r>
            <a:r>
              <a:rPr lang="cs-CZ" i="1" dirty="0" err="1">
                <a:solidFill>
                  <a:schemeClr val="accent5">
                    <a:lumMod val="75000"/>
                  </a:schemeClr>
                </a:solidFill>
              </a:rPr>
              <a:t>Drahoňův</a:t>
            </a:r>
            <a:r>
              <a:rPr lang="cs-CZ" i="1" dirty="0">
                <a:solidFill>
                  <a:schemeClr val="accent5">
                    <a:lumMod val="75000"/>
                  </a:schemeClr>
                </a:solidFill>
              </a:rPr>
              <a:t> Újezd, Ejpovice, Hlohovice, Holoubkov, Hrádek, Hradiště, Hůrky, Cheznovice, Chlum, Chomle, Kakejcov, Kamenec, Kamenný Újezd, Kařez, Kařízek, Klabava, Kladruby, Kornatice, Lhota pod </a:t>
            </a:r>
            <a:r>
              <a:rPr lang="cs-CZ" i="1" dirty="0" err="1">
                <a:solidFill>
                  <a:schemeClr val="accent5">
                    <a:lumMod val="75000"/>
                  </a:schemeClr>
                </a:solidFill>
              </a:rPr>
              <a:t>Radčem</a:t>
            </a:r>
            <a:r>
              <a:rPr lang="cs-CZ" i="1" dirty="0">
                <a:solidFill>
                  <a:schemeClr val="accent5">
                    <a:lumMod val="75000"/>
                  </a:schemeClr>
                </a:solidFill>
              </a:rPr>
              <a:t>, Lhotka u Radnic, Liblín, Líšná, Litohlavy, Medový Újezd, Mešno, Mirošov, Mlečice, Mýto, Němčovice, Nevid, Osek, Ostrovec-Lhotka, Plískov, Podmokly, Příkosice, Přívětice, Radnice, Raková, Rokycany, Sebečice, Sirá, Skomelno, Skořice, Smědčice, Strašice, Svojkovice, Štítov, Těně, Terešov, Těškov, Trokavec, Týček, Újezd u Svatého Kříže, Vejvanov, Veselá, Vísky, Volduchy, Všenice, Zbiroh, Zvíkovec</a:t>
            </a:r>
            <a:endParaRPr lang="cs-CZ" sz="2000" dirty="0"/>
          </a:p>
        </p:txBody>
      </p:sp>
    </p:spTree>
    <p:extLst>
      <p:ext uri="{BB962C8B-B14F-4D97-AF65-F5344CB8AC3E}">
        <p14:creationId xmlns:p14="http://schemas.microsoft.com/office/powerpoint/2010/main" val="3041330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lstStyle/>
          <a:p>
            <a:r>
              <a:rPr lang="cs-CZ" dirty="0"/>
              <a:t>3</a:t>
            </a:r>
            <a:r>
              <a:rPr lang="cs-CZ" dirty="0" smtClean="0"/>
              <a:t>. Stanoviska k MAP V</a:t>
            </a:r>
            <a:endParaRPr lang="cs-CZ" dirty="0"/>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6901" y="6045054"/>
            <a:ext cx="5138073" cy="623914"/>
          </a:xfrm>
          <a:prstGeom prst="rect">
            <a:avLst/>
          </a:prstGeom>
        </p:spPr>
      </p:pic>
      <p:sp>
        <p:nvSpPr>
          <p:cNvPr id="8" name="Zástupný symbol pro obsah 6"/>
          <p:cNvSpPr>
            <a:spLocks noGrp="1"/>
          </p:cNvSpPr>
          <p:nvPr>
            <p:ph idx="1"/>
          </p:nvPr>
        </p:nvSpPr>
        <p:spPr>
          <a:xfrm>
            <a:off x="838200" y="1432086"/>
            <a:ext cx="10515600" cy="4351338"/>
          </a:xfrm>
        </p:spPr>
        <p:txBody>
          <a:bodyPr>
            <a:normAutofit lnSpcReduction="10000"/>
          </a:bodyPr>
          <a:lstStyle/>
          <a:p>
            <a:pPr marL="0" indent="0">
              <a:buNone/>
            </a:pPr>
            <a:r>
              <a:rPr lang="cs-CZ" b="1" dirty="0" smtClean="0"/>
              <a:t>Návrh usnesení č. 2/24/2025</a:t>
            </a:r>
          </a:p>
          <a:p>
            <a:pPr marL="0" indent="0">
              <a:buNone/>
            </a:pPr>
            <a:r>
              <a:rPr lang="cs-CZ" dirty="0" smtClean="0"/>
              <a:t>Regionální stálá konference pro území Plzeňského kraje:</a:t>
            </a:r>
          </a:p>
          <a:p>
            <a:pPr marL="0" indent="0">
              <a:buNone/>
            </a:pPr>
            <a:endParaRPr lang="cs-CZ" dirty="0"/>
          </a:p>
          <a:p>
            <a:pPr marL="0" indent="0">
              <a:buNone/>
            </a:pPr>
            <a:r>
              <a:rPr lang="cs-CZ" b="1" dirty="0" smtClean="0"/>
              <a:t>SCHVALUJE</a:t>
            </a:r>
          </a:p>
          <a:p>
            <a:pPr marL="0" indent="0">
              <a:buNone/>
            </a:pPr>
            <a:r>
              <a:rPr lang="cs-CZ" dirty="0" smtClean="0"/>
              <a:t>Stanoviska k vymezení území realizace a dopadu projektů MAP V pro ORP:</a:t>
            </a:r>
          </a:p>
          <a:p>
            <a:pPr lvl="1"/>
            <a:r>
              <a:rPr lang="cs-CZ" dirty="0" smtClean="0"/>
              <a:t>Rokycany</a:t>
            </a:r>
          </a:p>
          <a:p>
            <a:pPr lvl="1"/>
            <a:r>
              <a:rPr lang="cs-CZ" dirty="0" smtClean="0"/>
              <a:t>Kralovice</a:t>
            </a:r>
          </a:p>
          <a:p>
            <a:pPr lvl="1"/>
            <a:r>
              <a:rPr lang="cs-CZ" dirty="0" smtClean="0"/>
              <a:t>Plzeň</a:t>
            </a:r>
          </a:p>
          <a:p>
            <a:pPr lvl="1"/>
            <a:r>
              <a:rPr lang="cs-CZ" dirty="0" smtClean="0"/>
              <a:t>Klatovy (+ obce Hlavňovice a Srní /ORP Sušice)</a:t>
            </a:r>
            <a:endParaRPr lang="cs-CZ" dirty="0"/>
          </a:p>
          <a:p>
            <a:pPr marL="0" indent="0">
              <a:buNone/>
            </a:pPr>
            <a:endParaRPr lang="cs-CZ" dirty="0" smtClean="0"/>
          </a:p>
        </p:txBody>
      </p:sp>
    </p:spTree>
    <p:extLst>
      <p:ext uri="{BB962C8B-B14F-4D97-AF65-F5344CB8AC3E}">
        <p14:creationId xmlns:p14="http://schemas.microsoft.com/office/powerpoint/2010/main" val="3074597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41722" y="2558005"/>
            <a:ext cx="10671858" cy="1938992"/>
          </a:xfrm>
          <a:prstGeom prst="rect">
            <a:avLst/>
          </a:prstGeom>
          <a:noFill/>
        </p:spPr>
        <p:txBody>
          <a:bodyPr wrap="square" rtlCol="0">
            <a:spAutoFit/>
          </a:bodyPr>
          <a:lstStyle/>
          <a:p>
            <a:r>
              <a:rPr lang="cs-CZ" sz="4000" dirty="0"/>
              <a:t>4</a:t>
            </a:r>
            <a:r>
              <a:rPr lang="cs-CZ" sz="4000" dirty="0" smtClean="0"/>
              <a:t>. </a:t>
            </a:r>
          </a:p>
          <a:p>
            <a:r>
              <a:rPr lang="cs-CZ" sz="4000" dirty="0" smtClean="0"/>
              <a:t>Projednání žádosti Diecézní charity Plzeň o členství v RSK PK</a:t>
            </a:r>
          </a:p>
        </p:txBody>
      </p:sp>
    </p:spTree>
    <p:extLst>
      <p:ext uri="{BB962C8B-B14F-4D97-AF65-F5344CB8AC3E}">
        <p14:creationId xmlns:p14="http://schemas.microsoft.com/office/powerpoint/2010/main" val="1411840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ÚPK">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1427</TotalTime>
  <Words>2682</Words>
  <Application>Microsoft Office PowerPoint</Application>
  <PresentationFormat>Širokoúhlá obrazovka</PresentationFormat>
  <Paragraphs>231</Paragraphs>
  <Slides>32</Slides>
  <Notes>21</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32</vt:i4>
      </vt:variant>
    </vt:vector>
  </HeadingPairs>
  <TitlesOfParts>
    <vt:vector size="40" baseType="lpstr">
      <vt:lpstr>Arial</vt:lpstr>
      <vt:lpstr>Calibri</vt:lpstr>
      <vt:lpstr>Calibri Light</vt:lpstr>
      <vt:lpstr>Microsoft Tai Le</vt:lpstr>
      <vt:lpstr>Verdana</vt:lpstr>
      <vt:lpstr>Wingdings</vt:lpstr>
      <vt:lpstr>Motiv Office</vt:lpstr>
      <vt:lpstr>1_Motiv Office</vt:lpstr>
      <vt:lpstr>24. jednání Regionální stálá konference Plzeňského kraje</vt:lpstr>
      <vt:lpstr>Program 24. jednání</vt:lpstr>
      <vt:lpstr>1. Zahájení</vt:lpstr>
      <vt:lpstr>Prezentace aplikace PowerPoint</vt:lpstr>
      <vt:lpstr>Prezentace aplikace PowerPoint</vt:lpstr>
      <vt:lpstr>Prezentace aplikace PowerPoint</vt:lpstr>
      <vt:lpstr>Prezentace aplikace PowerPoint</vt:lpstr>
      <vt:lpstr>3. Stanoviska k MAP V</vt:lpstr>
      <vt:lpstr>Prezentace aplikace PowerPoint</vt:lpstr>
      <vt:lpstr>4. Doplnění členů RSK PK</vt:lpstr>
      <vt:lpstr>4. Doplnění členů RSK PK</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Další připravovaná témata kulatých stolů</vt:lpstr>
      <vt:lpstr>Využití stávajících nástrojů podpory</vt:lpstr>
      <vt:lpstr>   Děkuji za pozornost!  Mgr. David Jirka Koordinátor aktivit HSOÚ sekretariát Regionální stálé konference pro území Plzeňského kraje rsk@plzensky-kraj.cz / david.jirka@plzensky-kraj.cz </vt:lpstr>
      <vt:lpstr>5. Aktivity HSOÚ</vt:lpstr>
      <vt:lpstr>5. Aktivity HSOÚ</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7. Diskuse, různé</vt:lpstr>
      <vt:lpstr>Děkujeme za pozornost! a těšíme se na setkání příště   sekretariát Regionální stálé konference pro území Plzeňského kraje rsk@plzensky-kraj.cz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Nadpis</dc:title>
  <dc:creator>Radová Jindra</dc:creator>
  <cp:lastModifiedBy>Ježková Petra</cp:lastModifiedBy>
  <cp:revision>79</cp:revision>
  <cp:lastPrinted>2025-10-08T10:57:51Z</cp:lastPrinted>
  <dcterms:created xsi:type="dcterms:W3CDTF">2023-07-12T06:56:47Z</dcterms:created>
  <dcterms:modified xsi:type="dcterms:W3CDTF">2025-10-09T14:01:22Z</dcterms:modified>
</cp:coreProperties>
</file>