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4"/>
  </p:sldMasterIdLst>
  <p:notesMasterIdLst>
    <p:notesMasterId r:id="rId99"/>
  </p:notesMasterIdLst>
  <p:handoutMasterIdLst>
    <p:handoutMasterId r:id="rId100"/>
  </p:handoutMasterIdLst>
  <p:sldIdLst>
    <p:sldId id="379" r:id="rId5"/>
    <p:sldId id="351" r:id="rId6"/>
    <p:sldId id="352" r:id="rId7"/>
    <p:sldId id="359" r:id="rId8"/>
    <p:sldId id="360" r:id="rId9"/>
    <p:sldId id="380" r:id="rId10"/>
    <p:sldId id="389" r:id="rId11"/>
    <p:sldId id="372" r:id="rId12"/>
    <p:sldId id="373" r:id="rId13"/>
    <p:sldId id="383" r:id="rId14"/>
    <p:sldId id="429" r:id="rId15"/>
    <p:sldId id="430" r:id="rId16"/>
    <p:sldId id="431" r:id="rId17"/>
    <p:sldId id="362" r:id="rId18"/>
    <p:sldId id="361" r:id="rId19"/>
    <p:sldId id="401" r:id="rId20"/>
    <p:sldId id="374" r:id="rId21"/>
    <p:sldId id="400" r:id="rId22"/>
    <p:sldId id="375" r:id="rId23"/>
    <p:sldId id="386" r:id="rId24"/>
    <p:sldId id="438" r:id="rId25"/>
    <p:sldId id="376" r:id="rId26"/>
    <p:sldId id="402" r:id="rId27"/>
    <p:sldId id="403" r:id="rId28"/>
    <p:sldId id="399" r:id="rId29"/>
    <p:sldId id="432" r:id="rId30"/>
    <p:sldId id="433" r:id="rId31"/>
    <p:sldId id="363" r:id="rId32"/>
    <p:sldId id="382" r:id="rId33"/>
    <p:sldId id="441" r:id="rId34"/>
    <p:sldId id="364" r:id="rId35"/>
    <p:sldId id="366" r:id="rId36"/>
    <p:sldId id="384" r:id="rId37"/>
    <p:sldId id="365" r:id="rId38"/>
    <p:sldId id="434" r:id="rId39"/>
    <p:sldId id="367" r:id="rId40"/>
    <p:sldId id="370" r:id="rId41"/>
    <p:sldId id="443" r:id="rId42"/>
    <p:sldId id="368" r:id="rId43"/>
    <p:sldId id="369" r:id="rId44"/>
    <p:sldId id="391" r:id="rId45"/>
    <p:sldId id="385" r:id="rId46"/>
    <p:sldId id="377" r:id="rId47"/>
    <p:sldId id="405" r:id="rId48"/>
    <p:sldId id="404" r:id="rId49"/>
    <p:sldId id="406" r:id="rId50"/>
    <p:sldId id="408" r:id="rId51"/>
    <p:sldId id="409" r:id="rId52"/>
    <p:sldId id="410" r:id="rId53"/>
    <p:sldId id="411" r:id="rId54"/>
    <p:sldId id="412" r:id="rId55"/>
    <p:sldId id="413" r:id="rId56"/>
    <p:sldId id="437" r:id="rId57"/>
    <p:sldId id="414" r:id="rId58"/>
    <p:sldId id="415" r:id="rId59"/>
    <p:sldId id="416" r:id="rId60"/>
    <p:sldId id="417" r:id="rId61"/>
    <p:sldId id="418" r:id="rId62"/>
    <p:sldId id="419" r:id="rId63"/>
    <p:sldId id="421" r:id="rId64"/>
    <p:sldId id="424" r:id="rId65"/>
    <p:sldId id="426" r:id="rId66"/>
    <p:sldId id="428" r:id="rId67"/>
    <p:sldId id="435" r:id="rId68"/>
    <p:sldId id="455" r:id="rId69"/>
    <p:sldId id="469" r:id="rId70"/>
    <p:sldId id="470" r:id="rId71"/>
    <p:sldId id="456" r:id="rId72"/>
    <p:sldId id="471" r:id="rId73"/>
    <p:sldId id="472" r:id="rId74"/>
    <p:sldId id="457" r:id="rId75"/>
    <p:sldId id="458" r:id="rId76"/>
    <p:sldId id="459" r:id="rId77"/>
    <p:sldId id="460" r:id="rId78"/>
    <p:sldId id="461" r:id="rId79"/>
    <p:sldId id="462" r:id="rId80"/>
    <p:sldId id="463" r:id="rId81"/>
    <p:sldId id="464" r:id="rId82"/>
    <p:sldId id="465" r:id="rId83"/>
    <p:sldId id="466" r:id="rId84"/>
    <p:sldId id="467" r:id="rId85"/>
    <p:sldId id="473" r:id="rId86"/>
    <p:sldId id="474" r:id="rId87"/>
    <p:sldId id="468" r:id="rId88"/>
    <p:sldId id="475" r:id="rId89"/>
    <p:sldId id="378" r:id="rId90"/>
    <p:sldId id="446" r:id="rId91"/>
    <p:sldId id="447" r:id="rId92"/>
    <p:sldId id="448" r:id="rId93"/>
    <p:sldId id="449" r:id="rId94"/>
    <p:sldId id="450" r:id="rId95"/>
    <p:sldId id="451" r:id="rId96"/>
    <p:sldId id="452" r:id="rId97"/>
    <p:sldId id="381" r:id="rId98"/>
  </p:sldIdLst>
  <p:sldSz cx="9144000" cy="6858000" type="screen4x3"/>
  <p:notesSz cx="99060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za"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32D"/>
    <a:srgbClr val="AA0546"/>
    <a:srgbClr val="008276"/>
    <a:srgbClr val="005F8C"/>
    <a:srgbClr val="FF7D28"/>
    <a:srgbClr val="9CB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291" autoAdjust="0"/>
  </p:normalViewPr>
  <p:slideViewPr>
    <p:cSldViewPr snapToGrid="0">
      <p:cViewPr varScale="1">
        <p:scale>
          <a:sx n="115" d="100"/>
          <a:sy n="115" d="100"/>
        </p:scale>
        <p:origin x="1362" y="10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11108" y="0"/>
            <a:ext cx="4292600" cy="340905"/>
          </a:xfrm>
          <a:prstGeom prst="rect">
            <a:avLst/>
          </a:prstGeom>
        </p:spPr>
        <p:txBody>
          <a:bodyPr vert="horz" lIns="91440" tIns="45720" rIns="91440" bIns="45720" rtlCol="0"/>
          <a:lstStyle>
            <a:lvl1pPr algn="r">
              <a:defRPr sz="1200"/>
            </a:lvl1pPr>
          </a:lstStyle>
          <a:p>
            <a:fld id="{F72FE068-71F7-4C61-ABAB-85E953D4C553}" type="datetimeFigureOut">
              <a:rPr lang="cs-CZ" smtClean="0"/>
              <a:t>24.10.2025</a:t>
            </a:fld>
            <a:endParaRPr lang="cs-CZ"/>
          </a:p>
        </p:txBody>
      </p:sp>
      <p:sp>
        <p:nvSpPr>
          <p:cNvPr id="4" name="Zástupný symbol pro zápatí 3"/>
          <p:cNvSpPr>
            <a:spLocks noGrp="1"/>
          </p:cNvSpPr>
          <p:nvPr>
            <p:ph type="ftr" sz="quarter" idx="2"/>
          </p:nvPr>
        </p:nvSpPr>
        <p:spPr>
          <a:xfrm>
            <a:off x="0" y="6453596"/>
            <a:ext cx="4292600" cy="34090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11108" y="6453596"/>
            <a:ext cx="4292600" cy="340904"/>
          </a:xfrm>
          <a:prstGeom prst="rect">
            <a:avLst/>
          </a:prstGeom>
        </p:spPr>
        <p:txBody>
          <a:bodyPr vert="horz" lIns="91440" tIns="45720" rIns="91440" bIns="45720" rtlCol="0" anchor="b"/>
          <a:lstStyle>
            <a:lvl1pPr algn="r">
              <a:defRPr sz="1200"/>
            </a:lvl1pPr>
          </a:lstStyle>
          <a:p>
            <a:fld id="{B1FE35A6-44D2-4760-B4A7-35C18B4FCE80}" type="slidenum">
              <a:rPr lang="cs-CZ" smtClean="0"/>
              <a:t>‹#›</a:t>
            </a:fld>
            <a:endParaRPr lang="cs-CZ"/>
          </a:p>
        </p:txBody>
      </p:sp>
    </p:spTree>
    <p:extLst>
      <p:ext uri="{BB962C8B-B14F-4D97-AF65-F5344CB8AC3E}">
        <p14:creationId xmlns:p14="http://schemas.microsoft.com/office/powerpoint/2010/main" val="10104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11108" y="0"/>
            <a:ext cx="4292600" cy="340905"/>
          </a:xfrm>
          <a:prstGeom prst="rect">
            <a:avLst/>
          </a:prstGeom>
        </p:spPr>
        <p:txBody>
          <a:bodyPr vert="horz" lIns="91440" tIns="45720" rIns="91440" bIns="45720" rtlCol="0"/>
          <a:lstStyle>
            <a:lvl1pPr algn="r">
              <a:defRPr sz="1200"/>
            </a:lvl1pPr>
          </a:lstStyle>
          <a:p>
            <a:fld id="{18CE92A5-ECDC-4BF6-8FAC-B6C65DD2D5E0}" type="datetimeFigureOut">
              <a:rPr lang="cs-CZ" smtClean="0"/>
              <a:t>24.10.2025</a:t>
            </a:fld>
            <a:endParaRPr lang="cs-CZ"/>
          </a:p>
        </p:txBody>
      </p:sp>
      <p:sp>
        <p:nvSpPr>
          <p:cNvPr id="4" name="Zástupný symbol pro obrázek snímku 3"/>
          <p:cNvSpPr>
            <a:spLocks noGrp="1" noRot="1" noChangeAspect="1"/>
          </p:cNvSpPr>
          <p:nvPr>
            <p:ph type="sldImg" idx="2"/>
          </p:nvPr>
        </p:nvSpPr>
        <p:spPr>
          <a:xfrm>
            <a:off x="3424238" y="849313"/>
            <a:ext cx="3057525" cy="229393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0600" y="3269853"/>
            <a:ext cx="7924800" cy="267533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3596"/>
            <a:ext cx="4292600" cy="34090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11108" y="6453596"/>
            <a:ext cx="4292600" cy="340904"/>
          </a:xfrm>
          <a:prstGeom prst="rect">
            <a:avLst/>
          </a:prstGeom>
        </p:spPr>
        <p:txBody>
          <a:bodyPr vert="horz" lIns="91440" tIns="45720" rIns="91440" bIns="45720" rtlCol="0" anchor="b"/>
          <a:lstStyle>
            <a:lvl1pPr algn="r">
              <a:defRPr sz="1200"/>
            </a:lvl1pPr>
          </a:lstStyle>
          <a:p>
            <a:fld id="{4412F7DB-1B3F-4585-8ABF-8B9D978B9678}" type="slidenum">
              <a:rPr lang="cs-CZ" smtClean="0"/>
              <a:t>‹#›</a:t>
            </a:fld>
            <a:endParaRPr lang="cs-CZ"/>
          </a:p>
        </p:txBody>
      </p:sp>
    </p:spTree>
    <p:extLst>
      <p:ext uri="{BB962C8B-B14F-4D97-AF65-F5344CB8AC3E}">
        <p14:creationId xmlns:p14="http://schemas.microsoft.com/office/powerpoint/2010/main" val="310865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3BD07D-5885-48DF-B570-0C7EF7FA7CBC}" type="slidenum">
              <a:rPr lang="cs-CZ" smtClean="0"/>
              <a:pPr/>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2094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2082730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34914914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dpis jednořadkový a obsah">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3"/>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1" y="1678676"/>
            <a:ext cx="7945391" cy="4439706"/>
          </a:xfrm>
        </p:spPr>
        <p:txBody>
          <a:bodyPr/>
          <a:lstStyle>
            <a:lvl1pPr marL="0" indent="0">
              <a:buNone/>
              <a:defRPr/>
            </a:lvl1pPr>
          </a:lstStyle>
          <a:p>
            <a:pPr lvl="0"/>
            <a:r>
              <a:rPr lang="cs-CZ"/>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5"/>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1" y="6478591"/>
            <a:ext cx="5716191" cy="365125"/>
          </a:xfrm>
        </p:spPr>
        <p:txBody>
          <a:bodyPr>
            <a:normAutofit/>
          </a:bodyPr>
          <a:lstStyle>
            <a:lvl1pPr marL="0" indent="0">
              <a:buNone/>
              <a:defRPr sz="1600"/>
            </a:lvl1pPr>
          </a:lstStyle>
          <a:p>
            <a:pPr lvl="0"/>
            <a:r>
              <a:rPr lang="cs-CZ" dirty="0"/>
              <a:t>místo pro poznámku</a:t>
            </a:r>
          </a:p>
        </p:txBody>
      </p:sp>
    </p:spTree>
    <p:extLst>
      <p:ext uri="{BB962C8B-B14F-4D97-AF65-F5344CB8AC3E}">
        <p14:creationId xmlns:p14="http://schemas.microsoft.com/office/powerpoint/2010/main" val="377380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14923850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3BD07D-5885-48DF-B570-0C7EF7FA7CBC}" type="slidenum">
              <a:rPr lang="cs-CZ" smtClean="0"/>
              <a:pPr/>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7921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20118127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822960" y="2582334"/>
            <a:ext cx="3703320" cy="32867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63440" y="2582334"/>
            <a:ext cx="3703320" cy="32867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21667987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29241852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10/24/2025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39058810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t>10/24/2025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3BD07D-5885-48DF-B570-0C7EF7FA7CBC}" type="slidenum">
              <a:rPr lang="cs-CZ" smtClean="0"/>
              <a:pPr/>
              <a:t>‹#›</a:t>
            </a:fld>
            <a:endParaRPr lang="cs-CZ"/>
          </a:p>
        </p:txBody>
      </p:sp>
    </p:spTree>
    <p:extLst>
      <p:ext uri="{BB962C8B-B14F-4D97-AF65-F5344CB8AC3E}">
        <p14:creationId xmlns:p14="http://schemas.microsoft.com/office/powerpoint/2010/main" val="35216844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9CDD058F-B960-4439-B370-43D89816EE05}" type="datetimeFigureOut">
              <a:rPr lang="en-US" smtClean="0"/>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3BD07D-5885-48DF-B570-0C7EF7FA7CBC}" type="slidenum">
              <a:rPr lang="cs-CZ" smtClean="0"/>
              <a:pPr/>
              <a:t>‹#›</a:t>
            </a:fld>
            <a:endParaRPr lang="cs-CZ"/>
          </a:p>
        </p:txBody>
      </p:sp>
    </p:spTree>
    <p:extLst>
      <p:ext uri="{BB962C8B-B14F-4D97-AF65-F5344CB8AC3E}">
        <p14:creationId xmlns:p14="http://schemas.microsoft.com/office/powerpoint/2010/main" val="12101622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10/24/2025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83BD07D-5885-48DF-B570-0C7EF7FA7CBC}" type="slidenum">
              <a:rPr lang="cs-CZ" smtClean="0"/>
              <a:pPr/>
              <a:t>‹#›</a:t>
            </a:fld>
            <a:endParaRPr lang="cs-CZ"/>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2938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eso.ochrance.cz/"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eso.ochrance.cz/"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eso.ochrance.cz/"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vcr.cz/metodicke-materialy-k-ozv.aspx" TargetMode="External"/><Relationship Id="rId2" Type="http://schemas.openxmlformats.org/officeDocument/2006/relationships/hyperlink" Target="https://www.mfcr.cz/cs/verejny-sektor/dane/mistni-spravni-a-soudni-poplatky" TargetMode="External"/><Relationship Id="rId1" Type="http://schemas.openxmlformats.org/officeDocument/2006/relationships/slideLayout" Target="../slideLayouts/slideLayout12.xml"/><Relationship Id="rId4" Type="http://schemas.openxmlformats.org/officeDocument/2006/relationships/hyperlink" Target="https://www.youtube.com/playlist?list=PLWNv_IxgJdEKvV9-ZYu7VTxvc1SjDRb2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fcr.cz/cs/dane-a-ucetnictvi/dane/mistni-spravni-a-soudni-poplatky/metodicka-doporuceni/2021/stanovisko-ministerstva-financi-k-minima-41246"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fcr.cz/cs/verejny-sektor/dane/mistni-spravni-a-soudni-poplatky/aktualni-informace/2023/spolecne-stanovisko-ministerstva-vnitra-50463"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Poplatky za komunální odpad</a:t>
            </a:r>
          </a:p>
        </p:txBody>
      </p:sp>
      <p:sp>
        <p:nvSpPr>
          <p:cNvPr id="3" name="Podnadpis 2"/>
          <p:cNvSpPr>
            <a:spLocks noGrp="1"/>
          </p:cNvSpPr>
          <p:nvPr>
            <p:ph type="subTitle" idx="1"/>
          </p:nvPr>
        </p:nvSpPr>
        <p:spPr/>
        <p:txBody>
          <a:bodyPr/>
          <a:lstStyle/>
          <a:p>
            <a:r>
              <a:rPr lang="cs-CZ" dirty="0" smtClean="0"/>
              <a:t>Mgr. Ing. Radka Malinová</a:t>
            </a:r>
            <a:endParaRPr lang="cs-CZ" dirty="0"/>
          </a:p>
        </p:txBody>
      </p:sp>
    </p:spTree>
    <p:extLst>
      <p:ext uri="{BB962C8B-B14F-4D97-AF65-F5344CB8AC3E}">
        <p14:creationId xmlns:p14="http://schemas.microsoft.com/office/powerpoint/2010/main" val="20002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030" y="3"/>
            <a:ext cx="8887969" cy="1637986"/>
          </a:xfrm>
        </p:spPr>
        <p:txBody>
          <a:bodyPr>
            <a:normAutofit/>
          </a:bodyPr>
          <a:lstStyle/>
          <a:p>
            <a:r>
              <a:rPr lang="cs-CZ" sz="3200" dirty="0" smtClean="0"/>
              <a:t>Další osvobození/úleva od poplatku</a:t>
            </a:r>
            <a:endParaRPr lang="cs-CZ" sz="3200" dirty="0"/>
          </a:p>
        </p:txBody>
      </p:sp>
      <p:sp>
        <p:nvSpPr>
          <p:cNvPr id="3" name="Zástupný symbol pro obsah 2"/>
          <p:cNvSpPr>
            <a:spLocks noGrp="1"/>
          </p:cNvSpPr>
          <p:nvPr>
            <p:ph idx="1"/>
          </p:nvPr>
        </p:nvSpPr>
        <p:spPr>
          <a:xfrm>
            <a:off x="256031" y="1828800"/>
            <a:ext cx="8648126" cy="4459574"/>
          </a:xfrm>
        </p:spPr>
        <p:txBody>
          <a:bodyPr>
            <a:normAutofit fontScale="77500" lnSpcReduction="20000"/>
          </a:bodyPr>
          <a:lstStyle/>
          <a:p>
            <a:r>
              <a:rPr lang="cs-CZ" sz="3100" b="1" dirty="0" smtClean="0">
                <a:latin typeface="+mj-lt"/>
              </a:rPr>
              <a:t>Osvobození/ úleva: „místní“ versus „chataři“</a:t>
            </a:r>
          </a:p>
          <a:p>
            <a:r>
              <a:rPr lang="cs-CZ" sz="2900" dirty="0" smtClean="0">
                <a:latin typeface="+mj-lt"/>
              </a:rPr>
              <a:t>Nález Ústavního soudu </a:t>
            </a:r>
            <a:r>
              <a:rPr lang="cs-CZ" sz="2900" dirty="0" err="1" smtClean="0">
                <a:latin typeface="+mj-lt"/>
              </a:rPr>
              <a:t>sp.zn</a:t>
            </a:r>
            <a:r>
              <a:rPr lang="cs-CZ" sz="2900" dirty="0">
                <a:latin typeface="+mj-lt"/>
              </a:rPr>
              <a:t>. </a:t>
            </a:r>
            <a:r>
              <a:rPr lang="cs-CZ" sz="2900" b="1" dirty="0" err="1">
                <a:latin typeface="+mj-lt"/>
              </a:rPr>
              <a:t>Pl</a:t>
            </a:r>
            <a:r>
              <a:rPr lang="cs-CZ" sz="2900" b="1" dirty="0" smtClean="0">
                <a:latin typeface="+mj-lt"/>
              </a:rPr>
              <a:t>. ÚS 25/22, ze </a:t>
            </a:r>
            <a:r>
              <a:rPr lang="cs-CZ" sz="2900" b="1" dirty="0">
                <a:latin typeface="+mj-lt"/>
              </a:rPr>
              <a:t>dne 11. dubna </a:t>
            </a:r>
            <a:r>
              <a:rPr lang="cs-CZ" sz="2900" b="1" dirty="0" smtClean="0">
                <a:latin typeface="+mj-lt"/>
              </a:rPr>
              <a:t>2023</a:t>
            </a:r>
            <a:r>
              <a:rPr lang="cs-CZ" sz="2900" dirty="0" smtClean="0">
                <a:latin typeface="+mj-lt"/>
              </a:rPr>
              <a:t>:</a:t>
            </a:r>
          </a:p>
          <a:p>
            <a:r>
              <a:rPr lang="cs-CZ" sz="2900" b="1" dirty="0" smtClean="0">
                <a:latin typeface="+mj-lt"/>
              </a:rPr>
              <a:t>Posuzované ustanovení: </a:t>
            </a:r>
            <a:r>
              <a:rPr lang="cs-CZ" sz="2900" i="1" dirty="0" smtClean="0">
                <a:latin typeface="+mj-lt"/>
              </a:rPr>
              <a:t>„Touto </a:t>
            </a:r>
            <a:r>
              <a:rPr lang="cs-CZ" sz="2900" i="1" dirty="0">
                <a:latin typeface="+mj-lt"/>
              </a:rPr>
              <a:t>vyhláškou se dále poskytuje úleva na poplatku na dobu trvání úlevy ve výši 440 Kč (nebo příslušná část za každý měsíc trvání úlevy v příslušném kalendářním roce) poplatníkovi dle § 10e písm. a) zákona o místních poplatcích. “</a:t>
            </a:r>
            <a:endParaRPr lang="cs-CZ" sz="2900" i="1" dirty="0" smtClean="0">
              <a:latin typeface="+mj-lt"/>
            </a:endParaRPr>
          </a:p>
          <a:p>
            <a:r>
              <a:rPr lang="cs-CZ" sz="2900" b="1" i="1" dirty="0" smtClean="0">
                <a:latin typeface="+mj-lt"/>
              </a:rPr>
              <a:t>ÚS: </a:t>
            </a:r>
            <a:r>
              <a:rPr lang="cs-CZ" sz="2900" i="1" dirty="0" smtClean="0">
                <a:latin typeface="+mj-lt"/>
              </a:rPr>
              <a:t>„Upraví-li </a:t>
            </a:r>
            <a:r>
              <a:rPr lang="cs-CZ" sz="2900" i="1" dirty="0">
                <a:latin typeface="+mj-lt"/>
              </a:rPr>
              <a:t>obec obecně závaznou vyhláškou úlevu na místním poplatku za obecní systém odpadového hospodářství pro osoby s trvalým pobytem na jeho území, </a:t>
            </a:r>
            <a:r>
              <a:rPr lang="cs-CZ" sz="2900" b="1" i="1" dirty="0">
                <a:latin typeface="+mj-lt"/>
              </a:rPr>
              <a:t>kterou narušuje základní parametry tohoto poplatku stanovené týmž kogentním ustanovením zákona o místních poplatcích, dochází k porušení těchto kogentních ustanovení</a:t>
            </a:r>
            <a:r>
              <a:rPr lang="cs-CZ" sz="2900" i="1" dirty="0">
                <a:latin typeface="+mj-lt"/>
              </a:rPr>
              <a:t>. Modifikuje-li obec výši poplatku podle kritéria trvalého pobytu, aniž tak činí z legitimního věcného důvodu a přiměřeně, nelze porušení kogentních ustanovení akceptovat jako ústavně chráněný projev práva na samosprávu, a obec se ocitá mimo meze působnosti svěřené jejímu zastupitelstvu podle čl. 104 odst. 1, 3 Ústavy České republiky ve spojení s čl. 11 odst. 5 Listiny základních práv a svobod</a:t>
            </a:r>
            <a:r>
              <a:rPr lang="cs-CZ" sz="2900" i="1" dirty="0" smtClean="0">
                <a:latin typeface="+mj-lt"/>
              </a:rPr>
              <a:t>.“ </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10</a:t>
            </a:fld>
            <a:endParaRPr lang="cs-CZ"/>
          </a:p>
        </p:txBody>
      </p:sp>
    </p:spTree>
    <p:extLst>
      <p:ext uri="{BB962C8B-B14F-4D97-AF65-F5344CB8AC3E}">
        <p14:creationId xmlns:p14="http://schemas.microsoft.com/office/powerpoint/2010/main" val="402325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030" y="3"/>
            <a:ext cx="8887969" cy="1637986"/>
          </a:xfrm>
        </p:spPr>
        <p:txBody>
          <a:bodyPr>
            <a:normAutofit/>
          </a:bodyPr>
          <a:lstStyle/>
          <a:p>
            <a:r>
              <a:rPr lang="cs-CZ" sz="3200" dirty="0" smtClean="0"/>
              <a:t>Další osvobození/úleva od poplatku</a:t>
            </a:r>
            <a:endParaRPr lang="cs-CZ" sz="3200" dirty="0"/>
          </a:p>
        </p:txBody>
      </p:sp>
      <p:sp>
        <p:nvSpPr>
          <p:cNvPr id="3" name="Zástupný symbol pro obsah 2"/>
          <p:cNvSpPr>
            <a:spLocks noGrp="1"/>
          </p:cNvSpPr>
          <p:nvPr>
            <p:ph idx="1"/>
          </p:nvPr>
        </p:nvSpPr>
        <p:spPr>
          <a:xfrm>
            <a:off x="256031" y="1828800"/>
            <a:ext cx="8648126" cy="4459574"/>
          </a:xfrm>
        </p:spPr>
        <p:txBody>
          <a:bodyPr>
            <a:normAutofit/>
          </a:bodyPr>
          <a:lstStyle/>
          <a:p>
            <a:r>
              <a:rPr lang="cs-CZ" sz="3100" b="1" dirty="0" smtClean="0">
                <a:latin typeface="+mj-lt"/>
              </a:rPr>
              <a:t>Osvobození/ úleva: „místní“ versus „chataři“</a:t>
            </a:r>
          </a:p>
          <a:p>
            <a:r>
              <a:rPr lang="cs-CZ" sz="2900" dirty="0" smtClean="0">
                <a:latin typeface="+mj-lt"/>
              </a:rPr>
              <a:t>Nález Ústavního soudu </a:t>
            </a:r>
            <a:r>
              <a:rPr lang="cs-CZ" sz="2900" dirty="0">
                <a:latin typeface="+mj-lt"/>
              </a:rPr>
              <a:t>ze </a:t>
            </a:r>
            <a:r>
              <a:rPr lang="cs-CZ" sz="2900" dirty="0" smtClean="0">
                <a:latin typeface="+mj-lt"/>
              </a:rPr>
              <a:t>dne 20. </a:t>
            </a:r>
            <a:r>
              <a:rPr lang="cs-CZ" sz="2900" dirty="0">
                <a:latin typeface="+mj-lt"/>
              </a:rPr>
              <a:t>prosince 2023, </a:t>
            </a:r>
            <a:r>
              <a:rPr lang="cs-CZ" sz="2900" dirty="0" err="1">
                <a:latin typeface="+mj-lt"/>
              </a:rPr>
              <a:t>Pl.ÚS</a:t>
            </a:r>
            <a:r>
              <a:rPr lang="cs-CZ" sz="2900" dirty="0">
                <a:latin typeface="+mj-lt"/>
              </a:rPr>
              <a:t> </a:t>
            </a:r>
            <a:r>
              <a:rPr lang="cs-CZ" sz="2900" dirty="0" smtClean="0">
                <a:latin typeface="+mj-lt"/>
              </a:rPr>
              <a:t>27/22:</a:t>
            </a:r>
          </a:p>
          <a:p>
            <a:r>
              <a:rPr lang="cs-CZ" sz="2900" b="1" dirty="0">
                <a:latin typeface="+mj-lt"/>
              </a:rPr>
              <a:t>Posuzované ustanovení: </a:t>
            </a:r>
            <a:r>
              <a:rPr lang="cs-CZ" sz="2900" i="1" dirty="0">
                <a:latin typeface="+mj-lt"/>
              </a:rPr>
              <a:t>„</a:t>
            </a:r>
            <a:r>
              <a:rPr lang="cs-CZ" sz="2900" i="1" dirty="0" smtClean="0">
                <a:latin typeface="+mj-lt"/>
              </a:rPr>
              <a:t>Úleva </a:t>
            </a:r>
            <a:r>
              <a:rPr lang="cs-CZ" sz="2900" i="1" dirty="0">
                <a:latin typeface="+mj-lt"/>
              </a:rPr>
              <a:t>se poskytuje osobě, které poplatková povinnost vznikla z důvodu přihlášení v obci a která v kalendářním roce, za který se poplatek platí, dosáhla věku v rozmezí 1 roku - 79 let, a to ve výši 200 Kč</a:t>
            </a:r>
            <a:r>
              <a:rPr lang="cs-CZ" sz="2900" i="1" dirty="0" smtClean="0">
                <a:latin typeface="+mj-lt"/>
              </a:rPr>
              <a:t>.“</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11</a:t>
            </a:fld>
            <a:endParaRPr lang="cs-CZ"/>
          </a:p>
        </p:txBody>
      </p:sp>
    </p:spTree>
    <p:extLst>
      <p:ext uri="{BB962C8B-B14F-4D97-AF65-F5344CB8AC3E}">
        <p14:creationId xmlns:p14="http://schemas.microsoft.com/office/powerpoint/2010/main" val="41953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030" y="3"/>
            <a:ext cx="8887969" cy="1637986"/>
          </a:xfrm>
        </p:spPr>
        <p:txBody>
          <a:bodyPr>
            <a:normAutofit/>
          </a:bodyPr>
          <a:lstStyle/>
          <a:p>
            <a:r>
              <a:rPr lang="cs-CZ" sz="3200" dirty="0" smtClean="0"/>
              <a:t>Další osvobození/úleva od poplatku</a:t>
            </a:r>
            <a:endParaRPr lang="cs-CZ" sz="3200" dirty="0"/>
          </a:p>
        </p:txBody>
      </p:sp>
      <p:sp>
        <p:nvSpPr>
          <p:cNvPr id="3" name="Zástupný symbol pro obsah 2"/>
          <p:cNvSpPr>
            <a:spLocks noGrp="1"/>
          </p:cNvSpPr>
          <p:nvPr>
            <p:ph idx="1"/>
          </p:nvPr>
        </p:nvSpPr>
        <p:spPr>
          <a:xfrm>
            <a:off x="256031" y="1828800"/>
            <a:ext cx="8648126" cy="4459574"/>
          </a:xfrm>
        </p:spPr>
        <p:txBody>
          <a:bodyPr>
            <a:normAutofit/>
          </a:bodyPr>
          <a:lstStyle/>
          <a:p>
            <a:r>
              <a:rPr lang="cs-CZ" sz="3100" b="1" dirty="0" smtClean="0">
                <a:latin typeface="+mj-lt"/>
              </a:rPr>
              <a:t>Osvobození/ úleva: „místní“ versus „chataři“</a:t>
            </a:r>
          </a:p>
          <a:p>
            <a:r>
              <a:rPr lang="cs-CZ" sz="2900" dirty="0" smtClean="0">
                <a:latin typeface="+mj-lt"/>
              </a:rPr>
              <a:t>Nález Ústavního soudu </a:t>
            </a:r>
            <a:r>
              <a:rPr lang="cs-CZ" sz="2900" dirty="0">
                <a:latin typeface="+mj-lt"/>
              </a:rPr>
              <a:t>ze </a:t>
            </a:r>
            <a:r>
              <a:rPr lang="cs-CZ" sz="2900" dirty="0" smtClean="0">
                <a:latin typeface="+mj-lt"/>
              </a:rPr>
              <a:t>dne 21. února 2024, </a:t>
            </a:r>
            <a:r>
              <a:rPr lang="cs-CZ" sz="2900" dirty="0" err="1">
                <a:latin typeface="+mj-lt"/>
              </a:rPr>
              <a:t>Pl.ÚS</a:t>
            </a:r>
            <a:r>
              <a:rPr lang="cs-CZ" sz="2900" dirty="0">
                <a:latin typeface="+mj-lt"/>
              </a:rPr>
              <a:t> </a:t>
            </a:r>
            <a:r>
              <a:rPr lang="cs-CZ" sz="2900" dirty="0" smtClean="0">
                <a:latin typeface="+mj-lt"/>
              </a:rPr>
              <a:t>26/22:</a:t>
            </a:r>
          </a:p>
          <a:p>
            <a:r>
              <a:rPr lang="cs-CZ" sz="2900" dirty="0" smtClean="0">
                <a:latin typeface="+mj-lt"/>
              </a:rPr>
              <a:t>Posuzované ustanovení: </a:t>
            </a:r>
          </a:p>
          <a:p>
            <a:r>
              <a:rPr lang="cs-CZ" sz="2900" i="1" dirty="0" smtClean="0">
                <a:latin typeface="+mj-lt"/>
              </a:rPr>
              <a:t>„(1) Sazba </a:t>
            </a:r>
            <a:r>
              <a:rPr lang="cs-CZ" sz="2900" i="1" dirty="0">
                <a:latin typeface="+mj-lt"/>
              </a:rPr>
              <a:t>poplatku činí 500 Kč.</a:t>
            </a:r>
          </a:p>
          <a:p>
            <a:r>
              <a:rPr lang="cs-CZ" sz="2900" b="1" i="1" dirty="0">
                <a:latin typeface="+mj-lt"/>
              </a:rPr>
              <a:t>(2) Sazba poplatku pro vlastníka nemovité věci zahrnující byt, rodinný dům nebo stavbu pro rodinnou rekreaci, ve které není přihlášená žádná fyzická osoba, se zvyšuje na 700 </a:t>
            </a:r>
            <a:r>
              <a:rPr lang="cs-CZ" sz="2900" b="1" i="1" dirty="0" smtClean="0">
                <a:latin typeface="+mj-lt"/>
              </a:rPr>
              <a:t>Kč. </a:t>
            </a:r>
            <a:r>
              <a:rPr lang="cs-CZ" sz="2900" i="1" dirty="0">
                <a:latin typeface="+mj-lt"/>
              </a:rPr>
              <a:t>“</a:t>
            </a:r>
            <a:endParaRPr lang="cs-CZ" sz="2900" i="1" dirty="0" smtClean="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12</a:t>
            </a:fld>
            <a:endParaRPr lang="cs-CZ"/>
          </a:p>
        </p:txBody>
      </p:sp>
    </p:spTree>
    <p:extLst>
      <p:ext uri="{BB962C8B-B14F-4D97-AF65-F5344CB8AC3E}">
        <p14:creationId xmlns:p14="http://schemas.microsoft.com/office/powerpoint/2010/main" val="399538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030" y="3"/>
            <a:ext cx="8887969" cy="1637986"/>
          </a:xfrm>
        </p:spPr>
        <p:txBody>
          <a:bodyPr>
            <a:normAutofit/>
          </a:bodyPr>
          <a:lstStyle/>
          <a:p>
            <a:r>
              <a:rPr lang="cs-CZ" sz="3200" dirty="0" smtClean="0"/>
              <a:t>Další platba za komunální odpad nad rámec ZMP</a:t>
            </a:r>
            <a:endParaRPr lang="cs-CZ" sz="3200" dirty="0"/>
          </a:p>
        </p:txBody>
      </p:sp>
      <p:sp>
        <p:nvSpPr>
          <p:cNvPr id="3" name="Zástupný symbol pro obsah 2"/>
          <p:cNvSpPr>
            <a:spLocks noGrp="1"/>
          </p:cNvSpPr>
          <p:nvPr>
            <p:ph idx="1"/>
          </p:nvPr>
        </p:nvSpPr>
        <p:spPr>
          <a:xfrm>
            <a:off x="256031" y="1828800"/>
            <a:ext cx="8648126" cy="4459574"/>
          </a:xfrm>
        </p:spPr>
        <p:txBody>
          <a:bodyPr>
            <a:normAutofit fontScale="77500" lnSpcReduction="20000"/>
          </a:bodyPr>
          <a:lstStyle/>
          <a:p>
            <a:r>
              <a:rPr lang="cs-CZ" sz="2900" dirty="0">
                <a:latin typeface="+mj-lt"/>
              </a:rPr>
              <a:t>Nález Ústavního soudu ze </a:t>
            </a:r>
            <a:r>
              <a:rPr lang="cs-CZ" sz="2900" dirty="0" smtClean="0">
                <a:latin typeface="+mj-lt"/>
              </a:rPr>
              <a:t>dne 29. listopadu 2023, </a:t>
            </a:r>
            <a:r>
              <a:rPr lang="cs-CZ" sz="2900" dirty="0" err="1" smtClean="0">
                <a:latin typeface="+mj-lt"/>
              </a:rPr>
              <a:t>sp</a:t>
            </a:r>
            <a:r>
              <a:rPr lang="cs-CZ" sz="2900" dirty="0" smtClean="0">
                <a:latin typeface="+mj-lt"/>
              </a:rPr>
              <a:t>. zn</a:t>
            </a:r>
            <a:r>
              <a:rPr lang="cs-CZ" sz="2900" dirty="0">
                <a:latin typeface="+mj-lt"/>
              </a:rPr>
              <a:t>. </a:t>
            </a:r>
            <a:r>
              <a:rPr lang="cs-CZ" sz="2900" dirty="0" err="1">
                <a:latin typeface="+mj-lt"/>
              </a:rPr>
              <a:t>Pl.ÚS</a:t>
            </a:r>
            <a:r>
              <a:rPr lang="cs-CZ" sz="2900" dirty="0">
                <a:latin typeface="+mj-lt"/>
              </a:rPr>
              <a:t> </a:t>
            </a:r>
            <a:r>
              <a:rPr lang="cs-CZ" sz="2900" dirty="0" smtClean="0">
                <a:latin typeface="+mj-lt"/>
              </a:rPr>
              <a:t>39/23:</a:t>
            </a:r>
          </a:p>
          <a:p>
            <a:r>
              <a:rPr lang="cs-CZ" sz="2900" i="1" dirty="0">
                <a:latin typeface="+mj-lt"/>
              </a:rPr>
              <a:t>„ Obec má veřejnoprávní povinnost přebírat komunální odpad od nepodnikajících fyzických osob, při jejichž činnosti na území obce daný komunální odpad vzniká. Náklady spojené s plněním této veřejnoprávní povinnosti nese obec. K jejich hrazení může obec zavést některý z poplatků za komunální odpad. </a:t>
            </a:r>
            <a:r>
              <a:rPr lang="cs-CZ" sz="2900" b="1" i="1" dirty="0">
                <a:latin typeface="+mj-lt"/>
              </a:rPr>
              <a:t>Není však možno nad rámec těchto poplatků vyžadovat další platby. Zavede-li je obec, je takový postup obcházením zákona</a:t>
            </a:r>
            <a:r>
              <a:rPr lang="cs-CZ" sz="2900" i="1" dirty="0" smtClean="0">
                <a:latin typeface="+mj-lt"/>
              </a:rPr>
              <a:t>.“</a:t>
            </a:r>
          </a:p>
          <a:p>
            <a:r>
              <a:rPr lang="cs-CZ" sz="2900" i="1" dirty="0" smtClean="0">
                <a:latin typeface="+mj-lt"/>
              </a:rPr>
              <a:t>„Plní-li </a:t>
            </a:r>
            <a:r>
              <a:rPr lang="cs-CZ" sz="2900" i="1" dirty="0">
                <a:latin typeface="+mj-lt"/>
              </a:rPr>
              <a:t>obec své veřejnoprávní povinnosti v oblasti nakládání s komunálním odpadem v rozsahu, jaký je předepsán právní úpravou, </a:t>
            </a:r>
            <a:r>
              <a:rPr lang="cs-CZ" sz="2900" b="1" i="1" dirty="0">
                <a:latin typeface="+mj-lt"/>
              </a:rPr>
              <a:t>není na újmu, informuje-li obec ve své obecně závazné vyhlášce rovněž o možnosti ukládat (za zvýhodněných podmínek) odpad ve sběrném dvoře v jiné obci</a:t>
            </a:r>
            <a:r>
              <a:rPr lang="cs-CZ" sz="2900" i="1" dirty="0">
                <a:latin typeface="+mj-lt"/>
              </a:rPr>
              <a:t>. To platí tím spíše, že takový režim zpoplatnění provozu sběrného dvora zůstane zachován bez ohledu na to, zda informace o něm bude uvedena v obecně závazné vyhlášce obce či nikoliv. Jen to, že je taková informace o možnosti ukládat odpad i ve sběrném dvoře v jiné obci zmíněna v obecně závazné vyhlášce, nezpůsobuje, že by se takový sběrný dvůr stal součástí obecního systému odpadového hospodářství.“</a:t>
            </a:r>
            <a:endParaRPr lang="cs-CZ" sz="2900" i="1" dirty="0" smtClean="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13</a:t>
            </a:fld>
            <a:endParaRPr lang="cs-CZ"/>
          </a:p>
        </p:txBody>
      </p:sp>
    </p:spTree>
    <p:extLst>
      <p:ext uri="{BB962C8B-B14F-4D97-AF65-F5344CB8AC3E}">
        <p14:creationId xmlns:p14="http://schemas.microsoft.com/office/powerpoint/2010/main" val="63328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5820"/>
          </a:xfrm>
        </p:spPr>
        <p:txBody>
          <a:bodyPr>
            <a:noAutofit/>
          </a:bodyPr>
          <a:lstStyle/>
          <a:p>
            <a:pPr marL="92075">
              <a:tabLst>
                <a:tab pos="182563" algn="l"/>
              </a:tabLst>
            </a:pPr>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3" name="Zástupný symbol pro obsah 2"/>
          <p:cNvSpPr>
            <a:spLocks noGrp="1"/>
          </p:cNvSpPr>
          <p:nvPr>
            <p:ph idx="1"/>
          </p:nvPr>
        </p:nvSpPr>
        <p:spPr>
          <a:xfrm>
            <a:off x="246888" y="1792224"/>
            <a:ext cx="8787383" cy="4480560"/>
          </a:xfrm>
        </p:spPr>
        <p:txBody>
          <a:bodyPr>
            <a:noAutofit/>
          </a:bodyPr>
          <a:lstStyle/>
          <a:p>
            <a:r>
              <a:rPr lang="cs-CZ" sz="2400" b="1" dirty="0">
                <a:latin typeface="+mj-lt"/>
              </a:rPr>
              <a:t>Subjekt poplatku = Poplatník</a:t>
            </a:r>
          </a:p>
          <a:p>
            <a:pPr marL="342900" indent="-342900">
              <a:buFont typeface="Arial" panose="020B0604020202020204" pitchFamily="34" charset="0"/>
              <a:buChar char="•"/>
            </a:pPr>
            <a:r>
              <a:rPr lang="cs-CZ" sz="2200" dirty="0">
                <a:latin typeface="+mj-lt"/>
              </a:rPr>
              <a:t>fyzická osoba přihlášená v obci (§16c ZMP) </a:t>
            </a:r>
            <a:r>
              <a:rPr lang="cs-CZ" sz="2200" b="1" dirty="0">
                <a:latin typeface="+mj-lt"/>
              </a:rPr>
              <a:t>nebo</a:t>
            </a:r>
          </a:p>
          <a:p>
            <a:pPr marL="342900" indent="-342900">
              <a:buFont typeface="Arial" panose="020B0604020202020204" pitchFamily="34" charset="0"/>
              <a:buChar char="•"/>
            </a:pPr>
            <a:r>
              <a:rPr lang="cs-CZ" sz="2200" dirty="0">
                <a:latin typeface="+mj-lt"/>
              </a:rPr>
              <a:t>vlastník nemovité věci zahrnující byt, rodinný dům nebo stavbu pro rodinnou rekreaci, ve které není přihlášena žádná fyzická osoba a která je umístěna na území obce </a:t>
            </a:r>
          </a:p>
          <a:p>
            <a:r>
              <a:rPr lang="cs-CZ" sz="2200" dirty="0" smtClean="0">
                <a:latin typeface="+mj-lt"/>
              </a:rPr>
              <a:t>Zachována </a:t>
            </a:r>
            <a:r>
              <a:rPr lang="cs-CZ" sz="2200" dirty="0">
                <a:latin typeface="+mj-lt"/>
              </a:rPr>
              <a:t>solidární poplatková povinnost spoluvlastníků (§10p ZMP)</a:t>
            </a:r>
          </a:p>
          <a:p>
            <a:r>
              <a:rPr lang="cs-CZ" sz="2200" dirty="0" smtClean="0">
                <a:latin typeface="+mj-lt"/>
              </a:rPr>
              <a:t>Poplatníkem se lze opět stát z obou důvodů současně.</a:t>
            </a:r>
          </a:p>
          <a:p>
            <a:r>
              <a:rPr lang="cs-CZ" sz="2200" b="1" dirty="0" smtClean="0">
                <a:latin typeface="+mj-lt"/>
              </a:rPr>
              <a:t>NOVĚ</a:t>
            </a:r>
            <a:r>
              <a:rPr lang="cs-CZ" sz="2200" dirty="0" smtClean="0">
                <a:latin typeface="+mj-lt"/>
              </a:rPr>
              <a:t> </a:t>
            </a:r>
            <a:r>
              <a:rPr lang="cs-CZ" sz="2200" dirty="0">
                <a:latin typeface="+mj-lt"/>
              </a:rPr>
              <a:t>– Poplatníkem je i </a:t>
            </a:r>
            <a:r>
              <a:rPr lang="cs-CZ" sz="2200" b="1" dirty="0">
                <a:latin typeface="+mj-lt"/>
              </a:rPr>
              <a:t>právnická osoba </a:t>
            </a:r>
            <a:r>
              <a:rPr lang="cs-CZ" sz="2200" dirty="0">
                <a:latin typeface="+mj-lt"/>
              </a:rPr>
              <a:t>(např. družstvo, obchodní společnost atd.) + </a:t>
            </a:r>
            <a:r>
              <a:rPr lang="cs-CZ" sz="2200" b="1" dirty="0" err="1">
                <a:latin typeface="+mj-lt"/>
              </a:rPr>
              <a:t>svěřenský</a:t>
            </a:r>
            <a:r>
              <a:rPr lang="cs-CZ" sz="2200" b="1" dirty="0">
                <a:latin typeface="+mj-lt"/>
              </a:rPr>
              <a:t> fond, podílový fond nebo fond obhospodařovaný penzijní společností</a:t>
            </a:r>
            <a:r>
              <a:rPr lang="cs-CZ" sz="2200" dirty="0">
                <a:latin typeface="+mj-lt"/>
              </a:rPr>
              <a:t>, do kterých je vložena nemovitost (§ 10r ZMP</a:t>
            </a:r>
            <a:r>
              <a:rPr lang="cs-CZ" sz="2200" dirty="0" smtClean="0">
                <a:latin typeface="+mj-lt"/>
              </a:rPr>
              <a:t>) + </a:t>
            </a:r>
            <a:r>
              <a:rPr lang="cs-CZ" sz="2200" dirty="0">
                <a:latin typeface="+mj-lt"/>
              </a:rPr>
              <a:t>terminologická změna v návaznosti na úpravu OZ (§ 506 – stavba je součást pozemku)</a:t>
            </a:r>
          </a:p>
          <a:p>
            <a:endParaRPr lang="cs-CZ" sz="2200" dirty="0">
              <a:latin typeface="+mj-lt"/>
            </a:endParaRPr>
          </a:p>
          <a:p>
            <a:endParaRPr lang="cs-CZ" sz="22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14</a:t>
            </a:fld>
            <a:endParaRPr lang="cs-CZ"/>
          </a:p>
        </p:txBody>
      </p:sp>
    </p:spTree>
    <p:extLst>
      <p:ext uri="{BB962C8B-B14F-4D97-AF65-F5344CB8AC3E}">
        <p14:creationId xmlns:p14="http://schemas.microsoft.com/office/powerpoint/2010/main" val="198802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8954"/>
          </a:xfrm>
        </p:spPr>
        <p:txBody>
          <a:bodyPr>
            <a:normAutofit/>
          </a:bodyPr>
          <a:lstStyle/>
          <a:p>
            <a:pPr marL="182563" indent="1588"/>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3" name="Zástupný symbol pro obsah 2"/>
          <p:cNvSpPr>
            <a:spLocks noGrp="1"/>
          </p:cNvSpPr>
          <p:nvPr>
            <p:ph idx="1"/>
          </p:nvPr>
        </p:nvSpPr>
        <p:spPr>
          <a:xfrm>
            <a:off x="341777" y="1868074"/>
            <a:ext cx="8299722" cy="4362734"/>
          </a:xfrm>
        </p:spPr>
        <p:txBody>
          <a:bodyPr>
            <a:normAutofit lnSpcReduction="10000"/>
          </a:bodyPr>
          <a:lstStyle/>
          <a:p>
            <a:r>
              <a:rPr lang="cs-CZ" sz="2400" b="1" dirty="0">
                <a:latin typeface="+mj-lt"/>
              </a:rPr>
              <a:t>Předmět poplatku</a:t>
            </a:r>
          </a:p>
          <a:p>
            <a:r>
              <a:rPr lang="cs-CZ" sz="2400" b="1" dirty="0" smtClean="0">
                <a:latin typeface="+mj-lt"/>
              </a:rPr>
              <a:t>Jednotlivá možnost</a:t>
            </a:r>
            <a:r>
              <a:rPr lang="cs-CZ" sz="2400" dirty="0" smtClean="0">
                <a:latin typeface="+mj-lt"/>
              </a:rPr>
              <a:t> využívat </a:t>
            </a:r>
            <a:r>
              <a:rPr lang="cs-CZ" sz="2400" dirty="0">
                <a:latin typeface="+mj-lt"/>
              </a:rPr>
              <a:t>obecní systém odpadového hospodářství, která je dána</a:t>
            </a:r>
          </a:p>
          <a:p>
            <a:pPr marL="342900" indent="-342900">
              <a:buFont typeface="Arial" panose="020B0604020202020204" pitchFamily="34" charset="0"/>
              <a:buChar char="•"/>
            </a:pPr>
            <a:r>
              <a:rPr lang="cs-CZ" sz="2400" dirty="0">
                <a:latin typeface="+mj-lt"/>
              </a:rPr>
              <a:t>přihlášením v této obci,</a:t>
            </a:r>
          </a:p>
          <a:p>
            <a:pPr marL="342900" indent="-342900">
              <a:buFont typeface="Arial" panose="020B0604020202020204" pitchFamily="34" charset="0"/>
              <a:buChar char="•"/>
            </a:pPr>
            <a:r>
              <a:rPr lang="cs-CZ" sz="2400" dirty="0">
                <a:latin typeface="+mj-lt"/>
              </a:rPr>
              <a:t>vlastnictvím jednotlivé nemovité věci zahrnující byt, rodinný dům nebo stavbu pro rodinnou rekreaci, ve které není přihlášena žádná fyzická osoba a která se nachází na území této obce.</a:t>
            </a:r>
          </a:p>
          <a:p>
            <a:r>
              <a:rPr lang="cs-CZ" sz="2400" dirty="0" smtClean="0">
                <a:latin typeface="+mj-lt"/>
              </a:rPr>
              <a:t>Až </a:t>
            </a:r>
            <a:r>
              <a:rPr lang="cs-CZ" sz="2400" dirty="0">
                <a:latin typeface="+mj-lt"/>
              </a:rPr>
              <a:t>na výjimky </a:t>
            </a:r>
            <a:r>
              <a:rPr lang="cs-CZ" sz="2400" b="1" dirty="0">
                <a:latin typeface="+mj-lt"/>
              </a:rPr>
              <a:t>nezáleží na tom, zda v obci poplatník skutečně žije a vytváří odpad</a:t>
            </a:r>
            <a:r>
              <a:rPr lang="cs-CZ" sz="2400" dirty="0">
                <a:latin typeface="+mj-lt"/>
              </a:rPr>
              <a:t>, resp. využívá systému odstraňování komunálního odpadu</a:t>
            </a:r>
            <a:r>
              <a:rPr lang="cs-CZ" sz="2400" dirty="0" smtClean="0">
                <a:latin typeface="+mj-lt"/>
              </a:rPr>
              <a:t>.</a:t>
            </a:r>
          </a:p>
          <a:p>
            <a:r>
              <a:rPr lang="cs-CZ" sz="2400" dirty="0" smtClean="0">
                <a:latin typeface="+mj-lt"/>
              </a:rPr>
              <a:t>Kolikrát je naplněn předmět poplatku → tolikrát se platí.</a:t>
            </a:r>
            <a:endParaRPr lang="cs-CZ" sz="24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15</a:t>
            </a:fld>
            <a:endParaRPr lang="cs-CZ"/>
          </a:p>
        </p:txBody>
      </p:sp>
    </p:spTree>
    <p:extLst>
      <p:ext uri="{BB962C8B-B14F-4D97-AF65-F5344CB8AC3E}">
        <p14:creationId xmlns:p14="http://schemas.microsoft.com/office/powerpoint/2010/main" val="1651428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26430"/>
          </a:xfrm>
        </p:spPr>
        <p:txBody>
          <a:bodyPr>
            <a:normAutofit/>
          </a:bodyPr>
          <a:lstStyle/>
          <a:p>
            <a:pPr marL="269875"/>
            <a:r>
              <a:rPr lang="cs-CZ" sz="3200" dirty="0"/>
              <a:t>Poplatek za obecní systém odpadového </a:t>
            </a:r>
            <a:r>
              <a:rPr lang="cs-CZ" sz="3200" dirty="0" smtClean="0"/>
              <a:t>hospodářství (§ </a:t>
            </a:r>
            <a:r>
              <a:rPr lang="cs-CZ" sz="3200" dirty="0"/>
              <a:t>10e + násl. ZMP)</a:t>
            </a:r>
          </a:p>
        </p:txBody>
      </p:sp>
      <p:sp>
        <p:nvSpPr>
          <p:cNvPr id="3" name="Zástupný symbol pro obsah 2"/>
          <p:cNvSpPr>
            <a:spLocks noGrp="1"/>
          </p:cNvSpPr>
          <p:nvPr>
            <p:ph idx="1"/>
          </p:nvPr>
        </p:nvSpPr>
        <p:spPr>
          <a:xfrm>
            <a:off x="381314" y="1881044"/>
            <a:ext cx="8118110" cy="4439706"/>
          </a:xfrm>
        </p:spPr>
        <p:txBody>
          <a:bodyPr/>
          <a:lstStyle/>
          <a:p>
            <a:r>
              <a:rPr lang="cs-CZ" sz="2400" b="1" dirty="0" smtClean="0">
                <a:latin typeface="+mj-lt"/>
              </a:rPr>
              <a:t>Vícenásobná poplatková povinnost</a:t>
            </a:r>
          </a:p>
          <a:p>
            <a:r>
              <a:rPr lang="cs-CZ" sz="2200" dirty="0" smtClean="0">
                <a:latin typeface="+mj-lt"/>
              </a:rPr>
              <a:t>VOP případ </a:t>
            </a:r>
            <a:r>
              <a:rPr lang="cs-CZ" sz="2200" dirty="0" err="1" smtClean="0">
                <a:latin typeface="+mj-lt"/>
              </a:rPr>
              <a:t>sp</a:t>
            </a:r>
            <a:r>
              <a:rPr lang="cs-CZ" sz="2200" dirty="0" smtClean="0">
                <a:latin typeface="+mj-lt"/>
              </a:rPr>
              <a:t>. zn</a:t>
            </a:r>
            <a:r>
              <a:rPr lang="cs-CZ" sz="2200" dirty="0">
                <a:latin typeface="+mj-lt"/>
              </a:rPr>
              <a:t>. </a:t>
            </a:r>
            <a:r>
              <a:rPr lang="cs-CZ" sz="2200" dirty="0" smtClean="0">
                <a:latin typeface="+mj-lt"/>
              </a:rPr>
              <a:t>4800/2023/VOP, dostupný </a:t>
            </a:r>
            <a:r>
              <a:rPr lang="cs-CZ" sz="2200" dirty="0">
                <a:latin typeface="+mj-lt"/>
              </a:rPr>
              <a:t>z </a:t>
            </a:r>
            <a:r>
              <a:rPr lang="cs-CZ" sz="2200" dirty="0">
                <a:latin typeface="+mj-lt"/>
                <a:hlinkClick r:id="rId2"/>
              </a:rPr>
              <a:t>https://</a:t>
            </a:r>
            <a:r>
              <a:rPr lang="cs-CZ" sz="2200" dirty="0" smtClean="0">
                <a:latin typeface="+mj-lt"/>
                <a:hlinkClick r:id="rId2"/>
              </a:rPr>
              <a:t>eso.ochrance.cz</a:t>
            </a:r>
            <a:r>
              <a:rPr lang="cs-CZ" sz="2200" dirty="0" smtClean="0">
                <a:latin typeface="+mj-lt"/>
              </a:rPr>
              <a:t>:</a:t>
            </a:r>
          </a:p>
          <a:p>
            <a:r>
              <a:rPr lang="cs-CZ" sz="2200" i="1" dirty="0" smtClean="0">
                <a:latin typeface="+mj-lt"/>
              </a:rPr>
              <a:t>„Osoba</a:t>
            </a:r>
            <a:r>
              <a:rPr lang="cs-CZ" sz="2200" i="1" dirty="0">
                <a:latin typeface="+mj-lt"/>
              </a:rPr>
              <a:t>, která je v obci přihlášená k pobytu a současně zde vlastní nemovitou věc zahrnující byt, rodinný dům nebo stavbu pro rodinnou rekreaci, ve které není přihlášena žádná fyzická osoba, podléhá vícenásobné poplatkové povinnosti k poplatku za obecní systém odpadového hospodářství (§ 10e a násl. zákona o místních poplatcích</a:t>
            </a:r>
            <a:r>
              <a:rPr lang="cs-CZ" sz="2200" i="1" dirty="0" smtClean="0">
                <a:latin typeface="+mj-lt"/>
              </a:rPr>
              <a:t>).“ </a:t>
            </a:r>
            <a:endParaRPr lang="cs-CZ" sz="2200" i="1"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16</a:t>
            </a:fld>
            <a:endParaRPr lang="cs-CZ"/>
          </a:p>
        </p:txBody>
      </p:sp>
    </p:spTree>
    <p:extLst>
      <p:ext uri="{BB962C8B-B14F-4D97-AF65-F5344CB8AC3E}">
        <p14:creationId xmlns:p14="http://schemas.microsoft.com/office/powerpoint/2010/main" val="229938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41420"/>
          </a:xfrm>
        </p:spPr>
        <p:txBody>
          <a:bodyPr>
            <a:normAutofit/>
          </a:bodyPr>
          <a:lstStyle/>
          <a:p>
            <a:pPr marL="92075"/>
            <a:r>
              <a:rPr lang="cs-CZ" sz="3200" dirty="0"/>
              <a:t>Poplatek za obecní systém o</a:t>
            </a:r>
            <a:r>
              <a:rPr lang="cs-CZ" sz="3200" dirty="0" smtClean="0"/>
              <a:t>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289461" y="1842141"/>
            <a:ext cx="8382018" cy="4298726"/>
          </a:xfrm>
        </p:spPr>
        <p:txBody>
          <a:bodyPr>
            <a:normAutofit lnSpcReduction="10000"/>
          </a:bodyPr>
          <a:lstStyle/>
          <a:p>
            <a:r>
              <a:rPr lang="cs-CZ" sz="2600" b="1" dirty="0">
                <a:latin typeface="+mj-lt"/>
              </a:rPr>
              <a:t>Přihlášení fyzické osoby (§ 16c)</a:t>
            </a:r>
          </a:p>
          <a:p>
            <a:pPr marL="457200" indent="-457200">
              <a:buFont typeface="Arial" panose="020B0604020202020204" pitchFamily="34" charset="0"/>
              <a:buChar char="•"/>
            </a:pPr>
            <a:r>
              <a:rPr lang="cs-CZ" sz="2400" dirty="0">
                <a:latin typeface="+mj-lt"/>
              </a:rPr>
              <a:t>trvalý pobyt občana ČR</a:t>
            </a:r>
          </a:p>
          <a:p>
            <a:pPr marL="457200" indent="-457200">
              <a:buFont typeface="Arial" panose="020B0604020202020204" pitchFamily="34" charset="0"/>
              <a:buChar char="•"/>
            </a:pPr>
            <a:r>
              <a:rPr lang="cs-CZ" sz="2400" dirty="0">
                <a:latin typeface="+mj-lt"/>
              </a:rPr>
              <a:t>cizinci byl povolen trvalý pobyt</a:t>
            </a:r>
          </a:p>
          <a:p>
            <a:pPr marL="457200" indent="-457200">
              <a:buFont typeface="Arial" panose="020B0604020202020204" pitchFamily="34" charset="0"/>
              <a:buChar char="•"/>
            </a:pPr>
            <a:r>
              <a:rPr lang="cs-CZ" sz="2400" dirty="0">
                <a:latin typeface="+mj-lt"/>
              </a:rPr>
              <a:t>cizinec přechodně pobývá p</a:t>
            </a:r>
            <a:r>
              <a:rPr lang="pt-BR" sz="2400" dirty="0">
                <a:latin typeface="+mj-lt"/>
              </a:rPr>
              <a:t>o dobu delší 3 měsíců</a:t>
            </a:r>
            <a:r>
              <a:rPr lang="cs-CZ" sz="2400" dirty="0">
                <a:latin typeface="+mj-lt"/>
              </a:rPr>
              <a:t> v ČR dle zákona o upravujícího pobyt cizinců</a:t>
            </a:r>
          </a:p>
          <a:p>
            <a:pPr marL="457200" indent="-457200">
              <a:buFont typeface="Arial" panose="020B0604020202020204" pitchFamily="34" charset="0"/>
              <a:buChar char="•"/>
            </a:pPr>
            <a:r>
              <a:rPr lang="cs-CZ" sz="2400" dirty="0">
                <a:latin typeface="+mj-lt"/>
              </a:rPr>
              <a:t>je žadatelem o udělení mezinárodní ochrany nebo osobou strpěnou na území podle zákona o azylu anebo žadatelem o poskytnutí dočasné ochrany podle zákona o dočasné ochraně cizinců, nebo</a:t>
            </a:r>
          </a:p>
          <a:p>
            <a:pPr marL="457200" indent="-457200">
              <a:buFont typeface="Arial" panose="020B0604020202020204" pitchFamily="34" charset="0"/>
              <a:buChar char="•"/>
            </a:pPr>
            <a:r>
              <a:rPr lang="cs-CZ" sz="2400" dirty="0">
                <a:latin typeface="+mj-lt"/>
              </a:rPr>
              <a:t>kterému byla udělena mezinárodní ochrana nebo jde o cizince požívajícího dočasné ochrany</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17</a:t>
            </a:fld>
            <a:endParaRPr lang="cs-CZ"/>
          </a:p>
        </p:txBody>
      </p:sp>
    </p:spTree>
    <p:extLst>
      <p:ext uri="{BB962C8B-B14F-4D97-AF65-F5344CB8AC3E}">
        <p14:creationId xmlns:p14="http://schemas.microsoft.com/office/powerpoint/2010/main" val="84126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96449"/>
          </a:xfrm>
        </p:spPr>
        <p:txBody>
          <a:bodyPr>
            <a:normAutofit/>
          </a:bodyPr>
          <a:lstStyle/>
          <a:p>
            <a:pPr marL="92075"/>
            <a:r>
              <a:rPr lang="cs-CZ" sz="3200" dirty="0"/>
              <a:t>Poplatek za obecní systém o</a:t>
            </a:r>
            <a:r>
              <a:rPr lang="cs-CZ" sz="3200" dirty="0" smtClean="0"/>
              <a:t>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262328" y="1819656"/>
            <a:ext cx="8671809" cy="4298726"/>
          </a:xfrm>
        </p:spPr>
        <p:txBody>
          <a:bodyPr>
            <a:normAutofit/>
          </a:bodyPr>
          <a:lstStyle/>
          <a:p>
            <a:r>
              <a:rPr lang="cs-CZ" sz="2600" b="1" dirty="0" smtClean="0">
                <a:latin typeface="+mj-lt"/>
              </a:rPr>
              <a:t>Změny v CIS</a:t>
            </a:r>
          </a:p>
          <a:p>
            <a:r>
              <a:rPr lang="cs-CZ" sz="2400" dirty="0">
                <a:latin typeface="+mj-lt"/>
              </a:rPr>
              <a:t>VOP případ </a:t>
            </a:r>
            <a:r>
              <a:rPr lang="cs-CZ" sz="2400" dirty="0" err="1">
                <a:latin typeface="+mj-lt"/>
              </a:rPr>
              <a:t>sp</a:t>
            </a:r>
            <a:r>
              <a:rPr lang="cs-CZ" sz="2400" dirty="0">
                <a:latin typeface="+mj-lt"/>
              </a:rPr>
              <a:t>. zn. 4058/2020/VOP, dostupný z </a:t>
            </a:r>
            <a:r>
              <a:rPr lang="cs-CZ" sz="2400" dirty="0">
                <a:latin typeface="+mj-lt"/>
                <a:hlinkClick r:id="rId2"/>
              </a:rPr>
              <a:t>https://</a:t>
            </a:r>
            <a:r>
              <a:rPr lang="cs-CZ" sz="2400" dirty="0" smtClean="0">
                <a:latin typeface="+mj-lt"/>
                <a:hlinkClick r:id="rId2"/>
              </a:rPr>
              <a:t>eso.ochrance.cz</a:t>
            </a:r>
            <a:r>
              <a:rPr lang="cs-CZ" sz="2400" dirty="0" smtClean="0">
                <a:latin typeface="+mj-lt"/>
              </a:rPr>
              <a:t>:</a:t>
            </a:r>
            <a:endParaRPr lang="cs-CZ" sz="2400" dirty="0">
              <a:latin typeface="+mj-lt"/>
            </a:endParaRPr>
          </a:p>
          <a:p>
            <a:r>
              <a:rPr lang="cs-CZ" sz="2400" i="1" dirty="0" smtClean="0">
                <a:latin typeface="+mj-lt"/>
              </a:rPr>
              <a:t>„Poplatníkem </a:t>
            </a:r>
            <a:r>
              <a:rPr lang="cs-CZ" sz="2400" i="1" dirty="0">
                <a:latin typeface="+mj-lt"/>
              </a:rPr>
              <a:t>místního poplatku za komunální odpad (§ 10b zákona o místních poplatcích ve znění účinném do 31. prosince 2020) se stává i cizinec na základě evidovaného přechodného pobytu v cizineckém informačním systému (§ 16c písm. b/ bodu 2 zákona o místních poplatcích). </a:t>
            </a:r>
            <a:r>
              <a:rPr lang="cs-CZ" sz="2400" b="1" i="1" dirty="0">
                <a:latin typeface="+mj-lt"/>
              </a:rPr>
              <a:t>Dojde-li zpětně ke změně v evidovaném pobytu cizince v CIS, protože doloží, že v dané době na území republiky fakticky nepobýval, je taková skutečnost důvodem pro obnovu</a:t>
            </a:r>
            <a:r>
              <a:rPr lang="cs-CZ" sz="2400" i="1" dirty="0">
                <a:latin typeface="+mj-lt"/>
              </a:rPr>
              <a:t> poplatkového řízení (§ 117 odst. 1 písm. b/ daňový řád</a:t>
            </a:r>
            <a:r>
              <a:rPr lang="cs-CZ" sz="2400" i="1" dirty="0" smtClean="0">
                <a:latin typeface="+mj-lt"/>
              </a:rPr>
              <a:t>).“</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18</a:t>
            </a:fld>
            <a:endParaRPr lang="cs-CZ"/>
          </a:p>
        </p:txBody>
      </p:sp>
    </p:spTree>
    <p:extLst>
      <p:ext uri="{BB962C8B-B14F-4D97-AF65-F5344CB8AC3E}">
        <p14:creationId xmlns:p14="http://schemas.microsoft.com/office/powerpoint/2010/main" val="264182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18935"/>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182881" y="1819656"/>
            <a:ext cx="8391162" cy="4298726"/>
          </a:xfrm>
        </p:spPr>
        <p:txBody>
          <a:bodyPr>
            <a:normAutofit fontScale="92500" lnSpcReduction="20000"/>
          </a:bodyPr>
          <a:lstStyle/>
          <a:p>
            <a:r>
              <a:rPr lang="cs-CZ" sz="3000" b="1" dirty="0">
                <a:latin typeface="+mj-lt"/>
              </a:rPr>
              <a:t>Vlastnictví nemovité </a:t>
            </a:r>
            <a:r>
              <a:rPr lang="cs-CZ" sz="3000" b="1" dirty="0" smtClean="0">
                <a:latin typeface="+mj-lt"/>
              </a:rPr>
              <a:t>věci zahrnující BYT</a:t>
            </a:r>
            <a:endParaRPr lang="cs-CZ" sz="3000" b="1" dirty="0">
              <a:latin typeface="+mj-lt"/>
            </a:endParaRPr>
          </a:p>
          <a:p>
            <a:pPr marL="457200" indent="-457200">
              <a:buFont typeface="Arial" panose="020B0604020202020204" pitchFamily="34" charset="0"/>
              <a:buChar char="•"/>
            </a:pPr>
            <a:r>
              <a:rPr lang="cs-CZ" sz="2800" b="1" dirty="0" smtClean="0">
                <a:latin typeface="+mj-lt"/>
              </a:rPr>
              <a:t>Byt</a:t>
            </a:r>
            <a:r>
              <a:rPr lang="cs-CZ" sz="2800" dirty="0" smtClean="0">
                <a:latin typeface="+mj-lt"/>
              </a:rPr>
              <a:t> </a:t>
            </a:r>
            <a:r>
              <a:rPr lang="cs-CZ" sz="2800" dirty="0">
                <a:latin typeface="+mj-lt"/>
              </a:rPr>
              <a:t>→ DZ výslovný odkaz na § 2236 </a:t>
            </a:r>
            <a:r>
              <a:rPr lang="cs-CZ" sz="2800" dirty="0" smtClean="0">
                <a:latin typeface="+mj-lt"/>
              </a:rPr>
              <a:t>OZ: </a:t>
            </a:r>
            <a:r>
              <a:rPr lang="cs-CZ" sz="2800" dirty="0">
                <a:latin typeface="+mj-lt"/>
              </a:rPr>
              <a:t>místnost nebo soubor místností, které jsou částí domu, tvoří obytný prostor a jsou </a:t>
            </a:r>
            <a:r>
              <a:rPr lang="cs-CZ" sz="2800" b="1" dirty="0" smtClean="0">
                <a:latin typeface="+mj-lt"/>
              </a:rPr>
              <a:t>určeny (= dle stavebních předpisů) </a:t>
            </a:r>
            <a:r>
              <a:rPr lang="cs-CZ" sz="2800" b="1" dirty="0">
                <a:latin typeface="+mj-lt"/>
              </a:rPr>
              <a:t>a užívány k účelu bydlení </a:t>
            </a:r>
            <a:r>
              <a:rPr lang="cs-CZ" sz="2800" dirty="0">
                <a:latin typeface="+mj-lt"/>
              </a:rPr>
              <a:t>+ dle § 10q i bytová jednotka.</a:t>
            </a:r>
          </a:p>
          <a:p>
            <a:pPr marL="457200" indent="-457200">
              <a:buFont typeface="Arial" panose="020B0604020202020204" pitchFamily="34" charset="0"/>
              <a:buChar char="•"/>
            </a:pPr>
            <a:r>
              <a:rPr lang="cs-CZ" sz="2800" dirty="0">
                <a:latin typeface="+mj-lt"/>
              </a:rPr>
              <a:t>DZ: </a:t>
            </a:r>
            <a:r>
              <a:rPr lang="cs-CZ" sz="2800" i="1" dirty="0">
                <a:latin typeface="+mj-lt"/>
              </a:rPr>
              <a:t>„Nemovitou věcí zahrnující byt tak je zejména pozemek, na kterém stojí obytná budova, jednotka podle občanského zákoníku, obytná stavba, která doposud právně nesplynula s pozemkem, právo stavby, ale například i zemědělská usedlost nebo víceúčelová stavba jako například polyfunkční dům obsahující byty i nebytové prostory určené k podnikání.“</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19</a:t>
            </a:fld>
            <a:endParaRPr lang="cs-CZ"/>
          </a:p>
        </p:txBody>
      </p:sp>
    </p:spTree>
    <p:extLst>
      <p:ext uri="{BB962C8B-B14F-4D97-AF65-F5344CB8AC3E}">
        <p14:creationId xmlns:p14="http://schemas.microsoft.com/office/powerpoint/2010/main" val="390640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04800" y="3"/>
            <a:ext cx="8839200" cy="1603945"/>
          </a:xfrm>
        </p:spPr>
        <p:txBody>
          <a:bodyPr numCol="2">
            <a:normAutofit/>
          </a:bodyPr>
          <a:lstStyle/>
          <a:p>
            <a:r>
              <a:rPr lang="cs-CZ" sz="3200" dirty="0"/>
              <a:t>Program školení</a:t>
            </a:r>
          </a:p>
        </p:txBody>
      </p:sp>
      <p:sp>
        <p:nvSpPr>
          <p:cNvPr id="3" name="Zástupný symbol pro obsah 2"/>
          <p:cNvSpPr>
            <a:spLocks noGrp="1"/>
          </p:cNvSpPr>
          <p:nvPr>
            <p:ph idx="1"/>
          </p:nvPr>
        </p:nvSpPr>
        <p:spPr>
          <a:xfrm>
            <a:off x="179882" y="1801367"/>
            <a:ext cx="8911652" cy="4524481"/>
          </a:xfrm>
        </p:spPr>
        <p:txBody>
          <a:bodyPr numCol="1">
            <a:noAutofit/>
          </a:bodyPr>
          <a:lstStyle/>
          <a:p>
            <a:pPr marL="2058988" indent="-2058988">
              <a:lnSpc>
                <a:spcPct val="120000"/>
              </a:lnSpc>
              <a:spcBef>
                <a:spcPts val="600"/>
              </a:spcBef>
              <a:spcAft>
                <a:spcPts val="0"/>
              </a:spcAft>
            </a:pPr>
            <a:r>
              <a:rPr lang="cs-CZ" sz="1900" b="1" dirty="0">
                <a:latin typeface="+mj-lt"/>
              </a:rPr>
              <a:t>Obecná </a:t>
            </a:r>
            <a:r>
              <a:rPr lang="cs-CZ" sz="1900" b="1" dirty="0" smtClean="0">
                <a:latin typeface="+mj-lt"/>
              </a:rPr>
              <a:t>východiska </a:t>
            </a:r>
          </a:p>
          <a:p>
            <a:pPr marL="265113" indent="-265113">
              <a:lnSpc>
                <a:spcPct val="120000"/>
              </a:lnSpc>
              <a:spcBef>
                <a:spcPts val="600"/>
              </a:spcBef>
              <a:spcAft>
                <a:spcPts val="0"/>
              </a:spcAft>
              <a:buFont typeface="Arial" panose="020B0604020202020204" pitchFamily="34" charset="0"/>
              <a:buChar char="•"/>
            </a:pPr>
            <a:r>
              <a:rPr lang="cs-CZ" sz="1900" dirty="0">
                <a:latin typeface="+mj-lt"/>
              </a:rPr>
              <a:t>základní informace ke změnám právní </a:t>
            </a:r>
            <a:r>
              <a:rPr lang="cs-CZ" sz="1900" dirty="0" smtClean="0">
                <a:latin typeface="+mj-lt"/>
              </a:rPr>
              <a:t>úpravy, důvody </a:t>
            </a:r>
            <a:r>
              <a:rPr lang="cs-CZ" sz="1900" dirty="0">
                <a:latin typeface="+mj-lt"/>
              </a:rPr>
              <a:t>změny právní </a:t>
            </a:r>
            <a:r>
              <a:rPr lang="cs-CZ" sz="1900" dirty="0" smtClean="0">
                <a:latin typeface="+mj-lt"/>
              </a:rPr>
              <a:t>úpravy, materiály </a:t>
            </a:r>
            <a:r>
              <a:rPr lang="cs-CZ" sz="1900" dirty="0">
                <a:latin typeface="+mj-lt"/>
              </a:rPr>
              <a:t>a zdroje informací</a:t>
            </a:r>
          </a:p>
          <a:p>
            <a:pPr marL="2058988" indent="-2058988">
              <a:lnSpc>
                <a:spcPct val="120000"/>
              </a:lnSpc>
              <a:spcBef>
                <a:spcPts val="600"/>
              </a:spcBef>
              <a:spcAft>
                <a:spcPts val="0"/>
              </a:spcAft>
            </a:pPr>
            <a:r>
              <a:rPr lang="cs-CZ" sz="1900" b="1" dirty="0" smtClean="0">
                <a:latin typeface="+mj-lt"/>
              </a:rPr>
              <a:t> Poplatek </a:t>
            </a:r>
            <a:r>
              <a:rPr lang="cs-CZ" sz="1900" b="1" dirty="0">
                <a:latin typeface="+mj-lt"/>
              </a:rPr>
              <a:t>za obecní systém odpadového hospodářství</a:t>
            </a:r>
          </a:p>
          <a:p>
            <a:pPr marL="265113" indent="-265113">
              <a:lnSpc>
                <a:spcPct val="120000"/>
              </a:lnSpc>
              <a:spcBef>
                <a:spcPts val="600"/>
              </a:spcBef>
              <a:spcAft>
                <a:spcPts val="0"/>
              </a:spcAft>
              <a:buFont typeface="Arial" panose="020B0604020202020204" pitchFamily="34" charset="0"/>
              <a:buChar char="•"/>
            </a:pPr>
            <a:r>
              <a:rPr lang="cs-CZ" sz="1900" dirty="0" smtClean="0">
                <a:latin typeface="+mj-lt"/>
              </a:rPr>
              <a:t>subjekt poplatku – poplatník, předmět poplatku, osvobození, výše poplatku</a:t>
            </a:r>
          </a:p>
          <a:p>
            <a:pPr marL="2058988" indent="-2058988">
              <a:lnSpc>
                <a:spcPct val="120000"/>
              </a:lnSpc>
              <a:spcBef>
                <a:spcPts val="600"/>
              </a:spcBef>
              <a:spcAft>
                <a:spcPts val="0"/>
              </a:spcAft>
            </a:pPr>
            <a:r>
              <a:rPr lang="cs-CZ" sz="1900" dirty="0" smtClean="0">
                <a:latin typeface="+mj-lt"/>
              </a:rPr>
              <a:t> </a:t>
            </a:r>
            <a:r>
              <a:rPr lang="cs-CZ" sz="1900" b="1" dirty="0" smtClean="0">
                <a:latin typeface="+mj-lt"/>
              </a:rPr>
              <a:t>Poplatek za odkládání komunálního odpadu z nemovité věci</a:t>
            </a:r>
          </a:p>
          <a:p>
            <a:pPr marL="265113" indent="-265113">
              <a:lnSpc>
                <a:spcPct val="120000"/>
              </a:lnSpc>
              <a:spcBef>
                <a:spcPts val="600"/>
              </a:spcBef>
              <a:spcAft>
                <a:spcPts val="0"/>
              </a:spcAft>
              <a:buFont typeface="Arial" panose="020B0604020202020204" pitchFamily="34" charset="0"/>
              <a:buChar char="•"/>
            </a:pPr>
            <a:r>
              <a:rPr lang="cs-CZ" sz="1900" dirty="0" smtClean="0">
                <a:latin typeface="+mj-lt"/>
              </a:rPr>
              <a:t>subjekt </a:t>
            </a:r>
            <a:r>
              <a:rPr lang="cs-CZ" sz="1900" dirty="0">
                <a:latin typeface="+mj-lt"/>
              </a:rPr>
              <a:t>poplatku </a:t>
            </a:r>
            <a:r>
              <a:rPr lang="cs-CZ" sz="1900" dirty="0" smtClean="0">
                <a:latin typeface="+mj-lt"/>
              </a:rPr>
              <a:t>– poplatník, předmět poplatku, </a:t>
            </a:r>
            <a:r>
              <a:rPr lang="cs-CZ" sz="1900" dirty="0">
                <a:latin typeface="+mj-lt"/>
              </a:rPr>
              <a:t>výpočet </a:t>
            </a:r>
            <a:r>
              <a:rPr lang="cs-CZ" sz="1900" dirty="0" smtClean="0">
                <a:latin typeface="+mj-lt"/>
              </a:rPr>
              <a:t>poplatku, plátce poplatku</a:t>
            </a:r>
          </a:p>
          <a:p>
            <a:pPr>
              <a:lnSpc>
                <a:spcPct val="120000"/>
              </a:lnSpc>
              <a:spcBef>
                <a:spcPts val="600"/>
              </a:spcBef>
              <a:spcAft>
                <a:spcPts val="0"/>
              </a:spcAft>
            </a:pPr>
            <a:r>
              <a:rPr lang="cs-CZ" sz="1900" b="1" dirty="0" smtClean="0">
                <a:latin typeface="+mj-lt"/>
              </a:rPr>
              <a:t> Procesní </a:t>
            </a:r>
            <a:r>
              <a:rPr lang="cs-CZ" sz="1900" b="1" dirty="0">
                <a:latin typeface="+mj-lt"/>
              </a:rPr>
              <a:t>souvislosti správy </a:t>
            </a:r>
            <a:r>
              <a:rPr lang="cs-CZ" sz="1900" b="1" dirty="0" smtClean="0">
                <a:latin typeface="+mj-lt"/>
              </a:rPr>
              <a:t>poplatku</a:t>
            </a:r>
          </a:p>
          <a:p>
            <a:pPr marL="265113" indent="-265113">
              <a:lnSpc>
                <a:spcPct val="120000"/>
              </a:lnSpc>
              <a:spcBef>
                <a:spcPts val="600"/>
              </a:spcBef>
              <a:spcAft>
                <a:spcPts val="0"/>
              </a:spcAft>
              <a:buFont typeface="Arial" panose="020B0604020202020204" pitchFamily="34" charset="0"/>
              <a:buChar char="•"/>
            </a:pPr>
            <a:r>
              <a:rPr lang="cs-CZ" sz="1900" dirty="0">
                <a:latin typeface="+mj-lt"/>
              </a:rPr>
              <a:t>v</a:t>
            </a:r>
            <a:r>
              <a:rPr lang="cs-CZ" sz="1900" dirty="0" smtClean="0">
                <a:latin typeface="+mj-lt"/>
              </a:rPr>
              <a:t>yměření poplatků, doměření poplatků, zvýšení poplatku, insolvenční řízení, lhůta pro stanovení daně, lhůta pro placení daně, přechod poplatkové povinnosti, prominutí</a:t>
            </a:r>
            <a:endParaRPr lang="cs-CZ" sz="19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a:t>
            </a:fld>
            <a:endParaRPr lang="cs-CZ" dirty="0"/>
          </a:p>
        </p:txBody>
      </p:sp>
    </p:spTree>
    <p:extLst>
      <p:ext uri="{BB962C8B-B14F-4D97-AF65-F5344CB8AC3E}">
        <p14:creationId xmlns:p14="http://schemas.microsoft.com/office/powerpoint/2010/main" val="2579875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8954"/>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182881" y="1819656"/>
            <a:ext cx="8391162" cy="4298726"/>
          </a:xfrm>
        </p:spPr>
        <p:txBody>
          <a:bodyPr>
            <a:normAutofit lnSpcReduction="10000"/>
          </a:bodyPr>
          <a:lstStyle/>
          <a:p>
            <a:r>
              <a:rPr lang="cs-CZ" sz="2800" b="1" dirty="0" smtClean="0">
                <a:latin typeface="+mj-lt"/>
              </a:rPr>
              <a:t>Příklad:</a:t>
            </a:r>
          </a:p>
          <a:p>
            <a:r>
              <a:rPr lang="cs-CZ" sz="2400" dirty="0" smtClean="0">
                <a:latin typeface="+mj-lt"/>
              </a:rPr>
              <a:t>V obci A je bytový dům – v KN zapsána jako stavba pro bydlení, rozdělená na ideální podíly mezi 8 osob (každá má 1/8 ideální podíl na stavbě), dle technické specifikace budovy je zde 8 bytů (v KN však nejsou vymezené bytové jednotky). Dále z ISEO je patrné, že zde 6 osob má evidován trvalý pobyt. </a:t>
            </a:r>
            <a:endParaRPr lang="cs-CZ" sz="2400" dirty="0">
              <a:latin typeface="+mj-lt"/>
            </a:endParaRPr>
          </a:p>
          <a:p>
            <a:r>
              <a:rPr lang="cs-CZ" sz="2400" dirty="0" smtClean="0">
                <a:latin typeface="+mj-lt"/>
              </a:rPr>
              <a:t>Jak byste vybrali poplatek za obecní systém odpadového hospodářství?</a:t>
            </a:r>
          </a:p>
          <a:p>
            <a:endParaRPr lang="cs-CZ" sz="2400" dirty="0">
              <a:latin typeface="+mj-lt"/>
            </a:endParaRPr>
          </a:p>
          <a:p>
            <a:r>
              <a:rPr lang="cs-CZ" sz="2400" b="1" dirty="0" smtClean="0">
                <a:latin typeface="+mj-lt"/>
              </a:rPr>
              <a:t>Řešení: </a:t>
            </a:r>
            <a:r>
              <a:rPr lang="cs-CZ" sz="2400" dirty="0" smtClean="0">
                <a:latin typeface="+mj-lt"/>
              </a:rPr>
              <a:t>Poplatek lze vybrat jen za 6 osob, které zde mají evidovaný trvalý pobyt. </a:t>
            </a:r>
            <a:endParaRPr lang="cs-CZ" sz="2400" dirty="0">
              <a:latin typeface="+mj-lt"/>
            </a:endParaRP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20</a:t>
            </a:fld>
            <a:endParaRPr lang="cs-CZ"/>
          </a:p>
        </p:txBody>
      </p:sp>
    </p:spTree>
    <p:extLst>
      <p:ext uri="{BB962C8B-B14F-4D97-AF65-F5344CB8AC3E}">
        <p14:creationId xmlns:p14="http://schemas.microsoft.com/office/powerpoint/2010/main" val="691896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95562"/>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21</a:t>
            </a:fld>
            <a:endParaRPr lang="cs-CZ"/>
          </a:p>
        </p:txBody>
      </p:sp>
      <p:sp>
        <p:nvSpPr>
          <p:cNvPr id="5" name="Zaoblený obdélník 4"/>
          <p:cNvSpPr/>
          <p:nvPr/>
        </p:nvSpPr>
        <p:spPr>
          <a:xfrm>
            <a:off x="594360" y="4038600"/>
            <a:ext cx="3284220" cy="1173480"/>
          </a:xfrm>
          <a:prstGeom prst="roundRect">
            <a:avLst/>
          </a:prstGeom>
          <a:solidFill>
            <a:srgbClr val="AFC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539240" y="2050449"/>
            <a:ext cx="1394460" cy="273278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760220" y="259842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2366010" y="322326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2366010" y="259842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1741170" y="387858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760220" y="322326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2366010" y="387858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800100" y="4944711"/>
            <a:ext cx="335280" cy="422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ovéPole 17"/>
          <p:cNvSpPr txBox="1"/>
          <p:nvPr/>
        </p:nvSpPr>
        <p:spPr>
          <a:xfrm>
            <a:off x="377190" y="5367621"/>
            <a:ext cx="4320540" cy="923330"/>
          </a:xfrm>
          <a:prstGeom prst="rect">
            <a:avLst/>
          </a:prstGeom>
          <a:noFill/>
        </p:spPr>
        <p:txBody>
          <a:bodyPr wrap="square" rtlCol="0">
            <a:spAutoFit/>
          </a:bodyPr>
          <a:lstStyle/>
          <a:p>
            <a:r>
              <a:rPr lang="cs-CZ" dirty="0" smtClean="0"/>
              <a:t>Nemovitá věc zahrnující byt = pozemek, na kterém stojí budova, ve které jsou byty </a:t>
            </a:r>
            <a:r>
              <a:rPr lang="cs-CZ" b="1" dirty="0" smtClean="0"/>
              <a:t>nevymezené</a:t>
            </a:r>
            <a:r>
              <a:rPr lang="cs-CZ" dirty="0" smtClean="0"/>
              <a:t> jako bytové jednotky</a:t>
            </a:r>
            <a:endParaRPr lang="cs-CZ" dirty="0"/>
          </a:p>
        </p:txBody>
      </p:sp>
      <p:cxnSp>
        <p:nvCxnSpPr>
          <p:cNvPr id="21" name="Přímá spojnice se šipkou 20"/>
          <p:cNvCxnSpPr/>
          <p:nvPr/>
        </p:nvCxnSpPr>
        <p:spPr>
          <a:xfrm>
            <a:off x="1135380" y="2295860"/>
            <a:ext cx="822960" cy="121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190500" y="2050449"/>
            <a:ext cx="1226798" cy="1723549"/>
          </a:xfrm>
          <a:prstGeom prst="rect">
            <a:avLst/>
          </a:prstGeom>
          <a:noFill/>
        </p:spPr>
        <p:txBody>
          <a:bodyPr wrap="square" rtlCol="0">
            <a:spAutoFit/>
          </a:bodyPr>
          <a:lstStyle/>
          <a:p>
            <a:r>
              <a:rPr lang="cs-CZ" dirty="0" smtClean="0"/>
              <a:t>Součást pozemku </a:t>
            </a:r>
          </a:p>
          <a:p>
            <a:r>
              <a:rPr lang="cs-CZ" sz="1400" dirty="0" smtClean="0"/>
              <a:t>(*je-li stejný vlastník pozemku i budovy stejný)</a:t>
            </a:r>
            <a:endParaRPr lang="cs-CZ" sz="1400" dirty="0"/>
          </a:p>
        </p:txBody>
      </p:sp>
      <p:cxnSp>
        <p:nvCxnSpPr>
          <p:cNvPr id="25" name="Přímá spojnice se šipkou 24"/>
          <p:cNvCxnSpPr/>
          <p:nvPr/>
        </p:nvCxnSpPr>
        <p:spPr>
          <a:xfrm>
            <a:off x="1135380" y="2289810"/>
            <a:ext cx="796290" cy="468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Přímá spojnice 26"/>
          <p:cNvCxnSpPr/>
          <p:nvPr/>
        </p:nvCxnSpPr>
        <p:spPr>
          <a:xfrm>
            <a:off x="4572000" y="1798320"/>
            <a:ext cx="0" cy="432054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8" name="Zaoblený obdélník 27"/>
          <p:cNvSpPr/>
          <p:nvPr/>
        </p:nvSpPr>
        <p:spPr>
          <a:xfrm>
            <a:off x="5103960" y="4038600"/>
            <a:ext cx="3284220" cy="1173480"/>
          </a:xfrm>
          <a:prstGeom prst="roundRect">
            <a:avLst/>
          </a:prstGeom>
          <a:solidFill>
            <a:srgbClr val="AFC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6246474" y="1956058"/>
            <a:ext cx="1394460" cy="273278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6478418" y="2564971"/>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nvSpPr>
        <p:spPr>
          <a:xfrm>
            <a:off x="7062544" y="2564971"/>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p:nvSpPr>
        <p:spPr>
          <a:xfrm>
            <a:off x="7112946" y="3875862"/>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6472249" y="3880078"/>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bdélník 33"/>
          <p:cNvSpPr/>
          <p:nvPr/>
        </p:nvSpPr>
        <p:spPr>
          <a:xfrm>
            <a:off x="7077784" y="3230262"/>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p:cNvSpPr/>
          <p:nvPr/>
        </p:nvSpPr>
        <p:spPr>
          <a:xfrm>
            <a:off x="6478418" y="3223260"/>
            <a:ext cx="3429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p:cNvSpPr/>
          <p:nvPr/>
        </p:nvSpPr>
        <p:spPr>
          <a:xfrm>
            <a:off x="5425902" y="4157802"/>
            <a:ext cx="491490" cy="467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p:cNvSpPr/>
          <p:nvPr/>
        </p:nvSpPr>
        <p:spPr>
          <a:xfrm>
            <a:off x="5425902" y="4710942"/>
            <a:ext cx="491490" cy="467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bdélník 37"/>
          <p:cNvSpPr/>
          <p:nvPr/>
        </p:nvSpPr>
        <p:spPr>
          <a:xfrm>
            <a:off x="7762876" y="4157802"/>
            <a:ext cx="491490" cy="491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Obdélník 38"/>
          <p:cNvSpPr/>
          <p:nvPr/>
        </p:nvSpPr>
        <p:spPr>
          <a:xfrm>
            <a:off x="7773353" y="4710942"/>
            <a:ext cx="491490" cy="428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Obdélník 39"/>
          <p:cNvSpPr/>
          <p:nvPr/>
        </p:nvSpPr>
        <p:spPr>
          <a:xfrm>
            <a:off x="6052649" y="4727002"/>
            <a:ext cx="661755" cy="412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Obdélník 40"/>
          <p:cNvSpPr/>
          <p:nvPr/>
        </p:nvSpPr>
        <p:spPr>
          <a:xfrm>
            <a:off x="6822768" y="4728681"/>
            <a:ext cx="881550" cy="4192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Obdélník 41"/>
          <p:cNvSpPr/>
          <p:nvPr/>
        </p:nvSpPr>
        <p:spPr>
          <a:xfrm>
            <a:off x="6372912" y="3094800"/>
            <a:ext cx="602467" cy="702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3" name="Obdélník 42"/>
          <p:cNvSpPr/>
          <p:nvPr/>
        </p:nvSpPr>
        <p:spPr>
          <a:xfrm>
            <a:off x="7018709" y="3850637"/>
            <a:ext cx="594948" cy="705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Obdélník 43"/>
          <p:cNvSpPr/>
          <p:nvPr/>
        </p:nvSpPr>
        <p:spPr>
          <a:xfrm>
            <a:off x="6360247" y="3854263"/>
            <a:ext cx="602467" cy="702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5" name="Obdélník 44"/>
          <p:cNvSpPr/>
          <p:nvPr/>
        </p:nvSpPr>
        <p:spPr>
          <a:xfrm>
            <a:off x="7018709" y="3090584"/>
            <a:ext cx="602467" cy="702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6" name="Obdélník 45"/>
          <p:cNvSpPr/>
          <p:nvPr/>
        </p:nvSpPr>
        <p:spPr>
          <a:xfrm>
            <a:off x="7006346" y="2279279"/>
            <a:ext cx="602467" cy="702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7" name="Obdélník 46"/>
          <p:cNvSpPr/>
          <p:nvPr/>
        </p:nvSpPr>
        <p:spPr>
          <a:xfrm>
            <a:off x="6352444" y="2270760"/>
            <a:ext cx="602467" cy="702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49" name="Přímá spojnice se šipkou 48"/>
          <p:cNvCxnSpPr/>
          <p:nvPr/>
        </p:nvCxnSpPr>
        <p:spPr>
          <a:xfrm>
            <a:off x="5789479" y="2695997"/>
            <a:ext cx="913425" cy="61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Přímá spojnice se šipkou 49"/>
          <p:cNvCxnSpPr/>
          <p:nvPr/>
        </p:nvCxnSpPr>
        <p:spPr>
          <a:xfrm flipV="1">
            <a:off x="5773789" y="2439655"/>
            <a:ext cx="913425" cy="250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Přímá spojnice se šipkou 50"/>
          <p:cNvCxnSpPr/>
          <p:nvPr/>
        </p:nvCxnSpPr>
        <p:spPr>
          <a:xfrm flipH="1">
            <a:off x="5684864" y="2696931"/>
            <a:ext cx="97157" cy="1711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TextovéPole 55"/>
          <p:cNvSpPr txBox="1"/>
          <p:nvPr/>
        </p:nvSpPr>
        <p:spPr>
          <a:xfrm>
            <a:off x="4677508" y="2270760"/>
            <a:ext cx="1039882" cy="646331"/>
          </a:xfrm>
          <a:prstGeom prst="rect">
            <a:avLst/>
          </a:prstGeom>
          <a:noFill/>
        </p:spPr>
        <p:txBody>
          <a:bodyPr wrap="square" rtlCol="0">
            <a:spAutoFit/>
          </a:bodyPr>
          <a:lstStyle/>
          <a:p>
            <a:r>
              <a:rPr lang="cs-CZ" dirty="0" smtClean="0"/>
              <a:t>Bytová jednotka</a:t>
            </a:r>
            <a:endParaRPr lang="cs-CZ" dirty="0"/>
          </a:p>
        </p:txBody>
      </p:sp>
      <p:sp>
        <p:nvSpPr>
          <p:cNvPr id="57" name="TextovéPole 56"/>
          <p:cNvSpPr txBox="1"/>
          <p:nvPr/>
        </p:nvSpPr>
        <p:spPr>
          <a:xfrm>
            <a:off x="4598670" y="5297682"/>
            <a:ext cx="4545330" cy="1077218"/>
          </a:xfrm>
          <a:prstGeom prst="rect">
            <a:avLst/>
          </a:prstGeom>
          <a:noFill/>
        </p:spPr>
        <p:txBody>
          <a:bodyPr wrap="square" rtlCol="0">
            <a:spAutoFit/>
          </a:bodyPr>
          <a:lstStyle/>
          <a:p>
            <a:r>
              <a:rPr lang="cs-CZ" sz="1600" dirty="0"/>
              <a:t>§ 1159 </a:t>
            </a:r>
            <a:r>
              <a:rPr lang="cs-CZ" sz="1600" dirty="0" smtClean="0"/>
              <a:t>OZ: Jednotka </a:t>
            </a:r>
            <a:r>
              <a:rPr lang="cs-CZ" sz="1600" dirty="0"/>
              <a:t>zahrnuje byt jako prostorově oddělenou část domu a podíl na společných částech nemovité věci vzájemně spojené a neoddělitelné. Jednotka je věc nemovitá.</a:t>
            </a:r>
          </a:p>
        </p:txBody>
      </p:sp>
    </p:spTree>
    <p:extLst>
      <p:ext uri="{BB962C8B-B14F-4D97-AF65-F5344CB8AC3E}">
        <p14:creationId xmlns:p14="http://schemas.microsoft.com/office/powerpoint/2010/main" val="3831123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73964"/>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262327" y="1847088"/>
            <a:ext cx="8311715" cy="4271294"/>
          </a:xfrm>
        </p:spPr>
        <p:txBody>
          <a:bodyPr>
            <a:normAutofit fontScale="70000" lnSpcReduction="20000"/>
          </a:bodyPr>
          <a:lstStyle/>
          <a:p>
            <a:r>
              <a:rPr lang="cs-CZ" sz="3400" b="1" dirty="0">
                <a:latin typeface="+mj-lt"/>
              </a:rPr>
              <a:t>Vlastnictví nemovité </a:t>
            </a:r>
            <a:r>
              <a:rPr lang="cs-CZ" sz="3400" b="1" dirty="0" smtClean="0">
                <a:latin typeface="+mj-lt"/>
              </a:rPr>
              <a:t>věci zahrnující RODINNÝ DŮM a STAVBU PRO RODINNOU REKREACI</a:t>
            </a:r>
          </a:p>
          <a:p>
            <a:pPr marL="457200" indent="-457200">
              <a:buFont typeface="Arial" panose="020B0604020202020204" pitchFamily="34" charset="0"/>
              <a:buChar char="•"/>
            </a:pPr>
            <a:r>
              <a:rPr lang="cs-CZ" sz="2800" b="1" dirty="0" smtClean="0">
                <a:latin typeface="+mj-lt"/>
              </a:rPr>
              <a:t>Rodinný </a:t>
            </a:r>
            <a:r>
              <a:rPr lang="cs-CZ" sz="2800" b="1" dirty="0">
                <a:latin typeface="+mj-lt"/>
              </a:rPr>
              <a:t>dům, stavba pro rodinnou rekreaci – definice viz </a:t>
            </a:r>
            <a:r>
              <a:rPr lang="pt-BR" sz="2800" b="1" dirty="0">
                <a:latin typeface="+mj-lt"/>
              </a:rPr>
              <a:t>vyhláška č. 357/2013 Sb., o katastru </a:t>
            </a:r>
            <a:r>
              <a:rPr lang="pt-BR" sz="2800" b="1" dirty="0" smtClean="0">
                <a:latin typeface="+mj-lt"/>
              </a:rPr>
              <a:t>nemovitost</a:t>
            </a:r>
            <a:r>
              <a:rPr lang="cs-CZ" sz="2800" b="1" dirty="0" smtClean="0">
                <a:latin typeface="+mj-lt"/>
              </a:rPr>
              <a:t>i – resp. </a:t>
            </a:r>
            <a:r>
              <a:rPr lang="cs-CZ" sz="2800" b="1" dirty="0">
                <a:latin typeface="+mj-lt"/>
              </a:rPr>
              <a:t>viz vyhláška 501/2006 </a:t>
            </a:r>
            <a:r>
              <a:rPr lang="cs-CZ" sz="2800" b="1" dirty="0" smtClean="0">
                <a:latin typeface="+mj-lt"/>
              </a:rPr>
              <a:t>Sb., o </a:t>
            </a:r>
            <a:r>
              <a:rPr lang="cs-CZ" sz="2800" b="1" dirty="0">
                <a:latin typeface="+mj-lt"/>
              </a:rPr>
              <a:t>obecných požadavcích na využívání </a:t>
            </a:r>
            <a:r>
              <a:rPr lang="cs-CZ" sz="2800" b="1" dirty="0" smtClean="0">
                <a:latin typeface="+mj-lt"/>
              </a:rPr>
              <a:t>území:</a:t>
            </a:r>
            <a:endParaRPr lang="cs-CZ" sz="2800" dirty="0">
              <a:latin typeface="+mj-lt"/>
            </a:endParaRPr>
          </a:p>
          <a:p>
            <a:pPr marL="971550" lvl="1" indent="-457200"/>
            <a:r>
              <a:rPr lang="cs-CZ" sz="2800" dirty="0" smtClean="0">
                <a:latin typeface="+mj-lt"/>
              </a:rPr>
              <a:t>Musí být k tomuto účelu určena dle stavebních předpisů.</a:t>
            </a:r>
          </a:p>
          <a:p>
            <a:pPr marL="971550" lvl="1" indent="-457200"/>
            <a:r>
              <a:rPr lang="cs-CZ" sz="2800" dirty="0" smtClean="0">
                <a:latin typeface="+mj-lt"/>
              </a:rPr>
              <a:t>Stavba </a:t>
            </a:r>
            <a:r>
              <a:rPr lang="cs-CZ" sz="2800" dirty="0">
                <a:latin typeface="+mj-lt"/>
              </a:rPr>
              <a:t>pro rodinnou rekreaci →rekreační domek, chata, rekreační chalupa či zahrádkářskou chata</a:t>
            </a:r>
          </a:p>
          <a:p>
            <a:pPr marL="457200" indent="-457200">
              <a:buFont typeface="Arial" panose="020B0604020202020204" pitchFamily="34" charset="0"/>
              <a:buChar char="•"/>
            </a:pPr>
            <a:r>
              <a:rPr lang="cs-CZ" sz="2800" dirty="0">
                <a:latin typeface="+mj-lt"/>
              </a:rPr>
              <a:t>Platí se pouze ve výši odpovídající poplatku za </a:t>
            </a:r>
            <a:r>
              <a:rPr lang="cs-CZ" sz="2800" b="1" dirty="0">
                <a:latin typeface="+mj-lt"/>
              </a:rPr>
              <a:t>jednu fyzickou osobu</a:t>
            </a:r>
            <a:r>
              <a:rPr lang="cs-CZ" sz="2800" dirty="0">
                <a:latin typeface="+mj-lt"/>
              </a:rPr>
              <a:t>.</a:t>
            </a:r>
          </a:p>
          <a:p>
            <a:pPr marL="457200" indent="-457200">
              <a:buFont typeface="Arial" panose="020B0604020202020204" pitchFamily="34" charset="0"/>
              <a:buChar char="•"/>
            </a:pPr>
            <a:r>
              <a:rPr lang="cs-CZ" sz="2800" dirty="0">
                <a:latin typeface="+mj-lt"/>
              </a:rPr>
              <a:t>Má-li nemovitosti více osob, jsou povinny platit poplatek </a:t>
            </a:r>
            <a:r>
              <a:rPr lang="cs-CZ" sz="2800" b="1" dirty="0">
                <a:latin typeface="+mj-lt"/>
              </a:rPr>
              <a:t>společně a nerozdílně</a:t>
            </a:r>
            <a:r>
              <a:rPr lang="cs-CZ" sz="2800" dirty="0">
                <a:latin typeface="+mj-lt"/>
              </a:rPr>
              <a:t>.</a:t>
            </a:r>
          </a:p>
          <a:p>
            <a:pPr marL="457200" indent="-457200">
              <a:buFont typeface="Arial" panose="020B0604020202020204" pitchFamily="34" charset="0"/>
              <a:buChar char="•"/>
            </a:pPr>
            <a:r>
              <a:rPr lang="cs-CZ" sz="2800" dirty="0">
                <a:latin typeface="+mj-lt"/>
              </a:rPr>
              <a:t>Společně a nerozdílně </a:t>
            </a:r>
            <a:r>
              <a:rPr lang="cs-CZ" sz="2800" dirty="0">
                <a:solidFill>
                  <a:schemeClr val="tx1"/>
                </a:solidFill>
                <a:latin typeface="+mj-lt"/>
              </a:rPr>
              <a:t>= jeden za všechny a všichni za jednoho.</a:t>
            </a:r>
          </a:p>
          <a:p>
            <a:pPr marL="457200" indent="-457200">
              <a:buFont typeface="Arial" panose="020B0604020202020204" pitchFamily="34" charset="0"/>
              <a:buChar char="•"/>
            </a:pPr>
            <a:r>
              <a:rPr lang="cs-CZ" sz="2800" dirty="0">
                <a:latin typeface="+mj-lt"/>
              </a:rPr>
              <a:t>Osvobození jednoho ze solidárních dlužníků – neovlivňuje (nesnižuje) poplatkovou povinnost ostatních.</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22</a:t>
            </a:fld>
            <a:endParaRPr lang="cs-CZ"/>
          </a:p>
        </p:txBody>
      </p:sp>
    </p:spTree>
    <p:extLst>
      <p:ext uri="{BB962C8B-B14F-4D97-AF65-F5344CB8AC3E}">
        <p14:creationId xmlns:p14="http://schemas.microsoft.com/office/powerpoint/2010/main" val="328534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41284"/>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262327" y="1881266"/>
            <a:ext cx="8641829" cy="4392118"/>
          </a:xfrm>
        </p:spPr>
        <p:txBody>
          <a:bodyPr>
            <a:normAutofit fontScale="70000" lnSpcReduction="20000"/>
          </a:bodyPr>
          <a:lstStyle/>
          <a:p>
            <a:r>
              <a:rPr lang="cs-CZ" sz="3400" b="1" dirty="0">
                <a:latin typeface="+mj-lt"/>
              </a:rPr>
              <a:t>Vlastnictví nemovité </a:t>
            </a:r>
            <a:r>
              <a:rPr lang="cs-CZ" sz="3400" b="1" dirty="0" smtClean="0">
                <a:latin typeface="+mj-lt"/>
              </a:rPr>
              <a:t>věci zahrnující STAVBU </a:t>
            </a:r>
            <a:r>
              <a:rPr lang="cs-CZ" sz="3400" b="1" dirty="0">
                <a:latin typeface="+mj-lt"/>
              </a:rPr>
              <a:t>PRO RODINNOU REKREACI</a:t>
            </a:r>
          </a:p>
          <a:p>
            <a:r>
              <a:rPr lang="cs-CZ" sz="3100" dirty="0" smtClean="0">
                <a:latin typeface="+mj-lt"/>
              </a:rPr>
              <a:t>VOP </a:t>
            </a:r>
            <a:r>
              <a:rPr lang="cs-CZ" sz="3100" dirty="0">
                <a:latin typeface="+mj-lt"/>
              </a:rPr>
              <a:t>případ </a:t>
            </a:r>
            <a:r>
              <a:rPr lang="cs-CZ" sz="3100" dirty="0" err="1">
                <a:latin typeface="+mj-lt"/>
              </a:rPr>
              <a:t>sp</a:t>
            </a:r>
            <a:r>
              <a:rPr lang="cs-CZ" sz="3100" dirty="0">
                <a:latin typeface="+mj-lt"/>
              </a:rPr>
              <a:t>. zn. 16271/2022/VOP, dostupný z </a:t>
            </a:r>
            <a:r>
              <a:rPr lang="cs-CZ" sz="3100" dirty="0">
                <a:latin typeface="+mj-lt"/>
                <a:hlinkClick r:id="rId2"/>
              </a:rPr>
              <a:t>https://</a:t>
            </a:r>
            <a:r>
              <a:rPr lang="cs-CZ" sz="3100" dirty="0" smtClean="0">
                <a:latin typeface="+mj-lt"/>
                <a:hlinkClick r:id="rId2"/>
              </a:rPr>
              <a:t>eso.ochrance.cz</a:t>
            </a:r>
            <a:r>
              <a:rPr lang="cs-CZ" sz="3100" dirty="0" smtClean="0">
                <a:latin typeface="+mj-lt"/>
              </a:rPr>
              <a:t>:</a:t>
            </a:r>
            <a:endParaRPr lang="cs-CZ" sz="3100" dirty="0">
              <a:latin typeface="+mj-lt"/>
            </a:endParaRPr>
          </a:p>
          <a:p>
            <a:r>
              <a:rPr lang="cs-CZ" sz="2900" dirty="0">
                <a:latin typeface="+mj-lt"/>
              </a:rPr>
              <a:t>I. Stavba je předmětem poplatku za obecní systém odpadového hospodářství jako stavba pro rodinnou rekreaci (§ 10f písm. b/ zákona o místních poplatcích) pouze v případě, že je podle příslušných stavebních předpisů určena k účelu užívání jako stavba pro rodinnou rekreaci (§ 126 odst. 1 stavebního zákona). Účel stavby vymezuje kolaudační rozhodnutí, oznámení o užívání stavby nebo kolaudační souhlas. Pokud daná stavba nevyžaduje kolaudaci, platí účel uvedený v povolení stavby (§ 126 odst. 1 stavebního zákona). Skutečný účel užívání stavby není pro vznik poplatkové povinnosti rozhodný.</a:t>
            </a:r>
          </a:p>
          <a:p>
            <a:r>
              <a:rPr lang="cs-CZ" sz="2900" dirty="0">
                <a:latin typeface="+mj-lt"/>
              </a:rPr>
              <a:t>II. Správce poplatku nemůže učinit závěr, že stavba je předmětem poplatku za obecní systém odpadového hospodářství jako stavba pro rodinnou rekreaci (§ 10f písm. b/ zákona o místních poplatcích) pouze ze skutečnosti, že stavba má přiděleno číslo evidenční, neboť to je dle § 31 odst. 2 zákona o obcích přiděleno i jiným (</a:t>
            </a:r>
            <a:r>
              <a:rPr lang="cs-CZ" sz="2900" dirty="0" err="1">
                <a:latin typeface="+mj-lt"/>
              </a:rPr>
              <a:t>nezpoplatnitelným</a:t>
            </a:r>
            <a:r>
              <a:rPr lang="cs-CZ" sz="2900" dirty="0">
                <a:latin typeface="+mj-lt"/>
              </a:rPr>
              <a:t>) stavbám.</a:t>
            </a:r>
          </a:p>
          <a:p>
            <a:endParaRPr lang="cs-CZ" sz="2700" b="1"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23</a:t>
            </a:fld>
            <a:endParaRPr lang="cs-CZ"/>
          </a:p>
        </p:txBody>
      </p:sp>
    </p:spTree>
    <p:extLst>
      <p:ext uri="{BB962C8B-B14F-4D97-AF65-F5344CB8AC3E}">
        <p14:creationId xmlns:p14="http://schemas.microsoft.com/office/powerpoint/2010/main" val="302047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41284"/>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157396" y="1847088"/>
            <a:ext cx="8806721" cy="4538722"/>
          </a:xfrm>
        </p:spPr>
        <p:txBody>
          <a:bodyPr>
            <a:normAutofit fontScale="47500" lnSpcReduction="20000"/>
          </a:bodyPr>
          <a:lstStyle/>
          <a:p>
            <a:r>
              <a:rPr lang="cs-CZ" sz="4500" dirty="0" smtClean="0">
                <a:latin typeface="+mj-lt"/>
              </a:rPr>
              <a:t>III</a:t>
            </a:r>
            <a:r>
              <a:rPr lang="cs-CZ" sz="4500" dirty="0">
                <a:latin typeface="+mj-lt"/>
              </a:rPr>
              <a:t>. Údaje o typu, způsobu využití a měsíci a roku dokončení stavebního objektu jsou zapisovány do registru územní identifikace, adres a nemovitostí („RÚIAN“). Považují se za správné, pokud není prokázán opak nebo pokud nevznikne oprávněná pochybnost o jejich správnosti (§ 4 odst. 4 a § 38 odst. 1 písm. d/ zákona o základních registrech). Údaje o stavebních objektech z RÚIAN přebírá katastr nemovitostí. Odpovídá-li údaj o způsobu využívání stavby v katastru nemovitostí informacím v RÚIAN, pak z něj správce poplatku může učinit závěr, zda stavba je předmětem místního poplatku jako stavba pro rodinnou rekreaci (§ 10f písm. b/ zákona o místních poplatcích). Je na tom, kdo tvrdí, že způsob využívání objektu uvedený v RÚIAN neodpovídá skutečnosti, aby to prokázal.</a:t>
            </a:r>
          </a:p>
          <a:p>
            <a:r>
              <a:rPr lang="cs-CZ" sz="4500" dirty="0">
                <a:latin typeface="+mj-lt"/>
              </a:rPr>
              <a:t>IV. Správce poplatku nemůže učinit závěr, že stavba je předmětem poplatku za obecní systém odpadového hospodářství jako stavba pro rodinnou rekreaci ( § 10f písm. b/ zákona o místních poplatcích) pouze na základě místního šetření (§ 80 daňového řádu). Místní šetření mu může posloužit toliko k získání podezření, že se v místě nachází stavba pro rodinnou rekreaci, která není v katastru nemovitostí zapsaná, nebo je zapsaná jako jiná stavba. Následně však musí účel stavby ověřit buď ve spolupráci s poplatníkem, nebo stavební úřadem, k jakému účelu je stavba určena (§ 126 odst. 1 stavebního zákona).</a:t>
            </a:r>
          </a:p>
          <a:p>
            <a:endParaRPr lang="cs-CZ" sz="2700" b="1"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24</a:t>
            </a:fld>
            <a:endParaRPr lang="cs-CZ"/>
          </a:p>
        </p:txBody>
      </p:sp>
    </p:spTree>
    <p:extLst>
      <p:ext uri="{BB962C8B-B14F-4D97-AF65-F5344CB8AC3E}">
        <p14:creationId xmlns:p14="http://schemas.microsoft.com/office/powerpoint/2010/main" val="21426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8954"/>
          </a:xfrm>
        </p:spPr>
        <p:txBody>
          <a:bodyPr>
            <a:normAutofit/>
          </a:bodyPr>
          <a:lstStyle/>
          <a:p>
            <a:pPr marL="92075"/>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337279" y="1847088"/>
            <a:ext cx="8236764" cy="4271294"/>
          </a:xfrm>
        </p:spPr>
        <p:txBody>
          <a:bodyPr>
            <a:normAutofit/>
          </a:bodyPr>
          <a:lstStyle/>
          <a:p>
            <a:r>
              <a:rPr lang="cs-CZ" sz="2400" b="1" dirty="0">
                <a:latin typeface="+mj-lt"/>
              </a:rPr>
              <a:t>Vlastnictví nemovité věci zahrnující STAVBU PRO RODINNOU REKREACI</a:t>
            </a:r>
          </a:p>
          <a:p>
            <a:r>
              <a:rPr lang="cs-CZ" sz="2200" dirty="0" smtClean="0">
                <a:latin typeface="+mj-lt"/>
              </a:rPr>
              <a:t>Rozsudek NSS </a:t>
            </a:r>
            <a:r>
              <a:rPr lang="cs-CZ" sz="2200" dirty="0">
                <a:latin typeface="+mj-lt"/>
              </a:rPr>
              <a:t>ze dne </a:t>
            </a:r>
            <a:r>
              <a:rPr lang="cs-CZ" sz="2200" dirty="0" smtClean="0">
                <a:latin typeface="+mj-lt"/>
              </a:rPr>
              <a:t>19</a:t>
            </a:r>
            <a:r>
              <a:rPr lang="cs-CZ" sz="2200" dirty="0">
                <a:latin typeface="+mj-lt"/>
              </a:rPr>
              <a:t>. října </a:t>
            </a:r>
            <a:r>
              <a:rPr lang="cs-CZ" sz="2200" dirty="0" smtClean="0">
                <a:latin typeface="+mj-lt"/>
              </a:rPr>
              <a:t>2023, </a:t>
            </a:r>
            <a:r>
              <a:rPr lang="cs-CZ" sz="2200" dirty="0" err="1" smtClean="0">
                <a:latin typeface="+mj-lt"/>
              </a:rPr>
              <a:t>sp</a:t>
            </a:r>
            <a:r>
              <a:rPr lang="cs-CZ" sz="2200" dirty="0" smtClean="0">
                <a:latin typeface="+mj-lt"/>
              </a:rPr>
              <a:t>. zn. </a:t>
            </a:r>
            <a:r>
              <a:rPr lang="cs-CZ" sz="2200" dirty="0">
                <a:latin typeface="+mj-lt"/>
              </a:rPr>
              <a:t>9 </a:t>
            </a:r>
            <a:r>
              <a:rPr lang="cs-CZ" sz="2200" dirty="0" err="1">
                <a:latin typeface="+mj-lt"/>
              </a:rPr>
              <a:t>Afs</a:t>
            </a:r>
            <a:r>
              <a:rPr lang="cs-CZ" sz="2200" dirty="0">
                <a:latin typeface="+mj-lt"/>
              </a:rPr>
              <a:t> 195/2023 – </a:t>
            </a:r>
            <a:r>
              <a:rPr lang="cs-CZ" sz="2200" dirty="0" smtClean="0">
                <a:latin typeface="+mj-lt"/>
              </a:rPr>
              <a:t>43:</a:t>
            </a:r>
          </a:p>
          <a:p>
            <a:r>
              <a:rPr lang="cs-CZ" i="1" dirty="0" smtClean="0">
                <a:latin typeface="+mj-lt"/>
              </a:rPr>
              <a:t>„… Rozhodné </a:t>
            </a:r>
            <a:r>
              <a:rPr lang="cs-CZ" i="1" dirty="0">
                <a:latin typeface="+mj-lt"/>
              </a:rPr>
              <a:t>je tedy nyní </a:t>
            </a:r>
            <a:r>
              <a:rPr lang="cs-CZ" b="1" i="1" dirty="0">
                <a:latin typeface="+mj-lt"/>
              </a:rPr>
              <a:t>pouze formální kritérium </a:t>
            </a:r>
            <a:r>
              <a:rPr lang="cs-CZ" i="1" dirty="0">
                <a:latin typeface="+mj-lt"/>
              </a:rPr>
              <a:t>(srov. bod 9 rozsudku NSS ze dne 27. 4. 2016, č. j. 6 </a:t>
            </a:r>
            <a:r>
              <a:rPr lang="cs-CZ" i="1" dirty="0" err="1">
                <a:latin typeface="+mj-lt"/>
              </a:rPr>
              <a:t>Afs</a:t>
            </a:r>
            <a:r>
              <a:rPr lang="cs-CZ" i="1" dirty="0">
                <a:latin typeface="+mj-lt"/>
              </a:rPr>
              <a:t> 24/2016–26). Pokud stavbou pro rodinnou rekreaci formálně není, pak poplatkové povinnosti podléhat nemůže, a to bez ohledu na to, že si stěžovatel myslí, že k ní fakticky slouží či sloužit může, nebo o tom má dokonce důkazy. Zjednodušeně řečeno, bude–</a:t>
            </a:r>
            <a:r>
              <a:rPr lang="cs-CZ" i="1" dirty="0" err="1">
                <a:latin typeface="+mj-lt"/>
              </a:rPr>
              <a:t>li</a:t>
            </a:r>
            <a:r>
              <a:rPr lang="cs-CZ" i="1" dirty="0">
                <a:latin typeface="+mj-lt"/>
              </a:rPr>
              <a:t> někdo k rodinné rekreaci používat garáž, povinnost hradit místní poplatek za komunální odpad mu tím nevznikne. Důraz na formální kritérium působí zároveň i opačně, takže se ani poplatníci nemohou naopak povinnosti místní poplatek hradit zbavit tvrzením, že fakticky stavbu neužívají či dokonce ani užívat nemohou (rozsudek č. j. 8 </a:t>
            </a:r>
            <a:r>
              <a:rPr lang="cs-CZ" i="1" dirty="0" err="1">
                <a:latin typeface="+mj-lt"/>
              </a:rPr>
              <a:t>Afs</a:t>
            </a:r>
            <a:r>
              <a:rPr lang="cs-CZ" i="1" dirty="0">
                <a:latin typeface="+mj-lt"/>
              </a:rPr>
              <a:t> 176/2016–46</a:t>
            </a:r>
            <a:r>
              <a:rPr lang="cs-CZ" i="1" dirty="0" smtClean="0">
                <a:latin typeface="+mj-lt"/>
              </a:rPr>
              <a:t>)...“</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25</a:t>
            </a:fld>
            <a:endParaRPr lang="cs-CZ"/>
          </a:p>
        </p:txBody>
      </p:sp>
    </p:spTree>
    <p:extLst>
      <p:ext uri="{BB962C8B-B14F-4D97-AF65-F5344CB8AC3E}">
        <p14:creationId xmlns:p14="http://schemas.microsoft.com/office/powerpoint/2010/main" val="354968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D83BD07D-5885-48DF-B570-0C7EF7FA7CBC}" type="slidenum">
              <a:rPr lang="cs-CZ" smtClean="0"/>
              <a:pPr/>
              <a:t>26</a:t>
            </a:fld>
            <a:endParaRPr lang="cs-CZ"/>
          </a:p>
        </p:txBody>
      </p:sp>
      <p:pic>
        <p:nvPicPr>
          <p:cNvPr id="7" name="Obrázek 6"/>
          <p:cNvPicPr>
            <a:picLocks noChangeAspect="1"/>
          </p:cNvPicPr>
          <p:nvPr/>
        </p:nvPicPr>
        <p:blipFill rotWithShape="1">
          <a:blip r:embed="rId2"/>
          <a:srcRect l="39737" t="18736" r="24474" b="48901"/>
          <a:stretch/>
        </p:blipFill>
        <p:spPr>
          <a:xfrm>
            <a:off x="312116" y="514350"/>
            <a:ext cx="8258359" cy="4667250"/>
          </a:xfrm>
          <a:prstGeom prst="rect">
            <a:avLst/>
          </a:prstGeom>
        </p:spPr>
      </p:pic>
      <p:sp>
        <p:nvSpPr>
          <p:cNvPr id="8" name="TextovéPole 7"/>
          <p:cNvSpPr txBox="1"/>
          <p:nvPr/>
        </p:nvSpPr>
        <p:spPr>
          <a:xfrm>
            <a:off x="457199" y="6459786"/>
            <a:ext cx="7439025" cy="369332"/>
          </a:xfrm>
          <a:prstGeom prst="rect">
            <a:avLst/>
          </a:prstGeom>
          <a:noFill/>
        </p:spPr>
        <p:txBody>
          <a:bodyPr wrap="square" rtlCol="0">
            <a:spAutoFit/>
          </a:bodyPr>
          <a:lstStyle/>
          <a:p>
            <a:r>
              <a:rPr lang="cs-CZ" dirty="0" smtClean="0"/>
              <a:t>Zdroj: Leták VOP - </a:t>
            </a:r>
            <a:r>
              <a:rPr lang="pl-PL" dirty="0"/>
              <a:t>Poplatky za komunální odpad: Za které stavby se platí?</a:t>
            </a:r>
            <a:endParaRPr lang="cs-CZ" dirty="0"/>
          </a:p>
        </p:txBody>
      </p:sp>
    </p:spTree>
    <p:extLst>
      <p:ext uri="{BB962C8B-B14F-4D97-AF65-F5344CB8AC3E}">
        <p14:creationId xmlns:p14="http://schemas.microsoft.com/office/powerpoint/2010/main" val="256158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D83BD07D-5885-48DF-B570-0C7EF7FA7CBC}" type="slidenum">
              <a:rPr lang="cs-CZ" smtClean="0"/>
              <a:pPr/>
              <a:t>27</a:t>
            </a:fld>
            <a:endParaRPr lang="cs-CZ"/>
          </a:p>
        </p:txBody>
      </p:sp>
      <p:pic>
        <p:nvPicPr>
          <p:cNvPr id="5" name="Obrázek 4"/>
          <p:cNvPicPr>
            <a:picLocks noChangeAspect="1"/>
          </p:cNvPicPr>
          <p:nvPr/>
        </p:nvPicPr>
        <p:blipFill rotWithShape="1">
          <a:blip r:embed="rId2"/>
          <a:srcRect l="39737" t="48490" r="24474" b="8001"/>
          <a:stretch/>
        </p:blipFill>
        <p:spPr>
          <a:xfrm>
            <a:off x="457199" y="295912"/>
            <a:ext cx="7837863" cy="5955241"/>
          </a:xfrm>
          <a:prstGeom prst="rect">
            <a:avLst/>
          </a:prstGeom>
        </p:spPr>
      </p:pic>
      <p:sp>
        <p:nvSpPr>
          <p:cNvPr id="6" name="TextovéPole 5"/>
          <p:cNvSpPr txBox="1"/>
          <p:nvPr/>
        </p:nvSpPr>
        <p:spPr>
          <a:xfrm>
            <a:off x="457199" y="6459786"/>
            <a:ext cx="7439025" cy="369332"/>
          </a:xfrm>
          <a:prstGeom prst="rect">
            <a:avLst/>
          </a:prstGeom>
          <a:noFill/>
        </p:spPr>
        <p:txBody>
          <a:bodyPr wrap="square" rtlCol="0">
            <a:spAutoFit/>
          </a:bodyPr>
          <a:lstStyle/>
          <a:p>
            <a:r>
              <a:rPr lang="cs-CZ" dirty="0" smtClean="0"/>
              <a:t>Zdroj: Leták VOP - </a:t>
            </a:r>
            <a:r>
              <a:rPr lang="pl-PL" dirty="0"/>
              <a:t>Poplatky za komunální odpad: Za které stavby se platí?</a:t>
            </a:r>
            <a:endParaRPr lang="cs-CZ" dirty="0"/>
          </a:p>
        </p:txBody>
      </p:sp>
    </p:spTree>
    <p:extLst>
      <p:ext uri="{BB962C8B-B14F-4D97-AF65-F5344CB8AC3E}">
        <p14:creationId xmlns:p14="http://schemas.microsoft.com/office/powerpoint/2010/main" val="339039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03945"/>
          </a:xfrm>
        </p:spPr>
        <p:txBody>
          <a:bodyPr>
            <a:normAutofit/>
          </a:bodyPr>
          <a:lstStyle/>
          <a:p>
            <a:pPr marL="182563"/>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3" name="Zástupný symbol pro obsah 2"/>
          <p:cNvSpPr>
            <a:spLocks noGrp="1"/>
          </p:cNvSpPr>
          <p:nvPr>
            <p:ph idx="1"/>
          </p:nvPr>
        </p:nvSpPr>
        <p:spPr>
          <a:xfrm>
            <a:off x="265176" y="1810512"/>
            <a:ext cx="8878823" cy="4535424"/>
          </a:xfrm>
        </p:spPr>
        <p:txBody>
          <a:bodyPr>
            <a:normAutofit fontScale="85000" lnSpcReduction="20000"/>
          </a:bodyPr>
          <a:lstStyle/>
          <a:p>
            <a:r>
              <a:rPr lang="cs-CZ" sz="3100" b="1" dirty="0">
                <a:latin typeface="+mj-lt"/>
              </a:rPr>
              <a:t>Osvobození od poplatku</a:t>
            </a:r>
          </a:p>
          <a:p>
            <a:r>
              <a:rPr lang="cs-CZ" sz="2800" dirty="0">
                <a:latin typeface="+mj-lt"/>
              </a:rPr>
              <a:t>pouze pro poplatníky </a:t>
            </a:r>
            <a:r>
              <a:rPr lang="cs-CZ" sz="2800" b="1" dirty="0">
                <a:latin typeface="+mj-lt"/>
              </a:rPr>
              <a:t>z důvodu přihlášení v obci</a:t>
            </a:r>
            <a:r>
              <a:rPr lang="cs-CZ" sz="2800" dirty="0">
                <a:latin typeface="+mj-lt"/>
              </a:rPr>
              <a:t>: </a:t>
            </a:r>
          </a:p>
          <a:p>
            <a:pPr marL="342900" indent="-342900">
              <a:buFont typeface="Arial" panose="020B0604020202020204" pitchFamily="34" charset="0"/>
              <a:buChar char="•"/>
            </a:pPr>
            <a:r>
              <a:rPr lang="cs-CZ" sz="2800" dirty="0">
                <a:latin typeface="+mj-lt"/>
              </a:rPr>
              <a:t>zachovány stávající zákonné důvody pro osvobození od poplatku za systém → tj. pro osoby umístěné ve vybraných typech pobytových zařízení</a:t>
            </a:r>
          </a:p>
          <a:p>
            <a:r>
              <a:rPr lang="cs-CZ" sz="2800" dirty="0">
                <a:latin typeface="+mj-lt"/>
              </a:rPr>
              <a:t>+ nově poplatníci, kteří platí </a:t>
            </a:r>
            <a:r>
              <a:rPr lang="cs-CZ" sz="2800" b="1" dirty="0">
                <a:latin typeface="+mj-lt"/>
              </a:rPr>
              <a:t>poplatek za odkládání komunálního odpadu z nemovité věci </a:t>
            </a:r>
            <a:r>
              <a:rPr lang="cs-CZ" sz="2800" dirty="0">
                <a:latin typeface="+mj-lt"/>
              </a:rPr>
              <a:t>v jiné obci, v níž skutečně žijí (mají zde bydliště)</a:t>
            </a:r>
          </a:p>
          <a:p>
            <a:r>
              <a:rPr lang="cs-CZ" sz="2800" dirty="0">
                <a:latin typeface="+mj-lt"/>
              </a:rPr>
              <a:t>+ poplatníci, kteří mají bydliště v jiné obci a platí zde </a:t>
            </a:r>
            <a:r>
              <a:rPr lang="cs-CZ" sz="2800" b="1" dirty="0">
                <a:latin typeface="+mj-lt"/>
              </a:rPr>
              <a:t>poplatek za komunální odpad dle §17a zákona o odpadech </a:t>
            </a:r>
            <a:r>
              <a:rPr lang="cs-CZ" sz="2800" dirty="0">
                <a:latin typeface="+mj-lt"/>
              </a:rPr>
              <a:t>(viz přechodná ustanovení </a:t>
            </a:r>
            <a:r>
              <a:rPr lang="cs-CZ" sz="2800" dirty="0" err="1">
                <a:latin typeface="+mj-lt"/>
              </a:rPr>
              <a:t>z.č</a:t>
            </a:r>
            <a:r>
              <a:rPr lang="cs-CZ" sz="2800" dirty="0">
                <a:latin typeface="+mj-lt"/>
              </a:rPr>
              <a:t>. 543/2020 Sb</a:t>
            </a:r>
            <a:r>
              <a:rPr lang="cs-CZ" sz="2800" dirty="0" smtClean="0">
                <a:latin typeface="+mj-lt"/>
              </a:rPr>
              <a:t>.) – </a:t>
            </a:r>
            <a:r>
              <a:rPr lang="cs-CZ" sz="2800" b="1" dirty="0" smtClean="0">
                <a:latin typeface="+mj-lt"/>
              </a:rPr>
              <a:t>pouze rok 2021</a:t>
            </a:r>
            <a:endParaRPr lang="cs-CZ" sz="2800" b="1" dirty="0">
              <a:latin typeface="+mj-lt"/>
            </a:endParaRPr>
          </a:p>
          <a:p>
            <a:r>
              <a:rPr lang="cs-CZ" sz="2800" dirty="0">
                <a:latin typeface="+mj-lt"/>
              </a:rPr>
              <a:t>+ poplatníci </a:t>
            </a:r>
            <a:r>
              <a:rPr lang="cs-CZ" sz="2800" b="1" dirty="0">
                <a:latin typeface="+mj-lt"/>
              </a:rPr>
              <a:t>omezení na základě zákona na osobní svobodě </a:t>
            </a:r>
            <a:r>
              <a:rPr lang="cs-CZ" sz="2800" dirty="0">
                <a:latin typeface="+mj-lt"/>
              </a:rPr>
              <a:t>(s výjimkou osoby vykonávající trest domácího vězení).</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28</a:t>
            </a:fld>
            <a:endParaRPr lang="cs-CZ"/>
          </a:p>
        </p:txBody>
      </p:sp>
    </p:spTree>
    <p:extLst>
      <p:ext uri="{BB962C8B-B14F-4D97-AF65-F5344CB8AC3E}">
        <p14:creationId xmlns:p14="http://schemas.microsoft.com/office/powerpoint/2010/main" val="2512114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18935"/>
          </a:xfrm>
        </p:spPr>
        <p:txBody>
          <a:bodyPr>
            <a:normAutofit/>
          </a:bodyPr>
          <a:lstStyle/>
          <a:p>
            <a:pPr marL="182563"/>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3" name="Zástupný symbol pro obsah 2"/>
          <p:cNvSpPr>
            <a:spLocks noGrp="1"/>
          </p:cNvSpPr>
          <p:nvPr>
            <p:ph idx="1"/>
          </p:nvPr>
        </p:nvSpPr>
        <p:spPr>
          <a:xfrm>
            <a:off x="265176" y="1810512"/>
            <a:ext cx="8878823" cy="4535424"/>
          </a:xfrm>
        </p:spPr>
        <p:txBody>
          <a:bodyPr>
            <a:normAutofit fontScale="92500" lnSpcReduction="20000"/>
          </a:bodyPr>
          <a:lstStyle/>
          <a:p>
            <a:r>
              <a:rPr lang="cs-CZ" sz="2600" b="1" dirty="0">
                <a:latin typeface="+mj-lt"/>
              </a:rPr>
              <a:t>Osvobození od </a:t>
            </a:r>
            <a:r>
              <a:rPr lang="cs-CZ" sz="2600" b="1" dirty="0" smtClean="0">
                <a:latin typeface="+mj-lt"/>
              </a:rPr>
              <a:t>poplatku § 10g/1a ZMP - příklady k řešení:</a:t>
            </a:r>
            <a:r>
              <a:rPr lang="cs-CZ" sz="2600" dirty="0" smtClean="0"/>
              <a:t> </a:t>
            </a:r>
          </a:p>
          <a:p>
            <a:pPr marL="342900" indent="-342900">
              <a:buFont typeface="Arial" panose="020B0604020202020204" pitchFamily="34" charset="0"/>
              <a:buChar char="•"/>
            </a:pPr>
            <a:r>
              <a:rPr lang="cs-CZ" sz="2400" dirty="0" smtClean="0">
                <a:latin typeface="+mj-lt"/>
              </a:rPr>
              <a:t>V obci A (poplatek za systém) má pan Přelétavý evidován trvalý pobyt, bydliště má v obci B, kde není zaveden žádný poplatek.</a:t>
            </a:r>
          </a:p>
          <a:p>
            <a:pPr marL="726948" lvl="1" indent="-342900">
              <a:buFont typeface="Arial" panose="020B0604020202020204" pitchFamily="34" charset="0"/>
              <a:buChar char="•"/>
            </a:pPr>
            <a:r>
              <a:rPr lang="cs-CZ" sz="2200" b="1" dirty="0" smtClean="0">
                <a:latin typeface="+mj-lt"/>
              </a:rPr>
              <a:t>Řešení: </a:t>
            </a:r>
            <a:r>
              <a:rPr lang="cs-CZ" sz="2200" dirty="0" smtClean="0">
                <a:latin typeface="+mj-lt"/>
              </a:rPr>
              <a:t>Pan Přelétavý je poplatníkem v obci A, osvobozen od poplatku není.</a:t>
            </a:r>
          </a:p>
          <a:p>
            <a:pPr marL="342900" indent="-342900">
              <a:buFont typeface="Arial" panose="020B0604020202020204" pitchFamily="34" charset="0"/>
              <a:buChar char="•"/>
            </a:pPr>
            <a:r>
              <a:rPr lang="cs-CZ" sz="2400" dirty="0">
                <a:latin typeface="+mj-lt"/>
              </a:rPr>
              <a:t>V obci A (poplatek za systém) má pan Přelétavý evidován trvalý pobyt, </a:t>
            </a:r>
            <a:r>
              <a:rPr lang="cs-CZ" sz="2400" dirty="0" smtClean="0">
                <a:latin typeface="+mj-lt"/>
              </a:rPr>
              <a:t>bydliště má v rekreační nemovitosti v obci B (poplatek za odkládání).</a:t>
            </a:r>
          </a:p>
          <a:p>
            <a:pPr marL="726948" lvl="1" indent="-342900">
              <a:buFont typeface="Arial" panose="020B0604020202020204" pitchFamily="34" charset="0"/>
              <a:buChar char="•"/>
            </a:pPr>
            <a:r>
              <a:rPr lang="cs-CZ" sz="2200" b="1" dirty="0" smtClean="0">
                <a:latin typeface="+mj-lt"/>
              </a:rPr>
              <a:t>Řešení: </a:t>
            </a:r>
            <a:r>
              <a:rPr lang="cs-CZ" sz="2200" dirty="0" smtClean="0">
                <a:latin typeface="+mj-lt"/>
              </a:rPr>
              <a:t>Pan Přelétavý je poplatníkem v obci A i v obci B, pokud včas ohlásí nárok na osvobození v obci A, svědčí mu osvobození.</a:t>
            </a:r>
          </a:p>
          <a:p>
            <a:pPr marL="342900" indent="-342900">
              <a:buFont typeface="Arial" panose="020B0604020202020204" pitchFamily="34" charset="0"/>
              <a:buChar char="•"/>
            </a:pPr>
            <a:r>
              <a:rPr lang="pl-PL" sz="2400" dirty="0">
                <a:latin typeface="+mj-lt"/>
              </a:rPr>
              <a:t>V obci A (poplatek za systém) má pan </a:t>
            </a:r>
            <a:r>
              <a:rPr lang="pl-PL" sz="2400" dirty="0" smtClean="0">
                <a:latin typeface="+mj-lt"/>
              </a:rPr>
              <a:t>Přelétavý bydliště, trvalý pobyt má evidovaný v obci B (poplatek za odkládání).</a:t>
            </a:r>
          </a:p>
          <a:p>
            <a:pPr marL="726948" lvl="1" indent="-342900">
              <a:buFont typeface="Arial" panose="020B0604020202020204" pitchFamily="34" charset="0"/>
              <a:buChar char="•"/>
            </a:pPr>
            <a:r>
              <a:rPr lang="pl-PL" sz="2200" b="1" dirty="0" smtClean="0">
                <a:latin typeface="+mj-lt"/>
              </a:rPr>
              <a:t>Řešení:</a:t>
            </a:r>
            <a:r>
              <a:rPr lang="pl-PL" sz="2200" dirty="0" smtClean="0">
                <a:latin typeface="+mj-lt"/>
              </a:rPr>
              <a:t> Pan Přelétavý není poplatníkem ani v obci A oni v obci B.</a:t>
            </a:r>
          </a:p>
          <a:p>
            <a:pPr marL="342900" indent="-342900">
              <a:buFont typeface="Arial" panose="020B0604020202020204" pitchFamily="34" charset="0"/>
              <a:buChar char="•"/>
            </a:pPr>
            <a:r>
              <a:rPr lang="pl-PL" sz="2400" dirty="0">
                <a:latin typeface="+mj-lt"/>
              </a:rPr>
              <a:t>V obci A (poplatek za systém) má pan Přelétavý evidován trvalý pobyt, bydliště má </a:t>
            </a:r>
            <a:r>
              <a:rPr lang="pl-PL" sz="2400" dirty="0" smtClean="0">
                <a:latin typeface="+mj-lt"/>
              </a:rPr>
              <a:t>v zahraničí.</a:t>
            </a:r>
          </a:p>
          <a:p>
            <a:pPr marL="726948" lvl="1" indent="-342900">
              <a:buFont typeface="Arial" panose="020B0604020202020204" pitchFamily="34" charset="0"/>
              <a:buChar char="•"/>
            </a:pPr>
            <a:r>
              <a:rPr lang="pl-PL" sz="2200" b="1" dirty="0">
                <a:latin typeface="+mj-lt"/>
              </a:rPr>
              <a:t>Řešení:</a:t>
            </a:r>
            <a:r>
              <a:rPr lang="pl-PL" sz="2200" dirty="0">
                <a:latin typeface="+mj-lt"/>
              </a:rPr>
              <a:t> Pan Přelétavý je poplatníkem v obci A, osvobozen od poplatku není</a:t>
            </a:r>
            <a:r>
              <a:rPr lang="pl-PL" sz="2200" dirty="0" smtClean="0">
                <a:latin typeface="+mj-lt"/>
              </a:rPr>
              <a:t>. </a:t>
            </a:r>
          </a:p>
          <a:p>
            <a:pPr marL="342900" indent="-342900">
              <a:buFont typeface="Arial" panose="020B0604020202020204" pitchFamily="34" charset="0"/>
              <a:buChar char="•"/>
            </a:pPr>
            <a:endParaRPr lang="pl-PL" sz="2400" dirty="0" smtClean="0">
              <a:latin typeface="+mj-lt"/>
            </a:endParaRPr>
          </a:p>
          <a:p>
            <a:pPr marL="342900" indent="-342900">
              <a:buFont typeface="Arial" panose="020B0604020202020204" pitchFamily="34" charset="0"/>
              <a:buChar char="•"/>
            </a:pPr>
            <a:endParaRPr lang="cs-CZ" sz="2400" dirty="0" smtClean="0">
              <a:latin typeface="+mj-lt"/>
            </a:endParaRPr>
          </a:p>
          <a:p>
            <a:pPr marL="342900" indent="-342900">
              <a:buFont typeface="Arial" panose="020B0604020202020204" pitchFamily="34" charset="0"/>
              <a:buChar char="•"/>
            </a:pPr>
            <a:endParaRPr lang="cs-CZ" sz="24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29</a:t>
            </a:fld>
            <a:endParaRPr lang="cs-CZ"/>
          </a:p>
        </p:txBody>
      </p:sp>
    </p:spTree>
    <p:extLst>
      <p:ext uri="{BB962C8B-B14F-4D97-AF65-F5344CB8AC3E}">
        <p14:creationId xmlns:p14="http://schemas.microsoft.com/office/powerpoint/2010/main" val="89491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744" y="3"/>
            <a:ext cx="8906256" cy="1573964"/>
          </a:xfrm>
        </p:spPr>
        <p:txBody>
          <a:bodyPr/>
          <a:lstStyle/>
          <a:p>
            <a:r>
              <a:rPr lang="cs-CZ" dirty="0" smtClean="0"/>
              <a:t/>
            </a:r>
            <a:br>
              <a:rPr lang="cs-CZ" dirty="0" smtClean="0"/>
            </a:br>
            <a:r>
              <a:rPr lang="cs-CZ" sz="3200" dirty="0" smtClean="0"/>
              <a:t>Kde hledat informace?</a:t>
            </a:r>
            <a:endParaRPr lang="cs-CZ" sz="3200" dirty="0"/>
          </a:p>
        </p:txBody>
      </p:sp>
      <p:sp>
        <p:nvSpPr>
          <p:cNvPr id="3" name="Zástupný symbol pro obsah 2"/>
          <p:cNvSpPr>
            <a:spLocks noGrp="1"/>
          </p:cNvSpPr>
          <p:nvPr>
            <p:ph idx="1"/>
          </p:nvPr>
        </p:nvSpPr>
        <p:spPr>
          <a:xfrm>
            <a:off x="237744" y="1865376"/>
            <a:ext cx="8787384" cy="4416552"/>
          </a:xfrm>
        </p:spPr>
        <p:txBody>
          <a:bodyPr>
            <a:normAutofit fontScale="92500" lnSpcReduction="20000"/>
          </a:bodyPr>
          <a:lstStyle/>
          <a:p>
            <a:pPr marL="342900" indent="-342900">
              <a:buFont typeface="Arial" panose="020B0604020202020204" pitchFamily="34" charset="0"/>
              <a:buChar char="•"/>
            </a:pPr>
            <a:r>
              <a:rPr lang="cs-CZ" sz="2600" dirty="0">
                <a:latin typeface="+mj-lt"/>
              </a:rPr>
              <a:t>Metodiky, stanoviska MF → </a:t>
            </a:r>
            <a:r>
              <a:rPr lang="cs-CZ" sz="2600" dirty="0">
                <a:solidFill>
                  <a:schemeClr val="accent1"/>
                </a:solidFill>
                <a:latin typeface="+mj-lt"/>
                <a:hlinkClick r:id="rId2"/>
              </a:rPr>
              <a:t>https://www.mfcr.cz/cs/verejny-sektor/dane/mistni-spravni-a-soudni-poplatky</a:t>
            </a:r>
            <a:r>
              <a:rPr lang="cs-CZ" sz="2600" dirty="0">
                <a:solidFill>
                  <a:schemeClr val="accent1"/>
                </a:solidFill>
                <a:latin typeface="+mj-lt"/>
              </a:rPr>
              <a:t> </a:t>
            </a:r>
          </a:p>
          <a:p>
            <a:pPr marL="342900" indent="-342900">
              <a:buFont typeface="Arial" panose="020B0604020202020204" pitchFamily="34" charset="0"/>
              <a:buChar char="•"/>
            </a:pPr>
            <a:r>
              <a:rPr lang="cs-CZ" sz="2600" dirty="0">
                <a:latin typeface="+mj-lt"/>
              </a:rPr>
              <a:t>Metodiky, stanoviska MV → </a:t>
            </a:r>
            <a:r>
              <a:rPr lang="cs-CZ" sz="2600" dirty="0">
                <a:latin typeface="+mj-lt"/>
                <a:hlinkClick r:id="rId3"/>
              </a:rPr>
              <a:t>https://www.mvcr.cz/metodicke-materialy-k-ozv.aspx</a:t>
            </a:r>
            <a:endParaRPr lang="cs-CZ" sz="2600" dirty="0">
              <a:latin typeface="+mj-lt"/>
            </a:endParaRPr>
          </a:p>
          <a:p>
            <a:pPr marL="342900" indent="-342900">
              <a:buFont typeface="Arial" panose="020B0604020202020204" pitchFamily="34" charset="0"/>
              <a:buChar char="•"/>
            </a:pPr>
            <a:r>
              <a:rPr lang="cs-CZ" sz="2600" dirty="0">
                <a:latin typeface="+mj-lt"/>
              </a:rPr>
              <a:t>Důvodové zprávy k novelám (zákon č. 543/2020 Sb., </a:t>
            </a:r>
            <a:r>
              <a:rPr lang="cs-CZ" sz="2600" dirty="0" smtClean="0">
                <a:latin typeface="+mj-lt"/>
              </a:rPr>
              <a:t>č</a:t>
            </a:r>
            <a:r>
              <a:rPr lang="cs-CZ" sz="2600" dirty="0">
                <a:latin typeface="+mj-lt"/>
              </a:rPr>
              <a:t>. 541/2020 Sb</a:t>
            </a:r>
            <a:r>
              <a:rPr lang="cs-CZ" sz="2600" dirty="0" smtClean="0">
                <a:latin typeface="+mj-lt"/>
              </a:rPr>
              <a:t>., </a:t>
            </a:r>
            <a:r>
              <a:rPr lang="cs-CZ" sz="2600" dirty="0">
                <a:latin typeface="+mj-lt"/>
              </a:rPr>
              <a:t>č. 283/2020 Sb</a:t>
            </a:r>
            <a:r>
              <a:rPr lang="cs-CZ" sz="2600" dirty="0" smtClean="0">
                <a:latin typeface="+mj-lt"/>
              </a:rPr>
              <a:t>., č. 252/2023 Sb., č</a:t>
            </a:r>
            <a:r>
              <a:rPr lang="cs-CZ" sz="2600" dirty="0">
                <a:latin typeface="+mj-lt"/>
              </a:rPr>
              <a:t>. 218/2025 </a:t>
            </a:r>
            <a:r>
              <a:rPr lang="cs-CZ" sz="2600" dirty="0" err="1">
                <a:latin typeface="+mj-lt"/>
              </a:rPr>
              <a:t>Sb</a:t>
            </a:r>
            <a:r>
              <a:rPr lang="cs-CZ" sz="2600" dirty="0">
                <a:latin typeface="+mj-lt"/>
              </a:rPr>
              <a:t> atd.) → naleznete v právních systémech/případně na www.psp.cz → Jednání a dokumenty → Sněmovní tisky</a:t>
            </a:r>
          </a:p>
          <a:p>
            <a:pPr marL="342900" indent="-342900">
              <a:buFont typeface="Arial" panose="020B0604020202020204" pitchFamily="34" charset="0"/>
              <a:buChar char="•"/>
            </a:pPr>
            <a:r>
              <a:rPr lang="cs-CZ" sz="2600" dirty="0">
                <a:latin typeface="+mj-lt"/>
              </a:rPr>
              <a:t>Letáky: Komunální odpad, Komunální odpad – promíjení poplatku, Komunální odpad – za které stavby se platí poplatky</a:t>
            </a:r>
          </a:p>
          <a:p>
            <a:pPr marL="342900" indent="-342900">
              <a:buFont typeface="Arial" panose="020B0604020202020204" pitchFamily="34" charset="0"/>
              <a:buChar char="•"/>
            </a:pPr>
            <a:r>
              <a:rPr lang="cs-CZ" sz="2600" dirty="0" err="1" smtClean="0">
                <a:latin typeface="+mj-lt"/>
              </a:rPr>
              <a:t>Podcast</a:t>
            </a:r>
            <a:r>
              <a:rPr lang="cs-CZ" sz="2600" dirty="0">
                <a:latin typeface="+mj-lt"/>
              </a:rPr>
              <a:t>: Na kávu s ombudsmanem: </a:t>
            </a:r>
            <a:r>
              <a:rPr lang="cs-CZ" sz="2600" u="sng" dirty="0">
                <a:latin typeface="+mj-lt"/>
                <a:hlinkClick r:id="rId4"/>
              </a:rPr>
              <a:t>https://www.youtube.com/playlist?list=PLWNv_IxgJdEKvV9-ZYu7VTxvc1SjDRb2i</a:t>
            </a:r>
            <a:r>
              <a:rPr lang="cs-CZ" sz="2600" dirty="0">
                <a:latin typeface="+mj-lt"/>
              </a:rPr>
              <a:t> díly: 24,25 (+ 26 týkající se změn v zákoně o odpadech).</a:t>
            </a:r>
          </a:p>
          <a:p>
            <a:endParaRPr lang="cs-CZ" sz="2200"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a:t>
            </a:fld>
            <a:endParaRPr lang="cs-CZ"/>
          </a:p>
        </p:txBody>
      </p:sp>
    </p:spTree>
    <p:extLst>
      <p:ext uri="{BB962C8B-B14F-4D97-AF65-F5344CB8AC3E}">
        <p14:creationId xmlns:p14="http://schemas.microsoft.com/office/powerpoint/2010/main" val="387974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182563"/>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30</a:t>
            </a:fld>
            <a:endParaRPr lang="cs-CZ"/>
          </a:p>
        </p:txBody>
      </p:sp>
      <p:sp>
        <p:nvSpPr>
          <p:cNvPr id="5" name="Zástupný symbol pro obsah 4"/>
          <p:cNvSpPr>
            <a:spLocks noGrp="1"/>
          </p:cNvSpPr>
          <p:nvPr>
            <p:ph idx="1"/>
          </p:nvPr>
        </p:nvSpPr>
        <p:spPr/>
        <p:txBody>
          <a:bodyPr/>
          <a:lstStyle/>
          <a:p>
            <a:endParaRPr lang="cs-CZ"/>
          </a:p>
        </p:txBody>
      </p:sp>
      <p:graphicFrame>
        <p:nvGraphicFramePr>
          <p:cNvPr id="6" name="Tabulka 5"/>
          <p:cNvGraphicFramePr>
            <a:graphicFrameLocks noGrp="1"/>
          </p:cNvGraphicFramePr>
          <p:nvPr>
            <p:extLst/>
          </p:nvPr>
        </p:nvGraphicFramePr>
        <p:xfrm>
          <a:off x="182880" y="1572575"/>
          <a:ext cx="8778240" cy="4719189"/>
        </p:xfrm>
        <a:graphic>
          <a:graphicData uri="http://schemas.openxmlformats.org/drawingml/2006/table">
            <a:tbl>
              <a:tblPr firstRow="1" bandRow="1">
                <a:tableStyleId>{F5AB1C69-6EDB-4FF4-983F-18BD219EF322}</a:tableStyleId>
              </a:tblPr>
              <a:tblGrid>
                <a:gridCol w="2601884">
                  <a:extLst>
                    <a:ext uri="{9D8B030D-6E8A-4147-A177-3AD203B41FA5}">
                      <a16:colId xmlns:a16="http://schemas.microsoft.com/office/drawing/2014/main" val="11906254"/>
                    </a:ext>
                  </a:extLst>
                </a:gridCol>
                <a:gridCol w="4813069">
                  <a:extLst>
                    <a:ext uri="{9D8B030D-6E8A-4147-A177-3AD203B41FA5}">
                      <a16:colId xmlns:a16="http://schemas.microsoft.com/office/drawing/2014/main" val="455029308"/>
                    </a:ext>
                  </a:extLst>
                </a:gridCol>
                <a:gridCol w="1363287">
                  <a:extLst>
                    <a:ext uri="{9D8B030D-6E8A-4147-A177-3AD203B41FA5}">
                      <a16:colId xmlns:a16="http://schemas.microsoft.com/office/drawing/2014/main" val="2717920421"/>
                    </a:ext>
                  </a:extLst>
                </a:gridCol>
              </a:tblGrid>
              <a:tr h="556952">
                <a:tc>
                  <a:txBody>
                    <a:bodyPr/>
                    <a:lstStyle/>
                    <a:p>
                      <a:r>
                        <a:rPr lang="cs-CZ" sz="1600" dirty="0" smtClean="0"/>
                        <a:t>Obec A – poplatek za</a:t>
                      </a:r>
                      <a:r>
                        <a:rPr lang="cs-CZ" sz="1600" baseline="0" dirty="0" smtClean="0"/>
                        <a:t> systém  </a:t>
                      </a:r>
                      <a:endParaRPr lang="cs-CZ" sz="1600" dirty="0"/>
                    </a:p>
                  </a:txBody>
                  <a:tcPr/>
                </a:tc>
                <a:tc>
                  <a:txBody>
                    <a:bodyPr/>
                    <a:lstStyle/>
                    <a:p>
                      <a:r>
                        <a:rPr lang="cs-CZ" sz="1600" dirty="0" smtClean="0"/>
                        <a:t>Obec B – poplatek</a:t>
                      </a:r>
                      <a:r>
                        <a:rPr lang="cs-CZ" sz="1600" baseline="0" dirty="0" smtClean="0"/>
                        <a:t> za odkládání</a:t>
                      </a:r>
                      <a:endParaRPr lang="cs-CZ" sz="1600" dirty="0"/>
                    </a:p>
                  </a:txBody>
                  <a:tcPr/>
                </a:tc>
                <a:tc>
                  <a:txBody>
                    <a:bodyPr/>
                    <a:lstStyle/>
                    <a:p>
                      <a:r>
                        <a:rPr lang="cs-CZ" sz="1600" dirty="0" smtClean="0"/>
                        <a:t>Osvobození </a:t>
                      </a:r>
                    </a:p>
                    <a:p>
                      <a:r>
                        <a:rPr lang="cs-CZ" sz="1600" dirty="0" smtClean="0"/>
                        <a:t>§ 10g/1a ZMP</a:t>
                      </a:r>
                      <a:endParaRPr lang="cs-CZ" sz="1600" dirty="0"/>
                    </a:p>
                  </a:txBody>
                  <a:tcPr/>
                </a:tc>
                <a:extLst>
                  <a:ext uri="{0D108BD9-81ED-4DB2-BD59-A6C34878D82A}">
                    <a16:rowId xmlns:a16="http://schemas.microsoft.com/office/drawing/2014/main" val="1253694440"/>
                  </a:ext>
                </a:extLst>
              </a:tr>
              <a:tr h="526472">
                <a:tc>
                  <a:txBody>
                    <a:bodyPr/>
                    <a:lstStyle/>
                    <a:p>
                      <a:pPr algn="ctr"/>
                      <a:r>
                        <a:rPr lang="cs-CZ" sz="1400" dirty="0" smtClean="0"/>
                        <a:t>Evidovaný trvalý pobyt</a:t>
                      </a:r>
                    </a:p>
                    <a:p>
                      <a:pPr algn="ctr"/>
                      <a:r>
                        <a:rPr lang="cs-CZ" sz="1400" b="1" dirty="0" smtClean="0"/>
                        <a:t>JE</a:t>
                      </a:r>
                      <a:r>
                        <a:rPr lang="cs-CZ" sz="1400" dirty="0" smtClean="0"/>
                        <a:t> </a:t>
                      </a:r>
                      <a:r>
                        <a:rPr lang="cs-CZ" sz="1400" b="1" dirty="0" smtClean="0"/>
                        <a:t>poplatník</a:t>
                      </a:r>
                    </a:p>
                  </a:txBody>
                  <a:tcPr/>
                </a:tc>
                <a:tc>
                  <a:txBody>
                    <a:bodyPr/>
                    <a:lstStyle/>
                    <a:p>
                      <a:r>
                        <a:rPr lang="cs-CZ" sz="1400" dirty="0" smtClean="0"/>
                        <a:t>Bydliště (ať</a:t>
                      </a:r>
                      <a:r>
                        <a:rPr lang="cs-CZ" sz="1400" baseline="0" dirty="0" smtClean="0"/>
                        <a:t> již ve vlastní či cizí nemovitosti</a:t>
                      </a:r>
                      <a:r>
                        <a:rPr lang="cs-CZ" sz="1400" dirty="0" smtClean="0"/>
                        <a:t>)</a:t>
                      </a:r>
                      <a:r>
                        <a:rPr lang="cs-CZ" sz="1400" baseline="0" dirty="0" smtClean="0"/>
                        <a:t>     </a:t>
                      </a:r>
                      <a:r>
                        <a:rPr lang="cs-CZ" sz="1400" b="1" dirty="0" smtClean="0"/>
                        <a:t>JE</a:t>
                      </a:r>
                      <a:r>
                        <a:rPr lang="cs-CZ" sz="1400" baseline="0" dirty="0" smtClean="0"/>
                        <a:t> </a:t>
                      </a:r>
                      <a:r>
                        <a:rPr lang="cs-CZ" sz="1400" b="1" baseline="0" dirty="0" smtClean="0"/>
                        <a:t>p</a:t>
                      </a:r>
                      <a:r>
                        <a:rPr lang="cs-CZ" sz="1400" b="1" dirty="0" smtClean="0"/>
                        <a:t>oplatník</a:t>
                      </a:r>
                      <a:r>
                        <a:rPr lang="cs-CZ" sz="1400" dirty="0" smtClean="0"/>
                        <a:t> </a:t>
                      </a:r>
                      <a:r>
                        <a:rPr lang="cs-CZ" sz="1400" b="1" dirty="0" smtClean="0"/>
                        <a:t>(v</a:t>
                      </a:r>
                      <a:r>
                        <a:rPr lang="cs-CZ" sz="1400" b="1" baseline="0" dirty="0" smtClean="0"/>
                        <a:t> případě vlastnictví nemovitosti bude i plátce, není-li jím SVJ</a:t>
                      </a:r>
                      <a:r>
                        <a:rPr lang="cs-CZ" sz="1400" b="1" dirty="0" smtClean="0"/>
                        <a:t>)</a:t>
                      </a:r>
                      <a:endParaRPr lang="cs-CZ" sz="1400" b="1" dirty="0"/>
                    </a:p>
                  </a:txBody>
                  <a:tcPr/>
                </a:tc>
                <a:tc>
                  <a:txBody>
                    <a:bodyPr/>
                    <a:lstStyle/>
                    <a:p>
                      <a:r>
                        <a:rPr lang="cs-CZ" sz="1600" b="1" dirty="0" smtClean="0"/>
                        <a:t>ANO</a:t>
                      </a:r>
                      <a:endParaRPr lang="cs-CZ" sz="1600" b="1" dirty="0"/>
                    </a:p>
                  </a:txBody>
                  <a:tcPr/>
                </a:tc>
                <a:extLst>
                  <a:ext uri="{0D108BD9-81ED-4DB2-BD59-A6C34878D82A}">
                    <a16:rowId xmlns:a16="http://schemas.microsoft.com/office/drawing/2014/main" val="843763170"/>
                  </a:ext>
                </a:extLst>
              </a:tr>
              <a:tr h="739833">
                <a:tc>
                  <a:txBody>
                    <a:bodyPr/>
                    <a:lstStyle/>
                    <a:p>
                      <a:pPr algn="ctr"/>
                      <a:r>
                        <a:rPr lang="cs-CZ" sz="1400" dirty="0" smtClean="0"/>
                        <a:t>Evidovaný trvalý pobyt</a:t>
                      </a:r>
                    </a:p>
                    <a:p>
                      <a:pPr algn="ctr"/>
                      <a:r>
                        <a:rPr lang="cs-CZ" sz="1400" b="1" dirty="0" smtClean="0"/>
                        <a:t>JE</a:t>
                      </a:r>
                      <a:r>
                        <a:rPr lang="cs-CZ" sz="1400" baseline="0" dirty="0" smtClean="0"/>
                        <a:t> </a:t>
                      </a:r>
                      <a:r>
                        <a:rPr lang="cs-CZ" sz="1400" b="1" baseline="0" dirty="0" smtClean="0"/>
                        <a:t>p</a:t>
                      </a:r>
                      <a:r>
                        <a:rPr lang="cs-CZ" sz="1400" b="1" dirty="0" smtClean="0"/>
                        <a:t>oplatník</a:t>
                      </a:r>
                    </a:p>
                  </a:txBody>
                  <a:tcPr/>
                </a:tc>
                <a:tc>
                  <a:txBody>
                    <a:bodyPr/>
                    <a:lstStyle/>
                    <a:p>
                      <a:r>
                        <a:rPr lang="cs-CZ" sz="1400" dirty="0" smtClean="0"/>
                        <a:t>Vlastnictví</a:t>
                      </a:r>
                      <a:r>
                        <a:rPr lang="cs-CZ" sz="1400" baseline="0" dirty="0" smtClean="0"/>
                        <a:t> nemovitosti (bytu, rodinného domu, rekreační nemovitosti), kde NEMÁ nikdo bydliště      </a:t>
                      </a:r>
                      <a:r>
                        <a:rPr lang="cs-CZ" sz="1400" b="1" baseline="0" dirty="0" smtClean="0"/>
                        <a:t>JE poplatník i plátce (není-li jím SVJ)</a:t>
                      </a:r>
                      <a:endParaRPr lang="cs-CZ" sz="1400" b="1" dirty="0"/>
                    </a:p>
                  </a:txBody>
                  <a:tcPr/>
                </a:tc>
                <a:tc>
                  <a:txBody>
                    <a:bodyPr/>
                    <a:lstStyle/>
                    <a:p>
                      <a:r>
                        <a:rPr lang="cs-CZ" sz="1600" b="1" dirty="0" smtClean="0"/>
                        <a:t>NE</a:t>
                      </a:r>
                      <a:endParaRPr lang="cs-CZ" sz="1600" b="1" dirty="0"/>
                    </a:p>
                  </a:txBody>
                  <a:tcPr/>
                </a:tc>
                <a:extLst>
                  <a:ext uri="{0D108BD9-81ED-4DB2-BD59-A6C34878D82A}">
                    <a16:rowId xmlns:a16="http://schemas.microsoft.com/office/drawing/2014/main" val="2478402690"/>
                  </a:ext>
                </a:extLst>
              </a:tr>
              <a:tr h="557284">
                <a:tc>
                  <a:txBody>
                    <a:bodyPr/>
                    <a:lstStyle/>
                    <a:p>
                      <a:pPr algn="ctr"/>
                      <a:r>
                        <a:rPr lang="cs-CZ" sz="1400" dirty="0" smtClean="0"/>
                        <a:t>Evidovaný trvalý pobyt</a:t>
                      </a:r>
                    </a:p>
                    <a:p>
                      <a:pPr algn="ctr"/>
                      <a:r>
                        <a:rPr lang="cs-CZ" sz="1400" b="1" dirty="0" smtClean="0"/>
                        <a:t>JE</a:t>
                      </a:r>
                      <a:r>
                        <a:rPr lang="cs-CZ" sz="1400" dirty="0" smtClean="0"/>
                        <a:t> </a:t>
                      </a:r>
                      <a:r>
                        <a:rPr lang="cs-CZ" sz="1400" b="1" dirty="0" smtClean="0"/>
                        <a:t>poplatník</a:t>
                      </a:r>
                      <a:endParaRPr lang="cs-CZ" sz="1400" b="1" dirty="0"/>
                    </a:p>
                  </a:txBody>
                  <a:tcPr/>
                </a:tc>
                <a:tc>
                  <a:txBody>
                    <a:bodyPr/>
                    <a:lstStyle/>
                    <a:p>
                      <a:r>
                        <a:rPr lang="cs-CZ" sz="1400" dirty="0" smtClean="0"/>
                        <a:t>Vlastnictví</a:t>
                      </a:r>
                      <a:r>
                        <a:rPr lang="cs-CZ" sz="1400" baseline="0" dirty="0" smtClean="0"/>
                        <a:t> nemovitosti, kde MÁ jiná osoba bydliště</a:t>
                      </a:r>
                    </a:p>
                    <a:p>
                      <a:r>
                        <a:rPr lang="cs-CZ" sz="1400" baseline="0" dirty="0" smtClean="0"/>
                        <a:t>      </a:t>
                      </a:r>
                      <a:r>
                        <a:rPr lang="cs-CZ" sz="1400" b="1" baseline="0" dirty="0" smtClean="0"/>
                        <a:t>JE plátce (není-li jím SVJ), ale NENÍ poplatník</a:t>
                      </a:r>
                      <a:endParaRPr lang="cs-CZ" sz="1400" b="1" dirty="0"/>
                    </a:p>
                  </a:txBody>
                  <a:tcPr/>
                </a:tc>
                <a:tc>
                  <a:txBody>
                    <a:bodyPr/>
                    <a:lstStyle/>
                    <a:p>
                      <a:r>
                        <a:rPr lang="cs-CZ" sz="1600" b="1" dirty="0" smtClean="0"/>
                        <a:t>NE</a:t>
                      </a:r>
                      <a:endParaRPr lang="cs-CZ" sz="1600" b="1" dirty="0"/>
                    </a:p>
                  </a:txBody>
                  <a:tcPr/>
                </a:tc>
                <a:extLst>
                  <a:ext uri="{0D108BD9-81ED-4DB2-BD59-A6C34878D82A}">
                    <a16:rowId xmlns:a16="http://schemas.microsoft.com/office/drawing/2014/main" val="1306502005"/>
                  </a:ext>
                </a:extLst>
              </a:tr>
              <a:tr h="515389">
                <a:tc>
                  <a:txBody>
                    <a:bodyPr/>
                    <a:lstStyle/>
                    <a:p>
                      <a:pPr algn="ctr"/>
                      <a:r>
                        <a:rPr lang="cs-CZ" sz="1400" dirty="0" smtClean="0"/>
                        <a:t>Bydliště</a:t>
                      </a:r>
                    </a:p>
                    <a:p>
                      <a:pPr algn="ctr"/>
                      <a:r>
                        <a:rPr lang="cs-CZ" sz="1400" b="1" dirty="0" smtClean="0"/>
                        <a:t>NENÍ</a:t>
                      </a:r>
                      <a:r>
                        <a:rPr lang="cs-CZ" sz="1400" dirty="0" smtClean="0"/>
                        <a:t> </a:t>
                      </a:r>
                      <a:r>
                        <a:rPr lang="cs-CZ" sz="1400" b="1" dirty="0" smtClean="0"/>
                        <a:t>poplatník</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cs-CZ" sz="1400" dirty="0" smtClean="0"/>
                        <a:t>Trvalý pobyt + vlastnictví nemovitosti, kde</a:t>
                      </a:r>
                      <a:r>
                        <a:rPr lang="cs-CZ" sz="1400" baseline="0" dirty="0" smtClean="0"/>
                        <a:t> MÁ jiná osoba bydliště      </a:t>
                      </a:r>
                      <a:r>
                        <a:rPr lang="cs-CZ" sz="1400" b="1" dirty="0" smtClean="0"/>
                        <a:t>JE plátce (</a:t>
                      </a:r>
                      <a:r>
                        <a:rPr lang="cs-CZ" sz="1400" b="1" baseline="0" dirty="0" smtClean="0"/>
                        <a:t>není-li jím SVJ)</a:t>
                      </a:r>
                      <a:r>
                        <a:rPr lang="cs-CZ" sz="1400" b="1" dirty="0" smtClean="0"/>
                        <a:t>, NENÍ poplatník    </a:t>
                      </a:r>
                      <a:endParaRPr lang="cs-CZ" sz="1400" b="1" dirty="0"/>
                    </a:p>
                  </a:txBody>
                  <a:tcPr/>
                </a:tc>
                <a:tc>
                  <a:txBody>
                    <a:bodyPr/>
                    <a:lstStyle/>
                    <a:p>
                      <a:r>
                        <a:rPr lang="cs-CZ" sz="1600" b="1" dirty="0" smtClean="0"/>
                        <a:t>NE</a:t>
                      </a:r>
                      <a:endParaRPr lang="cs-CZ" sz="1600" b="1" dirty="0"/>
                    </a:p>
                  </a:txBody>
                  <a:tcPr/>
                </a:tc>
                <a:extLst>
                  <a:ext uri="{0D108BD9-81ED-4DB2-BD59-A6C34878D82A}">
                    <a16:rowId xmlns:a16="http://schemas.microsoft.com/office/drawing/2014/main" val="2103439788"/>
                  </a:ext>
                </a:extLst>
              </a:tr>
              <a:tr h="816376">
                <a:tc>
                  <a:txBody>
                    <a:bodyPr/>
                    <a:lstStyle/>
                    <a:p>
                      <a:pPr algn="ctr"/>
                      <a:r>
                        <a:rPr lang="cs-CZ" sz="1400" dirty="0" smtClean="0"/>
                        <a:t>Vlastnictví vybrané</a:t>
                      </a:r>
                      <a:r>
                        <a:rPr lang="cs-CZ" sz="1400" baseline="0" dirty="0" smtClean="0"/>
                        <a:t> </a:t>
                      </a:r>
                      <a:r>
                        <a:rPr lang="cs-CZ" sz="1400" dirty="0" smtClean="0"/>
                        <a:t>„evidenčně</a:t>
                      </a:r>
                      <a:r>
                        <a:rPr lang="cs-CZ" sz="1400" baseline="0" dirty="0" smtClean="0"/>
                        <a:t> prázdné</a:t>
                      </a:r>
                      <a:r>
                        <a:rPr lang="cs-CZ" sz="1400" dirty="0" smtClean="0"/>
                        <a:t>“ nemovité</a:t>
                      </a:r>
                      <a:r>
                        <a:rPr lang="cs-CZ" sz="1400" baseline="0" dirty="0" smtClean="0"/>
                        <a:t> věci</a:t>
                      </a:r>
                    </a:p>
                    <a:p>
                      <a:pPr algn="ctr"/>
                      <a:r>
                        <a:rPr lang="cs-CZ" sz="1400" b="1" baseline="0" dirty="0" smtClean="0"/>
                        <a:t>JE</a:t>
                      </a:r>
                      <a:r>
                        <a:rPr lang="cs-CZ" sz="1400" baseline="0" dirty="0" smtClean="0"/>
                        <a:t> </a:t>
                      </a:r>
                      <a:r>
                        <a:rPr lang="cs-CZ" sz="1400" b="1" baseline="0" dirty="0" smtClean="0"/>
                        <a:t>poplatník</a:t>
                      </a:r>
                      <a:endParaRPr lang="cs-CZ" sz="1400" b="1" dirty="0" smtClean="0"/>
                    </a:p>
                  </a:txBody>
                  <a:tcPr/>
                </a:tc>
                <a:tc>
                  <a:txBody>
                    <a:bodyPr/>
                    <a:lstStyle/>
                    <a:p>
                      <a:r>
                        <a:rPr lang="cs-CZ" sz="1400" dirty="0" smtClean="0"/>
                        <a:t>Evidovaný trvalý pobyt       </a:t>
                      </a:r>
                      <a:r>
                        <a:rPr lang="cs-CZ" sz="1400" b="1" dirty="0" smtClean="0"/>
                        <a:t>NENÍ</a:t>
                      </a:r>
                      <a:r>
                        <a:rPr lang="cs-CZ" sz="1400" b="1" baseline="0" dirty="0" smtClean="0"/>
                        <a:t> poplatník ani plátce</a:t>
                      </a:r>
                      <a:endParaRPr lang="cs-CZ" sz="1400" b="1" dirty="0" smtClean="0"/>
                    </a:p>
                    <a:p>
                      <a:r>
                        <a:rPr lang="cs-CZ" sz="1400" dirty="0" smtClean="0"/>
                        <a:t>Bydliště, nevlastní nemovitost</a:t>
                      </a:r>
                      <a:r>
                        <a:rPr lang="cs-CZ" sz="1400" baseline="0" dirty="0" smtClean="0"/>
                        <a:t>      </a:t>
                      </a:r>
                      <a:r>
                        <a:rPr lang="cs-CZ" sz="1400" b="1" baseline="0" dirty="0" smtClean="0"/>
                        <a:t>JE poplatník, ale NENÍ plátce    </a:t>
                      </a:r>
                      <a:endParaRPr lang="cs-CZ" sz="1400" b="1" dirty="0" smtClean="0"/>
                    </a:p>
                    <a:p>
                      <a:r>
                        <a:rPr lang="cs-CZ" sz="1400" dirty="0" smtClean="0"/>
                        <a:t>Vlastnictví nemovitosti,</a:t>
                      </a:r>
                      <a:r>
                        <a:rPr lang="cs-CZ" sz="1400" baseline="0" dirty="0" smtClean="0"/>
                        <a:t> kde NEMÁ nikdo bydliště      </a:t>
                      </a:r>
                      <a:r>
                        <a:rPr lang="cs-CZ" sz="1400" b="1" baseline="0" dirty="0" smtClean="0"/>
                        <a:t>JE plátce </a:t>
                      </a:r>
                      <a:r>
                        <a:rPr lang="cs-CZ" sz="1400" b="1" dirty="0" smtClean="0"/>
                        <a:t>(</a:t>
                      </a:r>
                      <a:r>
                        <a:rPr lang="cs-CZ" sz="1400" b="1" baseline="0" dirty="0" smtClean="0"/>
                        <a:t>není-li jím SVJ) i poplatník</a:t>
                      </a:r>
                    </a:p>
                    <a:p>
                      <a:r>
                        <a:rPr lang="cs-CZ" sz="1400" dirty="0" smtClean="0"/>
                        <a:t>Vlastnictví nemovitosti, kde MÁ jiná osoba bydliště      </a:t>
                      </a:r>
                      <a:r>
                        <a:rPr lang="cs-CZ" sz="1400" b="1" dirty="0" smtClean="0"/>
                        <a:t>JE plátce (</a:t>
                      </a:r>
                      <a:r>
                        <a:rPr lang="cs-CZ" sz="1400" b="1" baseline="0" dirty="0" smtClean="0"/>
                        <a:t>není-li jím SVJ)</a:t>
                      </a:r>
                      <a:r>
                        <a:rPr lang="cs-CZ" sz="1400" b="1" dirty="0" smtClean="0"/>
                        <a:t>,</a:t>
                      </a:r>
                      <a:r>
                        <a:rPr lang="cs-CZ" sz="1400" b="1" baseline="0" dirty="0" smtClean="0"/>
                        <a:t> ale NENÍ poplatník</a:t>
                      </a:r>
                      <a:endParaRPr lang="cs-CZ" sz="1400" b="1"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cs-CZ" sz="1400" dirty="0" smtClean="0"/>
                        <a:t>Vlastnictví nemovitosti, kde MÁ vlastník bydliště      </a:t>
                      </a:r>
                      <a:r>
                        <a:rPr lang="cs-CZ" sz="1400" b="1" baseline="0" dirty="0" smtClean="0"/>
                        <a:t>JE plátce </a:t>
                      </a:r>
                      <a:r>
                        <a:rPr lang="cs-CZ" sz="1400" b="1" dirty="0" smtClean="0"/>
                        <a:t>(</a:t>
                      </a:r>
                      <a:r>
                        <a:rPr lang="cs-CZ" sz="1400" b="1" baseline="0" dirty="0" smtClean="0"/>
                        <a:t>není-li jím SVJ) i poplatník</a:t>
                      </a:r>
                    </a:p>
                  </a:txBody>
                  <a:tcPr/>
                </a:tc>
                <a:tc>
                  <a:txBody>
                    <a:bodyPr/>
                    <a:lstStyle/>
                    <a:p>
                      <a:r>
                        <a:rPr lang="cs-CZ" sz="1600" b="1" dirty="0" smtClean="0"/>
                        <a:t>NE</a:t>
                      </a:r>
                      <a:endParaRPr lang="cs-CZ" sz="1600" b="1" dirty="0"/>
                    </a:p>
                  </a:txBody>
                  <a:tcPr/>
                </a:tc>
                <a:extLst>
                  <a:ext uri="{0D108BD9-81ED-4DB2-BD59-A6C34878D82A}">
                    <a16:rowId xmlns:a16="http://schemas.microsoft.com/office/drawing/2014/main" val="2449215673"/>
                  </a:ext>
                </a:extLst>
              </a:tr>
            </a:tbl>
          </a:graphicData>
        </a:graphic>
      </p:graphicFrame>
    </p:spTree>
    <p:extLst>
      <p:ext uri="{BB962C8B-B14F-4D97-AF65-F5344CB8AC3E}">
        <p14:creationId xmlns:p14="http://schemas.microsoft.com/office/powerpoint/2010/main" val="3459518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03945"/>
          </a:xfrm>
        </p:spPr>
        <p:txBody>
          <a:bodyPr>
            <a:normAutofit/>
          </a:bodyPr>
          <a:lstStyle/>
          <a:p>
            <a:pPr marL="182563"/>
            <a:r>
              <a:rPr lang="cs-CZ" sz="3200" dirty="0"/>
              <a:t>Poplatek za obecní systém </a:t>
            </a:r>
            <a:r>
              <a:rPr lang="cs-CZ" sz="3200" dirty="0" smtClean="0"/>
              <a:t>odpadového </a:t>
            </a:r>
            <a:r>
              <a:rPr lang="cs-CZ" sz="3200" dirty="0"/>
              <a:t>hospodářství</a:t>
            </a:r>
            <a:br>
              <a:rPr lang="cs-CZ" sz="3200" dirty="0"/>
            </a:br>
            <a:r>
              <a:rPr lang="cs-CZ" sz="3200" dirty="0"/>
              <a:t>(§ 10e + násl. ZMP)</a:t>
            </a:r>
          </a:p>
        </p:txBody>
      </p:sp>
      <p:sp>
        <p:nvSpPr>
          <p:cNvPr id="3" name="Zástupný symbol pro obsah 2"/>
          <p:cNvSpPr>
            <a:spLocks noGrp="1"/>
          </p:cNvSpPr>
          <p:nvPr>
            <p:ph idx="1"/>
          </p:nvPr>
        </p:nvSpPr>
        <p:spPr>
          <a:xfrm>
            <a:off x="320041" y="1792224"/>
            <a:ext cx="8650224" cy="4553712"/>
          </a:xfrm>
        </p:spPr>
        <p:txBody>
          <a:bodyPr>
            <a:normAutofit lnSpcReduction="10000"/>
          </a:bodyPr>
          <a:lstStyle/>
          <a:p>
            <a:r>
              <a:rPr lang="cs-CZ" sz="2400" b="1" dirty="0">
                <a:latin typeface="+mj-lt"/>
              </a:rPr>
              <a:t>Poplatkové období = kalendářní rok/dílčím období = kalendářní měsíc</a:t>
            </a:r>
          </a:p>
          <a:p>
            <a:r>
              <a:rPr lang="cs-CZ" sz="2400" b="1" dirty="0">
                <a:latin typeface="+mj-lt"/>
              </a:rPr>
              <a:t>Sazba </a:t>
            </a:r>
          </a:p>
          <a:p>
            <a:pPr marL="342900" indent="-342900">
              <a:buFont typeface="Arial" panose="020B0604020202020204" pitchFamily="34" charset="0"/>
              <a:buChar char="•"/>
            </a:pPr>
            <a:r>
              <a:rPr lang="cs-CZ" sz="2200" dirty="0">
                <a:latin typeface="+mj-lt"/>
              </a:rPr>
              <a:t>až 1 200 Kč/ kalendářní rok = poplatkové období</a:t>
            </a:r>
          </a:p>
          <a:p>
            <a:pPr marL="342900" indent="-342900">
              <a:buFont typeface="Arial" panose="020B0604020202020204" pitchFamily="34" charset="0"/>
              <a:buChar char="•"/>
            </a:pPr>
            <a:r>
              <a:rPr lang="cs-CZ" sz="2200" dirty="0">
                <a:latin typeface="+mj-lt"/>
              </a:rPr>
              <a:t>snížení o 1/12 za kalendářní měsíc, na jehož konci není naplněn předmět poplatku/naplněn důvod pro osvobození od poplatku</a:t>
            </a:r>
          </a:p>
          <a:p>
            <a:r>
              <a:rPr lang="cs-CZ" sz="2400" b="1" dirty="0">
                <a:latin typeface="+mj-lt"/>
              </a:rPr>
              <a:t>Způsob placení</a:t>
            </a:r>
          </a:p>
          <a:p>
            <a:pPr marL="342900" indent="-342900">
              <a:buFont typeface="Arial" panose="020B0604020202020204" pitchFamily="34" charset="0"/>
              <a:buChar char="•"/>
            </a:pPr>
            <a:r>
              <a:rPr lang="cs-CZ" sz="2200" dirty="0">
                <a:latin typeface="+mj-lt"/>
              </a:rPr>
              <a:t>za fyzické osoby tvořící domácnost může poplatek platit jedna osoba/za fyzické osoby žijící v rodinném nebo bytovém domě může poplatek platit vlastník nebo správce → vyplývá z DŘ (§ 164 odst. 4 DŘ) </a:t>
            </a:r>
          </a:p>
          <a:p>
            <a:pPr marL="342900" indent="-342900">
              <a:buFont typeface="Arial" panose="020B0604020202020204" pitchFamily="34" charset="0"/>
              <a:buChar char="•"/>
            </a:pPr>
            <a:r>
              <a:rPr lang="cs-CZ" sz="2200" dirty="0">
                <a:latin typeface="+mj-lt"/>
              </a:rPr>
              <a:t>povinnost informovat veřejnost, jakým způsobem má být platba provedená za více poplatníků identifikována (§ 56 daňového řádu)</a:t>
            </a:r>
          </a:p>
          <a:p>
            <a:endParaRPr lang="cs-CZ" sz="2200" dirty="0"/>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31</a:t>
            </a:fld>
            <a:endParaRPr lang="cs-CZ"/>
          </a:p>
        </p:txBody>
      </p:sp>
    </p:spTree>
    <p:extLst>
      <p:ext uri="{BB962C8B-B14F-4D97-AF65-F5344CB8AC3E}">
        <p14:creationId xmlns:p14="http://schemas.microsoft.com/office/powerpoint/2010/main" val="3017635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96449"/>
          </a:xfrm>
        </p:spPr>
        <p:txBody>
          <a:bodyPr>
            <a:normAutofit/>
          </a:bodyPr>
          <a:lstStyle/>
          <a:p>
            <a:pPr marL="182563"/>
            <a:r>
              <a:rPr lang="cs-CZ" sz="3200" dirty="0"/>
              <a:t>Poplatek za obecní systém </a:t>
            </a:r>
            <a:r>
              <a:rPr lang="cs-CZ" sz="3200" dirty="0" smtClean="0"/>
              <a:t>odpadového </a:t>
            </a:r>
            <a:r>
              <a:rPr lang="cs-CZ" sz="3200" dirty="0"/>
              <a:t>hospodářství</a:t>
            </a:r>
            <a:br>
              <a:rPr lang="cs-CZ" sz="3200" dirty="0"/>
            </a:br>
            <a:r>
              <a:rPr lang="cs-CZ" sz="3200" dirty="0"/>
              <a:t>(§ 10e + násl. ZMP)</a:t>
            </a:r>
            <a:endParaRPr lang="cs-CZ" dirty="0"/>
          </a:p>
        </p:txBody>
      </p:sp>
      <p:sp>
        <p:nvSpPr>
          <p:cNvPr id="3" name="Zástupný symbol pro obsah 2"/>
          <p:cNvSpPr>
            <a:spLocks noGrp="1"/>
          </p:cNvSpPr>
          <p:nvPr>
            <p:ph idx="1"/>
          </p:nvPr>
        </p:nvSpPr>
        <p:spPr>
          <a:xfrm>
            <a:off x="210312" y="1874520"/>
            <a:ext cx="8833103" cy="4398264"/>
          </a:xfrm>
        </p:spPr>
        <p:txBody>
          <a:bodyPr>
            <a:normAutofit/>
          </a:bodyPr>
          <a:lstStyle/>
          <a:p>
            <a:r>
              <a:rPr lang="cs-CZ" sz="2600" b="1" dirty="0" smtClean="0">
                <a:latin typeface="+mj-lt"/>
              </a:rPr>
              <a:t>Příklad:</a:t>
            </a:r>
          </a:p>
          <a:p>
            <a:r>
              <a:rPr lang="cs-CZ" sz="2400" dirty="0" smtClean="0">
                <a:latin typeface="+mj-lt"/>
              </a:rPr>
              <a:t>Pan </a:t>
            </a:r>
            <a:r>
              <a:rPr lang="cs-CZ" sz="2400" dirty="0">
                <a:latin typeface="+mj-lt"/>
              </a:rPr>
              <a:t>Přelétavý se v březnu přestěhuje ze Staré vsi do Nové vsi a přehlásí si sem adresu evidovaného trvalého pobytu. Obě mají zavedený poplatek za obecní systém odpadového hospodářství. Jak bude platit poplatek?</a:t>
            </a:r>
          </a:p>
          <a:p>
            <a:r>
              <a:rPr lang="cs-CZ" sz="2400" dirty="0">
                <a:latin typeface="+mj-lt"/>
              </a:rPr>
              <a:t> </a:t>
            </a:r>
            <a:endParaRPr lang="cs-CZ" sz="2400" dirty="0" smtClean="0">
              <a:latin typeface="+mj-lt"/>
            </a:endParaRPr>
          </a:p>
          <a:p>
            <a:r>
              <a:rPr lang="cs-CZ" sz="2400" b="1" dirty="0" smtClean="0">
                <a:latin typeface="+mj-lt"/>
              </a:rPr>
              <a:t>Řešení: </a:t>
            </a:r>
            <a:r>
              <a:rPr lang="cs-CZ" sz="2400" dirty="0" smtClean="0">
                <a:latin typeface="+mj-lt"/>
              </a:rPr>
              <a:t>Pan Přelétavý platí ve Staré vsi za leden a únor. V Nové vsi platí za březen až prosince. Rozhodný je stav na konci kalendářního měsíce.</a:t>
            </a:r>
            <a:endParaRPr lang="cs-CZ" sz="2400" dirty="0">
              <a:latin typeface="+mj-lt"/>
            </a:endParaRP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32</a:t>
            </a:fld>
            <a:endParaRPr lang="cs-CZ"/>
          </a:p>
        </p:txBody>
      </p:sp>
    </p:spTree>
    <p:extLst>
      <p:ext uri="{BB962C8B-B14F-4D97-AF65-F5344CB8AC3E}">
        <p14:creationId xmlns:p14="http://schemas.microsoft.com/office/powerpoint/2010/main" val="664547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1459"/>
          </a:xfrm>
        </p:spPr>
        <p:txBody>
          <a:bodyPr>
            <a:normAutofit/>
          </a:bodyPr>
          <a:lstStyle/>
          <a:p>
            <a:r>
              <a:rPr lang="cs-CZ" sz="3200" dirty="0"/>
              <a:t>Poplatek za obecní systém odpadového </a:t>
            </a:r>
            <a:r>
              <a:rPr lang="cs-CZ" sz="3200" dirty="0" smtClean="0"/>
              <a:t>hospodářství     (§ </a:t>
            </a:r>
            <a:r>
              <a:rPr lang="cs-CZ" sz="3200" dirty="0"/>
              <a:t>10e + násl. ZMP</a:t>
            </a:r>
            <a:r>
              <a:rPr lang="cs-CZ" sz="3200" dirty="0" smtClean="0"/>
              <a:t>) + „podnikatelský“ odpad</a:t>
            </a:r>
            <a:endParaRPr lang="cs-CZ" sz="3200" dirty="0"/>
          </a:p>
        </p:txBody>
      </p:sp>
      <p:sp>
        <p:nvSpPr>
          <p:cNvPr id="3" name="Zástupný symbol pro obsah 2"/>
          <p:cNvSpPr>
            <a:spLocks noGrp="1"/>
          </p:cNvSpPr>
          <p:nvPr>
            <p:ph idx="1"/>
          </p:nvPr>
        </p:nvSpPr>
        <p:spPr>
          <a:xfrm>
            <a:off x="182881" y="1737360"/>
            <a:ext cx="8391162" cy="4381022"/>
          </a:xfrm>
        </p:spPr>
        <p:txBody>
          <a:bodyPr>
            <a:normAutofit fontScale="85000" lnSpcReduction="20000"/>
          </a:bodyPr>
          <a:lstStyle/>
          <a:p>
            <a:r>
              <a:rPr lang="cs-CZ" sz="2400" dirty="0" smtClean="0">
                <a:latin typeface="+mj-lt"/>
              </a:rPr>
              <a:t>Příklady:</a:t>
            </a:r>
          </a:p>
          <a:p>
            <a:pPr marL="457200" indent="-457200">
              <a:buAutoNum type="alphaUcParenR"/>
            </a:pPr>
            <a:r>
              <a:rPr lang="cs-CZ" sz="2400" dirty="0" smtClean="0">
                <a:latin typeface="+mj-lt"/>
              </a:rPr>
              <a:t>Pan A vlastní v obci rodinný dům, ve kterém není přihlášena žádná fyzická osoba, a má zde svoji účetní kancelář. </a:t>
            </a:r>
          </a:p>
          <a:p>
            <a:pPr marL="841248" lvl="1" indent="-457200">
              <a:buAutoNum type="alphaUcParenR"/>
            </a:pPr>
            <a:r>
              <a:rPr lang="cs-CZ" sz="2200" dirty="0" smtClean="0">
                <a:latin typeface="+mj-lt"/>
              </a:rPr>
              <a:t>Pan A vlastní v obci rodinný dům, ve kterém bydlí a má zde evidován trvalý pobyt, a podniká zde jako programátor.</a:t>
            </a:r>
          </a:p>
          <a:p>
            <a:pPr lvl="1" indent="0">
              <a:buNone/>
            </a:pPr>
            <a:r>
              <a:rPr lang="cs-CZ" sz="2200" b="1" dirty="0" smtClean="0">
                <a:latin typeface="+mj-lt"/>
              </a:rPr>
              <a:t>Řešení: </a:t>
            </a:r>
            <a:r>
              <a:rPr lang="cs-CZ" sz="2200" dirty="0" smtClean="0">
                <a:latin typeface="+mj-lt"/>
              </a:rPr>
              <a:t>Je třeba zaplatit poplatek za KO + odpad z podnikání (pokud vzniká), je třeba řešit dle zákona o odpadech.</a:t>
            </a:r>
          </a:p>
          <a:p>
            <a:pPr marL="457200" indent="-457200">
              <a:buAutoNum type="alphaUcParenR"/>
            </a:pPr>
            <a:r>
              <a:rPr lang="cs-CZ" sz="2400" dirty="0" smtClean="0">
                <a:latin typeface="+mj-lt"/>
              </a:rPr>
              <a:t>Pan B vlastní v obci penzion, </a:t>
            </a:r>
            <a:r>
              <a:rPr lang="cs-CZ" sz="2400" dirty="0">
                <a:latin typeface="+mj-lt"/>
              </a:rPr>
              <a:t>ve kterém není přihlášena žádná fyzická </a:t>
            </a:r>
            <a:r>
              <a:rPr lang="cs-CZ" sz="2400" dirty="0" smtClean="0">
                <a:latin typeface="+mj-lt"/>
              </a:rPr>
              <a:t>osoba a ubytovává zde hosty.</a:t>
            </a:r>
          </a:p>
          <a:p>
            <a:pPr marL="449263" indent="-449263"/>
            <a:r>
              <a:rPr lang="cs-CZ" sz="2400" dirty="0" smtClean="0">
                <a:latin typeface="+mj-lt"/>
              </a:rPr>
              <a:t>	</a:t>
            </a:r>
            <a:r>
              <a:rPr lang="cs-CZ" sz="2200" b="1" dirty="0" smtClean="0">
                <a:latin typeface="+mj-lt"/>
              </a:rPr>
              <a:t>Řešení:</a:t>
            </a:r>
            <a:r>
              <a:rPr lang="cs-CZ" sz="2200" dirty="0" smtClean="0">
                <a:latin typeface="+mj-lt"/>
              </a:rPr>
              <a:t> Poplatek za KO se neplatí, odstraňování odpadu z podnikání a platba za něj se řeší dle zákona o odpadech.</a:t>
            </a:r>
          </a:p>
          <a:p>
            <a:pPr marL="457200" indent="-457200">
              <a:buFont typeface="+mj-lt"/>
              <a:buAutoNum type="alphaUcPeriod" startAt="3"/>
            </a:pPr>
            <a:r>
              <a:rPr lang="cs-CZ" sz="2400" dirty="0">
                <a:latin typeface="+mj-lt"/>
              </a:rPr>
              <a:t>Pan C vlastní v obci byt, je zde přihlášen k pobytu a současně jej využívá tak, že jej za peníze „půjčuje“ cizím osobám.</a:t>
            </a:r>
          </a:p>
          <a:p>
            <a:pPr marL="449263" indent="-449263"/>
            <a:r>
              <a:rPr lang="cs-CZ" sz="2200" dirty="0" smtClean="0">
                <a:latin typeface="+mj-lt"/>
              </a:rPr>
              <a:t>	</a:t>
            </a:r>
            <a:r>
              <a:rPr lang="cs-CZ" sz="2200" b="1" dirty="0" smtClean="0">
                <a:latin typeface="+mj-lt"/>
              </a:rPr>
              <a:t>Řešení:</a:t>
            </a:r>
            <a:r>
              <a:rPr lang="cs-CZ" sz="2200" dirty="0" smtClean="0">
                <a:latin typeface="+mj-lt"/>
              </a:rPr>
              <a:t> </a:t>
            </a:r>
            <a:r>
              <a:rPr lang="pl-PL" sz="2200" dirty="0">
                <a:latin typeface="+mj-lt"/>
              </a:rPr>
              <a:t>Je třeba zaplatit poplatek za KO + </a:t>
            </a:r>
            <a:r>
              <a:rPr lang="pl-PL" sz="2200" dirty="0" smtClean="0">
                <a:latin typeface="+mj-lt"/>
              </a:rPr>
              <a:t>odpad </a:t>
            </a:r>
            <a:r>
              <a:rPr lang="pl-PL" sz="2200" dirty="0">
                <a:latin typeface="+mj-lt"/>
              </a:rPr>
              <a:t>z </a:t>
            </a:r>
            <a:r>
              <a:rPr lang="pl-PL" sz="2200" dirty="0" smtClean="0">
                <a:latin typeface="+mj-lt"/>
              </a:rPr>
              <a:t>podnikání </a:t>
            </a:r>
            <a:r>
              <a:rPr lang="pl-PL" sz="2200" dirty="0">
                <a:latin typeface="+mj-lt"/>
              </a:rPr>
              <a:t>je třeba jej řešit dle zákona o odpadech.</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33</a:t>
            </a:fld>
            <a:endParaRPr lang="cs-CZ"/>
          </a:p>
        </p:txBody>
      </p:sp>
    </p:spTree>
    <p:extLst>
      <p:ext uri="{BB962C8B-B14F-4D97-AF65-F5344CB8AC3E}">
        <p14:creationId xmlns:p14="http://schemas.microsoft.com/office/powerpoint/2010/main" val="207437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18935"/>
          </a:xfrm>
        </p:spPr>
        <p:txBody>
          <a:bodyPr>
            <a:normAutofit/>
          </a:bodyPr>
          <a:lstStyle/>
          <a:p>
            <a:pPr marL="92075"/>
            <a:r>
              <a:rPr lang="cs-CZ" sz="3200" dirty="0"/>
              <a:t>Poplatek za odkládání </a:t>
            </a:r>
            <a:r>
              <a:rPr lang="cs-CZ" sz="3200" dirty="0" smtClean="0"/>
              <a:t>komunálního </a:t>
            </a:r>
            <a:r>
              <a:rPr lang="cs-CZ" sz="3200" dirty="0"/>
              <a:t>odpadu </a:t>
            </a:r>
            <a:r>
              <a:rPr lang="cs-CZ" sz="3200" dirty="0" smtClean="0"/>
              <a:t/>
            </a:r>
            <a:br>
              <a:rPr lang="cs-CZ" sz="3200" dirty="0" smtClean="0"/>
            </a:br>
            <a:r>
              <a:rPr lang="cs-CZ" sz="3200" dirty="0" smtClean="0"/>
              <a:t>z </a:t>
            </a:r>
            <a:r>
              <a:rPr lang="cs-CZ" sz="3200" dirty="0"/>
              <a:t>nemovité věci </a:t>
            </a:r>
            <a:r>
              <a:rPr lang="cs-CZ" sz="3200" dirty="0" smtClean="0"/>
              <a:t>(§ </a:t>
            </a:r>
            <a:r>
              <a:rPr lang="cs-CZ" sz="3200" dirty="0"/>
              <a:t>10i + násl. ZMP)</a:t>
            </a:r>
          </a:p>
        </p:txBody>
      </p:sp>
      <p:sp>
        <p:nvSpPr>
          <p:cNvPr id="3" name="Zástupný symbol pro obsah 2"/>
          <p:cNvSpPr>
            <a:spLocks noGrp="1"/>
          </p:cNvSpPr>
          <p:nvPr>
            <p:ph idx="1"/>
          </p:nvPr>
        </p:nvSpPr>
        <p:spPr>
          <a:xfrm>
            <a:off x="137160" y="1801368"/>
            <a:ext cx="8845975" cy="4317014"/>
          </a:xfrm>
        </p:spPr>
        <p:txBody>
          <a:bodyPr>
            <a:noAutofit/>
          </a:bodyPr>
          <a:lstStyle/>
          <a:p>
            <a:r>
              <a:rPr lang="cs-CZ" sz="2600" b="1" dirty="0">
                <a:latin typeface="+mj-lt"/>
              </a:rPr>
              <a:t>Předmět poplatku</a:t>
            </a:r>
          </a:p>
          <a:p>
            <a:pPr marL="342900" indent="-342900">
              <a:buFont typeface="Arial" panose="020B0604020202020204" pitchFamily="34" charset="0"/>
              <a:buChar char="•"/>
            </a:pPr>
            <a:r>
              <a:rPr lang="cs-CZ" sz="2400" dirty="0">
                <a:latin typeface="+mj-lt"/>
              </a:rPr>
              <a:t>odkládání směsného komunálního odpadu z jednotlivé nemovité věci zahrnující byt, rodinný dům nebo stavbu pro rodinnou rekreaci, která se nachází na území obce</a:t>
            </a:r>
          </a:p>
          <a:p>
            <a:pPr marL="342900" indent="-342900">
              <a:buFont typeface="Arial" panose="020B0604020202020204" pitchFamily="34" charset="0"/>
              <a:buChar char="•"/>
            </a:pPr>
            <a:r>
              <a:rPr lang="cs-CZ" sz="2400" dirty="0">
                <a:latin typeface="+mj-lt"/>
              </a:rPr>
              <a:t>záleží na množství odpadu (hmotnost - kg/objem odpadu - l)/objednaném objemu popelnic (kapacita -l) → „více odpadu = více platí“</a:t>
            </a:r>
          </a:p>
          <a:p>
            <a:pPr marL="342900" indent="-342900">
              <a:buFont typeface="Arial" panose="020B0604020202020204" pitchFamily="34" charset="0"/>
              <a:buChar char="•"/>
            </a:pPr>
            <a:r>
              <a:rPr lang="cs-CZ" sz="2400" dirty="0">
                <a:latin typeface="+mj-lt"/>
              </a:rPr>
              <a:t>možnost zavést minimální dílčí základ</a:t>
            </a:r>
          </a:p>
          <a:p>
            <a:r>
              <a:rPr lang="cs-CZ" sz="2400" b="1" dirty="0" smtClean="0">
                <a:latin typeface="+mj-lt"/>
              </a:rPr>
              <a:t>Co </a:t>
            </a:r>
            <a:r>
              <a:rPr lang="cs-CZ" sz="2400" b="1" dirty="0">
                <a:latin typeface="+mj-lt"/>
              </a:rPr>
              <a:t>když jde o nevyužívanou nemovitost/lidi žijící natolik alternativním způsobem života, že žádný odpad neprodukují?</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34</a:t>
            </a:fld>
            <a:endParaRPr lang="cs-CZ"/>
          </a:p>
        </p:txBody>
      </p:sp>
    </p:spTree>
    <p:extLst>
      <p:ext uri="{BB962C8B-B14F-4D97-AF65-F5344CB8AC3E}">
        <p14:creationId xmlns:p14="http://schemas.microsoft.com/office/powerpoint/2010/main" val="411128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18935"/>
          </a:xfrm>
        </p:spPr>
        <p:txBody>
          <a:bodyPr>
            <a:normAutofit/>
          </a:bodyPr>
          <a:lstStyle/>
          <a:p>
            <a:pPr marL="92075"/>
            <a:r>
              <a:rPr lang="cs-CZ" sz="3200" dirty="0"/>
              <a:t>Poplatek za odkládání </a:t>
            </a:r>
            <a:r>
              <a:rPr lang="cs-CZ" sz="3200" dirty="0" smtClean="0"/>
              <a:t>komunálního </a:t>
            </a:r>
            <a:r>
              <a:rPr lang="cs-CZ" sz="3200" dirty="0"/>
              <a:t>odpadu </a:t>
            </a:r>
            <a:r>
              <a:rPr lang="cs-CZ" sz="3200" dirty="0" smtClean="0"/>
              <a:t/>
            </a:r>
            <a:br>
              <a:rPr lang="cs-CZ" sz="3200" dirty="0" smtClean="0"/>
            </a:br>
            <a:r>
              <a:rPr lang="cs-CZ" sz="3200" dirty="0" smtClean="0"/>
              <a:t>z </a:t>
            </a:r>
            <a:r>
              <a:rPr lang="cs-CZ" sz="3200" dirty="0"/>
              <a:t>nemovité věci </a:t>
            </a:r>
            <a:r>
              <a:rPr lang="cs-CZ" sz="3200" dirty="0" smtClean="0"/>
              <a:t>(§ </a:t>
            </a:r>
            <a:r>
              <a:rPr lang="cs-CZ" sz="3200" dirty="0"/>
              <a:t>10i + násl. ZMP)</a:t>
            </a:r>
          </a:p>
        </p:txBody>
      </p:sp>
      <p:sp>
        <p:nvSpPr>
          <p:cNvPr id="3" name="Zástupný symbol pro obsah 2"/>
          <p:cNvSpPr>
            <a:spLocks noGrp="1"/>
          </p:cNvSpPr>
          <p:nvPr>
            <p:ph idx="1"/>
          </p:nvPr>
        </p:nvSpPr>
        <p:spPr>
          <a:xfrm>
            <a:off x="137160" y="1801368"/>
            <a:ext cx="8845975" cy="4317014"/>
          </a:xfrm>
        </p:spPr>
        <p:txBody>
          <a:bodyPr>
            <a:noAutofit/>
          </a:bodyPr>
          <a:lstStyle/>
          <a:p>
            <a:r>
              <a:rPr lang="cs-CZ" sz="2400" b="1" dirty="0" smtClean="0">
                <a:latin typeface="+mj-lt"/>
              </a:rPr>
              <a:t>Co </a:t>
            </a:r>
            <a:r>
              <a:rPr lang="cs-CZ" sz="2400" b="1" dirty="0">
                <a:latin typeface="+mj-lt"/>
              </a:rPr>
              <a:t>když </a:t>
            </a:r>
            <a:r>
              <a:rPr lang="cs-CZ" sz="2400" b="1" dirty="0" smtClean="0">
                <a:latin typeface="+mj-lt"/>
              </a:rPr>
              <a:t>se zde žádný </a:t>
            </a:r>
            <a:r>
              <a:rPr lang="cs-CZ" sz="2400" b="1" dirty="0">
                <a:latin typeface="+mj-lt"/>
              </a:rPr>
              <a:t>odpad </a:t>
            </a:r>
            <a:r>
              <a:rPr lang="cs-CZ" sz="2400" b="1" dirty="0" smtClean="0">
                <a:latin typeface="+mj-lt"/>
              </a:rPr>
              <a:t>neprodukuje?</a:t>
            </a:r>
          </a:p>
          <a:p>
            <a:pPr marL="342900" indent="-342900">
              <a:buFont typeface="Arial" panose="020B0604020202020204" pitchFamily="34" charset="0"/>
              <a:buChar char="•"/>
            </a:pPr>
            <a:r>
              <a:rPr lang="cs-CZ" sz="2400" b="1" dirty="0" smtClean="0">
                <a:latin typeface="+mj-lt"/>
              </a:rPr>
              <a:t>BEZ</a:t>
            </a:r>
            <a:r>
              <a:rPr lang="cs-CZ" sz="2400" dirty="0" smtClean="0">
                <a:latin typeface="+mj-lt"/>
              </a:rPr>
              <a:t> minimálního základu dílčího poplatku </a:t>
            </a:r>
            <a:r>
              <a:rPr lang="cs-CZ" sz="2400" b="1" dirty="0" smtClean="0">
                <a:latin typeface="+mj-lt"/>
              </a:rPr>
              <a:t>neplatí nic</a:t>
            </a:r>
            <a:r>
              <a:rPr lang="cs-CZ" sz="2400" dirty="0" smtClean="0">
                <a:latin typeface="+mj-lt"/>
              </a:rPr>
              <a:t>.</a:t>
            </a:r>
          </a:p>
          <a:p>
            <a:pPr marL="342900" indent="-342900">
              <a:buFont typeface="Arial" panose="020B0604020202020204" pitchFamily="34" charset="0"/>
              <a:buChar char="•"/>
            </a:pPr>
            <a:r>
              <a:rPr lang="cs-CZ" sz="2400" b="1" dirty="0" smtClean="0">
                <a:latin typeface="+mj-lt"/>
              </a:rPr>
              <a:t>S</a:t>
            </a:r>
            <a:r>
              <a:rPr lang="cs-CZ" sz="2400" dirty="0" smtClean="0">
                <a:latin typeface="+mj-lt"/>
              </a:rPr>
              <a:t> minimálním základem dílčího poplatku:</a:t>
            </a:r>
          </a:p>
          <a:p>
            <a:pPr marL="726948" lvl="1" indent="-342900">
              <a:buFont typeface="Arial" panose="020B0604020202020204" pitchFamily="34" charset="0"/>
              <a:buChar char="•"/>
            </a:pPr>
            <a:r>
              <a:rPr lang="cs-CZ" sz="2200" b="1" dirty="0">
                <a:latin typeface="+mj-lt"/>
              </a:rPr>
              <a:t>MF: </a:t>
            </a:r>
            <a:r>
              <a:rPr lang="cs-CZ" sz="2200" dirty="0">
                <a:latin typeface="+mj-lt"/>
              </a:rPr>
              <a:t>Stanovisko Ministerstva financí k minimálnímu základu dílčího poplatku za odkládání komunálního odpadu z nemovité </a:t>
            </a:r>
            <a:r>
              <a:rPr lang="cs-CZ" sz="2200" dirty="0" smtClean="0">
                <a:latin typeface="+mj-lt"/>
              </a:rPr>
              <a:t>věci: </a:t>
            </a:r>
            <a:r>
              <a:rPr lang="cs-CZ" sz="2200" b="1" dirty="0" smtClean="0">
                <a:latin typeface="+mj-lt"/>
              </a:rPr>
              <a:t>platí</a:t>
            </a:r>
            <a:r>
              <a:rPr lang="cs-CZ" sz="2200" dirty="0" smtClean="0">
                <a:latin typeface="+mj-lt"/>
              </a:rPr>
              <a:t>. </a:t>
            </a:r>
            <a:r>
              <a:rPr lang="cs-CZ" sz="2200" dirty="0" smtClean="0">
                <a:latin typeface="+mj-lt"/>
                <a:hlinkClick r:id="rId2"/>
              </a:rPr>
              <a:t>https</a:t>
            </a:r>
            <a:r>
              <a:rPr lang="cs-CZ" sz="2200" dirty="0">
                <a:latin typeface="+mj-lt"/>
                <a:hlinkClick r:id="rId2"/>
              </a:rPr>
              <a:t>://</a:t>
            </a:r>
            <a:r>
              <a:rPr lang="cs-CZ" sz="2200" dirty="0" smtClean="0">
                <a:latin typeface="+mj-lt"/>
                <a:hlinkClick r:id="rId2"/>
              </a:rPr>
              <a:t>www.mfcr.cz/cs/dane-a-ucetnictvi/dane/mistni-spravni-a-soudni-poplatky/metodicka-doporuceni/2021/stanovisko-ministerstva-financi-k-minima-41246</a:t>
            </a:r>
            <a:r>
              <a:rPr lang="cs-CZ" sz="2200" dirty="0" smtClean="0">
                <a:latin typeface="+mj-lt"/>
              </a:rPr>
              <a:t> </a:t>
            </a:r>
          </a:p>
          <a:p>
            <a:pPr marL="726948" lvl="1" indent="-342900">
              <a:buFont typeface="Arial" panose="020B0604020202020204" pitchFamily="34" charset="0"/>
              <a:buChar char="•"/>
            </a:pPr>
            <a:r>
              <a:rPr lang="cs-CZ" sz="2200" b="1" dirty="0" smtClean="0">
                <a:latin typeface="+mj-lt"/>
              </a:rPr>
              <a:t>5818/2023/VOP</a:t>
            </a:r>
            <a:r>
              <a:rPr lang="cs-CZ" sz="2200" b="1" dirty="0">
                <a:latin typeface="+mj-lt"/>
              </a:rPr>
              <a:t>: </a:t>
            </a:r>
            <a:r>
              <a:rPr lang="cs-CZ" sz="2200" dirty="0">
                <a:latin typeface="+mj-lt"/>
              </a:rPr>
              <a:t>Není-li naplněn předmět poplatku za odkládání komunálního odpadu z nemovité věci, pak </a:t>
            </a:r>
            <a:r>
              <a:rPr lang="cs-CZ" sz="2200" b="1" dirty="0">
                <a:latin typeface="+mj-lt"/>
              </a:rPr>
              <a:t>nemůže vznikat poplatková povinnost</a:t>
            </a:r>
            <a:r>
              <a:rPr lang="cs-CZ" sz="2200" dirty="0">
                <a:latin typeface="+mj-lt"/>
              </a:rPr>
              <a:t>, a to ani pokud obec zavedla minimální základ dílčího poplatku (§ 10k odst. 4 zákona o místních poplatcích).</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35</a:t>
            </a:fld>
            <a:endParaRPr lang="cs-CZ"/>
          </a:p>
        </p:txBody>
      </p:sp>
    </p:spTree>
    <p:extLst>
      <p:ext uri="{BB962C8B-B14F-4D97-AF65-F5344CB8AC3E}">
        <p14:creationId xmlns:p14="http://schemas.microsoft.com/office/powerpoint/2010/main" val="2861670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81459"/>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301752" y="1801368"/>
            <a:ext cx="8681383" cy="4317014"/>
          </a:xfrm>
        </p:spPr>
        <p:txBody>
          <a:bodyPr>
            <a:normAutofit/>
          </a:bodyPr>
          <a:lstStyle/>
          <a:p>
            <a:r>
              <a:rPr lang="cs-CZ" sz="2400" b="1" dirty="0">
                <a:latin typeface="+mj-lt"/>
              </a:rPr>
              <a:t>Poplatník poplatku</a:t>
            </a:r>
          </a:p>
          <a:p>
            <a:pPr marL="342900" indent="-342900">
              <a:buFont typeface="Arial" panose="020B0604020202020204" pitchFamily="34" charset="0"/>
              <a:buChar char="•"/>
            </a:pPr>
            <a:r>
              <a:rPr lang="cs-CZ" sz="2200" dirty="0">
                <a:latin typeface="+mj-lt"/>
              </a:rPr>
              <a:t>fyzická osoba, která má v nemovité věci bydliště</a:t>
            </a:r>
          </a:p>
          <a:p>
            <a:pPr marL="342900" indent="-342900">
              <a:buFont typeface="Arial" panose="020B0604020202020204" pitchFamily="34" charset="0"/>
              <a:buChar char="•"/>
            </a:pPr>
            <a:r>
              <a:rPr lang="cs-CZ" sz="2200" dirty="0">
                <a:latin typeface="+mj-lt"/>
              </a:rPr>
              <a:t>vlastník nemovité věci (fyzická i právnická osoba, fondy), ve které nemá bydliště žádná fyzická osoba→ solidární povinnost spoluvlastníků</a:t>
            </a:r>
          </a:p>
          <a:p>
            <a:endParaRPr lang="cs-CZ" sz="2200" dirty="0">
              <a:latin typeface="+mj-lt"/>
            </a:endParaRPr>
          </a:p>
          <a:p>
            <a:r>
              <a:rPr lang="cs-CZ" sz="2200" b="1" dirty="0">
                <a:latin typeface="+mj-lt"/>
              </a:rPr>
              <a:t>Bydliště (§ 80 OZ):</a:t>
            </a:r>
            <a:r>
              <a:rPr lang="cs-CZ" sz="2200" dirty="0">
                <a:latin typeface="+mj-lt"/>
              </a:rPr>
              <a:t>  místo, kde se osoba zdržuje s úmyslem žít tam trvale (s výhradou změny okolností), není-li takové místo, pak je bydliště osoby v místě, kde žije, kde má majetek, popřípadě místo, kde měla bydliště naposledy.</a:t>
            </a:r>
          </a:p>
          <a:p>
            <a:endParaRPr lang="cs-CZ" sz="2200"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36</a:t>
            </a:fld>
            <a:endParaRPr lang="cs-CZ"/>
          </a:p>
        </p:txBody>
      </p:sp>
    </p:spTree>
    <p:extLst>
      <p:ext uri="{BB962C8B-B14F-4D97-AF65-F5344CB8AC3E}">
        <p14:creationId xmlns:p14="http://schemas.microsoft.com/office/powerpoint/2010/main" val="279429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58974"/>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265176" y="1828800"/>
            <a:ext cx="8717959" cy="4289582"/>
          </a:xfrm>
        </p:spPr>
        <p:txBody>
          <a:bodyPr>
            <a:normAutofit fontScale="85000" lnSpcReduction="10000"/>
          </a:bodyPr>
          <a:lstStyle/>
          <a:p>
            <a:pPr marL="109728"/>
            <a:r>
              <a:rPr lang="cs-CZ" sz="2800" b="1" dirty="0">
                <a:latin typeface="+mj-lt"/>
              </a:rPr>
              <a:t>Plátce poplatku</a:t>
            </a:r>
          </a:p>
          <a:p>
            <a:pPr marL="566928" indent="-457200">
              <a:buFont typeface="Wingdings" panose="05000000000000000000" pitchFamily="2" charset="2"/>
              <a:buChar char="§"/>
            </a:pPr>
            <a:r>
              <a:rPr lang="cs-CZ" sz="2600" dirty="0">
                <a:latin typeface="+mj-lt"/>
              </a:rPr>
              <a:t>společenství vlastníků jednotek, pokud pro dům vzniklo, nebo</a:t>
            </a:r>
          </a:p>
          <a:p>
            <a:pPr marL="566928" indent="-457200">
              <a:buFont typeface="Wingdings" panose="05000000000000000000" pitchFamily="2" charset="2"/>
              <a:buChar char="§"/>
            </a:pPr>
            <a:r>
              <a:rPr lang="cs-CZ" sz="2600" dirty="0">
                <a:latin typeface="+mj-lt"/>
              </a:rPr>
              <a:t>vlastník nemovité věci (fyzická i právnická osoba, fondy) v ostatních případech → solidární povinnost spoluvlastníků</a:t>
            </a:r>
          </a:p>
          <a:p>
            <a:pPr marL="109728"/>
            <a:endParaRPr lang="cs-CZ" sz="2600" dirty="0">
              <a:latin typeface="+mj-lt"/>
            </a:endParaRPr>
          </a:p>
          <a:p>
            <a:pPr marL="109728"/>
            <a:r>
              <a:rPr lang="cs-CZ" sz="2600" dirty="0">
                <a:latin typeface="+mj-lt"/>
              </a:rPr>
              <a:t>Pokud plátce poplatku bude zároveň v postavení poplatníka, </a:t>
            </a:r>
            <a:r>
              <a:rPr lang="cs-CZ" sz="2600" dirty="0" smtClean="0">
                <a:latin typeface="+mj-lt"/>
              </a:rPr>
              <a:t>bude se </a:t>
            </a:r>
            <a:r>
              <a:rPr lang="cs-CZ" sz="2600" dirty="0">
                <a:latin typeface="+mj-lt"/>
              </a:rPr>
              <a:t>správcem </a:t>
            </a:r>
            <a:r>
              <a:rPr lang="cs-CZ" sz="2600" dirty="0" smtClean="0">
                <a:latin typeface="+mj-lt"/>
              </a:rPr>
              <a:t>poplatku </a:t>
            </a:r>
            <a:r>
              <a:rPr lang="cs-CZ" sz="2600" dirty="0">
                <a:latin typeface="+mj-lt"/>
              </a:rPr>
              <a:t>jednat přímo jako poplatník.</a:t>
            </a:r>
            <a:endParaRPr lang="cs-CZ" sz="2600" dirty="0" smtClean="0">
              <a:latin typeface="+mj-lt"/>
            </a:endParaRPr>
          </a:p>
          <a:p>
            <a:pPr marL="109728"/>
            <a:r>
              <a:rPr lang="cs-CZ" sz="2600" dirty="0" smtClean="0">
                <a:latin typeface="+mj-lt"/>
              </a:rPr>
              <a:t>Plátce </a:t>
            </a:r>
            <a:r>
              <a:rPr lang="cs-CZ" sz="2600" dirty="0">
                <a:latin typeface="+mj-lt"/>
              </a:rPr>
              <a:t>poplatku je povinen vybrat poplatek od </a:t>
            </a:r>
            <a:r>
              <a:rPr lang="cs-CZ" sz="2600" dirty="0" smtClean="0">
                <a:latin typeface="+mj-lt"/>
              </a:rPr>
              <a:t>poplatníka, plní ohlašovací povinnost </a:t>
            </a:r>
            <a:r>
              <a:rPr lang="cs-CZ" sz="2600" dirty="0">
                <a:latin typeface="+mj-lt"/>
              </a:rPr>
              <a:t>= pouze mezi ním a OÚ vzniká veřejnoprávní vztah.</a:t>
            </a:r>
          </a:p>
          <a:p>
            <a:pPr marL="109728"/>
            <a:r>
              <a:rPr lang="cs-CZ" sz="2600" b="1" dirty="0" smtClean="0">
                <a:latin typeface="+mj-lt"/>
                <a:cs typeface="Calibri Light" panose="020F0302020204030204" pitchFamily="34" charset="0"/>
              </a:rPr>
              <a:t>Co vše je povinen plátce ohlašovat? </a:t>
            </a:r>
            <a:r>
              <a:rPr lang="cs-CZ" sz="2600" dirty="0" smtClean="0">
                <a:latin typeface="+mj-lt"/>
              </a:rPr>
              <a:t>Je např. </a:t>
            </a:r>
            <a:r>
              <a:rPr lang="cs-CZ" sz="2600" dirty="0">
                <a:latin typeface="+mj-lt"/>
              </a:rPr>
              <a:t>plátce poplatku povinen uvést v ohlášení počet fyzických osob, které mají v nemovité věci bydliště?</a:t>
            </a:r>
            <a:endParaRPr lang="cs-CZ" sz="2600" b="1" dirty="0">
              <a:latin typeface="+mj-lt"/>
              <a:cs typeface="Calibri Light" panose="020F0302020204030204" pitchFamily="34" charset="0"/>
            </a:endParaRPr>
          </a:p>
          <a:p>
            <a:endParaRPr lang="cs-CZ" sz="2200"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37</a:t>
            </a:fld>
            <a:endParaRPr lang="cs-CZ"/>
          </a:p>
        </p:txBody>
      </p:sp>
    </p:spTree>
    <p:extLst>
      <p:ext uri="{BB962C8B-B14F-4D97-AF65-F5344CB8AC3E}">
        <p14:creationId xmlns:p14="http://schemas.microsoft.com/office/powerpoint/2010/main" val="4165652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58974"/>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265176" y="1828800"/>
            <a:ext cx="8717959" cy="4289582"/>
          </a:xfrm>
        </p:spPr>
        <p:txBody>
          <a:bodyPr>
            <a:normAutofit fontScale="92500" lnSpcReduction="20000"/>
          </a:bodyPr>
          <a:lstStyle/>
          <a:p>
            <a:r>
              <a:rPr lang="cs-CZ" sz="2400" b="1" dirty="0">
                <a:latin typeface="+mj-lt"/>
                <a:cs typeface="Calibri Light" panose="020F0302020204030204" pitchFamily="34" charset="0"/>
              </a:rPr>
              <a:t>Jak se může poplatník bránit postupu plátce poplatku?</a:t>
            </a:r>
          </a:p>
          <a:p>
            <a:pPr marL="342900" indent="-342900">
              <a:buFont typeface="Arial" panose="020B0604020202020204" pitchFamily="34" charset="0"/>
              <a:buChar char="•"/>
            </a:pPr>
            <a:r>
              <a:rPr lang="cs-CZ" sz="2200" dirty="0" smtClean="0">
                <a:latin typeface="+mj-lt"/>
              </a:rPr>
              <a:t>I MF se nakonec přiklonilo k možnosti podat stížnost na postup plátce daně </a:t>
            </a:r>
            <a:r>
              <a:rPr lang="cs-CZ" sz="2200" dirty="0">
                <a:latin typeface="+mj-lt"/>
              </a:rPr>
              <a:t>dle § 237 daňového řádu- viz </a:t>
            </a:r>
            <a:r>
              <a:rPr lang="cs-CZ" sz="2200" b="1" dirty="0">
                <a:latin typeface="+mj-lt"/>
              </a:rPr>
              <a:t>Stanovisko Ministerstva financí k možnosti poplatníka využít stížnost na postup plátce poplatku za odkládání komunálního odpadu z nemovité </a:t>
            </a:r>
            <a:r>
              <a:rPr lang="cs-CZ" sz="2200" b="1" dirty="0" smtClean="0">
                <a:latin typeface="+mj-lt"/>
              </a:rPr>
              <a:t>věci.</a:t>
            </a:r>
          </a:p>
          <a:p>
            <a:r>
              <a:rPr lang="cs-CZ" sz="2200" dirty="0" smtClean="0">
                <a:latin typeface="+mj-lt"/>
              </a:rPr>
              <a:t>Jak stížnost funguje:</a:t>
            </a:r>
          </a:p>
          <a:p>
            <a:pPr marL="342900" indent="-342900">
              <a:buFont typeface="Arial" panose="020B0604020202020204" pitchFamily="34" charset="0"/>
              <a:buChar char="•"/>
            </a:pPr>
            <a:r>
              <a:rPr lang="cs-CZ" sz="2200" dirty="0" smtClean="0">
                <a:latin typeface="+mj-lt"/>
              </a:rPr>
              <a:t>Poplatník může do </a:t>
            </a:r>
            <a:r>
              <a:rPr lang="cs-CZ" sz="2200" dirty="0">
                <a:latin typeface="+mj-lt"/>
              </a:rPr>
              <a:t>60 dnů ode dne, kdy se o výši </a:t>
            </a:r>
            <a:r>
              <a:rPr lang="cs-CZ" sz="2200" dirty="0" smtClean="0">
                <a:latin typeface="+mj-lt"/>
              </a:rPr>
              <a:t>poplatku dozvěděl</a:t>
            </a:r>
            <a:r>
              <a:rPr lang="cs-CZ" sz="2200" dirty="0">
                <a:latin typeface="+mj-lt"/>
              </a:rPr>
              <a:t>, požádat plátce daně o vysvětlení. V žádosti uvede důvody svých pochybností</a:t>
            </a:r>
            <a:r>
              <a:rPr lang="cs-CZ" sz="2200" dirty="0" smtClean="0">
                <a:latin typeface="+mj-lt"/>
              </a:rPr>
              <a:t>.</a:t>
            </a:r>
          </a:p>
          <a:p>
            <a:pPr marL="342900" indent="-342900">
              <a:buFont typeface="Arial" panose="020B0604020202020204" pitchFamily="34" charset="0"/>
              <a:buChar char="•"/>
            </a:pPr>
            <a:r>
              <a:rPr lang="cs-CZ" sz="2200" dirty="0" smtClean="0">
                <a:latin typeface="+mj-lt"/>
              </a:rPr>
              <a:t>Plátce </a:t>
            </a:r>
            <a:r>
              <a:rPr lang="cs-CZ" sz="2200" dirty="0">
                <a:latin typeface="+mj-lt"/>
              </a:rPr>
              <a:t>daně je povinen podat poplatníkovi písemné vysvětlení do 30 </a:t>
            </a:r>
            <a:r>
              <a:rPr lang="cs-CZ" sz="2200" dirty="0" smtClean="0">
                <a:latin typeface="+mj-lt"/>
              </a:rPr>
              <a:t>dnů.</a:t>
            </a:r>
            <a:endParaRPr lang="cs-CZ" sz="2200" dirty="0">
              <a:latin typeface="+mj-lt"/>
            </a:endParaRPr>
          </a:p>
          <a:p>
            <a:pPr marL="342900" indent="-342900">
              <a:buFont typeface="Arial" panose="020B0604020202020204" pitchFamily="34" charset="0"/>
              <a:buChar char="•"/>
            </a:pPr>
            <a:r>
              <a:rPr lang="cs-CZ" sz="2200" dirty="0" smtClean="0">
                <a:latin typeface="+mj-lt"/>
              </a:rPr>
              <a:t>Nesouhlasí-li </a:t>
            </a:r>
            <a:r>
              <a:rPr lang="cs-CZ" sz="2200" dirty="0">
                <a:latin typeface="+mj-lt"/>
              </a:rPr>
              <a:t>poplatník s postupem plátce daně, může podat do 30 dnů stížnost </a:t>
            </a:r>
            <a:r>
              <a:rPr lang="cs-CZ" sz="2200" dirty="0" smtClean="0">
                <a:latin typeface="+mj-lt"/>
              </a:rPr>
              <a:t>ke správci poplatku. </a:t>
            </a:r>
          </a:p>
          <a:p>
            <a:pPr marL="342900" indent="-342900">
              <a:buFont typeface="Arial" panose="020B0604020202020204" pitchFamily="34" charset="0"/>
              <a:buChar char="•"/>
            </a:pPr>
            <a:r>
              <a:rPr lang="cs-CZ" sz="2200" dirty="0">
                <a:latin typeface="+mj-lt"/>
              </a:rPr>
              <a:t>Správce </a:t>
            </a:r>
            <a:r>
              <a:rPr lang="cs-CZ" sz="2200" dirty="0" smtClean="0">
                <a:latin typeface="+mj-lt"/>
              </a:rPr>
              <a:t>poplatku </a:t>
            </a:r>
            <a:r>
              <a:rPr lang="cs-CZ" sz="2200" dirty="0">
                <a:latin typeface="+mj-lt"/>
              </a:rPr>
              <a:t>o stížnosti rozhodne tak, že stížnosti vyhoví nebo částečně vyhoví a současně </a:t>
            </a:r>
            <a:r>
              <a:rPr lang="cs-CZ" sz="2200" dirty="0" smtClean="0">
                <a:latin typeface="+mj-lt"/>
              </a:rPr>
              <a:t>„uloží“ </a:t>
            </a:r>
            <a:r>
              <a:rPr lang="cs-CZ" sz="2200" dirty="0">
                <a:latin typeface="+mj-lt"/>
              </a:rPr>
              <a:t>plátci daně zjednat nápravu ve stanovené lhůtě anebo stížnost zamítne. Rozhodnutí o stížnosti se oznamuje poplatníkovi i plátci daně.</a:t>
            </a:r>
            <a:endParaRPr lang="cs-CZ" sz="2200" dirty="0" smtClean="0">
              <a:latin typeface="+mj-lt"/>
            </a:endParaRPr>
          </a:p>
          <a:p>
            <a:pPr marL="342900" indent="-342900">
              <a:buFont typeface="Arial" panose="020B0604020202020204" pitchFamily="34" charset="0"/>
              <a:buChar char="•"/>
            </a:pPr>
            <a:endParaRPr lang="cs-CZ" sz="22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38</a:t>
            </a:fld>
            <a:endParaRPr lang="cs-CZ"/>
          </a:p>
        </p:txBody>
      </p:sp>
    </p:spTree>
    <p:extLst>
      <p:ext uri="{BB962C8B-B14F-4D97-AF65-F5344CB8AC3E}">
        <p14:creationId xmlns:p14="http://schemas.microsoft.com/office/powerpoint/2010/main" val="3972613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71400"/>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228600" y="1819656"/>
            <a:ext cx="8754535" cy="4298726"/>
          </a:xfrm>
        </p:spPr>
        <p:txBody>
          <a:bodyPr>
            <a:normAutofit/>
          </a:bodyPr>
          <a:lstStyle/>
          <a:p>
            <a:r>
              <a:rPr lang="cs-CZ" sz="2400" b="1" dirty="0">
                <a:latin typeface="+mj-lt"/>
              </a:rPr>
              <a:t>Základ dílčího poplatku za </a:t>
            </a:r>
            <a:r>
              <a:rPr lang="cs-CZ" sz="2400" b="1" dirty="0" smtClean="0">
                <a:latin typeface="+mj-lt"/>
              </a:rPr>
              <a:t>kalendářní měsíc </a:t>
            </a:r>
            <a:r>
              <a:rPr lang="cs-CZ" sz="2400" b="1" dirty="0">
                <a:latin typeface="+mj-lt"/>
              </a:rPr>
              <a:t>a sazba</a:t>
            </a:r>
          </a:p>
          <a:p>
            <a:pPr marL="342900" indent="-342900">
              <a:buFont typeface="Arial" panose="020B0604020202020204" pitchFamily="34" charset="0"/>
              <a:buChar char="•"/>
            </a:pPr>
            <a:r>
              <a:rPr lang="cs-CZ" sz="2400" dirty="0">
                <a:latin typeface="+mj-lt"/>
              </a:rPr>
              <a:t>Hmotnost (kg) – až 6 Kč za </a:t>
            </a:r>
            <a:r>
              <a:rPr lang="cs-CZ" sz="2400" dirty="0" smtClean="0">
                <a:latin typeface="+mj-lt"/>
              </a:rPr>
              <a:t>kg na poplatníka</a:t>
            </a:r>
            <a:endParaRPr lang="cs-CZ" sz="2400" dirty="0">
              <a:latin typeface="+mj-lt"/>
            </a:endParaRPr>
          </a:p>
          <a:p>
            <a:pPr marL="342900" indent="-342900">
              <a:buFont typeface="Arial" panose="020B0604020202020204" pitchFamily="34" charset="0"/>
              <a:buChar char="•"/>
            </a:pPr>
            <a:r>
              <a:rPr lang="cs-CZ" sz="2400" dirty="0">
                <a:latin typeface="+mj-lt"/>
              </a:rPr>
              <a:t>Objem odpadu (l) – až 1 Kč za </a:t>
            </a:r>
            <a:r>
              <a:rPr lang="cs-CZ" sz="2400" dirty="0" smtClean="0">
                <a:latin typeface="+mj-lt"/>
              </a:rPr>
              <a:t>l na poplatníka</a:t>
            </a:r>
            <a:endParaRPr lang="cs-CZ" sz="2400" dirty="0">
              <a:latin typeface="+mj-lt"/>
            </a:endParaRPr>
          </a:p>
          <a:p>
            <a:pPr marL="342900" indent="-342900">
              <a:buFont typeface="Arial" panose="020B0604020202020204" pitchFamily="34" charset="0"/>
              <a:buChar char="•"/>
            </a:pPr>
            <a:r>
              <a:rPr lang="cs-CZ" sz="2400" dirty="0">
                <a:latin typeface="+mj-lt"/>
              </a:rPr>
              <a:t>Kapacita nádob (l) – až 1 Kč za </a:t>
            </a:r>
            <a:r>
              <a:rPr lang="cs-CZ" sz="2400" dirty="0" smtClean="0">
                <a:latin typeface="+mj-lt"/>
              </a:rPr>
              <a:t>l na poplatníka → objednaný objem „popelnice“ – lze v průběhu roku změnit → ohlašovací povinnost</a:t>
            </a:r>
            <a:endParaRPr lang="cs-CZ" sz="2400" b="1" dirty="0">
              <a:latin typeface="+mj-lt"/>
            </a:endParaRPr>
          </a:p>
          <a:p>
            <a:r>
              <a:rPr lang="cs-CZ" sz="2400" b="1" dirty="0">
                <a:latin typeface="+mj-lt"/>
              </a:rPr>
              <a:t>Minimální základ dílčího poplatku</a:t>
            </a:r>
          </a:p>
          <a:p>
            <a:pPr marL="342900" indent="-342900">
              <a:buFont typeface="Arial" panose="020B0604020202020204" pitchFamily="34" charset="0"/>
              <a:buChar char="•"/>
            </a:pPr>
            <a:r>
              <a:rPr lang="cs-CZ" sz="2400" dirty="0">
                <a:latin typeface="+mj-lt"/>
              </a:rPr>
              <a:t>10 kg hmotnosti </a:t>
            </a:r>
            <a:r>
              <a:rPr lang="cs-CZ" sz="2400" dirty="0" smtClean="0">
                <a:latin typeface="+mj-lt"/>
              </a:rPr>
              <a:t>odpadu na poplatníka</a:t>
            </a:r>
            <a:endParaRPr lang="cs-CZ" sz="2400" dirty="0">
              <a:latin typeface="+mj-lt"/>
            </a:endParaRPr>
          </a:p>
          <a:p>
            <a:pPr marL="342900" indent="-342900">
              <a:buFont typeface="Arial" panose="020B0604020202020204" pitchFamily="34" charset="0"/>
              <a:buChar char="•"/>
            </a:pPr>
            <a:r>
              <a:rPr lang="cs-CZ" sz="2400" dirty="0">
                <a:latin typeface="+mj-lt"/>
              </a:rPr>
              <a:t>60 l objemu odpadu/kapacity soustřeďovacích </a:t>
            </a:r>
            <a:r>
              <a:rPr lang="cs-CZ" sz="2400" dirty="0" smtClean="0">
                <a:latin typeface="+mj-lt"/>
              </a:rPr>
              <a:t>prostředků na poplatníka</a:t>
            </a:r>
            <a:endParaRPr lang="cs-CZ" sz="2400" dirty="0">
              <a:latin typeface="+mj-lt"/>
            </a:endParaRPr>
          </a:p>
          <a:p>
            <a:endParaRPr lang="cs-CZ" sz="2200"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39</a:t>
            </a:fld>
            <a:endParaRPr lang="cs-CZ"/>
          </a:p>
        </p:txBody>
      </p:sp>
    </p:spTree>
    <p:extLst>
      <p:ext uri="{BB962C8B-B14F-4D97-AF65-F5344CB8AC3E}">
        <p14:creationId xmlns:p14="http://schemas.microsoft.com/office/powerpoint/2010/main" val="4037681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2248" y="3"/>
            <a:ext cx="8761751" cy="1594964"/>
          </a:xfrm>
        </p:spPr>
        <p:txBody>
          <a:bodyPr>
            <a:normAutofit/>
          </a:bodyPr>
          <a:lstStyle/>
          <a:p>
            <a:r>
              <a:rPr lang="cs-CZ" sz="3200" dirty="0" smtClean="0"/>
              <a:t>Obecná východiska</a:t>
            </a:r>
            <a:endParaRPr lang="cs-CZ" sz="3200" dirty="0"/>
          </a:p>
        </p:txBody>
      </p:sp>
      <p:sp>
        <p:nvSpPr>
          <p:cNvPr id="3" name="Zástupný symbol pro obsah 2"/>
          <p:cNvSpPr>
            <a:spLocks noGrp="1"/>
          </p:cNvSpPr>
          <p:nvPr>
            <p:ph idx="1"/>
          </p:nvPr>
        </p:nvSpPr>
        <p:spPr>
          <a:xfrm>
            <a:off x="464695" y="1792224"/>
            <a:ext cx="8505568" cy="4489704"/>
          </a:xfrm>
        </p:spPr>
        <p:txBody>
          <a:bodyPr>
            <a:normAutofit/>
          </a:bodyPr>
          <a:lstStyle/>
          <a:p>
            <a:pPr marL="109728"/>
            <a:r>
              <a:rPr lang="cs-CZ" sz="2400" dirty="0">
                <a:latin typeface="+mj-lt"/>
                <a:sym typeface="Wingdings" panose="05000000000000000000" pitchFamily="2" charset="2"/>
              </a:rPr>
              <a:t>Do 2020 existovaly </a:t>
            </a:r>
            <a:r>
              <a:rPr lang="cs-CZ" sz="2400" b="1" dirty="0">
                <a:latin typeface="+mj-lt"/>
                <a:sym typeface="Wingdings" panose="05000000000000000000" pitchFamily="2" charset="2"/>
              </a:rPr>
              <a:t>3 způsoby </a:t>
            </a:r>
            <a:r>
              <a:rPr lang="cs-CZ" sz="2400" dirty="0">
                <a:latin typeface="+mj-lt"/>
              </a:rPr>
              <a:t>:</a:t>
            </a:r>
            <a:endParaRPr lang="cs-CZ" sz="3200" dirty="0">
              <a:latin typeface="+mj-lt"/>
            </a:endParaRPr>
          </a:p>
          <a:p>
            <a:pPr>
              <a:buFont typeface="Arial" panose="020B0604020202020204" pitchFamily="34" charset="0"/>
              <a:buChar char="•"/>
            </a:pPr>
            <a:r>
              <a:rPr lang="cs-CZ" sz="2400" b="1" dirty="0" smtClean="0">
                <a:latin typeface="+mj-lt"/>
              </a:rPr>
              <a:t> </a:t>
            </a:r>
            <a:r>
              <a:rPr lang="cs-CZ" sz="2400" b="1" dirty="0">
                <a:latin typeface="+mj-lt"/>
              </a:rPr>
              <a:t>místní poplatek </a:t>
            </a:r>
            <a:r>
              <a:rPr lang="cs-CZ" sz="2400" dirty="0">
                <a:latin typeface="+mj-lt"/>
              </a:rPr>
              <a:t>(§ </a:t>
            </a:r>
            <a:r>
              <a:rPr lang="cs-CZ" sz="2400" dirty="0" smtClean="0">
                <a:latin typeface="+mj-lt"/>
              </a:rPr>
              <a:t>10b ZMP)</a:t>
            </a:r>
            <a:endParaRPr lang="cs-CZ" sz="2400" dirty="0" smtClean="0">
              <a:solidFill>
                <a:schemeClr val="tx2"/>
              </a:solidFill>
              <a:latin typeface="+mj-lt"/>
            </a:endParaRPr>
          </a:p>
          <a:p>
            <a:pPr>
              <a:buFont typeface="Arial" panose="020B0604020202020204" pitchFamily="34" charset="0"/>
              <a:buChar char="•"/>
            </a:pPr>
            <a:r>
              <a:rPr lang="cs-CZ" sz="2400" b="1" dirty="0" smtClean="0">
                <a:latin typeface="+mj-lt"/>
              </a:rPr>
              <a:t> poplatek </a:t>
            </a:r>
            <a:r>
              <a:rPr lang="cs-CZ" sz="2400" b="1" dirty="0">
                <a:latin typeface="+mj-lt"/>
              </a:rPr>
              <a:t>za komunální odpad </a:t>
            </a:r>
            <a:r>
              <a:rPr lang="cs-CZ" sz="2400" dirty="0">
                <a:latin typeface="+mj-lt"/>
              </a:rPr>
              <a:t>(§ 17a </a:t>
            </a:r>
            <a:r>
              <a:rPr lang="cs-CZ" sz="2400" dirty="0" smtClean="0">
                <a:latin typeface="+mj-lt"/>
              </a:rPr>
              <a:t>starého zákona </a:t>
            </a:r>
            <a:r>
              <a:rPr lang="cs-CZ" sz="2400" dirty="0">
                <a:latin typeface="+mj-lt"/>
              </a:rPr>
              <a:t>o odpadech) </a:t>
            </a:r>
            <a:endParaRPr lang="cs-CZ" sz="2400" dirty="0" smtClean="0">
              <a:latin typeface="+mj-lt"/>
            </a:endParaRPr>
          </a:p>
          <a:p>
            <a:pPr marL="182563" indent="-182563">
              <a:buFont typeface="Arial" panose="020B0604020202020204" pitchFamily="34" charset="0"/>
              <a:buChar char="•"/>
            </a:pPr>
            <a:r>
              <a:rPr lang="cs-CZ" sz="2400" b="1" dirty="0" smtClean="0">
                <a:latin typeface="+mj-lt"/>
              </a:rPr>
              <a:t>smluvní systém </a:t>
            </a:r>
            <a:r>
              <a:rPr lang="cs-CZ" sz="2400" dirty="0">
                <a:latin typeface="+mj-lt"/>
              </a:rPr>
              <a:t>(§ </a:t>
            </a:r>
            <a:r>
              <a:rPr lang="cs-CZ" sz="2400" dirty="0" smtClean="0">
                <a:latin typeface="+mj-lt"/>
              </a:rPr>
              <a:t>17 odst. 6 starého zákona </a:t>
            </a:r>
            <a:r>
              <a:rPr lang="cs-CZ" sz="2400" dirty="0">
                <a:latin typeface="+mj-lt"/>
              </a:rPr>
              <a:t>o odpadech</a:t>
            </a:r>
            <a:r>
              <a:rPr lang="cs-CZ" sz="2400" dirty="0" smtClean="0">
                <a:latin typeface="+mj-lt"/>
              </a:rPr>
              <a:t>)</a:t>
            </a:r>
            <a:endParaRPr lang="cs-CZ" sz="2400" dirty="0">
              <a:solidFill>
                <a:schemeClr val="tx2"/>
              </a:solidFill>
              <a:latin typeface="+mj-lt"/>
            </a:endParaRPr>
          </a:p>
          <a:p>
            <a:pPr marL="109728"/>
            <a:r>
              <a:rPr lang="cs-CZ" sz="2400" b="1" dirty="0" smtClean="0">
                <a:latin typeface="+mj-lt"/>
                <a:sym typeface="Wingdings" panose="05000000000000000000" pitchFamily="2" charset="2"/>
              </a:rPr>
              <a:t>Pro rok </a:t>
            </a:r>
            <a:r>
              <a:rPr lang="cs-CZ" sz="2400" b="1" dirty="0">
                <a:latin typeface="+mj-lt"/>
                <a:sym typeface="Wingdings" panose="05000000000000000000" pitchFamily="2" charset="2"/>
              </a:rPr>
              <a:t>2021 </a:t>
            </a:r>
            <a:r>
              <a:rPr lang="cs-CZ" sz="2400" b="1" dirty="0" smtClean="0">
                <a:latin typeface="+mj-lt"/>
                <a:sym typeface="Wingdings" panose="05000000000000000000" pitchFamily="2" charset="2"/>
              </a:rPr>
              <a:t>bylo možné ponechat </a:t>
            </a:r>
            <a:r>
              <a:rPr lang="cs-CZ" sz="2400" dirty="0" smtClean="0">
                <a:latin typeface="+mj-lt"/>
                <a:sym typeface="Wingdings" panose="05000000000000000000" pitchFamily="2" charset="2"/>
              </a:rPr>
              <a:t>(viz přechodná ustanovení novel) → pak </a:t>
            </a:r>
            <a:r>
              <a:rPr lang="cs-CZ" sz="2400" dirty="0">
                <a:latin typeface="+mj-lt"/>
                <a:sym typeface="Wingdings" panose="05000000000000000000" pitchFamily="2" charset="2"/>
              </a:rPr>
              <a:t>se </a:t>
            </a:r>
            <a:r>
              <a:rPr lang="cs-CZ" sz="2400" dirty="0" smtClean="0">
                <a:latin typeface="+mj-lt"/>
                <a:sym typeface="Wingdings" panose="05000000000000000000" pitchFamily="2" charset="2"/>
              </a:rPr>
              <a:t>postupovalo dle ZMP/</a:t>
            </a:r>
            <a:r>
              <a:rPr lang="cs-CZ" sz="2400" dirty="0" err="1" smtClean="0">
                <a:latin typeface="+mj-lt"/>
                <a:sym typeface="Wingdings" panose="05000000000000000000" pitchFamily="2" charset="2"/>
              </a:rPr>
              <a:t>ZoO</a:t>
            </a:r>
            <a:r>
              <a:rPr lang="cs-CZ" sz="2400" dirty="0" smtClean="0">
                <a:latin typeface="+mj-lt"/>
                <a:sym typeface="Wingdings" panose="05000000000000000000" pitchFamily="2" charset="2"/>
              </a:rPr>
              <a:t> </a:t>
            </a:r>
            <a:r>
              <a:rPr lang="cs-CZ" sz="2400" dirty="0">
                <a:latin typeface="+mj-lt"/>
                <a:sym typeface="Wingdings" panose="05000000000000000000" pitchFamily="2" charset="2"/>
              </a:rPr>
              <a:t>dle znění účinného do </a:t>
            </a:r>
            <a:r>
              <a:rPr lang="cs-CZ" sz="2400" dirty="0" smtClean="0">
                <a:latin typeface="+mj-lt"/>
                <a:sym typeface="Wingdings" panose="05000000000000000000" pitchFamily="2" charset="2"/>
              </a:rPr>
              <a:t>31.12.2020/ </a:t>
            </a:r>
            <a:r>
              <a:rPr lang="cs-CZ" sz="2400" b="1" dirty="0" smtClean="0">
                <a:latin typeface="+mj-lt"/>
                <a:sym typeface="Wingdings" panose="05000000000000000000" pitchFamily="2" charset="2"/>
              </a:rPr>
              <a:t>nebo zavést nové poplatky.</a:t>
            </a:r>
            <a:endParaRPr lang="cs-CZ" sz="2400" b="1" dirty="0">
              <a:latin typeface="+mj-lt"/>
              <a:sym typeface="Wingdings" panose="05000000000000000000" pitchFamily="2" charset="2"/>
            </a:endParaRPr>
          </a:p>
          <a:p>
            <a:pPr marL="109728"/>
            <a:r>
              <a:rPr lang="cs-CZ" sz="2400" dirty="0">
                <a:latin typeface="+mj-lt"/>
                <a:sym typeface="Wingdings" panose="05000000000000000000" pitchFamily="2" charset="2"/>
              </a:rPr>
              <a:t>Obec může zavést jen jeden systém financování, pravidla pro fungování systémů nelze směšovat.</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a:t>
            </a:fld>
            <a:endParaRPr lang="cs-CZ"/>
          </a:p>
        </p:txBody>
      </p:sp>
    </p:spTree>
    <p:extLst>
      <p:ext uri="{BB962C8B-B14F-4D97-AF65-F5344CB8AC3E}">
        <p14:creationId xmlns:p14="http://schemas.microsoft.com/office/powerpoint/2010/main" val="2603469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
            <a:ext cx="9144000" cy="1558974"/>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128016" y="1792224"/>
            <a:ext cx="8855119" cy="4581144"/>
          </a:xfrm>
        </p:spPr>
        <p:txBody>
          <a:bodyPr>
            <a:normAutofit lnSpcReduction="10000"/>
          </a:bodyPr>
          <a:lstStyle/>
          <a:p>
            <a:r>
              <a:rPr lang="cs-CZ" sz="2400" b="1" dirty="0">
                <a:latin typeface="+mj-lt"/>
              </a:rPr>
              <a:t>Výpočet</a:t>
            </a:r>
          </a:p>
          <a:p>
            <a:pPr marL="342900" indent="-342900">
              <a:buFont typeface="Arial" panose="020B0604020202020204" pitchFamily="34" charset="0"/>
              <a:buChar char="•"/>
            </a:pPr>
            <a:r>
              <a:rPr lang="cs-CZ" sz="2200" dirty="0" smtClean="0">
                <a:latin typeface="+mj-lt"/>
              </a:rPr>
              <a:t>Dílčí </a:t>
            </a:r>
            <a:r>
              <a:rPr lang="cs-CZ" sz="2200" dirty="0">
                <a:latin typeface="+mj-lt"/>
              </a:rPr>
              <a:t>poplatek (</a:t>
            </a:r>
            <a:r>
              <a:rPr lang="cs-CZ" sz="2200" dirty="0" smtClean="0">
                <a:latin typeface="+mj-lt"/>
              </a:rPr>
              <a:t>za </a:t>
            </a:r>
            <a:r>
              <a:rPr lang="cs-CZ" sz="2200" dirty="0">
                <a:latin typeface="+mj-lt"/>
              </a:rPr>
              <a:t>kalendářní </a:t>
            </a:r>
            <a:r>
              <a:rPr lang="cs-CZ" sz="2200" dirty="0" smtClean="0">
                <a:latin typeface="+mj-lt"/>
              </a:rPr>
              <a:t>měsíc – rozhodný stav k jeho konci) </a:t>
            </a:r>
            <a:r>
              <a:rPr lang="cs-CZ" sz="2200" dirty="0">
                <a:latin typeface="+mj-lt"/>
              </a:rPr>
              <a:t>= součin základu dílčího poplatku zaokrouhleného na celé kilogramy nebo litry nahoru a sazby pro tento </a:t>
            </a:r>
            <a:r>
              <a:rPr lang="cs-CZ" sz="2200" dirty="0" smtClean="0">
                <a:latin typeface="+mj-lt"/>
              </a:rPr>
              <a:t>základ  </a:t>
            </a:r>
            <a:endParaRPr lang="cs-CZ" sz="2200" dirty="0">
              <a:latin typeface="+mj-lt"/>
            </a:endParaRPr>
          </a:p>
          <a:p>
            <a:pPr marL="342900" indent="-342900">
              <a:buFont typeface="Arial" panose="020B0604020202020204" pitchFamily="34" charset="0"/>
              <a:buChar char="•"/>
            </a:pPr>
            <a:r>
              <a:rPr lang="cs-CZ" sz="2200" dirty="0">
                <a:latin typeface="+mj-lt"/>
              </a:rPr>
              <a:t>Finální poplatková povinnost (za kalendářní rok)= součet dílčích poplatků za jednotlivá dílčí období</a:t>
            </a:r>
          </a:p>
          <a:p>
            <a:pPr marL="342900" indent="-342900">
              <a:buFont typeface="Arial" panose="020B0604020202020204" pitchFamily="34" charset="0"/>
              <a:buChar char="•"/>
            </a:pPr>
            <a:r>
              <a:rPr lang="cs-CZ" sz="2200" dirty="0">
                <a:latin typeface="+mj-lt"/>
              </a:rPr>
              <a:t>Plátce rozdělí poplatek připadající na nemovitost na poplatníky, vybere ho od nich a odvede obci.</a:t>
            </a:r>
          </a:p>
          <a:p>
            <a:pPr marL="342900" indent="-342900">
              <a:buFont typeface="Arial" panose="020B0604020202020204" pitchFamily="34" charset="0"/>
              <a:buChar char="•"/>
            </a:pPr>
            <a:r>
              <a:rPr lang="cs-CZ" sz="2200" b="1" dirty="0">
                <a:latin typeface="+mj-lt"/>
              </a:rPr>
              <a:t>Pokud se platí podle hmotnosti nebo objemu, obecní úřad poplatek nejprve vyměří plátci (nový §11 odst. 4 ZMP)</a:t>
            </a:r>
            <a:r>
              <a:rPr lang="cs-CZ" sz="2200" dirty="0">
                <a:latin typeface="+mj-lt"/>
              </a:rPr>
              <a:t> → splatnost 30 dnů ode dne doručení platebního výměru nebo hromadného předpisného </a:t>
            </a:r>
            <a:r>
              <a:rPr lang="cs-CZ" sz="2200" dirty="0" smtClean="0">
                <a:latin typeface="+mj-lt"/>
              </a:rPr>
              <a:t>seznamu → </a:t>
            </a:r>
            <a:r>
              <a:rPr lang="cs-CZ" sz="2200" b="1" dirty="0">
                <a:latin typeface="+mj-lt"/>
              </a:rPr>
              <a:t>běh lhůty pro stanovení </a:t>
            </a:r>
            <a:r>
              <a:rPr lang="cs-CZ" sz="2200" b="1" dirty="0" smtClean="0">
                <a:latin typeface="+mj-lt"/>
              </a:rPr>
              <a:t>daně (§148 DŘ)?</a:t>
            </a:r>
            <a:r>
              <a:rPr lang="cs-CZ" sz="2200" dirty="0" smtClean="0">
                <a:latin typeface="+mj-lt"/>
              </a:rPr>
              <a:t> </a:t>
            </a:r>
          </a:p>
          <a:p>
            <a:pPr marL="857250" lvl="1" indent="-342900"/>
            <a:r>
              <a:rPr lang="cs-CZ" sz="2200" dirty="0">
                <a:latin typeface="+mj-lt"/>
              </a:rPr>
              <a:t>Zvýšení se vyměřuje zvlášť.</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40</a:t>
            </a:fld>
            <a:endParaRPr lang="cs-CZ"/>
          </a:p>
        </p:txBody>
      </p:sp>
    </p:spTree>
    <p:extLst>
      <p:ext uri="{BB962C8B-B14F-4D97-AF65-F5344CB8AC3E}">
        <p14:creationId xmlns:p14="http://schemas.microsoft.com/office/powerpoint/2010/main" val="309520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03945"/>
          </a:xfrm>
        </p:spPr>
        <p:txBody>
          <a:bodyPr>
            <a:normAutofit/>
          </a:bodyPr>
          <a:lstStyle/>
          <a:p>
            <a:pPr marL="182563"/>
            <a:r>
              <a:rPr lang="cs-CZ" sz="3200" dirty="0"/>
              <a:t>Poplatek za odkládání </a:t>
            </a:r>
            <a:r>
              <a:rPr lang="cs-CZ" sz="3200" dirty="0" smtClean="0"/>
              <a:t>komunálního </a:t>
            </a:r>
            <a:r>
              <a:rPr lang="cs-CZ" sz="3200" dirty="0"/>
              <a:t>odpadu </a:t>
            </a:r>
            <a:br>
              <a:rPr lang="cs-CZ" sz="3200" dirty="0"/>
            </a:br>
            <a:r>
              <a:rPr lang="cs-CZ" sz="3200" dirty="0"/>
              <a:t>z nemovité věci (§ 10i + násl. ZMP)</a:t>
            </a:r>
          </a:p>
        </p:txBody>
      </p:sp>
      <p:sp>
        <p:nvSpPr>
          <p:cNvPr id="3" name="Zástupný symbol pro obsah 2"/>
          <p:cNvSpPr>
            <a:spLocks noGrp="1"/>
          </p:cNvSpPr>
          <p:nvPr>
            <p:ph idx="1"/>
          </p:nvPr>
        </p:nvSpPr>
        <p:spPr>
          <a:xfrm>
            <a:off x="128016" y="1792224"/>
            <a:ext cx="8855119" cy="4581144"/>
          </a:xfrm>
        </p:spPr>
        <p:txBody>
          <a:bodyPr>
            <a:normAutofit fontScale="92500"/>
          </a:bodyPr>
          <a:lstStyle/>
          <a:p>
            <a:r>
              <a:rPr lang="cs-CZ" sz="2400" b="1" dirty="0" smtClean="0">
                <a:latin typeface="+mj-lt"/>
              </a:rPr>
              <a:t>Příklad:</a:t>
            </a:r>
          </a:p>
          <a:p>
            <a:r>
              <a:rPr lang="cs-CZ" sz="2400" dirty="0" smtClean="0">
                <a:latin typeface="+mj-lt"/>
              </a:rPr>
              <a:t>Ke správci poplatku doputuje dotaz poplatníka, zda je správný postup SVJ, které rozpočítává celkový poplatek na jednotlivé byty dle jejich podlahové plochy na základě § 5 zákona č. 67/2013 </a:t>
            </a:r>
            <a:r>
              <a:rPr lang="cs-CZ" sz="2400" dirty="0">
                <a:latin typeface="+mj-lt"/>
              </a:rPr>
              <a:t>Sb., kterým se upravují některé otázky související s poskytováním plnění spojených s užíváním bytů a nebytových prostorů v domě s byty, ve znění pozdějších </a:t>
            </a:r>
            <a:r>
              <a:rPr lang="cs-CZ" sz="2400" dirty="0" smtClean="0">
                <a:latin typeface="+mj-lt"/>
              </a:rPr>
              <a:t>předpisů. </a:t>
            </a:r>
          </a:p>
          <a:p>
            <a:r>
              <a:rPr lang="cs-CZ" sz="1800" i="1" dirty="0" smtClean="0">
                <a:latin typeface="+mj-lt"/>
              </a:rPr>
              <a:t>„</a:t>
            </a:r>
            <a:r>
              <a:rPr lang="cs-CZ" sz="1800" i="1" dirty="0">
                <a:latin typeface="+mj-lt"/>
              </a:rPr>
              <a:t>Nedojde-li k ujednání, nebo rozhodnutí družstva, anebo společenství, rozúčtují se náklady na služby </a:t>
            </a:r>
            <a:r>
              <a:rPr lang="cs-CZ" sz="1800" i="1" dirty="0" smtClean="0">
                <a:latin typeface="+mj-lt"/>
              </a:rPr>
              <a:t>takto … </a:t>
            </a:r>
            <a:r>
              <a:rPr lang="cs-CZ" sz="1800" i="1" dirty="0">
                <a:latin typeface="+mj-lt"/>
              </a:rPr>
              <a:t>provoz výtahu, osvětlení společných prostor v domě, úklid společných prostor v domě, odvoz odpadních vod a čištění jímek, odvoz komunálního odpadu, popřípadě další služby sjednané mezi poskytovatelem služeb a příjemcem služeb, podle počtu osob rozhodných pro rozúčtování. “</a:t>
            </a:r>
            <a:endParaRPr lang="cs-CZ" sz="1800" i="1" dirty="0" smtClean="0">
              <a:latin typeface="+mj-lt"/>
            </a:endParaRPr>
          </a:p>
          <a:p>
            <a:r>
              <a:rPr lang="cs-CZ" sz="2400" b="1" dirty="0" smtClean="0">
                <a:latin typeface="+mj-lt"/>
              </a:rPr>
              <a:t>Co byste jí odpověděli? </a:t>
            </a:r>
            <a:endParaRPr lang="cs-CZ" sz="2400" b="1" dirty="0">
              <a:latin typeface="+mj-lt"/>
            </a:endParaRPr>
          </a:p>
          <a:p>
            <a:r>
              <a:rPr lang="cs-CZ" sz="2400" b="1" dirty="0" smtClean="0">
                <a:latin typeface="+mj-lt"/>
              </a:rPr>
              <a:t>Řešení: </a:t>
            </a:r>
            <a:r>
              <a:rPr lang="cs-CZ" sz="2400" dirty="0" smtClean="0">
                <a:latin typeface="+mj-lt"/>
              </a:rPr>
              <a:t>Poplatek nelze rozúčtovat dle podlahové plochy bytu, závazná pravidla stanoví ZMP.</a:t>
            </a:r>
            <a:endParaRPr lang="cs-CZ" sz="2200"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41</a:t>
            </a:fld>
            <a:endParaRPr lang="cs-CZ"/>
          </a:p>
        </p:txBody>
      </p:sp>
    </p:spTree>
    <p:extLst>
      <p:ext uri="{BB962C8B-B14F-4D97-AF65-F5344CB8AC3E}">
        <p14:creationId xmlns:p14="http://schemas.microsoft.com/office/powerpoint/2010/main" val="1660558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611440"/>
          </a:xfrm>
        </p:spPr>
        <p:txBody>
          <a:bodyPr>
            <a:normAutofit/>
          </a:bodyPr>
          <a:lstStyle/>
          <a:p>
            <a:r>
              <a:rPr lang="cs-CZ" sz="2800" dirty="0"/>
              <a:t>Poplatek za odkládání komunálního odpadu </a:t>
            </a:r>
            <a:br>
              <a:rPr lang="cs-CZ" sz="2800" dirty="0"/>
            </a:br>
            <a:r>
              <a:rPr lang="cs-CZ" sz="2800" dirty="0"/>
              <a:t>z nemovité věci (§ 10i + násl. ZMP</a:t>
            </a:r>
            <a:r>
              <a:rPr lang="cs-CZ" sz="2800" dirty="0" smtClean="0"/>
              <a:t>) + „podnikatelský“ odpad</a:t>
            </a:r>
            <a:endParaRPr lang="cs-CZ" sz="2800" dirty="0"/>
          </a:p>
        </p:txBody>
      </p:sp>
      <p:sp>
        <p:nvSpPr>
          <p:cNvPr id="3" name="Zástupný symbol pro obsah 2"/>
          <p:cNvSpPr>
            <a:spLocks noGrp="1"/>
          </p:cNvSpPr>
          <p:nvPr>
            <p:ph idx="1"/>
          </p:nvPr>
        </p:nvSpPr>
        <p:spPr>
          <a:xfrm>
            <a:off x="182881" y="1737360"/>
            <a:ext cx="8391162" cy="4381022"/>
          </a:xfrm>
        </p:spPr>
        <p:txBody>
          <a:bodyPr>
            <a:normAutofit lnSpcReduction="10000"/>
          </a:bodyPr>
          <a:lstStyle/>
          <a:p>
            <a:r>
              <a:rPr lang="cs-CZ" sz="2400" dirty="0" smtClean="0">
                <a:latin typeface="+mj-lt"/>
              </a:rPr>
              <a:t>Příklady:</a:t>
            </a:r>
          </a:p>
          <a:p>
            <a:pPr marL="457200" indent="-457200">
              <a:buAutoNum type="alphaUcParenR"/>
            </a:pPr>
            <a:r>
              <a:rPr lang="cs-CZ" sz="2400" dirty="0" smtClean="0">
                <a:latin typeface="+mj-lt"/>
              </a:rPr>
              <a:t>Pan A vlastní v obci rodinný dům, ve kterém nemá bydliště žádná fyzická osoba, a má zde svoji účetní kancelář.                         </a:t>
            </a:r>
            <a:r>
              <a:rPr lang="cs-CZ" sz="2200" b="1" dirty="0" smtClean="0">
                <a:latin typeface="+mj-lt"/>
              </a:rPr>
              <a:t>Řešení: </a:t>
            </a:r>
            <a:r>
              <a:rPr lang="cs-CZ" sz="2200" dirty="0" smtClean="0">
                <a:latin typeface="+mj-lt"/>
              </a:rPr>
              <a:t>Je třeba řešit jak poplatek za KO, tak i odstraňování odpadu z podnikání dle zákona o odpadech.</a:t>
            </a:r>
          </a:p>
          <a:p>
            <a:pPr marL="457200" indent="-457200">
              <a:buAutoNum type="alphaUcParenR"/>
            </a:pPr>
            <a:r>
              <a:rPr lang="cs-CZ" sz="2400" dirty="0" smtClean="0">
                <a:latin typeface="+mj-lt"/>
              </a:rPr>
              <a:t>Pan B vlastní v obci penzion, ve kterém nemá bydliště žádná fyzická osoba a ubytovává zde hosty.                                        </a:t>
            </a:r>
            <a:r>
              <a:rPr lang="cs-CZ" sz="2200" b="1" dirty="0">
                <a:latin typeface="+mj-lt"/>
              </a:rPr>
              <a:t>Řešení: </a:t>
            </a:r>
            <a:r>
              <a:rPr lang="cs-CZ" sz="2200" dirty="0">
                <a:latin typeface="+mj-lt"/>
              </a:rPr>
              <a:t>Poplatek za KO se neplatí, odstraňování odpadu z podnikání a platba za něj se řeší dle zákona o odpadech</a:t>
            </a:r>
            <a:r>
              <a:rPr lang="cs-CZ" sz="2200" dirty="0" smtClean="0">
                <a:latin typeface="+mj-lt"/>
              </a:rPr>
              <a:t>.</a:t>
            </a:r>
          </a:p>
          <a:p>
            <a:pPr marL="457200" indent="-457200">
              <a:buAutoNum type="alphaUcParenR"/>
            </a:pPr>
            <a:r>
              <a:rPr lang="cs-CZ" sz="2400" dirty="0" smtClean="0">
                <a:latin typeface="+mj-lt"/>
              </a:rPr>
              <a:t>Pan C vlastní v obci byt, má zde bydliště a současně jej využívá tak, že jej za peníze „půjčuje“ cizím osobám. 	  	     </a:t>
            </a:r>
            <a:r>
              <a:rPr lang="cs-CZ" sz="2200" b="1" dirty="0" smtClean="0">
                <a:latin typeface="+mj-lt"/>
              </a:rPr>
              <a:t>Řešení: </a:t>
            </a:r>
            <a:r>
              <a:rPr lang="pl-PL" sz="2200" dirty="0">
                <a:latin typeface="+mj-lt"/>
              </a:rPr>
              <a:t>Je třeba řešit jak poplatek za KO, tak i odstraňování odpadu z podnikání dle zákona o odpadech.</a:t>
            </a:r>
          </a:p>
          <a:p>
            <a:pPr marL="457200" indent="-457200">
              <a:buAutoNum type="alphaUcParenR"/>
            </a:pPr>
            <a:endParaRPr lang="cs-CZ"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42</a:t>
            </a:fld>
            <a:endParaRPr lang="cs-CZ"/>
          </a:p>
        </p:txBody>
      </p:sp>
    </p:spTree>
    <p:extLst>
      <p:ext uri="{BB962C8B-B14F-4D97-AF65-F5344CB8AC3E}">
        <p14:creationId xmlns:p14="http://schemas.microsoft.com/office/powerpoint/2010/main" val="8024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71287"/>
          </a:xfrm>
        </p:spPr>
        <p:txBody>
          <a:bodyPr>
            <a:normAutofit/>
          </a:bodyPr>
          <a:lstStyle/>
          <a:p>
            <a:pPr marL="92075"/>
            <a:r>
              <a:rPr lang="cs-CZ" sz="3200" dirty="0" smtClean="0"/>
              <a:t>Vyměření</a:t>
            </a:r>
            <a:r>
              <a:rPr lang="cs-CZ" sz="3600" dirty="0" smtClean="0"/>
              <a:t> poplatků – do 31. prosince 2023</a:t>
            </a:r>
            <a:endParaRPr lang="cs-CZ" sz="3600" dirty="0"/>
          </a:p>
        </p:txBody>
      </p:sp>
      <p:sp>
        <p:nvSpPr>
          <p:cNvPr id="3" name="Zástupný symbol pro obsah 2"/>
          <p:cNvSpPr>
            <a:spLocks noGrp="1"/>
          </p:cNvSpPr>
          <p:nvPr>
            <p:ph idx="1"/>
          </p:nvPr>
        </p:nvSpPr>
        <p:spPr>
          <a:xfrm>
            <a:off x="226952" y="1936415"/>
            <a:ext cx="8812118" cy="4542770"/>
          </a:xfrm>
        </p:spPr>
        <p:txBody>
          <a:bodyPr>
            <a:normAutofit/>
          </a:bodyPr>
          <a:lstStyle/>
          <a:p>
            <a:r>
              <a:rPr lang="cs-CZ" sz="2400" b="1" dirty="0" smtClean="0">
                <a:latin typeface="+mj-lt"/>
              </a:rPr>
              <a:t>Základní pravidlo - § 11</a:t>
            </a:r>
            <a:endParaRPr lang="cs-CZ" sz="2400" b="1" dirty="0">
              <a:latin typeface="+mj-lt"/>
            </a:endParaRPr>
          </a:p>
          <a:p>
            <a:r>
              <a:rPr lang="cs-CZ" sz="2200" dirty="0">
                <a:latin typeface="+mj-lt"/>
              </a:rPr>
              <a:t>Nebudou-li poplatky zaplaceny </a:t>
            </a:r>
            <a:r>
              <a:rPr lang="cs-CZ" sz="2200" b="1" dirty="0">
                <a:solidFill>
                  <a:schemeClr val="tx2"/>
                </a:solidFill>
                <a:latin typeface="+mj-lt"/>
              </a:rPr>
              <a:t>poplatníkem</a:t>
            </a:r>
            <a:r>
              <a:rPr lang="cs-CZ" sz="2200" dirty="0">
                <a:solidFill>
                  <a:schemeClr val="tx2"/>
                </a:solidFill>
                <a:latin typeface="+mj-lt"/>
              </a:rPr>
              <a:t> </a:t>
            </a:r>
            <a:r>
              <a:rPr lang="cs-CZ" sz="2200" b="1" dirty="0">
                <a:solidFill>
                  <a:schemeClr val="tx2"/>
                </a:solidFill>
                <a:latin typeface="+mj-lt"/>
              </a:rPr>
              <a:t>včas nebo ve správné výši</a:t>
            </a:r>
            <a:r>
              <a:rPr lang="cs-CZ" sz="2200" dirty="0">
                <a:latin typeface="+mj-lt"/>
              </a:rPr>
              <a:t>, vyměří </a:t>
            </a:r>
            <a:r>
              <a:rPr lang="cs-CZ" sz="2200" dirty="0" smtClean="0">
                <a:latin typeface="+mj-lt"/>
              </a:rPr>
              <a:t>mu obecní </a:t>
            </a:r>
            <a:r>
              <a:rPr lang="cs-CZ" sz="2200" dirty="0">
                <a:latin typeface="+mj-lt"/>
              </a:rPr>
              <a:t>úřad poplatek </a:t>
            </a:r>
            <a:r>
              <a:rPr lang="cs-CZ" sz="2200" b="1" dirty="0">
                <a:solidFill>
                  <a:schemeClr val="tx2"/>
                </a:solidFill>
                <a:latin typeface="+mj-lt"/>
              </a:rPr>
              <a:t>platebním výměrem </a:t>
            </a:r>
            <a:r>
              <a:rPr lang="cs-CZ" sz="2200" dirty="0">
                <a:latin typeface="+mj-lt"/>
              </a:rPr>
              <a:t>nebo</a:t>
            </a:r>
            <a:r>
              <a:rPr lang="cs-CZ" sz="2200" b="1" dirty="0">
                <a:latin typeface="+mj-lt"/>
              </a:rPr>
              <a:t> </a:t>
            </a:r>
            <a:r>
              <a:rPr lang="cs-CZ" sz="2200" b="1" dirty="0">
                <a:solidFill>
                  <a:schemeClr val="tx2"/>
                </a:solidFill>
                <a:latin typeface="+mj-lt"/>
              </a:rPr>
              <a:t>hromadným předpisným seznamem</a:t>
            </a:r>
            <a:r>
              <a:rPr lang="cs-CZ" sz="2200" dirty="0">
                <a:latin typeface="+mj-lt"/>
              </a:rPr>
              <a:t>.</a:t>
            </a:r>
          </a:p>
          <a:p>
            <a:r>
              <a:rPr lang="cs-CZ" sz="2200" dirty="0">
                <a:latin typeface="+mj-lt"/>
              </a:rPr>
              <a:t>Nebudou-li poplatky odvedeny </a:t>
            </a:r>
            <a:r>
              <a:rPr lang="cs-CZ" sz="2200" b="1" dirty="0">
                <a:solidFill>
                  <a:schemeClr val="tx2"/>
                </a:solidFill>
                <a:latin typeface="+mj-lt"/>
              </a:rPr>
              <a:t>plátcem</a:t>
            </a:r>
            <a:r>
              <a:rPr lang="cs-CZ" sz="2200" dirty="0">
                <a:latin typeface="+mj-lt"/>
              </a:rPr>
              <a:t> poplatku včas nebo ve správné výši, vyměří mu obecní úřad poplatek </a:t>
            </a:r>
            <a:r>
              <a:rPr lang="cs-CZ" sz="2200" b="1" dirty="0">
                <a:solidFill>
                  <a:schemeClr val="tx2"/>
                </a:solidFill>
                <a:latin typeface="+mj-lt"/>
              </a:rPr>
              <a:t>platebním výměrem </a:t>
            </a:r>
            <a:r>
              <a:rPr lang="cs-CZ" sz="2200" dirty="0">
                <a:latin typeface="+mj-lt"/>
              </a:rPr>
              <a:t>k přímé úhradě.</a:t>
            </a:r>
          </a:p>
          <a:p>
            <a:pPr marL="342900" indent="-342900">
              <a:buFont typeface="Lucida Sans Unicode" panose="020B0602030504020204" pitchFamily="34" charset="0"/>
              <a:buChar char="→"/>
            </a:pPr>
            <a:r>
              <a:rPr lang="cs-CZ" sz="2200" dirty="0" smtClean="0">
                <a:latin typeface="+mj-lt"/>
              </a:rPr>
              <a:t>Metodické </a:t>
            </a:r>
            <a:r>
              <a:rPr lang="cs-CZ" sz="2200" dirty="0">
                <a:latin typeface="+mj-lt"/>
              </a:rPr>
              <a:t>doporučení MF č. j. MF-6322/2022/3903-1.</a:t>
            </a:r>
          </a:p>
          <a:p>
            <a:pPr marL="342900" indent="-342900">
              <a:buFont typeface="Lucida Sans Unicode" panose="020B0602030504020204" pitchFamily="34" charset="0"/>
              <a:buChar char="→"/>
            </a:pPr>
            <a:r>
              <a:rPr lang="cs-CZ" sz="2200" dirty="0" smtClean="0">
                <a:latin typeface="+mj-lt"/>
              </a:rPr>
              <a:t>Poplatek je </a:t>
            </a:r>
            <a:r>
              <a:rPr lang="cs-CZ" sz="2200" b="1" dirty="0" smtClean="0">
                <a:latin typeface="+mj-lt"/>
              </a:rPr>
              <a:t>splatný do 15 dnů ode dne právní moci </a:t>
            </a:r>
            <a:r>
              <a:rPr lang="cs-CZ" sz="2200" dirty="0" smtClean="0">
                <a:latin typeface="+mj-lt"/>
              </a:rPr>
              <a:t>platebního výměru (§ 139 odst. 3 DŘ).</a:t>
            </a:r>
          </a:p>
          <a:p>
            <a:endParaRPr lang="cs-CZ"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43</a:t>
            </a:fld>
            <a:endParaRPr lang="cs-CZ"/>
          </a:p>
        </p:txBody>
      </p:sp>
    </p:spTree>
    <p:extLst>
      <p:ext uri="{BB962C8B-B14F-4D97-AF65-F5344CB8AC3E}">
        <p14:creationId xmlns:p14="http://schemas.microsoft.com/office/powerpoint/2010/main" val="3809001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71287"/>
          </a:xfrm>
        </p:spPr>
        <p:txBody>
          <a:bodyPr>
            <a:normAutofit/>
          </a:bodyPr>
          <a:lstStyle/>
          <a:p>
            <a:pPr marL="92075"/>
            <a:r>
              <a:rPr lang="cs-CZ" sz="3200" dirty="0" smtClean="0"/>
              <a:t>Vyměření</a:t>
            </a:r>
            <a:r>
              <a:rPr lang="cs-CZ" sz="3600" dirty="0" smtClean="0"/>
              <a:t> poplatků – do 31. prosince 2023</a:t>
            </a:r>
            <a:endParaRPr lang="cs-CZ" sz="3600" dirty="0"/>
          </a:p>
        </p:txBody>
      </p:sp>
      <p:sp>
        <p:nvSpPr>
          <p:cNvPr id="3" name="Zástupný symbol pro obsah 2"/>
          <p:cNvSpPr>
            <a:spLocks noGrp="1"/>
          </p:cNvSpPr>
          <p:nvPr>
            <p:ph idx="1"/>
          </p:nvPr>
        </p:nvSpPr>
        <p:spPr>
          <a:xfrm>
            <a:off x="501445" y="1936415"/>
            <a:ext cx="8476614" cy="4542770"/>
          </a:xfrm>
        </p:spPr>
        <p:txBody>
          <a:bodyPr>
            <a:normAutofit/>
          </a:bodyPr>
          <a:lstStyle/>
          <a:p>
            <a:r>
              <a:rPr lang="cs-CZ" sz="2200" b="1" dirty="0" smtClean="0">
                <a:latin typeface="+mj-lt"/>
              </a:rPr>
              <a:t>RS NSS </a:t>
            </a:r>
            <a:r>
              <a:rPr lang="cs-CZ" sz="2200" b="1" dirty="0" err="1">
                <a:latin typeface="+mj-lt"/>
              </a:rPr>
              <a:t>sp</a:t>
            </a:r>
            <a:r>
              <a:rPr lang="cs-CZ" sz="2200" b="1" dirty="0">
                <a:latin typeface="+mj-lt"/>
              </a:rPr>
              <a:t>. zn. 5 </a:t>
            </a:r>
            <a:r>
              <a:rPr lang="cs-CZ" sz="2200" b="1" dirty="0" err="1">
                <a:latin typeface="+mj-lt"/>
              </a:rPr>
              <a:t>Afs</a:t>
            </a:r>
            <a:r>
              <a:rPr lang="cs-CZ" sz="2200" b="1" dirty="0">
                <a:latin typeface="+mj-lt"/>
              </a:rPr>
              <a:t> 261/2018-69, ze dne </a:t>
            </a:r>
            <a:r>
              <a:rPr lang="cs-CZ" sz="2200" b="1" dirty="0" smtClean="0">
                <a:latin typeface="+mj-lt"/>
              </a:rPr>
              <a:t>16.5.2023:</a:t>
            </a:r>
            <a:endParaRPr lang="cs-CZ" sz="2200" b="1" dirty="0">
              <a:latin typeface="+mj-lt"/>
            </a:endParaRPr>
          </a:p>
          <a:p>
            <a:r>
              <a:rPr lang="cs-CZ" sz="2200" dirty="0" smtClean="0">
                <a:latin typeface="+mj-lt"/>
              </a:rPr>
              <a:t>„</a:t>
            </a:r>
            <a:r>
              <a:rPr lang="cs-CZ" sz="2200" i="1" dirty="0" smtClean="0">
                <a:latin typeface="+mj-lt"/>
              </a:rPr>
              <a:t>Předpis </a:t>
            </a:r>
            <a:r>
              <a:rPr lang="cs-CZ" sz="2200" i="1" dirty="0">
                <a:latin typeface="+mj-lt"/>
              </a:rPr>
              <a:t>místního poplatku bez jeho formálního vyměření je možný pouze v případě úhrady místního poplatku ve lhůtě splatnosti a ve správné výši poplatníkem, který splnil ohlašovací povinnost (§ 11 odst. 1 zákona č. 565/1990 Sb., o místních poplatcích, a contrario). V jiných případech (tedy i pokud je místní poplatek uhrazen ve správné výši, avšak po lhůtě splatnosti) musí správce poplatek stanovit rozhodnutím (platebním výměrem či hromadným předpisným seznamem). </a:t>
            </a:r>
            <a:r>
              <a:rPr lang="cs-CZ" sz="2200" b="1" i="1" dirty="0">
                <a:latin typeface="+mj-lt"/>
              </a:rPr>
              <a:t>Pokud tak správce ve lhůtě pro stanovení poplatku dle § 148 daňového řádu neučiní, stává se platba poukázaná poplatníkem přeplatkem, s nímž musí být naloženo dle § 154 a § 155 daňového řádu</a:t>
            </a:r>
            <a:r>
              <a:rPr lang="cs-CZ" sz="2200" i="1" dirty="0" smtClean="0">
                <a:latin typeface="+mj-lt"/>
              </a:rPr>
              <a:t>.“</a:t>
            </a:r>
            <a:endParaRPr lang="cs-CZ" sz="2200" i="1" dirty="0">
              <a:latin typeface="+mj-lt"/>
            </a:endParaRPr>
          </a:p>
          <a:p>
            <a:endParaRPr lang="cs-CZ"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44</a:t>
            </a:fld>
            <a:endParaRPr lang="cs-CZ"/>
          </a:p>
        </p:txBody>
      </p:sp>
    </p:spTree>
    <p:extLst>
      <p:ext uri="{BB962C8B-B14F-4D97-AF65-F5344CB8AC3E}">
        <p14:creationId xmlns:p14="http://schemas.microsoft.com/office/powerpoint/2010/main" val="3642901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
            <a:ext cx="9144000" cy="1566469"/>
          </a:xfrm>
        </p:spPr>
        <p:txBody>
          <a:bodyPr>
            <a:normAutofit/>
          </a:bodyPr>
          <a:lstStyle/>
          <a:p>
            <a:pPr marL="92075"/>
            <a:r>
              <a:rPr lang="cs-CZ" sz="3200" dirty="0" smtClean="0"/>
              <a:t>Vyměření</a:t>
            </a:r>
            <a:r>
              <a:rPr lang="cs-CZ" sz="3600" dirty="0" smtClean="0"/>
              <a:t> </a:t>
            </a:r>
            <a:r>
              <a:rPr lang="cs-CZ" sz="3600" dirty="0"/>
              <a:t>poplatků – do 31. prosince 2023</a:t>
            </a:r>
          </a:p>
        </p:txBody>
      </p:sp>
      <p:sp>
        <p:nvSpPr>
          <p:cNvPr id="3" name="Zástupný symbol pro obsah 2"/>
          <p:cNvSpPr>
            <a:spLocks noGrp="1"/>
          </p:cNvSpPr>
          <p:nvPr>
            <p:ph idx="1"/>
          </p:nvPr>
        </p:nvSpPr>
        <p:spPr>
          <a:xfrm>
            <a:off x="219457" y="1783080"/>
            <a:ext cx="8354586" cy="4335302"/>
          </a:xfrm>
        </p:spPr>
        <p:txBody>
          <a:bodyPr>
            <a:normAutofit/>
          </a:bodyPr>
          <a:lstStyle/>
          <a:p>
            <a:pPr marL="342900" indent="-342900">
              <a:buFont typeface="Arial" panose="020B0604020202020204" pitchFamily="34" charset="0"/>
              <a:buChar char="•"/>
            </a:pPr>
            <a:r>
              <a:rPr lang="cs-CZ" sz="2400" dirty="0">
                <a:latin typeface="+mj-lt"/>
              </a:rPr>
              <a:t>Platebním </a:t>
            </a:r>
            <a:r>
              <a:rPr lang="cs-CZ" sz="2400" dirty="0" smtClean="0">
                <a:latin typeface="+mj-lt"/>
              </a:rPr>
              <a:t>výměrem </a:t>
            </a:r>
            <a:r>
              <a:rPr lang="cs-CZ" sz="2400" dirty="0">
                <a:latin typeface="+mj-lt"/>
              </a:rPr>
              <a:t>lze vyměřit kterýkoli z poplatků </a:t>
            </a:r>
            <a:r>
              <a:rPr lang="cs-CZ" sz="2400" dirty="0" smtClean="0">
                <a:latin typeface="+mj-lt"/>
              </a:rPr>
              <a:t>poplatníkovi i plátci. Hromadným předpisným seznamem lze </a:t>
            </a:r>
            <a:r>
              <a:rPr lang="cs-CZ" sz="2400" dirty="0">
                <a:latin typeface="+mj-lt"/>
              </a:rPr>
              <a:t>vyměřit kterýkoli z poplatků </a:t>
            </a:r>
            <a:r>
              <a:rPr lang="cs-CZ" sz="2400" dirty="0" smtClean="0">
                <a:latin typeface="+mj-lt"/>
              </a:rPr>
              <a:t>poplatníkovi</a:t>
            </a:r>
            <a:r>
              <a:rPr lang="cs-CZ" sz="2400" dirty="0">
                <a:latin typeface="+mj-lt"/>
              </a:rPr>
              <a:t>. </a:t>
            </a:r>
            <a:endParaRPr lang="cs-CZ" sz="2400" dirty="0" smtClean="0">
              <a:latin typeface="+mj-lt"/>
            </a:endParaRPr>
          </a:p>
          <a:p>
            <a:pPr marL="342900" indent="-342900">
              <a:buFont typeface="Arial" panose="020B0604020202020204" pitchFamily="34" charset="0"/>
              <a:buChar char="•"/>
            </a:pPr>
            <a:r>
              <a:rPr lang="cs-CZ" sz="2400" dirty="0" smtClean="0">
                <a:latin typeface="+mj-lt"/>
              </a:rPr>
              <a:t>Plátci lze HPS vyměřit poplatek </a:t>
            </a:r>
            <a:r>
              <a:rPr lang="cs-CZ" sz="2400" dirty="0">
                <a:latin typeface="+mj-lt"/>
              </a:rPr>
              <a:t>za odkládání komunálního odpadu z nemovité věci na základě hmotnosti nebo na základě objemu odpadu odloženého z nemovité </a:t>
            </a:r>
            <a:r>
              <a:rPr lang="cs-CZ" sz="2400" dirty="0" smtClean="0">
                <a:latin typeface="+mj-lt"/>
              </a:rPr>
              <a:t>věci</a:t>
            </a:r>
            <a:r>
              <a:rPr lang="cs-CZ" sz="2400" dirty="0">
                <a:latin typeface="+mj-lt"/>
              </a:rPr>
              <a:t> </a:t>
            </a:r>
            <a:r>
              <a:rPr lang="cs-CZ" sz="2400" dirty="0" smtClean="0">
                <a:latin typeface="+mj-lt"/>
              </a:rPr>
              <a:t>x </a:t>
            </a:r>
            <a:r>
              <a:rPr lang="cs-CZ" sz="2400" b="1" dirty="0" smtClean="0">
                <a:latin typeface="+mj-lt"/>
              </a:rPr>
              <a:t>u kapacitního základu nelze plátci vyměřit HPS.</a:t>
            </a:r>
          </a:p>
          <a:p>
            <a:pPr marL="342900" indent="-342900">
              <a:buFont typeface="Arial" panose="020B0604020202020204" pitchFamily="34" charset="0"/>
              <a:buChar char="•"/>
            </a:pPr>
            <a:r>
              <a:rPr lang="cs-CZ" sz="2400" b="1" dirty="0" smtClean="0">
                <a:latin typeface="+mj-lt"/>
              </a:rPr>
              <a:t>Přechod poplatkové povinnosti dle § 12 ZMP </a:t>
            </a:r>
            <a:r>
              <a:rPr lang="cs-CZ" sz="2400" dirty="0" smtClean="0">
                <a:latin typeface="+mj-lt"/>
              </a:rPr>
              <a:t>– pouze v případě nezletilého v postavení poplatníka x v případě poplatku za odkládání KO z nemovité věci u objemového/hmotnostního základu není přechod možný nikdy.</a:t>
            </a:r>
          </a:p>
          <a:p>
            <a:endParaRPr lang="cs-CZ"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45</a:t>
            </a:fld>
            <a:endParaRPr lang="cs-CZ"/>
          </a:p>
        </p:txBody>
      </p:sp>
    </p:spTree>
    <p:extLst>
      <p:ext uri="{BB962C8B-B14F-4D97-AF65-F5344CB8AC3E}">
        <p14:creationId xmlns:p14="http://schemas.microsoft.com/office/powerpoint/2010/main" val="4283584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897013"/>
            <a:ext cx="8229600" cy="4755984"/>
          </a:xfrm>
        </p:spPr>
        <p:txBody>
          <a:bodyPr>
            <a:normAutofit/>
          </a:bodyPr>
          <a:lstStyle/>
          <a:p>
            <a:pPr marL="0" indent="0">
              <a:buNone/>
            </a:pPr>
            <a:r>
              <a:rPr lang="cs-CZ" sz="2400" b="1" dirty="0" smtClean="0">
                <a:latin typeface="+mj-lt"/>
              </a:rPr>
              <a:t>Zvýšení poplatku</a:t>
            </a:r>
          </a:p>
          <a:p>
            <a:pPr marL="457200" indent="-457200">
              <a:buFont typeface="Arial" panose="020B0604020202020204" pitchFamily="34" charset="0"/>
              <a:buChar char="•"/>
            </a:pPr>
            <a:r>
              <a:rPr lang="cs-CZ" sz="2400" dirty="0" smtClean="0">
                <a:latin typeface="+mj-lt"/>
              </a:rPr>
              <a:t>Včas </a:t>
            </a:r>
            <a:r>
              <a:rPr lang="cs-CZ" sz="2400" dirty="0">
                <a:latin typeface="+mj-lt"/>
              </a:rPr>
              <a:t>nezaplacené nebo neodvedené poplatky nebo část těchto poplatků může správce poplatku </a:t>
            </a:r>
            <a:r>
              <a:rPr lang="cs-CZ" sz="2400" b="1" dirty="0">
                <a:solidFill>
                  <a:schemeClr val="tx2"/>
                </a:solidFill>
                <a:latin typeface="+mj-lt"/>
              </a:rPr>
              <a:t>zvýšit až na </a:t>
            </a:r>
            <a:r>
              <a:rPr lang="cs-CZ" sz="2400" b="1" dirty="0" smtClean="0">
                <a:solidFill>
                  <a:schemeClr val="tx2"/>
                </a:solidFill>
                <a:latin typeface="+mj-lt"/>
              </a:rPr>
              <a:t>trojnásobek</a:t>
            </a:r>
            <a:r>
              <a:rPr lang="cs-CZ" sz="2400" dirty="0" smtClean="0">
                <a:latin typeface="+mj-lt"/>
              </a:rPr>
              <a:t>.</a:t>
            </a:r>
          </a:p>
          <a:p>
            <a:pPr marL="713232" lvl="1" indent="-457200">
              <a:buFont typeface="Arial" panose="020B0604020202020204" pitchFamily="34" charset="0"/>
              <a:buChar char="•"/>
            </a:pPr>
            <a:r>
              <a:rPr lang="cs-CZ" sz="2400" dirty="0" smtClean="0">
                <a:latin typeface="+mj-lt"/>
              </a:rPr>
              <a:t>Správce poplatku musí zvýšení řádně odůvodnit. (rozsudek NSS </a:t>
            </a:r>
            <a:r>
              <a:rPr lang="cs-CZ" sz="2400" dirty="0" smtClean="0">
                <a:solidFill>
                  <a:schemeClr val="accent4"/>
                </a:solidFill>
                <a:latin typeface="+mj-lt"/>
              </a:rPr>
              <a:t>9 </a:t>
            </a:r>
            <a:r>
              <a:rPr lang="cs-CZ" sz="2400" dirty="0" err="1" smtClean="0">
                <a:solidFill>
                  <a:schemeClr val="accent4"/>
                </a:solidFill>
                <a:latin typeface="+mj-lt"/>
              </a:rPr>
              <a:t>Afs</a:t>
            </a:r>
            <a:r>
              <a:rPr lang="cs-CZ" sz="2400" dirty="0" smtClean="0">
                <a:solidFill>
                  <a:schemeClr val="accent4"/>
                </a:solidFill>
                <a:latin typeface="+mj-lt"/>
              </a:rPr>
              <a:t> 60/2013</a:t>
            </a:r>
            <a:r>
              <a:rPr lang="cs-CZ" sz="2400" dirty="0" smtClean="0">
                <a:latin typeface="+mj-lt"/>
              </a:rPr>
              <a:t>)</a:t>
            </a:r>
          </a:p>
          <a:p>
            <a:endParaRPr lang="cs-CZ" sz="2400" dirty="0">
              <a:latin typeface="+mj-lt"/>
            </a:endParaRPr>
          </a:p>
          <a:p>
            <a:pPr marL="0" indent="0">
              <a:buNone/>
            </a:pPr>
            <a:r>
              <a:rPr lang="cs-CZ" sz="2400" b="1" dirty="0">
                <a:latin typeface="+mj-lt"/>
              </a:rPr>
              <a:t>Penále, úroky a pokuty</a:t>
            </a:r>
            <a:r>
              <a:rPr lang="cs-CZ" sz="2400" dirty="0">
                <a:latin typeface="+mj-lt"/>
              </a:rPr>
              <a:t>, upravené daňovým řádem, s výjimkou pořádkových pokut a pokut za nesplnění povinnosti nepeněžité povahy, </a:t>
            </a:r>
            <a:r>
              <a:rPr lang="cs-CZ" sz="2400" b="1" dirty="0">
                <a:latin typeface="+mj-lt"/>
              </a:rPr>
              <a:t>se neuplatňují</a:t>
            </a:r>
            <a:r>
              <a:rPr lang="cs-CZ" sz="2400" dirty="0">
                <a:latin typeface="+mj-lt"/>
              </a:rPr>
              <a:t>.</a:t>
            </a:r>
          </a:p>
          <a:p>
            <a:endParaRPr lang="cs-CZ" sz="2400" dirty="0">
              <a:latin typeface="+mj-lt"/>
            </a:endParaRPr>
          </a:p>
        </p:txBody>
      </p:sp>
      <p:sp>
        <p:nvSpPr>
          <p:cNvPr id="3" name="Nadpis 2"/>
          <p:cNvSpPr>
            <a:spLocks noGrp="1"/>
          </p:cNvSpPr>
          <p:nvPr>
            <p:ph type="title"/>
          </p:nvPr>
        </p:nvSpPr>
        <p:spPr>
          <a:xfrm>
            <a:off x="247338" y="286604"/>
            <a:ext cx="8119422" cy="1347323"/>
          </a:xfrm>
        </p:spPr>
        <p:txBody>
          <a:bodyPr>
            <a:normAutofit/>
          </a:bodyPr>
          <a:lstStyle/>
          <a:p>
            <a:pPr marL="92075"/>
            <a:r>
              <a:rPr lang="cs-CZ" sz="3200" dirty="0"/>
              <a:t>Vyměření poplatků – do 31. prosince 2023</a:t>
            </a:r>
          </a:p>
        </p:txBody>
      </p:sp>
    </p:spTree>
    <p:extLst>
      <p:ext uri="{BB962C8B-B14F-4D97-AF65-F5344CB8AC3E}">
        <p14:creationId xmlns:p14="http://schemas.microsoft.com/office/powerpoint/2010/main" val="2554854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80060" y="1814568"/>
            <a:ext cx="8229600" cy="4755984"/>
          </a:xfrm>
        </p:spPr>
        <p:txBody>
          <a:bodyPr>
            <a:normAutofit/>
          </a:bodyPr>
          <a:lstStyle/>
          <a:p>
            <a:pPr marL="109728" indent="0">
              <a:buNone/>
            </a:pPr>
            <a:r>
              <a:rPr lang="cs-CZ" sz="2400" b="1" dirty="0">
                <a:solidFill>
                  <a:schemeClr val="tx1"/>
                </a:solidFill>
                <a:latin typeface="+mj-lt"/>
                <a:cs typeface="Calibri Light" panose="020F0302020204030204" pitchFamily="34" charset="0"/>
              </a:rPr>
              <a:t>Novela ZMP  - zákon č. 252/2023 Sb</a:t>
            </a:r>
            <a:r>
              <a:rPr lang="cs-CZ" sz="2400" b="1" dirty="0" smtClean="0">
                <a:solidFill>
                  <a:schemeClr val="tx1"/>
                </a:solidFill>
                <a:latin typeface="+mj-lt"/>
                <a:cs typeface="Calibri Light" panose="020F0302020204030204" pitchFamily="34" charset="0"/>
              </a:rPr>
              <a:t>.</a:t>
            </a:r>
            <a:endParaRPr lang="cs-CZ" sz="2400" b="1" dirty="0">
              <a:solidFill>
                <a:schemeClr val="tx1"/>
              </a:solidFill>
              <a:latin typeface="+mj-lt"/>
              <a:cs typeface="Calibri Light" panose="020F0302020204030204" pitchFamily="34" charset="0"/>
            </a:endParaRPr>
          </a:p>
          <a:p>
            <a:pPr lvl="0"/>
            <a:r>
              <a:rPr lang="cs-CZ" sz="2200" b="1" dirty="0">
                <a:solidFill>
                  <a:schemeClr val="tx1"/>
                </a:solidFill>
                <a:latin typeface="+mj-lt"/>
                <a:cs typeface="Calibri Light" panose="020F0302020204030204" pitchFamily="34" charset="0"/>
              </a:rPr>
              <a:t>Účinnost novely je k 1. 1. 2024</a:t>
            </a:r>
          </a:p>
          <a:p>
            <a:pPr marL="342900" lvl="0" indent="-342900">
              <a:buFont typeface="Arial" panose="020B0604020202020204" pitchFamily="34" charset="0"/>
              <a:buChar char="•"/>
            </a:pPr>
            <a:r>
              <a:rPr lang="cs-CZ" sz="2200" dirty="0">
                <a:latin typeface="+mj-lt"/>
                <a:cs typeface="Calibri Light" panose="020F0302020204030204" pitchFamily="34" charset="0"/>
              </a:rPr>
              <a:t>Nová pravidla budou platit až </a:t>
            </a:r>
            <a:r>
              <a:rPr lang="cs-CZ" sz="2200" b="1" dirty="0">
                <a:latin typeface="+mj-lt"/>
                <a:cs typeface="Calibri Light" panose="020F0302020204030204" pitchFamily="34" charset="0"/>
              </a:rPr>
              <a:t>u poplatků vzniklých od roku 2024</a:t>
            </a:r>
            <a:r>
              <a:rPr lang="cs-CZ" sz="2200" dirty="0">
                <a:latin typeface="+mj-lt"/>
                <a:cs typeface="Calibri Light" panose="020F0302020204030204" pitchFamily="34" charset="0"/>
              </a:rPr>
              <a:t>. Pro poplatky do roku 2023 (včetně) budou platit stará (stávající) pravidla.</a:t>
            </a:r>
            <a:endParaRPr lang="cs-CZ" sz="2200" b="1" dirty="0">
              <a:latin typeface="+mj-lt"/>
              <a:cs typeface="Calibri Light" panose="020F0302020204030204" pitchFamily="34" charset="0"/>
            </a:endParaRPr>
          </a:p>
          <a:p>
            <a:pPr marL="109728" indent="0">
              <a:buNone/>
            </a:pPr>
            <a:r>
              <a:rPr lang="cs-CZ" sz="2200" b="1" dirty="0">
                <a:latin typeface="+mj-lt"/>
                <a:cs typeface="Calibri Light" panose="020F0302020204030204" pitchFamily="34" charset="0"/>
              </a:rPr>
              <a:t>Nově upravené dva způsoby vyměření poplatku</a:t>
            </a:r>
          </a:p>
          <a:p>
            <a:pPr marL="566928" indent="-457200">
              <a:buFont typeface="+mj-lt"/>
              <a:buAutoNum type="arabicPeriod"/>
            </a:pPr>
            <a:r>
              <a:rPr lang="cs-CZ" sz="2200" dirty="0">
                <a:latin typeface="+mj-lt"/>
                <a:cs typeface="Calibri Light" panose="020F0302020204030204" pitchFamily="34" charset="0"/>
              </a:rPr>
              <a:t>Vyměření poplatku předepsáním do evidence poplatků</a:t>
            </a:r>
          </a:p>
          <a:p>
            <a:pPr marL="566928" indent="-457200">
              <a:buFont typeface="+mj-lt"/>
              <a:buAutoNum type="arabicPeriod"/>
            </a:pPr>
            <a:r>
              <a:rPr lang="cs-CZ" sz="2200" dirty="0">
                <a:latin typeface="+mj-lt"/>
                <a:cs typeface="Calibri Light" panose="020F0302020204030204" pitchFamily="34" charset="0"/>
              </a:rPr>
              <a:t>Vyměření poplatku rozhodnutím</a:t>
            </a:r>
          </a:p>
          <a:p>
            <a:pPr marL="109728" indent="0">
              <a:buNone/>
            </a:pPr>
            <a:r>
              <a:rPr lang="cs-CZ" sz="2200" b="1" dirty="0">
                <a:solidFill>
                  <a:schemeClr val="accent2"/>
                </a:solidFill>
                <a:latin typeface="+mj-lt"/>
                <a:cs typeface="Calibri Light" panose="020F0302020204030204" pitchFamily="34" charset="0"/>
              </a:rPr>
              <a:t>+ speciální pravidla pro vyměření v insolvenci.</a:t>
            </a:r>
          </a:p>
          <a:p>
            <a:endParaRPr lang="cs-CZ" dirty="0"/>
          </a:p>
        </p:txBody>
      </p:sp>
      <p:sp>
        <p:nvSpPr>
          <p:cNvPr id="3" name="Nadpis 2"/>
          <p:cNvSpPr>
            <a:spLocks noGrp="1"/>
          </p:cNvSpPr>
          <p:nvPr>
            <p:ph type="title"/>
          </p:nvPr>
        </p:nvSpPr>
        <p:spPr>
          <a:xfrm>
            <a:off x="480060" y="286605"/>
            <a:ext cx="7886700" cy="1287362"/>
          </a:xfrm>
        </p:spPr>
        <p:txBody>
          <a:bodyPr>
            <a:normAutofit/>
          </a:bodyPr>
          <a:lstStyle/>
          <a:p>
            <a:r>
              <a:rPr lang="cs-CZ" sz="3200" dirty="0">
                <a:solidFill>
                  <a:srgbClr val="000000">
                    <a:lumMod val="75000"/>
                    <a:lumOff val="25000"/>
                  </a:srgbClr>
                </a:solidFill>
              </a:rPr>
              <a:t>Vyměření poplatků – od 1. ledna 2024</a:t>
            </a:r>
            <a:endParaRPr lang="cs-CZ" sz="3600" dirty="0"/>
          </a:p>
        </p:txBody>
      </p:sp>
    </p:spTree>
    <p:extLst>
      <p:ext uri="{BB962C8B-B14F-4D97-AF65-F5344CB8AC3E}">
        <p14:creationId xmlns:p14="http://schemas.microsoft.com/office/powerpoint/2010/main" val="94250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16832"/>
            <a:ext cx="8229600" cy="4755984"/>
          </a:xfrm>
        </p:spPr>
        <p:txBody>
          <a:bodyPr>
            <a:normAutofit/>
          </a:bodyPr>
          <a:lstStyle/>
          <a:p>
            <a:pPr marL="0" indent="0">
              <a:buNone/>
            </a:pPr>
            <a:r>
              <a:rPr lang="cs-CZ" sz="2600" b="1" dirty="0">
                <a:latin typeface="+mj-lt"/>
                <a:cs typeface="Calibri Light" panose="020F0302020204030204" pitchFamily="34" charset="0"/>
              </a:rPr>
              <a:t>Jaké jsou podmínky pro vyměření poplatku jeho předepsáním do evidence</a:t>
            </a:r>
            <a:r>
              <a:rPr lang="cs-CZ" sz="2600" b="1" dirty="0" smtClean="0">
                <a:latin typeface="+mj-lt"/>
                <a:cs typeface="Calibri Light" panose="020F0302020204030204" pitchFamily="34" charset="0"/>
              </a:rPr>
              <a:t>?</a:t>
            </a:r>
            <a:endParaRPr lang="cs-CZ" sz="2600" b="1" dirty="0">
              <a:latin typeface="+mj-lt"/>
              <a:cs typeface="Calibri Light" panose="020F0302020204030204" pitchFamily="34" charset="0"/>
            </a:endParaRPr>
          </a:p>
          <a:p>
            <a:pPr marL="857250" lvl="1" indent="-342900">
              <a:buFont typeface="+mj-lt"/>
              <a:buAutoNum type="arabicPeriod"/>
            </a:pPr>
            <a:r>
              <a:rPr lang="cs-CZ" sz="2400" dirty="0">
                <a:latin typeface="+mj-lt"/>
                <a:cs typeface="Calibri Light" panose="020F0302020204030204" pitchFamily="34" charset="0"/>
              </a:rPr>
              <a:t>Správce poplatku </a:t>
            </a:r>
            <a:r>
              <a:rPr lang="cs-CZ" sz="2400" b="1" dirty="0">
                <a:solidFill>
                  <a:schemeClr val="accent3"/>
                </a:solidFill>
                <a:latin typeface="+mj-lt"/>
                <a:cs typeface="Calibri Light" panose="020F0302020204030204" pitchFamily="34" charset="0"/>
              </a:rPr>
              <a:t>nemá pochybnost </a:t>
            </a:r>
            <a:r>
              <a:rPr lang="cs-CZ" sz="2400" dirty="0">
                <a:latin typeface="+mj-lt"/>
                <a:cs typeface="Calibri Light" panose="020F0302020204030204" pitchFamily="34" charset="0"/>
              </a:rPr>
              <a:t>o výši poplatku.</a:t>
            </a:r>
          </a:p>
          <a:p>
            <a:pPr marL="857250" lvl="1" indent="-342900">
              <a:buFont typeface="+mj-lt"/>
              <a:buAutoNum type="arabicPeriod"/>
            </a:pPr>
            <a:r>
              <a:rPr lang="cs-CZ" sz="2400" dirty="0">
                <a:latin typeface="+mj-lt"/>
                <a:cs typeface="Calibri Light" panose="020F0302020204030204" pitchFamily="34" charset="0"/>
              </a:rPr>
              <a:t>Poplatník uhradil poplatek </a:t>
            </a:r>
            <a:r>
              <a:rPr lang="cs-CZ" sz="2400" b="1" dirty="0">
                <a:solidFill>
                  <a:schemeClr val="accent3"/>
                </a:solidFill>
                <a:latin typeface="+mj-lt"/>
                <a:cs typeface="Calibri Light" panose="020F0302020204030204" pitchFamily="34" charset="0"/>
              </a:rPr>
              <a:t>ve správné výši</a:t>
            </a:r>
            <a:r>
              <a:rPr lang="cs-CZ" sz="2400" dirty="0">
                <a:latin typeface="+mj-lt"/>
                <a:cs typeface="Calibri Light" panose="020F0302020204030204" pitchFamily="34" charset="0"/>
              </a:rPr>
              <a:t>.</a:t>
            </a:r>
          </a:p>
          <a:p>
            <a:pPr marL="857250" lvl="1" indent="-342900">
              <a:buFont typeface="+mj-lt"/>
              <a:buAutoNum type="arabicPeriod"/>
            </a:pPr>
            <a:r>
              <a:rPr lang="cs-CZ" sz="2400" dirty="0">
                <a:latin typeface="+mj-lt"/>
                <a:cs typeface="Calibri Light" panose="020F0302020204030204" pitchFamily="34" charset="0"/>
              </a:rPr>
              <a:t>Poplatník </a:t>
            </a:r>
            <a:r>
              <a:rPr lang="cs-CZ" sz="2400" b="1" dirty="0">
                <a:solidFill>
                  <a:schemeClr val="accent3"/>
                </a:solidFill>
                <a:latin typeface="+mj-lt"/>
                <a:cs typeface="Calibri Light" panose="020F0302020204030204" pitchFamily="34" charset="0"/>
              </a:rPr>
              <a:t>splnil případnou ohlašovací povinnost</a:t>
            </a:r>
            <a:r>
              <a:rPr lang="cs-CZ" sz="2400" dirty="0">
                <a:latin typeface="+mj-lt"/>
                <a:cs typeface="Calibri Light" panose="020F0302020204030204" pitchFamily="34" charset="0"/>
              </a:rPr>
              <a:t>.</a:t>
            </a:r>
          </a:p>
          <a:p>
            <a:endParaRPr lang="cs-CZ" dirty="0"/>
          </a:p>
        </p:txBody>
      </p:sp>
      <p:sp>
        <p:nvSpPr>
          <p:cNvPr id="3" name="Nadpis 2"/>
          <p:cNvSpPr>
            <a:spLocks noGrp="1"/>
          </p:cNvSpPr>
          <p:nvPr>
            <p:ph type="title"/>
          </p:nvPr>
        </p:nvSpPr>
        <p:spPr>
          <a:xfrm>
            <a:off x="539552" y="286605"/>
            <a:ext cx="7827208" cy="1354818"/>
          </a:xfrm>
        </p:spPr>
        <p:txBody>
          <a:bodyPr>
            <a:normAutofit/>
          </a:bodyPr>
          <a:lstStyle/>
          <a:p>
            <a:r>
              <a:rPr lang="cs-CZ" sz="3200" dirty="0"/>
              <a:t>Vyměření předepsáním do evidence poplatků</a:t>
            </a:r>
          </a:p>
        </p:txBody>
      </p:sp>
      <p:graphicFrame>
        <p:nvGraphicFramePr>
          <p:cNvPr id="4" name="Tabulka 3"/>
          <p:cNvGraphicFramePr>
            <a:graphicFrameLocks noGrp="1"/>
          </p:cNvGraphicFramePr>
          <p:nvPr>
            <p:extLst>
              <p:ext uri="{D42A27DB-BD31-4B8C-83A1-F6EECF244321}">
                <p14:modId xmlns:p14="http://schemas.microsoft.com/office/powerpoint/2010/main" val="2382412686"/>
              </p:ext>
            </p:extLst>
          </p:nvPr>
        </p:nvGraphicFramePr>
        <p:xfrm>
          <a:off x="539552" y="4444858"/>
          <a:ext cx="8229600" cy="1005840"/>
        </p:xfrm>
        <a:graphic>
          <a:graphicData uri="http://schemas.openxmlformats.org/drawingml/2006/table">
            <a:tbl>
              <a:tblPr firstRow="1" bandRow="1">
                <a:tableStyleId>{F5AB1C69-6EDB-4FF4-983F-18BD219EF322}</a:tableStyleId>
              </a:tblPr>
              <a:tblGrid>
                <a:gridCol w="1645920">
                  <a:extLst>
                    <a:ext uri="{9D8B030D-6E8A-4147-A177-3AD203B41FA5}">
                      <a16:colId xmlns:a16="http://schemas.microsoft.com/office/drawing/2014/main" val="3595007434"/>
                    </a:ext>
                  </a:extLst>
                </a:gridCol>
                <a:gridCol w="1645920">
                  <a:extLst>
                    <a:ext uri="{9D8B030D-6E8A-4147-A177-3AD203B41FA5}">
                      <a16:colId xmlns:a16="http://schemas.microsoft.com/office/drawing/2014/main" val="3157360597"/>
                    </a:ext>
                  </a:extLst>
                </a:gridCol>
                <a:gridCol w="1645920">
                  <a:extLst>
                    <a:ext uri="{9D8B030D-6E8A-4147-A177-3AD203B41FA5}">
                      <a16:colId xmlns:a16="http://schemas.microsoft.com/office/drawing/2014/main" val="3982932311"/>
                    </a:ext>
                  </a:extLst>
                </a:gridCol>
                <a:gridCol w="1645920">
                  <a:extLst>
                    <a:ext uri="{9D8B030D-6E8A-4147-A177-3AD203B41FA5}">
                      <a16:colId xmlns:a16="http://schemas.microsoft.com/office/drawing/2014/main" val="3257004041"/>
                    </a:ext>
                  </a:extLst>
                </a:gridCol>
                <a:gridCol w="1645920">
                  <a:extLst>
                    <a:ext uri="{9D8B030D-6E8A-4147-A177-3AD203B41FA5}">
                      <a16:colId xmlns:a16="http://schemas.microsoft.com/office/drawing/2014/main" val="2724323913"/>
                    </a:ext>
                  </a:extLst>
                </a:gridCol>
              </a:tblGrid>
              <a:tr h="623783">
                <a:tc>
                  <a:txBody>
                    <a:bodyPr/>
                    <a:lstStyle/>
                    <a:p>
                      <a:r>
                        <a:rPr lang="cs-CZ" dirty="0" smtClean="0"/>
                        <a:t>Poplatník</a:t>
                      </a:r>
                      <a:endParaRPr lang="cs-CZ" dirty="0"/>
                    </a:p>
                  </a:txBody>
                  <a:tcPr/>
                </a:tc>
                <a:tc>
                  <a:txBody>
                    <a:bodyPr/>
                    <a:lstStyle/>
                    <a:p>
                      <a:r>
                        <a:rPr lang="cs-CZ" dirty="0" smtClean="0"/>
                        <a:t>Výše</a:t>
                      </a:r>
                      <a:r>
                        <a:rPr lang="cs-CZ" baseline="0" dirty="0" smtClean="0"/>
                        <a:t> poplatku</a:t>
                      </a:r>
                      <a:endParaRPr lang="cs-CZ" dirty="0"/>
                    </a:p>
                  </a:txBody>
                  <a:tcPr/>
                </a:tc>
                <a:tc>
                  <a:txBody>
                    <a:bodyPr/>
                    <a:lstStyle/>
                    <a:p>
                      <a:r>
                        <a:rPr lang="cs-CZ" dirty="0" smtClean="0"/>
                        <a:t>Splatnost</a:t>
                      </a:r>
                      <a:r>
                        <a:rPr lang="cs-CZ" baseline="0" dirty="0" smtClean="0"/>
                        <a:t> poplatku</a:t>
                      </a:r>
                      <a:endParaRPr lang="cs-CZ" dirty="0"/>
                    </a:p>
                  </a:txBody>
                  <a:tcPr/>
                </a:tc>
                <a:tc>
                  <a:txBody>
                    <a:bodyPr/>
                    <a:lstStyle/>
                    <a:p>
                      <a:r>
                        <a:rPr lang="cs-CZ" dirty="0" smtClean="0"/>
                        <a:t>Uhrazená částka</a:t>
                      </a:r>
                      <a:endParaRPr lang="cs-CZ" dirty="0"/>
                    </a:p>
                  </a:txBody>
                  <a:tcPr/>
                </a:tc>
                <a:tc>
                  <a:txBody>
                    <a:bodyPr/>
                    <a:lstStyle/>
                    <a:p>
                      <a:r>
                        <a:rPr lang="cs-CZ" dirty="0" smtClean="0"/>
                        <a:t>Datum platby</a:t>
                      </a:r>
                      <a:endParaRPr lang="cs-CZ" dirty="0"/>
                    </a:p>
                  </a:txBody>
                  <a:tcPr/>
                </a:tc>
                <a:extLst>
                  <a:ext uri="{0D108BD9-81ED-4DB2-BD59-A6C34878D82A}">
                    <a16:rowId xmlns:a16="http://schemas.microsoft.com/office/drawing/2014/main" val="3103077700"/>
                  </a:ext>
                </a:extLst>
              </a:tr>
              <a:tr h="357799">
                <a:tc>
                  <a:txBody>
                    <a:bodyPr/>
                    <a:lstStyle/>
                    <a:p>
                      <a:r>
                        <a:rPr lang="cs-CZ" dirty="0" smtClean="0"/>
                        <a:t>Jan Novák</a:t>
                      </a:r>
                      <a:endParaRPr lang="cs-CZ" dirty="0"/>
                    </a:p>
                  </a:txBody>
                  <a:tcPr/>
                </a:tc>
                <a:tc>
                  <a:txBody>
                    <a:bodyPr/>
                    <a:lstStyle/>
                    <a:p>
                      <a:r>
                        <a:rPr lang="cs-CZ" dirty="0" smtClean="0"/>
                        <a:t>500 Kč</a:t>
                      </a:r>
                      <a:endParaRPr lang="cs-CZ" dirty="0"/>
                    </a:p>
                  </a:txBody>
                  <a:tcPr/>
                </a:tc>
                <a:tc>
                  <a:txBody>
                    <a:bodyPr/>
                    <a:lstStyle/>
                    <a:p>
                      <a:r>
                        <a:rPr lang="cs-CZ" dirty="0" smtClean="0"/>
                        <a:t>31. 5.</a:t>
                      </a:r>
                      <a:endParaRPr lang="cs-CZ" dirty="0"/>
                    </a:p>
                  </a:txBody>
                  <a:tcPr/>
                </a:tc>
                <a:tc>
                  <a:txBody>
                    <a:bodyPr/>
                    <a:lstStyle/>
                    <a:p>
                      <a:r>
                        <a:rPr lang="cs-CZ" dirty="0" smtClean="0"/>
                        <a:t>500 Kč</a:t>
                      </a:r>
                      <a:endParaRPr lang="cs-CZ" dirty="0"/>
                    </a:p>
                  </a:txBody>
                  <a:tcPr/>
                </a:tc>
                <a:tc>
                  <a:txBody>
                    <a:bodyPr/>
                    <a:lstStyle/>
                    <a:p>
                      <a:r>
                        <a:rPr lang="cs-CZ" dirty="0" smtClean="0"/>
                        <a:t>5.5. </a:t>
                      </a:r>
                      <a:endParaRPr lang="cs-CZ" dirty="0"/>
                    </a:p>
                  </a:txBody>
                  <a:tcPr/>
                </a:tc>
                <a:extLst>
                  <a:ext uri="{0D108BD9-81ED-4DB2-BD59-A6C34878D82A}">
                    <a16:rowId xmlns:a16="http://schemas.microsoft.com/office/drawing/2014/main" val="3307997596"/>
                  </a:ext>
                </a:extLst>
              </a:tr>
            </a:tbl>
          </a:graphicData>
        </a:graphic>
      </p:graphicFrame>
    </p:spTree>
    <p:extLst>
      <p:ext uri="{BB962C8B-B14F-4D97-AF65-F5344CB8AC3E}">
        <p14:creationId xmlns:p14="http://schemas.microsoft.com/office/powerpoint/2010/main" val="350241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16832"/>
            <a:ext cx="8229600" cy="4755984"/>
          </a:xfrm>
        </p:spPr>
        <p:txBody>
          <a:bodyPr>
            <a:normAutofit/>
          </a:bodyPr>
          <a:lstStyle/>
          <a:p>
            <a:pPr marL="0" indent="0">
              <a:buNone/>
            </a:pPr>
            <a:r>
              <a:rPr lang="cs-CZ" sz="2200" dirty="0">
                <a:latin typeface="+mj-lt"/>
                <a:cs typeface="Calibri Light" panose="020F0302020204030204" pitchFamily="34" charset="0"/>
              </a:rPr>
              <a:t>K jakému okamžiku se považuje poplatek za vyměřený předepsáním do evidence?</a:t>
            </a:r>
          </a:p>
          <a:p>
            <a:pPr marL="457200" indent="-457200">
              <a:buFont typeface="+mj-lt"/>
              <a:buAutoNum type="arabicPeriod"/>
            </a:pPr>
            <a:r>
              <a:rPr lang="cs-CZ" sz="2200" b="1" dirty="0">
                <a:latin typeface="+mj-lt"/>
                <a:cs typeface="Calibri Light" panose="020F0302020204030204" pitchFamily="34" charset="0"/>
              </a:rPr>
              <a:t>Pokud byl poplatek uhrazen </a:t>
            </a:r>
            <a:r>
              <a:rPr lang="cs-CZ" sz="2200" b="1" dirty="0">
                <a:solidFill>
                  <a:schemeClr val="accent3"/>
                </a:solidFill>
                <a:latin typeface="+mj-lt"/>
                <a:cs typeface="Calibri Light" panose="020F0302020204030204" pitchFamily="34" charset="0"/>
              </a:rPr>
              <a:t>řádně a včas</a:t>
            </a:r>
            <a:r>
              <a:rPr lang="cs-CZ" sz="2200" b="1" dirty="0">
                <a:solidFill>
                  <a:srgbClr val="005F8C"/>
                </a:solidFill>
                <a:latin typeface="+mj-lt"/>
                <a:cs typeface="Calibri Light" panose="020F0302020204030204" pitchFamily="34" charset="0"/>
              </a:rPr>
              <a:t>.</a:t>
            </a:r>
          </a:p>
          <a:p>
            <a:pPr marL="971550" lvl="1" indent="-457200">
              <a:buFont typeface="Calibri" panose="020F0502020204030204" pitchFamily="34" charset="0"/>
              <a:buChar char="→"/>
            </a:pPr>
            <a:r>
              <a:rPr lang="cs-CZ" sz="1900" dirty="0">
                <a:latin typeface="+mj-lt"/>
                <a:cs typeface="Calibri Light" panose="020F0302020204030204" pitchFamily="34" charset="0"/>
              </a:rPr>
              <a:t>Předepíše (vyměří) se poplatek do evidence </a:t>
            </a:r>
            <a:r>
              <a:rPr lang="cs-CZ" sz="1900" u="sng" dirty="0">
                <a:latin typeface="+mj-lt"/>
                <a:cs typeface="Calibri Light" panose="020F0302020204030204" pitchFamily="34" charset="0"/>
              </a:rPr>
              <a:t>ke dni splatnosti poplatku</a:t>
            </a:r>
            <a:r>
              <a:rPr lang="cs-CZ" sz="1900" dirty="0">
                <a:latin typeface="+mj-lt"/>
                <a:cs typeface="Calibri Light" panose="020F0302020204030204" pitchFamily="34" charset="0"/>
              </a:rPr>
              <a:t> (lze předepsat i zpětně).</a:t>
            </a:r>
          </a:p>
          <a:p>
            <a:pPr marL="457200" indent="-457200">
              <a:buFont typeface="+mj-lt"/>
              <a:buAutoNum type="arabicPeriod"/>
            </a:pPr>
            <a:r>
              <a:rPr lang="cs-CZ" sz="2200" b="1" dirty="0">
                <a:latin typeface="+mj-lt"/>
                <a:cs typeface="Calibri Light" panose="020F0302020204030204" pitchFamily="34" charset="0"/>
              </a:rPr>
              <a:t>Pokud byl poplatek uhrazen </a:t>
            </a:r>
            <a:r>
              <a:rPr lang="cs-CZ" sz="2200" b="1" dirty="0">
                <a:solidFill>
                  <a:schemeClr val="accent3"/>
                </a:solidFill>
                <a:latin typeface="+mj-lt"/>
                <a:cs typeface="Calibri Light" panose="020F0302020204030204" pitchFamily="34" charset="0"/>
              </a:rPr>
              <a:t>pozdě </a:t>
            </a:r>
            <a:r>
              <a:rPr lang="cs-CZ" sz="2200" b="1" dirty="0">
                <a:latin typeface="+mj-lt"/>
                <a:cs typeface="Calibri Light" panose="020F0302020204030204" pitchFamily="34" charset="0"/>
              </a:rPr>
              <a:t>(až po uplynutí lhůty splatnosti).</a:t>
            </a:r>
            <a:endParaRPr lang="cs-CZ" sz="2200" dirty="0">
              <a:latin typeface="+mj-lt"/>
              <a:cs typeface="Calibri Light" panose="020F0302020204030204" pitchFamily="34" charset="0"/>
            </a:endParaRPr>
          </a:p>
          <a:p>
            <a:pPr marL="971550" lvl="1" indent="-457200">
              <a:buFont typeface="Calibri" panose="020F0502020204030204" pitchFamily="34" charset="0"/>
              <a:buChar char="→"/>
            </a:pPr>
            <a:r>
              <a:rPr lang="cs-CZ" sz="1900" dirty="0">
                <a:latin typeface="+mj-lt"/>
                <a:cs typeface="Calibri Light" panose="020F0302020204030204" pitchFamily="34" charset="0"/>
              </a:rPr>
              <a:t>Předepíše (vyměří) se poplatek do evidence </a:t>
            </a:r>
            <a:r>
              <a:rPr lang="cs-CZ" sz="1900" u="sng" dirty="0">
                <a:latin typeface="+mj-lt"/>
                <a:cs typeface="Calibri Light" panose="020F0302020204030204" pitchFamily="34" charset="0"/>
              </a:rPr>
              <a:t>ke dni opožděné úhrady</a:t>
            </a:r>
            <a:r>
              <a:rPr lang="cs-CZ" sz="1900" dirty="0">
                <a:latin typeface="+mj-lt"/>
                <a:cs typeface="Calibri Light" panose="020F0302020204030204" pitchFamily="34" charset="0"/>
              </a:rPr>
              <a:t>, byl-li v tento den poplatek zcela uhrazen.</a:t>
            </a:r>
          </a:p>
          <a:p>
            <a:pPr marL="457200" indent="-457200">
              <a:buFont typeface="+mj-lt"/>
              <a:buAutoNum type="arabicPeriod"/>
            </a:pPr>
            <a:r>
              <a:rPr lang="cs-CZ" sz="2200" b="1" dirty="0">
                <a:latin typeface="+mj-lt"/>
                <a:cs typeface="Calibri Light" panose="020F0302020204030204" pitchFamily="34" charset="0"/>
              </a:rPr>
              <a:t>Pokud poplatek vůbec </a:t>
            </a:r>
            <a:r>
              <a:rPr lang="cs-CZ" sz="2200" b="1" dirty="0">
                <a:solidFill>
                  <a:schemeClr val="accent3"/>
                </a:solidFill>
                <a:latin typeface="+mj-lt"/>
                <a:cs typeface="Calibri Light" panose="020F0302020204030204" pitchFamily="34" charset="0"/>
              </a:rPr>
              <a:t>nebyl uhrazen</a:t>
            </a:r>
            <a:r>
              <a:rPr lang="cs-CZ" sz="2200" dirty="0">
                <a:latin typeface="+mj-lt"/>
                <a:cs typeface="Calibri Light" panose="020F0302020204030204" pitchFamily="34" charset="0"/>
              </a:rPr>
              <a:t>.</a:t>
            </a:r>
          </a:p>
          <a:p>
            <a:pPr marL="971550" lvl="1" indent="-457200">
              <a:buFont typeface="Calibri" panose="020F0502020204030204" pitchFamily="34" charset="0"/>
              <a:buChar char="→"/>
            </a:pPr>
            <a:r>
              <a:rPr lang="cs-CZ" sz="1900" dirty="0">
                <a:latin typeface="+mj-lt"/>
                <a:cs typeface="Calibri Light" panose="020F0302020204030204" pitchFamily="34" charset="0"/>
              </a:rPr>
              <a:t>Vyměření předepsáním poplatku do evidence </a:t>
            </a:r>
            <a:r>
              <a:rPr lang="cs-CZ" sz="1900" b="1" dirty="0">
                <a:solidFill>
                  <a:srgbClr val="AA0546"/>
                </a:solidFill>
                <a:latin typeface="+mj-lt"/>
                <a:cs typeface="Calibri Light" panose="020F0302020204030204" pitchFamily="34" charset="0"/>
              </a:rPr>
              <a:t>není možné</a:t>
            </a:r>
            <a:r>
              <a:rPr lang="cs-CZ" sz="1900" dirty="0">
                <a:latin typeface="+mj-lt"/>
                <a:cs typeface="Calibri Light" panose="020F0302020204030204" pitchFamily="34" charset="0"/>
              </a:rPr>
              <a:t>!</a:t>
            </a:r>
          </a:p>
          <a:p>
            <a:endParaRPr lang="cs-CZ" dirty="0"/>
          </a:p>
        </p:txBody>
      </p:sp>
      <p:sp>
        <p:nvSpPr>
          <p:cNvPr id="3" name="Nadpis 2"/>
          <p:cNvSpPr>
            <a:spLocks noGrp="1"/>
          </p:cNvSpPr>
          <p:nvPr>
            <p:ph type="title"/>
          </p:nvPr>
        </p:nvSpPr>
        <p:spPr>
          <a:xfrm>
            <a:off x="539552" y="286605"/>
            <a:ext cx="7827208" cy="1332334"/>
          </a:xfrm>
        </p:spPr>
        <p:txBody>
          <a:bodyPr>
            <a:normAutofit/>
          </a:bodyPr>
          <a:lstStyle/>
          <a:p>
            <a:r>
              <a:rPr lang="cs-CZ" sz="3200" dirty="0"/>
              <a:t>Vyměření předepsáním do evidence poplatků</a:t>
            </a:r>
          </a:p>
        </p:txBody>
      </p:sp>
    </p:spTree>
    <p:extLst>
      <p:ext uri="{BB962C8B-B14F-4D97-AF65-F5344CB8AC3E}">
        <p14:creationId xmlns:p14="http://schemas.microsoft.com/office/powerpoint/2010/main" val="235388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694" y="3"/>
            <a:ext cx="8679305" cy="1613252"/>
          </a:xfrm>
        </p:spPr>
        <p:txBody>
          <a:bodyPr>
            <a:normAutofit/>
          </a:bodyPr>
          <a:lstStyle/>
          <a:p>
            <a:r>
              <a:rPr lang="cs-CZ" sz="3200" dirty="0" smtClean="0"/>
              <a:t>Obecná východiska</a:t>
            </a:r>
            <a:endParaRPr lang="cs-CZ" sz="3200" dirty="0"/>
          </a:p>
        </p:txBody>
      </p:sp>
      <p:sp>
        <p:nvSpPr>
          <p:cNvPr id="3" name="Zástupný symbol pro obsah 2"/>
          <p:cNvSpPr>
            <a:spLocks noGrp="1"/>
          </p:cNvSpPr>
          <p:nvPr>
            <p:ph idx="1"/>
          </p:nvPr>
        </p:nvSpPr>
        <p:spPr>
          <a:xfrm>
            <a:off x="464694" y="1828800"/>
            <a:ext cx="8214611" cy="4434840"/>
          </a:xfrm>
        </p:spPr>
        <p:txBody>
          <a:bodyPr>
            <a:normAutofit fontScale="92500" lnSpcReduction="10000"/>
          </a:bodyPr>
          <a:lstStyle/>
          <a:p>
            <a:r>
              <a:rPr lang="cs-CZ" sz="2400" dirty="0">
                <a:latin typeface="+mj-lt"/>
              </a:rPr>
              <a:t>Od 2022 pouze 2 nové způsoby:</a:t>
            </a:r>
          </a:p>
          <a:p>
            <a:pPr marL="342900" indent="-342900">
              <a:buFont typeface="Arial" panose="020B0604020202020204" pitchFamily="34" charset="0"/>
              <a:buChar char="•"/>
            </a:pPr>
            <a:r>
              <a:rPr lang="cs-CZ" sz="2400" b="1" dirty="0">
                <a:latin typeface="+mj-lt"/>
              </a:rPr>
              <a:t>poplatek za obecní systém odpadového hospodářství</a:t>
            </a:r>
            <a:r>
              <a:rPr lang="cs-CZ" sz="2400" dirty="0">
                <a:latin typeface="+mj-lt"/>
              </a:rPr>
              <a:t> (§ 10d/1 písm. a) ZMP) → podobný dosavadnímu místnímu poplatku za komunální odpad</a:t>
            </a:r>
          </a:p>
          <a:p>
            <a:pPr marL="342900" indent="-342900">
              <a:buFont typeface="Arial" panose="020B0604020202020204" pitchFamily="34" charset="0"/>
              <a:buChar char="•"/>
            </a:pPr>
            <a:r>
              <a:rPr lang="cs-CZ" sz="2400" b="1" dirty="0">
                <a:latin typeface="+mj-lt"/>
              </a:rPr>
              <a:t>poplatek za odkládání komunálního odpadu z nemovité věci </a:t>
            </a:r>
            <a:r>
              <a:rPr lang="cs-CZ" sz="2400" dirty="0">
                <a:latin typeface="+mj-lt"/>
              </a:rPr>
              <a:t>(§ 10d/1 písm. b) ZMP) → </a:t>
            </a:r>
            <a:r>
              <a:rPr lang="cs-CZ" sz="2400" dirty="0" smtClean="0">
                <a:latin typeface="+mj-lt"/>
              </a:rPr>
              <a:t>„trochu“ podobný </a:t>
            </a:r>
            <a:r>
              <a:rPr lang="cs-CZ" sz="2400" dirty="0">
                <a:latin typeface="+mj-lt"/>
              </a:rPr>
              <a:t>dosavadnímu poplatku dle §17a zákona o odpadech</a:t>
            </a:r>
          </a:p>
          <a:p>
            <a:r>
              <a:rPr lang="cs-CZ" sz="2400" dirty="0" smtClean="0">
                <a:latin typeface="+mj-lt"/>
                <a:sym typeface="Wingdings" panose="05000000000000000000" pitchFamily="2" charset="2"/>
              </a:rPr>
              <a:t>Obec </a:t>
            </a:r>
            <a:r>
              <a:rPr lang="cs-CZ" sz="2400" dirty="0">
                <a:latin typeface="+mj-lt"/>
                <a:sym typeface="Wingdings" panose="05000000000000000000" pitchFamily="2" charset="2"/>
              </a:rPr>
              <a:t>může zavést jen jeden systém financování, pravidla pro fungování systémů nelze směšovat</a:t>
            </a:r>
            <a:r>
              <a:rPr lang="cs-CZ" sz="2400" dirty="0" smtClean="0">
                <a:latin typeface="+mj-lt"/>
                <a:sym typeface="Wingdings" panose="05000000000000000000" pitchFamily="2" charset="2"/>
              </a:rPr>
              <a:t>.</a:t>
            </a:r>
            <a:endParaRPr lang="cs-CZ" sz="2400" dirty="0" smtClean="0">
              <a:latin typeface="+mj-lt"/>
            </a:endParaRPr>
          </a:p>
          <a:p>
            <a:r>
              <a:rPr lang="cs-CZ" sz="2400" dirty="0" smtClean="0">
                <a:latin typeface="+mj-lt"/>
              </a:rPr>
              <a:t>Místní </a:t>
            </a:r>
            <a:r>
              <a:rPr lang="cs-CZ" sz="2400" dirty="0">
                <a:latin typeface="+mj-lt"/>
              </a:rPr>
              <a:t>poplatek za komunální odpad (§10b ZMP) se pro účely jeho placení považuje za poplatek za obecní systém odpadového hospodářství → </a:t>
            </a:r>
            <a:r>
              <a:rPr lang="cs-CZ" sz="2400" b="1" dirty="0">
                <a:latin typeface="+mj-lt"/>
              </a:rPr>
              <a:t>evidují na stejném osobním daňovém účtu, není nutné zásadněji upravovat systém</a:t>
            </a:r>
            <a:r>
              <a:rPr lang="cs-CZ" sz="2400" dirty="0">
                <a:latin typeface="+mj-lt"/>
              </a:rPr>
              <a:t>.</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5</a:t>
            </a:fld>
            <a:endParaRPr lang="cs-CZ"/>
          </a:p>
        </p:txBody>
      </p:sp>
    </p:spTree>
    <p:extLst>
      <p:ext uri="{BB962C8B-B14F-4D97-AF65-F5344CB8AC3E}">
        <p14:creationId xmlns:p14="http://schemas.microsoft.com/office/powerpoint/2010/main" val="1540001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46157"/>
            <a:ext cx="8229600" cy="4755984"/>
          </a:xfrm>
        </p:spPr>
        <p:txBody>
          <a:bodyPr>
            <a:normAutofit/>
          </a:bodyPr>
          <a:lstStyle/>
          <a:p>
            <a:r>
              <a:rPr lang="cs-CZ" sz="2400" dirty="0">
                <a:latin typeface="+mj-lt"/>
                <a:cs typeface="Calibri Light" panose="020F0302020204030204" pitchFamily="34" charset="0"/>
              </a:rPr>
              <a:t>Vyměřit lze platebním výměrem nebo hromadným předpisným seznamem.</a:t>
            </a:r>
          </a:p>
          <a:p>
            <a:r>
              <a:rPr lang="cs-CZ" sz="2200" b="1" dirty="0">
                <a:latin typeface="+mj-lt"/>
                <a:cs typeface="Calibri Light" panose="020F0302020204030204" pitchFamily="34" charset="0"/>
              </a:rPr>
              <a:t>V jakých případech vyměří správce poplatku poplatek rozhodnutím?</a:t>
            </a:r>
          </a:p>
          <a:p>
            <a:pPr marL="514350" indent="-514350">
              <a:buFont typeface="+mj-lt"/>
              <a:buAutoNum type="arabicPeriod"/>
            </a:pPr>
            <a:r>
              <a:rPr lang="cs-CZ" sz="2200" b="1" dirty="0">
                <a:solidFill>
                  <a:schemeClr val="accent3"/>
                </a:solidFill>
                <a:latin typeface="+mj-lt"/>
                <a:cs typeface="Calibri Light" panose="020F0302020204030204" pitchFamily="34" charset="0"/>
              </a:rPr>
              <a:t>Nejsou splněny podmínky</a:t>
            </a:r>
            <a:r>
              <a:rPr lang="cs-CZ" sz="2200" dirty="0">
                <a:solidFill>
                  <a:schemeClr val="accent3"/>
                </a:solidFill>
                <a:latin typeface="+mj-lt"/>
                <a:cs typeface="Calibri Light" panose="020F0302020204030204" pitchFamily="34" charset="0"/>
              </a:rPr>
              <a:t> </a:t>
            </a:r>
            <a:r>
              <a:rPr lang="cs-CZ" sz="2200" dirty="0">
                <a:latin typeface="+mj-lt"/>
                <a:cs typeface="Calibri Light" panose="020F0302020204030204" pitchFamily="34" charset="0"/>
              </a:rPr>
              <a:t>pro vyměření poplatku jeho předepsáním do evidence.</a:t>
            </a:r>
          </a:p>
          <a:p>
            <a:pPr marL="1028700" lvl="1" indent="-514350">
              <a:buFont typeface="Calibri" panose="020F0502020204030204" pitchFamily="34" charset="0"/>
              <a:buChar char="→"/>
            </a:pPr>
            <a:r>
              <a:rPr lang="cs-CZ" sz="2200" dirty="0">
                <a:latin typeface="+mj-lt"/>
                <a:cs typeface="Calibri Light" panose="020F0302020204030204" pitchFamily="34" charset="0"/>
              </a:rPr>
              <a:t>Nejčastěji v případě, kdy poplatek není zcela nebo zčásti zaplacen nebo poplatník nesplnil ohlašovací povinnost (i když poplatek zaplatil).</a:t>
            </a:r>
          </a:p>
          <a:p>
            <a:pPr marL="1028700" lvl="1" indent="-514350">
              <a:buFont typeface="Calibri" panose="020F0502020204030204" pitchFamily="34" charset="0"/>
              <a:buChar char="→"/>
            </a:pPr>
            <a:r>
              <a:rPr lang="cs-CZ" sz="2200" dirty="0">
                <a:latin typeface="+mj-lt"/>
                <a:cs typeface="Calibri Light" panose="020F0302020204030204" pitchFamily="34" charset="0"/>
              </a:rPr>
              <a:t>Správce poplatku může poplatníka upozornit, aby poplatek doplatil (přesto lze uložit zvýšení poplatku).</a:t>
            </a:r>
          </a:p>
          <a:p>
            <a:endParaRPr lang="cs-CZ" sz="2400" dirty="0">
              <a:latin typeface="+mj-lt"/>
            </a:endParaRPr>
          </a:p>
        </p:txBody>
      </p:sp>
      <p:sp>
        <p:nvSpPr>
          <p:cNvPr id="3" name="Nadpis 2"/>
          <p:cNvSpPr>
            <a:spLocks noGrp="1"/>
          </p:cNvSpPr>
          <p:nvPr>
            <p:ph type="title"/>
          </p:nvPr>
        </p:nvSpPr>
        <p:spPr>
          <a:xfrm>
            <a:off x="517161" y="286605"/>
            <a:ext cx="7849599" cy="1249888"/>
          </a:xfrm>
        </p:spPr>
        <p:txBody>
          <a:bodyPr>
            <a:normAutofit/>
          </a:bodyPr>
          <a:lstStyle/>
          <a:p>
            <a:r>
              <a:rPr lang="cs-CZ" sz="3200" dirty="0"/>
              <a:t>Vyměření </a:t>
            </a:r>
            <a:r>
              <a:rPr lang="cs-CZ" sz="3200" dirty="0" smtClean="0"/>
              <a:t>vydáním rozhodnutí</a:t>
            </a:r>
            <a:endParaRPr lang="cs-CZ" sz="3200" dirty="0"/>
          </a:p>
        </p:txBody>
      </p:sp>
    </p:spTree>
    <p:extLst>
      <p:ext uri="{BB962C8B-B14F-4D97-AF65-F5344CB8AC3E}">
        <p14:creationId xmlns:p14="http://schemas.microsoft.com/office/powerpoint/2010/main" val="3467538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58780"/>
            <a:ext cx="8229600" cy="4526004"/>
          </a:xfrm>
        </p:spPr>
        <p:txBody>
          <a:bodyPr>
            <a:normAutofit/>
          </a:bodyPr>
          <a:lstStyle/>
          <a:p>
            <a:pPr marL="514350" indent="-514350">
              <a:buFont typeface="+mj-lt"/>
              <a:buAutoNum type="arabicPeriod" startAt="2"/>
            </a:pPr>
            <a:r>
              <a:rPr lang="cs-CZ" sz="2200" dirty="0">
                <a:latin typeface="+mj-lt"/>
                <a:cs typeface="Calibri Light" panose="020F0302020204030204" pitchFamily="34" charset="0"/>
              </a:rPr>
              <a:t>Obec zavedla poplatek za odkládání komunálního odpadu z nemovité věci, u něhož je dílčí základ podle </a:t>
            </a:r>
            <a:r>
              <a:rPr lang="cs-CZ" sz="2200" b="1" dirty="0">
                <a:solidFill>
                  <a:schemeClr val="accent3"/>
                </a:solidFill>
                <a:latin typeface="+mj-lt"/>
                <a:cs typeface="Calibri Light" panose="020F0302020204030204" pitchFamily="34" charset="0"/>
              </a:rPr>
              <a:t>hmotnosti nebo objemu </a:t>
            </a:r>
            <a:r>
              <a:rPr lang="cs-CZ" sz="2200" dirty="0">
                <a:latin typeface="+mj-lt"/>
                <a:cs typeface="Calibri Light" panose="020F0302020204030204" pitchFamily="34" charset="0"/>
              </a:rPr>
              <a:t>odloženého odpadu.</a:t>
            </a:r>
          </a:p>
          <a:p>
            <a:pPr marL="1028700" lvl="1" indent="-514350">
              <a:buFont typeface="Calibri" panose="020F0502020204030204" pitchFamily="34" charset="0"/>
              <a:buChar char="→"/>
            </a:pPr>
            <a:r>
              <a:rPr lang="cs-CZ" sz="2200" dirty="0">
                <a:latin typeface="+mj-lt"/>
                <a:cs typeface="Calibri Light" panose="020F0302020204030204" pitchFamily="34" charset="0"/>
              </a:rPr>
              <a:t>Poplatník totiž nemá jak zjistit, v jaké výši má poplatek odvést.</a:t>
            </a:r>
          </a:p>
          <a:p>
            <a:pPr marL="514350" indent="-514350">
              <a:buFont typeface="+mj-lt"/>
              <a:buAutoNum type="arabicPeriod" startAt="2"/>
            </a:pPr>
            <a:r>
              <a:rPr lang="cs-CZ" sz="2200" dirty="0">
                <a:latin typeface="+mj-lt"/>
                <a:cs typeface="Calibri Light" panose="020F0302020204030204" pitchFamily="34" charset="0"/>
              </a:rPr>
              <a:t>Proti poplatkovému subjektu vedeno </a:t>
            </a:r>
            <a:r>
              <a:rPr lang="cs-CZ" sz="2200" b="1" dirty="0">
                <a:solidFill>
                  <a:schemeClr val="accent3"/>
                </a:solidFill>
                <a:latin typeface="+mj-lt"/>
                <a:cs typeface="Calibri Light" panose="020F0302020204030204" pitchFamily="34" charset="0"/>
              </a:rPr>
              <a:t>insolvenční řízení</a:t>
            </a:r>
            <a:r>
              <a:rPr lang="cs-CZ" sz="2200" dirty="0">
                <a:latin typeface="+mj-lt"/>
                <a:cs typeface="Calibri Light" panose="020F0302020204030204" pitchFamily="34" charset="0"/>
              </a:rPr>
              <a:t>.</a:t>
            </a:r>
          </a:p>
          <a:p>
            <a:pPr marL="1028700" lvl="1" indent="-514350">
              <a:buFont typeface="Calibri" panose="020F0502020204030204" pitchFamily="34" charset="0"/>
              <a:buChar char="→"/>
            </a:pPr>
            <a:r>
              <a:rPr lang="cs-CZ" sz="2200" dirty="0">
                <a:latin typeface="+mj-lt"/>
                <a:cs typeface="Calibri Light" panose="020F0302020204030204" pitchFamily="34" charset="0"/>
              </a:rPr>
              <a:t>Týká se pouze </a:t>
            </a:r>
            <a:r>
              <a:rPr lang="cs-CZ" sz="2200" b="1" dirty="0">
                <a:solidFill>
                  <a:schemeClr val="accent2"/>
                </a:solidFill>
                <a:latin typeface="+mj-lt"/>
                <a:cs typeface="Calibri Light" panose="020F0302020204030204" pitchFamily="34" charset="0"/>
              </a:rPr>
              <a:t>poplatků za komunální odpad</a:t>
            </a:r>
            <a:r>
              <a:rPr lang="cs-CZ" sz="2200" dirty="0">
                <a:solidFill>
                  <a:schemeClr val="accent2"/>
                </a:solidFill>
                <a:latin typeface="+mj-lt"/>
                <a:cs typeface="Calibri Light" panose="020F0302020204030204" pitchFamily="34" charset="0"/>
              </a:rPr>
              <a:t> a </a:t>
            </a:r>
            <a:r>
              <a:rPr lang="cs-CZ" sz="2200" b="1" dirty="0">
                <a:solidFill>
                  <a:schemeClr val="accent2"/>
                </a:solidFill>
                <a:latin typeface="+mj-lt"/>
                <a:cs typeface="Calibri Light" panose="020F0302020204030204" pitchFamily="34" charset="0"/>
              </a:rPr>
              <a:t>poplatku ze psů</a:t>
            </a:r>
            <a:r>
              <a:rPr lang="cs-CZ" sz="2200" dirty="0">
                <a:latin typeface="+mj-lt"/>
                <a:cs typeface="Calibri Light" panose="020F0302020204030204" pitchFamily="34" charset="0"/>
              </a:rPr>
              <a:t>.</a:t>
            </a:r>
          </a:p>
          <a:p>
            <a:pPr marL="1028700" lvl="1" indent="-514350">
              <a:buFont typeface="Calibri" panose="020F0502020204030204" pitchFamily="34" charset="0"/>
              <a:buChar char="→"/>
            </a:pPr>
            <a:r>
              <a:rPr lang="cs-CZ" sz="2200" dirty="0">
                <a:latin typeface="+mj-lt"/>
                <a:cs typeface="Calibri Light" panose="020F0302020204030204" pitchFamily="34" charset="0"/>
              </a:rPr>
              <a:t>Rozdělení poplatkového období na 2/3 období – úpadek/konečná zpráva.</a:t>
            </a:r>
          </a:p>
          <a:p>
            <a:endParaRPr lang="cs-CZ" dirty="0"/>
          </a:p>
        </p:txBody>
      </p:sp>
      <p:sp>
        <p:nvSpPr>
          <p:cNvPr id="3" name="Nadpis 2"/>
          <p:cNvSpPr>
            <a:spLocks noGrp="1"/>
          </p:cNvSpPr>
          <p:nvPr>
            <p:ph type="title"/>
          </p:nvPr>
        </p:nvSpPr>
        <p:spPr>
          <a:xfrm>
            <a:off x="457200" y="286605"/>
            <a:ext cx="7909560" cy="1342196"/>
          </a:xfrm>
        </p:spPr>
        <p:txBody>
          <a:bodyPr>
            <a:normAutofit/>
          </a:bodyPr>
          <a:lstStyle/>
          <a:p>
            <a:r>
              <a:rPr lang="cs-CZ" sz="3200" dirty="0"/>
              <a:t>Vyměření </a:t>
            </a:r>
            <a:r>
              <a:rPr lang="cs-CZ" sz="3200" dirty="0" smtClean="0"/>
              <a:t>vydáním rozhodnutí</a:t>
            </a:r>
            <a:endParaRPr lang="cs-CZ" sz="3200" dirty="0"/>
          </a:p>
        </p:txBody>
      </p:sp>
    </p:spTree>
    <p:extLst>
      <p:ext uri="{BB962C8B-B14F-4D97-AF65-F5344CB8AC3E}">
        <p14:creationId xmlns:p14="http://schemas.microsoft.com/office/powerpoint/2010/main" val="1981468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86198"/>
            <a:ext cx="8619344" cy="4755984"/>
          </a:xfrm>
        </p:spPr>
        <p:txBody>
          <a:bodyPr>
            <a:normAutofit lnSpcReduction="10000"/>
          </a:bodyPr>
          <a:lstStyle/>
          <a:p>
            <a:pPr marL="514350" indent="-514350">
              <a:buFont typeface="+mj-lt"/>
              <a:buAutoNum type="arabicPeriod" startAt="4"/>
            </a:pPr>
            <a:r>
              <a:rPr lang="cs-CZ" sz="2200" dirty="0">
                <a:latin typeface="+mj-lt"/>
                <a:cs typeface="Calibri Light" panose="020F0302020204030204" pitchFamily="34" charset="0"/>
              </a:rPr>
              <a:t>Poplatník </a:t>
            </a:r>
            <a:r>
              <a:rPr lang="cs-CZ" sz="2200" b="1" dirty="0">
                <a:solidFill>
                  <a:schemeClr val="accent4"/>
                </a:solidFill>
                <a:latin typeface="+mj-lt"/>
                <a:cs typeface="Calibri Light" panose="020F0302020204030204" pitchFamily="34" charset="0"/>
              </a:rPr>
              <a:t>požádá o vyměření </a:t>
            </a:r>
            <a:r>
              <a:rPr lang="cs-CZ" sz="2200" dirty="0">
                <a:latin typeface="+mj-lt"/>
                <a:cs typeface="Calibri Light" panose="020F0302020204030204" pitchFamily="34" charset="0"/>
              </a:rPr>
              <a:t>poplatku rozhodnutím.</a:t>
            </a:r>
          </a:p>
          <a:p>
            <a:pPr marL="1028700" lvl="1" indent="-514350">
              <a:buFont typeface="Calibri" panose="020F0502020204030204" pitchFamily="34" charset="0"/>
              <a:buChar char="→"/>
            </a:pPr>
            <a:r>
              <a:rPr lang="cs-CZ" sz="2200" dirty="0">
                <a:latin typeface="+mj-lt"/>
                <a:cs typeface="Calibri Light" panose="020F0302020204030204" pitchFamily="34" charset="0"/>
              </a:rPr>
              <a:t>Žádost </a:t>
            </a:r>
            <a:r>
              <a:rPr lang="cs-CZ" sz="2200" b="1" dirty="0">
                <a:solidFill>
                  <a:schemeClr val="accent1"/>
                </a:solidFill>
                <a:latin typeface="+mj-lt"/>
                <a:cs typeface="Calibri Light" panose="020F0302020204030204" pitchFamily="34" charset="0"/>
              </a:rPr>
              <a:t>není přípustná</a:t>
            </a:r>
            <a:r>
              <a:rPr lang="cs-CZ" sz="2200" dirty="0">
                <a:latin typeface="+mj-lt"/>
                <a:cs typeface="Calibri Light" panose="020F0302020204030204" pitchFamily="34" charset="0"/>
              </a:rPr>
              <a:t>, pokud správce poplatku již dříve vyměřil poplatek rozhodnutím. Lze ji však brát jako </a:t>
            </a:r>
            <a:r>
              <a:rPr lang="cs-CZ" sz="2200" b="1" dirty="0">
                <a:latin typeface="+mj-lt"/>
                <a:cs typeface="Calibri Light" panose="020F0302020204030204" pitchFamily="34" charset="0"/>
              </a:rPr>
              <a:t>podnět k doměření poplatku</a:t>
            </a:r>
            <a:r>
              <a:rPr lang="cs-CZ" sz="2200" dirty="0">
                <a:latin typeface="+mj-lt"/>
                <a:cs typeface="Calibri Light" panose="020F0302020204030204" pitchFamily="34" charset="0"/>
              </a:rPr>
              <a:t>.</a:t>
            </a:r>
          </a:p>
          <a:p>
            <a:pPr marL="1028700" lvl="1" indent="-514350">
              <a:buFont typeface="Calibri" panose="020F0502020204030204" pitchFamily="34" charset="0"/>
              <a:buChar char="→"/>
            </a:pPr>
            <a:r>
              <a:rPr lang="cs-CZ" sz="2200" dirty="0">
                <a:latin typeface="+mj-lt"/>
                <a:cs typeface="Calibri Light" panose="020F0302020204030204" pitchFamily="34" charset="0"/>
              </a:rPr>
              <a:t>Správce poplatku poplatek vyměří </a:t>
            </a:r>
            <a:r>
              <a:rPr lang="cs-CZ" sz="2200" b="1" dirty="0">
                <a:solidFill>
                  <a:schemeClr val="accent1"/>
                </a:solidFill>
                <a:latin typeface="+mj-lt"/>
                <a:cs typeface="Calibri Light" panose="020F0302020204030204" pitchFamily="34" charset="0"/>
              </a:rPr>
              <a:t>nejdříve</a:t>
            </a:r>
            <a:r>
              <a:rPr lang="cs-CZ" sz="2200" dirty="0">
                <a:latin typeface="+mj-lt"/>
                <a:cs typeface="Calibri Light" panose="020F0302020204030204" pitchFamily="34" charset="0"/>
              </a:rPr>
              <a:t> po uplynutí poplatkového období.</a:t>
            </a:r>
          </a:p>
          <a:p>
            <a:pPr marL="1028700" lvl="1" indent="-514350">
              <a:buFont typeface="Calibri" panose="020F0502020204030204" pitchFamily="34" charset="0"/>
              <a:buChar char="→"/>
            </a:pPr>
            <a:r>
              <a:rPr lang="cs-CZ" sz="2200" dirty="0">
                <a:latin typeface="+mj-lt"/>
                <a:cs typeface="Calibri Light" panose="020F0302020204030204" pitchFamily="34" charset="0"/>
              </a:rPr>
              <a:t>Správce poplatku se v rozhodnutí vypořádá s případnými důvody uvedenými poplatníkem v žádosti.</a:t>
            </a:r>
          </a:p>
          <a:p>
            <a:pPr marL="1028700" lvl="1" indent="-514350">
              <a:buFont typeface="Calibri" panose="020F0502020204030204" pitchFamily="34" charset="0"/>
              <a:buChar char="→"/>
            </a:pPr>
            <a:r>
              <a:rPr lang="cs-CZ" sz="2200" dirty="0">
                <a:latin typeface="+mj-lt"/>
                <a:cs typeface="Calibri Light" panose="020F0302020204030204" pitchFamily="34" charset="0"/>
              </a:rPr>
              <a:t>Nepřihlíží se (automaticky) k dřívějšímu vyměření předepsáním poplatku do evidence poplatků.</a:t>
            </a:r>
          </a:p>
          <a:p>
            <a:pPr marL="1028700" lvl="1" indent="-514350">
              <a:buFont typeface="Calibri" panose="020F0502020204030204" pitchFamily="34" charset="0"/>
              <a:buChar char="→"/>
            </a:pPr>
            <a:r>
              <a:rPr lang="cs-CZ" sz="2200" dirty="0">
                <a:latin typeface="+mj-lt"/>
                <a:cs typeface="Calibri Light" panose="020F0302020204030204" pitchFamily="34" charset="0"/>
              </a:rPr>
              <a:t>Nepřípustná žádost nevyvolá žádné právní následky. Řízení je však třeba zastavit.</a:t>
            </a:r>
          </a:p>
          <a:p>
            <a:pPr marL="0" lvl="1" indent="0">
              <a:buNone/>
            </a:pPr>
            <a:r>
              <a:rPr lang="cs-CZ" sz="2200" b="1" dirty="0">
                <a:solidFill>
                  <a:schemeClr val="tx1"/>
                </a:solidFill>
                <a:latin typeface="+mj-lt"/>
                <a:cs typeface="Calibri Light" panose="020F0302020204030204" pitchFamily="34" charset="0"/>
              </a:rPr>
              <a:t>Speciální pravidlo </a:t>
            </a:r>
            <a:r>
              <a:rPr lang="cs-CZ" sz="2200" dirty="0">
                <a:latin typeface="+mj-lt"/>
                <a:cs typeface="Calibri Light" panose="020F0302020204030204" pitchFamily="34" charset="0"/>
              </a:rPr>
              <a:t>pro prodloužení lhůty pro stanovení poplatku: Lhůta se </a:t>
            </a:r>
            <a:r>
              <a:rPr lang="cs-CZ" sz="2200" b="1" dirty="0">
                <a:latin typeface="+mj-lt"/>
                <a:cs typeface="Calibri Light" panose="020F0302020204030204" pitchFamily="34" charset="0"/>
              </a:rPr>
              <a:t>prodlužuje o 1 rok</a:t>
            </a:r>
            <a:r>
              <a:rPr lang="cs-CZ" sz="2200" dirty="0">
                <a:latin typeface="+mj-lt"/>
                <a:cs typeface="Calibri Light" panose="020F0302020204030204" pitchFamily="34" charset="0"/>
              </a:rPr>
              <a:t>, pokud v posledních 12 měsících před uplynutím dosavadní lhůty došlo k podání žádosti o vyměření poplatku rozhodnutím.</a:t>
            </a:r>
          </a:p>
          <a:p>
            <a:endParaRPr lang="cs-CZ" dirty="0"/>
          </a:p>
        </p:txBody>
      </p:sp>
      <p:sp>
        <p:nvSpPr>
          <p:cNvPr id="3" name="Nadpis 2"/>
          <p:cNvSpPr>
            <a:spLocks noGrp="1"/>
          </p:cNvSpPr>
          <p:nvPr>
            <p:ph type="title"/>
          </p:nvPr>
        </p:nvSpPr>
        <p:spPr>
          <a:xfrm>
            <a:off x="457200" y="286604"/>
            <a:ext cx="7909560" cy="1219907"/>
          </a:xfrm>
        </p:spPr>
        <p:txBody>
          <a:bodyPr>
            <a:normAutofit/>
          </a:bodyPr>
          <a:lstStyle/>
          <a:p>
            <a:r>
              <a:rPr lang="cs-CZ" sz="3200" dirty="0"/>
              <a:t>Vyměření </a:t>
            </a:r>
            <a:r>
              <a:rPr lang="cs-CZ" sz="3200" dirty="0" smtClean="0"/>
              <a:t>vydáním rozhodnutí</a:t>
            </a:r>
            <a:endParaRPr lang="cs-CZ" sz="3200" dirty="0"/>
          </a:p>
        </p:txBody>
      </p:sp>
    </p:spTree>
    <p:extLst>
      <p:ext uri="{BB962C8B-B14F-4D97-AF65-F5344CB8AC3E}">
        <p14:creationId xmlns:p14="http://schemas.microsoft.com/office/powerpoint/2010/main" val="94288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86198"/>
            <a:ext cx="8619344" cy="4755984"/>
          </a:xfrm>
        </p:spPr>
        <p:txBody>
          <a:bodyPr>
            <a:normAutofit/>
          </a:bodyPr>
          <a:lstStyle/>
          <a:p>
            <a:r>
              <a:rPr lang="cs-CZ" sz="2400" b="1" dirty="0">
                <a:latin typeface="+mj-lt"/>
              </a:rPr>
              <a:t>Splatnost poplatku</a:t>
            </a:r>
          </a:p>
          <a:p>
            <a:pPr marL="342900" indent="-342900">
              <a:buFont typeface="Arial" panose="020B0604020202020204" pitchFamily="34" charset="0"/>
              <a:buChar char="•"/>
            </a:pPr>
            <a:r>
              <a:rPr lang="cs-CZ" dirty="0">
                <a:latin typeface="+mj-lt"/>
              </a:rPr>
              <a:t>Poplatek stanovený rozhodnutím je splatný </a:t>
            </a:r>
            <a:r>
              <a:rPr lang="cs-CZ" b="1" dirty="0">
                <a:solidFill>
                  <a:schemeClr val="tx1"/>
                </a:solidFill>
                <a:latin typeface="+mj-lt"/>
              </a:rPr>
              <a:t>ve lhůtě 30 dnů </a:t>
            </a:r>
            <a:r>
              <a:rPr lang="cs-CZ" dirty="0">
                <a:latin typeface="+mj-lt"/>
              </a:rPr>
              <a:t>ode dne </a:t>
            </a:r>
            <a:r>
              <a:rPr lang="cs-CZ" b="1" dirty="0">
                <a:solidFill>
                  <a:schemeClr val="tx1"/>
                </a:solidFill>
                <a:latin typeface="+mj-lt"/>
              </a:rPr>
              <a:t>oznámení </a:t>
            </a:r>
            <a:r>
              <a:rPr lang="cs-CZ" dirty="0">
                <a:latin typeface="+mj-lt"/>
              </a:rPr>
              <a:t>tohoto rozhodnutí.</a:t>
            </a:r>
          </a:p>
          <a:p>
            <a:pPr marL="857250" lvl="1" indent="-342900">
              <a:buFont typeface="Calibri" panose="020F0502020204030204" pitchFamily="34" charset="0"/>
              <a:buChar char="→"/>
            </a:pPr>
            <a:r>
              <a:rPr lang="cs-CZ" sz="2000" dirty="0">
                <a:latin typeface="+mj-lt"/>
              </a:rPr>
              <a:t>Jde o tzv. </a:t>
            </a:r>
            <a:r>
              <a:rPr lang="cs-CZ" sz="2000" b="1" dirty="0">
                <a:latin typeface="+mj-lt"/>
              </a:rPr>
              <a:t>náhradní lhůtu splatnosti</a:t>
            </a:r>
            <a:r>
              <a:rPr lang="cs-CZ" sz="2000" dirty="0">
                <a:latin typeface="+mj-lt"/>
              </a:rPr>
              <a:t> (tzn., že původní splatnost podle obecně závazné vyhlášky není dotčena). To neplatí u poplatku za odkládání komunálního odpadu z nemovité věci v případě zvolení dílčího základu podle objemu či hmotnosti odloženého odpadu.</a:t>
            </a:r>
          </a:p>
          <a:p>
            <a:pPr marL="857250" lvl="1" indent="-342900">
              <a:buFont typeface="Calibri" panose="020F0502020204030204" pitchFamily="34" charset="0"/>
              <a:buChar char="→"/>
            </a:pPr>
            <a:r>
              <a:rPr lang="cs-CZ" sz="2000" dirty="0">
                <a:latin typeface="+mj-lt"/>
              </a:rPr>
              <a:t>Odvolání </a:t>
            </a:r>
            <a:r>
              <a:rPr lang="cs-CZ" sz="2000" b="1" dirty="0">
                <a:latin typeface="+mj-lt"/>
              </a:rPr>
              <a:t>nemá odkladný účinek </a:t>
            </a:r>
            <a:r>
              <a:rPr lang="cs-CZ" sz="2000" dirty="0">
                <a:latin typeface="+mj-lt"/>
              </a:rPr>
              <a:t>– poplatník musí zaplatit poplatek i když se odvolal.</a:t>
            </a:r>
          </a:p>
          <a:p>
            <a:pPr marL="342900" indent="-342900">
              <a:buFont typeface="Arial" panose="020B0604020202020204" pitchFamily="34" charset="0"/>
              <a:buChar char="•"/>
            </a:pPr>
            <a:r>
              <a:rPr lang="cs-CZ" dirty="0">
                <a:latin typeface="+mj-lt"/>
              </a:rPr>
              <a:t>Pokud správce poplatku vydává rozhodnutí na žádost poplatníka podané </a:t>
            </a:r>
            <a:r>
              <a:rPr lang="cs-CZ" b="1" dirty="0">
                <a:latin typeface="+mj-lt"/>
              </a:rPr>
              <a:t>ještě před uplynutím lhůty splatnosti podle obecně závazné vyhlášky</a:t>
            </a:r>
            <a:r>
              <a:rPr lang="cs-CZ" dirty="0">
                <a:latin typeface="+mj-lt"/>
              </a:rPr>
              <a:t>, je poplatek splatný v den splatnosti podle obecně závazné vyhlášky. </a:t>
            </a:r>
            <a:r>
              <a:rPr lang="cs-CZ" b="1" dirty="0">
                <a:solidFill>
                  <a:srgbClr val="FF7D28"/>
                </a:solidFill>
                <a:latin typeface="+mj-lt"/>
              </a:rPr>
              <a:t>POZOR! </a:t>
            </a:r>
            <a:r>
              <a:rPr lang="cs-CZ" dirty="0">
                <a:latin typeface="+mj-lt"/>
              </a:rPr>
              <a:t>Stále platí, že rozhodnutí správce poplatku vydá až po skončení poplatkového období.</a:t>
            </a:r>
          </a:p>
          <a:p>
            <a:endParaRPr lang="cs-CZ" dirty="0"/>
          </a:p>
        </p:txBody>
      </p:sp>
      <p:sp>
        <p:nvSpPr>
          <p:cNvPr id="3" name="Nadpis 2"/>
          <p:cNvSpPr>
            <a:spLocks noGrp="1"/>
          </p:cNvSpPr>
          <p:nvPr>
            <p:ph type="title"/>
          </p:nvPr>
        </p:nvSpPr>
        <p:spPr>
          <a:xfrm>
            <a:off x="457200" y="286604"/>
            <a:ext cx="7909560" cy="1219907"/>
          </a:xfrm>
        </p:spPr>
        <p:txBody>
          <a:bodyPr>
            <a:normAutofit/>
          </a:bodyPr>
          <a:lstStyle/>
          <a:p>
            <a:r>
              <a:rPr lang="cs-CZ" sz="3200" dirty="0"/>
              <a:t>Vyměření </a:t>
            </a:r>
            <a:r>
              <a:rPr lang="cs-CZ" sz="3200" dirty="0" smtClean="0"/>
              <a:t>vydáním rozhodnutí</a:t>
            </a:r>
            <a:endParaRPr lang="cs-CZ" sz="3200" dirty="0"/>
          </a:p>
        </p:txBody>
      </p:sp>
    </p:spTree>
    <p:extLst>
      <p:ext uri="{BB962C8B-B14F-4D97-AF65-F5344CB8AC3E}">
        <p14:creationId xmlns:p14="http://schemas.microsoft.com/office/powerpoint/2010/main" val="3870497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7634" y="1952735"/>
            <a:ext cx="8678930" cy="4433075"/>
          </a:xfrm>
        </p:spPr>
        <p:txBody>
          <a:bodyPr>
            <a:noAutofit/>
          </a:bodyPr>
          <a:lstStyle/>
          <a:p>
            <a:pPr marL="342900" indent="-342900">
              <a:buFont typeface="Arial" panose="020B0604020202020204" pitchFamily="34" charset="0"/>
              <a:buChar char="•"/>
            </a:pPr>
            <a:r>
              <a:rPr lang="cs-CZ" sz="2100" dirty="0">
                <a:latin typeface="+mj-lt"/>
                <a:cs typeface="Calibri Light" panose="020F0302020204030204" pitchFamily="34" charset="0"/>
              </a:rPr>
              <a:t>Umožnuje řešit situaci, kdy </a:t>
            </a:r>
            <a:r>
              <a:rPr lang="cs-CZ" sz="2100" b="1" dirty="0">
                <a:latin typeface="+mj-lt"/>
                <a:cs typeface="Calibri Light" panose="020F0302020204030204" pitchFamily="34" charset="0"/>
              </a:rPr>
              <a:t>správce poplatku zjistí, že poplatek byl vyměřen v nesprávné výši</a:t>
            </a:r>
            <a:r>
              <a:rPr lang="cs-CZ" sz="2100" dirty="0">
                <a:latin typeface="+mj-lt"/>
                <a:cs typeface="Calibri Light" panose="020F0302020204030204" pitchFamily="34" charset="0"/>
              </a:rPr>
              <a:t>.</a:t>
            </a:r>
          </a:p>
          <a:p>
            <a:pPr marL="342900" indent="-342900">
              <a:buFont typeface="Arial" panose="020B0604020202020204" pitchFamily="34" charset="0"/>
              <a:buChar char="•"/>
            </a:pPr>
            <a:r>
              <a:rPr lang="cs-CZ" sz="2100" dirty="0">
                <a:latin typeface="+mj-lt"/>
                <a:cs typeface="Calibri Light" panose="020F0302020204030204" pitchFamily="34" charset="0"/>
              </a:rPr>
              <a:t>Týká se jen poplatků, které byly </a:t>
            </a:r>
            <a:r>
              <a:rPr lang="cs-CZ" sz="2100" b="1" dirty="0">
                <a:solidFill>
                  <a:schemeClr val="accent3"/>
                </a:solidFill>
                <a:latin typeface="+mj-lt"/>
                <a:cs typeface="Calibri Light" panose="020F0302020204030204" pitchFamily="34" charset="0"/>
              </a:rPr>
              <a:t>vyměřeny rozhodnutím</a:t>
            </a:r>
            <a:r>
              <a:rPr lang="cs-CZ" sz="2100" dirty="0">
                <a:latin typeface="+mj-lt"/>
                <a:cs typeface="Calibri Light" panose="020F0302020204030204" pitchFamily="34" charset="0"/>
              </a:rPr>
              <a:t> → pokud by byl poplatek vyměřen předepsán do evidence a zjistil, že se tak stalo v nesprávné výši, má povinnost vyměřit rozhodnutím dle § 11 odst. 2 písm. a) ZMP.</a:t>
            </a:r>
          </a:p>
          <a:p>
            <a:pPr marL="857250" lvl="1" indent="-342900"/>
            <a:r>
              <a:rPr lang="cs-CZ" sz="2100" dirty="0">
                <a:latin typeface="+mj-lt"/>
                <a:cs typeface="Calibri Light" panose="020F0302020204030204" pitchFamily="34" charset="0"/>
              </a:rPr>
              <a:t>Pokud poplatník doplní ohlašovací povinnost, lze řešit vyměřením nové výše poplatku předepsáním do evidence</a:t>
            </a:r>
            <a:r>
              <a:rPr lang="cs-CZ" sz="2100" dirty="0" smtClean="0">
                <a:latin typeface="+mj-lt"/>
                <a:cs typeface="Calibri Light" panose="020F0302020204030204" pitchFamily="34" charset="0"/>
              </a:rPr>
              <a:t>.</a:t>
            </a:r>
          </a:p>
          <a:p>
            <a:pPr marL="342900" indent="-342900">
              <a:buFont typeface="Arial" panose="020B0604020202020204" pitchFamily="34" charset="0"/>
              <a:buChar char="•"/>
            </a:pPr>
            <a:r>
              <a:rPr lang="cs-CZ" sz="2100" dirty="0">
                <a:latin typeface="+mj-lt"/>
                <a:cs typeface="Calibri Light" panose="020F0302020204030204" pitchFamily="34" charset="0"/>
              </a:rPr>
              <a:t>K zjištění „chyby" ve vyměření </a:t>
            </a:r>
            <a:r>
              <a:rPr lang="cs-CZ" sz="2100" b="1" dirty="0">
                <a:solidFill>
                  <a:schemeClr val="accent1"/>
                </a:solidFill>
                <a:latin typeface="+mj-lt"/>
                <a:cs typeface="Calibri Light" panose="020F0302020204030204" pitchFamily="34" charset="0"/>
              </a:rPr>
              <a:t>pomocí vlastní vyhledávací či kontrolní činnosti </a:t>
            </a:r>
          </a:p>
          <a:p>
            <a:pPr marL="342900" indent="-342900">
              <a:buFont typeface="Arial" panose="020B0604020202020204" pitchFamily="34" charset="0"/>
              <a:buChar char="•"/>
            </a:pPr>
            <a:r>
              <a:rPr lang="cs-CZ" sz="2100" dirty="0" smtClean="0">
                <a:latin typeface="+mj-lt"/>
                <a:cs typeface="Calibri Light" panose="020F0302020204030204" pitchFamily="34" charset="0"/>
              </a:rPr>
              <a:t>Správce </a:t>
            </a:r>
            <a:r>
              <a:rPr lang="cs-CZ" sz="2100" dirty="0">
                <a:latin typeface="+mj-lt"/>
                <a:cs typeface="Calibri Light" panose="020F0302020204030204" pitchFamily="34" charset="0"/>
              </a:rPr>
              <a:t>poplatku doměří poplatek </a:t>
            </a:r>
            <a:r>
              <a:rPr lang="cs-CZ" sz="2100" b="1" dirty="0">
                <a:solidFill>
                  <a:schemeClr val="accent1"/>
                </a:solidFill>
                <a:latin typeface="+mj-lt"/>
                <a:cs typeface="Calibri Light" panose="020F0302020204030204" pitchFamily="34" charset="0"/>
              </a:rPr>
              <a:t>dodatečným platebním výměrem</a:t>
            </a:r>
            <a:r>
              <a:rPr lang="cs-CZ" sz="2100" dirty="0">
                <a:latin typeface="+mj-lt"/>
                <a:cs typeface="Calibri Light" panose="020F0302020204030204" pitchFamily="34" charset="0"/>
              </a:rPr>
              <a:t>, který musí vždy odůvodnit. </a:t>
            </a:r>
            <a:r>
              <a:rPr lang="cs-CZ" sz="2100" b="1" dirty="0">
                <a:solidFill>
                  <a:schemeClr val="tx1"/>
                </a:solidFill>
                <a:latin typeface="+mj-lt"/>
                <a:cs typeface="Calibri Light" panose="020F0302020204030204" pitchFamily="34" charset="0"/>
              </a:rPr>
              <a:t>Nelze doměřovat hromadným předpisným seznamem.</a:t>
            </a:r>
          </a:p>
          <a:p>
            <a:pPr marL="514350" lvl="1" indent="0">
              <a:buNone/>
            </a:pPr>
            <a:endParaRPr lang="cs-CZ" sz="2200" dirty="0">
              <a:latin typeface="+mj-lt"/>
              <a:cs typeface="Calibri Light" panose="020F0302020204030204" pitchFamily="34" charset="0"/>
            </a:endParaRPr>
          </a:p>
        </p:txBody>
      </p:sp>
      <p:sp>
        <p:nvSpPr>
          <p:cNvPr id="3" name="Nadpis 2"/>
          <p:cNvSpPr>
            <a:spLocks noGrp="1"/>
          </p:cNvSpPr>
          <p:nvPr>
            <p:ph type="title"/>
          </p:nvPr>
        </p:nvSpPr>
        <p:spPr>
          <a:xfrm>
            <a:off x="480060" y="286604"/>
            <a:ext cx="7886700" cy="1324839"/>
          </a:xfrm>
        </p:spPr>
        <p:txBody>
          <a:bodyPr>
            <a:normAutofit/>
          </a:bodyPr>
          <a:lstStyle/>
          <a:p>
            <a:r>
              <a:rPr lang="cs-CZ" sz="3200" dirty="0" smtClean="0"/>
              <a:t>Doměření poplatku</a:t>
            </a:r>
            <a:endParaRPr lang="cs-CZ" sz="3200" dirty="0"/>
          </a:p>
        </p:txBody>
      </p:sp>
    </p:spTree>
    <p:extLst>
      <p:ext uri="{BB962C8B-B14F-4D97-AF65-F5344CB8AC3E}">
        <p14:creationId xmlns:p14="http://schemas.microsoft.com/office/powerpoint/2010/main" val="1185246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54636" y="1945240"/>
            <a:ext cx="8139660" cy="4433075"/>
          </a:xfrm>
        </p:spPr>
        <p:txBody>
          <a:bodyPr>
            <a:noAutofit/>
          </a:bodyPr>
          <a:lstStyle/>
          <a:p>
            <a:pPr>
              <a:buFont typeface="Arial" panose="020B0604020202020204" pitchFamily="34" charset="0"/>
              <a:buChar char="•"/>
            </a:pPr>
            <a:r>
              <a:rPr lang="cs-CZ" sz="2200" b="1" dirty="0" smtClean="0">
                <a:latin typeface="+mj-lt"/>
                <a:cs typeface="Calibri Light" panose="020F0302020204030204" pitchFamily="34" charset="0"/>
              </a:rPr>
              <a:t> Opakovaně </a:t>
            </a:r>
            <a:r>
              <a:rPr lang="cs-CZ" sz="2200" b="1" dirty="0">
                <a:latin typeface="+mj-lt"/>
                <a:cs typeface="Calibri Light" panose="020F0302020204030204" pitchFamily="34" charset="0"/>
              </a:rPr>
              <a:t>doměřit </a:t>
            </a:r>
            <a:r>
              <a:rPr lang="cs-CZ" sz="2200" dirty="0">
                <a:latin typeface="+mj-lt"/>
                <a:cs typeface="Calibri Light" panose="020F0302020204030204" pitchFamily="34" charset="0"/>
              </a:rPr>
              <a:t>poplatek lze </a:t>
            </a:r>
            <a:r>
              <a:rPr lang="cs-CZ" sz="2200" b="1" dirty="0">
                <a:solidFill>
                  <a:schemeClr val="accent2"/>
                </a:solidFill>
                <a:latin typeface="+mj-lt"/>
                <a:cs typeface="Calibri Light" panose="020F0302020204030204" pitchFamily="34" charset="0"/>
              </a:rPr>
              <a:t>jen výjimečně</a:t>
            </a:r>
            <a:r>
              <a:rPr lang="cs-CZ" sz="2200" b="1" dirty="0">
                <a:latin typeface="+mj-lt"/>
                <a:cs typeface="Calibri Light" panose="020F0302020204030204" pitchFamily="34" charset="0"/>
              </a:rPr>
              <a:t>.</a:t>
            </a:r>
            <a:endParaRPr lang="cs-CZ" sz="2200" dirty="0">
              <a:latin typeface="+mj-lt"/>
              <a:cs typeface="Calibri Light" panose="020F0302020204030204" pitchFamily="34" charset="0"/>
            </a:endParaRPr>
          </a:p>
          <a:p>
            <a:pPr>
              <a:buFont typeface="Arial" panose="020B0604020202020204" pitchFamily="34" charset="0"/>
              <a:buChar char="•"/>
            </a:pPr>
            <a:r>
              <a:rPr lang="cs-CZ" sz="2200" dirty="0" smtClean="0">
                <a:latin typeface="+mj-lt"/>
                <a:cs typeface="Calibri Light" panose="020F0302020204030204" pitchFamily="34" charset="0"/>
              </a:rPr>
              <a:t> Pro </a:t>
            </a:r>
            <a:r>
              <a:rPr lang="cs-CZ" sz="2200" dirty="0">
                <a:latin typeface="+mj-lt"/>
                <a:cs typeface="Calibri Light" panose="020F0302020204030204" pitchFamily="34" charset="0"/>
              </a:rPr>
              <a:t>opakované doměření musí být splněny následující podmínky:</a:t>
            </a:r>
          </a:p>
          <a:p>
            <a:r>
              <a:rPr lang="cs-CZ" sz="2200" dirty="0">
                <a:latin typeface="+mj-lt"/>
                <a:cs typeface="Calibri Light" panose="020F0302020204030204" pitchFamily="34" charset="0"/>
              </a:rPr>
              <a:t>a) </a:t>
            </a:r>
            <a:r>
              <a:rPr lang="cs-CZ" sz="2200" b="1" dirty="0">
                <a:latin typeface="+mj-lt"/>
                <a:cs typeface="Calibri Light" panose="020F0302020204030204" pitchFamily="34" charset="0"/>
              </a:rPr>
              <a:t>správce poplatku </a:t>
            </a:r>
            <a:r>
              <a:rPr lang="cs-CZ" sz="2200" dirty="0">
                <a:latin typeface="+mj-lt"/>
                <a:cs typeface="Calibri Light" panose="020F0302020204030204" pitchFamily="34" charset="0"/>
              </a:rPr>
              <a:t>zjistí </a:t>
            </a:r>
            <a:r>
              <a:rPr lang="cs-CZ" sz="2200" b="1" dirty="0">
                <a:latin typeface="+mj-lt"/>
                <a:cs typeface="Calibri Light" panose="020F0302020204030204" pitchFamily="34" charset="0"/>
              </a:rPr>
              <a:t>nové skutečnosti nebo důkazy</a:t>
            </a:r>
            <a:r>
              <a:rPr lang="cs-CZ" sz="2200" dirty="0">
                <a:latin typeface="+mj-lt"/>
                <a:cs typeface="Calibri Light" panose="020F0302020204030204" pitchFamily="34" charset="0"/>
              </a:rPr>
              <a:t>, které nemohly </a:t>
            </a:r>
            <a:r>
              <a:rPr lang="cs-CZ" sz="2200" b="1" dirty="0">
                <a:latin typeface="+mj-lt"/>
                <a:cs typeface="Calibri Light" panose="020F0302020204030204" pitchFamily="34" charset="0"/>
              </a:rPr>
              <a:t>být bez zavinění </a:t>
            </a:r>
            <a:r>
              <a:rPr lang="cs-CZ" sz="2200" dirty="0">
                <a:latin typeface="+mj-lt"/>
                <a:cs typeface="Calibri Light" panose="020F0302020204030204" pitchFamily="34" charset="0"/>
              </a:rPr>
              <a:t>správce poplatku uplatněny v předcházejícím řízení a které zakládají pochybnosti o správnosti, průkaznosti nebo úplnosti dosud stanoveného poplatku, a to</a:t>
            </a:r>
            <a:r>
              <a:rPr lang="cs-CZ" sz="2200" b="1" dirty="0">
                <a:latin typeface="+mj-lt"/>
                <a:cs typeface="Calibri Light" panose="020F0302020204030204" pitchFamily="34" charset="0"/>
              </a:rPr>
              <a:t> pouze v rozsahu, který odpovídá nově zjištěným skutečnostem nebo důkazům</a:t>
            </a:r>
            <a:r>
              <a:rPr lang="cs-CZ" sz="2200" dirty="0">
                <a:latin typeface="+mj-lt"/>
                <a:cs typeface="Calibri Light" panose="020F0302020204030204" pitchFamily="34" charset="0"/>
              </a:rPr>
              <a:t>, nebo </a:t>
            </a:r>
          </a:p>
          <a:p>
            <a:r>
              <a:rPr lang="cs-CZ" sz="2200" dirty="0">
                <a:latin typeface="+mj-lt"/>
                <a:cs typeface="Calibri Light" panose="020F0302020204030204" pitchFamily="34" charset="0"/>
              </a:rPr>
              <a:t>b) </a:t>
            </a:r>
            <a:r>
              <a:rPr lang="cs-CZ" sz="2200" b="1" dirty="0">
                <a:latin typeface="+mj-lt"/>
                <a:cs typeface="Calibri Light" panose="020F0302020204030204" pitchFamily="34" charset="0"/>
              </a:rPr>
              <a:t>poplatkový subjekt </a:t>
            </a:r>
            <a:r>
              <a:rPr lang="cs-CZ" sz="2200" dirty="0">
                <a:latin typeface="+mj-lt"/>
                <a:cs typeface="Calibri Light" panose="020F0302020204030204" pitchFamily="34" charset="0"/>
              </a:rPr>
              <a:t>učiní úkon, kterým </a:t>
            </a:r>
            <a:r>
              <a:rPr lang="cs-CZ" sz="2200" b="1" dirty="0">
                <a:latin typeface="+mj-lt"/>
                <a:cs typeface="Calibri Light" panose="020F0302020204030204" pitchFamily="34" charset="0"/>
              </a:rPr>
              <a:t>mění své dosavadní ohlášení</a:t>
            </a:r>
            <a:r>
              <a:rPr lang="cs-CZ" sz="2200" dirty="0">
                <a:latin typeface="+mj-lt"/>
                <a:cs typeface="Calibri Light" panose="020F0302020204030204" pitchFamily="34" charset="0"/>
              </a:rPr>
              <a:t>, pokud nové skutečnosti vyplývající ze změny ohlášení nemohly být </a:t>
            </a:r>
            <a:r>
              <a:rPr lang="cs-CZ" sz="2200" b="1" dirty="0">
                <a:latin typeface="+mj-lt"/>
                <a:cs typeface="Calibri Light" panose="020F0302020204030204" pitchFamily="34" charset="0"/>
              </a:rPr>
              <a:t>bez zavinění </a:t>
            </a:r>
            <a:r>
              <a:rPr lang="cs-CZ" sz="2200" dirty="0">
                <a:latin typeface="+mj-lt"/>
                <a:cs typeface="Calibri Light" panose="020F0302020204030204" pitchFamily="34" charset="0"/>
              </a:rPr>
              <a:t>poplatkového subjektu uplatněny v předcházejícím řízení, a to </a:t>
            </a:r>
            <a:r>
              <a:rPr lang="cs-CZ" sz="2200" b="1" dirty="0">
                <a:latin typeface="+mj-lt"/>
                <a:cs typeface="Calibri Light" panose="020F0302020204030204" pitchFamily="34" charset="0"/>
              </a:rPr>
              <a:t>pouze v rozsahu, který odpovídá změně ohlášení</a:t>
            </a:r>
            <a:r>
              <a:rPr lang="cs-CZ" sz="2200" dirty="0">
                <a:latin typeface="+mj-lt"/>
                <a:cs typeface="Calibri Light" panose="020F0302020204030204" pitchFamily="34" charset="0"/>
              </a:rPr>
              <a:t>.</a:t>
            </a:r>
          </a:p>
          <a:p>
            <a:pPr marL="514350" lvl="1" indent="0">
              <a:buNone/>
            </a:pPr>
            <a:endParaRPr lang="cs-CZ" sz="2200" dirty="0">
              <a:latin typeface="+mj-lt"/>
              <a:cs typeface="Calibri Light" panose="020F0302020204030204" pitchFamily="34" charset="0"/>
            </a:endParaRPr>
          </a:p>
        </p:txBody>
      </p:sp>
      <p:sp>
        <p:nvSpPr>
          <p:cNvPr id="3" name="Nadpis 2"/>
          <p:cNvSpPr>
            <a:spLocks noGrp="1"/>
          </p:cNvSpPr>
          <p:nvPr>
            <p:ph type="title"/>
          </p:nvPr>
        </p:nvSpPr>
        <p:spPr>
          <a:xfrm>
            <a:off x="480060" y="286604"/>
            <a:ext cx="7886700" cy="1324839"/>
          </a:xfrm>
        </p:spPr>
        <p:txBody>
          <a:bodyPr>
            <a:normAutofit/>
          </a:bodyPr>
          <a:lstStyle/>
          <a:p>
            <a:r>
              <a:rPr lang="cs-CZ" sz="3200" dirty="0" smtClean="0"/>
              <a:t>Doměření poplatku</a:t>
            </a:r>
            <a:endParaRPr lang="cs-CZ" sz="3200" dirty="0"/>
          </a:p>
        </p:txBody>
      </p:sp>
    </p:spTree>
    <p:extLst>
      <p:ext uri="{BB962C8B-B14F-4D97-AF65-F5344CB8AC3E}">
        <p14:creationId xmlns:p14="http://schemas.microsoft.com/office/powerpoint/2010/main" val="37435647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911246"/>
            <a:ext cx="8229600" cy="4473538"/>
          </a:xfrm>
        </p:spPr>
        <p:txBody>
          <a:bodyPr>
            <a:normAutofit/>
          </a:bodyPr>
          <a:lstStyle/>
          <a:p>
            <a:pPr marL="14288" lvl="1" indent="0">
              <a:buNone/>
            </a:pPr>
            <a:r>
              <a:rPr lang="cs-CZ" sz="2200" b="1" dirty="0">
                <a:solidFill>
                  <a:schemeClr val="tx1"/>
                </a:solidFill>
                <a:latin typeface="+mj-lt"/>
                <a:cs typeface="Calibri Light" panose="020F0302020204030204" pitchFamily="34" charset="0"/>
              </a:rPr>
              <a:t>Maximální výše zvýšení </a:t>
            </a:r>
            <a:r>
              <a:rPr lang="cs-CZ" sz="2200" dirty="0">
                <a:latin typeface="+mj-lt"/>
                <a:cs typeface="Calibri Light" panose="020F0302020204030204" pitchFamily="34" charset="0"/>
              </a:rPr>
              <a:t>poplatku zůstala zachována, pouze je jinak popsána.</a:t>
            </a:r>
          </a:p>
          <a:p>
            <a:pPr marL="14288" lvl="1" indent="0">
              <a:buNone/>
            </a:pPr>
            <a:r>
              <a:rPr lang="cs-CZ" sz="2200" dirty="0">
                <a:latin typeface="+mj-lt"/>
                <a:cs typeface="Calibri Light" panose="020F0302020204030204" pitchFamily="34" charset="0"/>
              </a:rPr>
              <a:t>Zvýšení poplatku lze uložit maximálně do výše </a:t>
            </a:r>
            <a:r>
              <a:rPr lang="cs-CZ" sz="2200" b="1" dirty="0">
                <a:solidFill>
                  <a:schemeClr val="accent2"/>
                </a:solidFill>
                <a:latin typeface="+mj-lt"/>
                <a:cs typeface="Calibri Light" panose="020F0302020204030204" pitchFamily="34" charset="0"/>
              </a:rPr>
              <a:t>dvojnásobku rozdílu mezi částkou poplatku, kterou má uhradit, a částkou uhrazenou do původního dne splatnosti poplatku</a:t>
            </a:r>
            <a:r>
              <a:rPr lang="cs-CZ" sz="2200" dirty="0">
                <a:latin typeface="+mj-lt"/>
                <a:cs typeface="Calibri Light" panose="020F0302020204030204" pitchFamily="34" charset="0"/>
              </a:rPr>
              <a:t>.</a:t>
            </a:r>
          </a:p>
          <a:p>
            <a:pPr marL="342900" lvl="2" indent="-342900">
              <a:buFont typeface="Arial" panose="020B0604020202020204" pitchFamily="34" charset="0"/>
              <a:buChar char="•"/>
            </a:pPr>
            <a:r>
              <a:rPr lang="cs-CZ" sz="2200" dirty="0">
                <a:latin typeface="+mj-lt"/>
                <a:cs typeface="Calibri Light" panose="020F0302020204030204" pitchFamily="34" charset="0"/>
              </a:rPr>
              <a:t>Pokud poplatník ke splatnosti poplatku (OZV) </a:t>
            </a:r>
            <a:r>
              <a:rPr lang="cs-CZ" sz="2200" b="1" dirty="0">
                <a:solidFill>
                  <a:srgbClr val="AA0546"/>
                </a:solidFill>
                <a:latin typeface="+mj-lt"/>
                <a:cs typeface="Calibri Light" panose="020F0302020204030204" pitchFamily="34" charset="0"/>
              </a:rPr>
              <a:t>nic neuhradil </a:t>
            </a:r>
            <a:r>
              <a:rPr lang="cs-CZ" sz="2200" dirty="0">
                <a:latin typeface="+mj-lt"/>
                <a:cs typeface="Calibri Light" panose="020F0302020204030204" pitchFamily="34" charset="0"/>
              </a:rPr>
              <a:t>→ lze mu uložit zvýšení poplatku až ve výši 2x poplatek. Celkem tedy poplatník bude muset uhradit maximálně trojnásobek poplatku (= text současného § 11 odst. 3 ZMP)</a:t>
            </a:r>
          </a:p>
          <a:p>
            <a:pPr marL="342900" lvl="2" indent="-342900">
              <a:buFont typeface="Arial" panose="020B0604020202020204" pitchFamily="34" charset="0"/>
              <a:buChar char="•"/>
            </a:pPr>
            <a:r>
              <a:rPr lang="cs-CZ" sz="2200" dirty="0">
                <a:latin typeface="+mj-lt"/>
                <a:cs typeface="Calibri Light" panose="020F0302020204030204" pitchFamily="34" charset="0"/>
              </a:rPr>
              <a:t>Pokud poplatník ke splatnosti poplatku (OZV) </a:t>
            </a:r>
            <a:r>
              <a:rPr lang="cs-CZ" sz="2200" b="1" dirty="0">
                <a:solidFill>
                  <a:schemeClr val="accent1"/>
                </a:solidFill>
                <a:latin typeface="+mj-lt"/>
                <a:cs typeface="Calibri Light" panose="020F0302020204030204" pitchFamily="34" charset="0"/>
              </a:rPr>
              <a:t>uhradil ½ poplatku</a:t>
            </a:r>
            <a:r>
              <a:rPr lang="cs-CZ" sz="2200" b="1" dirty="0">
                <a:solidFill>
                  <a:srgbClr val="AFC32D"/>
                </a:solidFill>
                <a:latin typeface="+mj-lt"/>
                <a:cs typeface="Calibri Light" panose="020F0302020204030204" pitchFamily="34" charset="0"/>
              </a:rPr>
              <a:t> </a:t>
            </a:r>
            <a:r>
              <a:rPr lang="cs-CZ" sz="2200" dirty="0">
                <a:latin typeface="+mj-lt"/>
                <a:cs typeface="Calibri Light" panose="020F0302020204030204" pitchFamily="34" charset="0"/>
              </a:rPr>
              <a:t>→ lze mu uložit zvýšení poplatku až ve výši 2x neuhrazená část poplatku = 2x ½ poplatku = 1 poplatek. Celkem tedy bude muset poplatník ještě doplatit 1 a ½ poplatku.</a:t>
            </a:r>
          </a:p>
        </p:txBody>
      </p:sp>
      <p:sp>
        <p:nvSpPr>
          <p:cNvPr id="3" name="Nadpis 2"/>
          <p:cNvSpPr>
            <a:spLocks noGrp="1"/>
          </p:cNvSpPr>
          <p:nvPr>
            <p:ph type="title"/>
          </p:nvPr>
        </p:nvSpPr>
        <p:spPr>
          <a:xfrm>
            <a:off x="457200" y="286605"/>
            <a:ext cx="7909560" cy="1249888"/>
          </a:xfrm>
        </p:spPr>
        <p:txBody>
          <a:bodyPr>
            <a:normAutofit/>
          </a:bodyPr>
          <a:lstStyle/>
          <a:p>
            <a:r>
              <a:rPr lang="cs-CZ" sz="3200" dirty="0" smtClean="0"/>
              <a:t>Zvýšení poplatku</a:t>
            </a:r>
            <a:endParaRPr lang="cs-CZ" sz="3200" dirty="0"/>
          </a:p>
        </p:txBody>
      </p:sp>
    </p:spTree>
    <p:extLst>
      <p:ext uri="{BB962C8B-B14F-4D97-AF65-F5344CB8AC3E}">
        <p14:creationId xmlns:p14="http://schemas.microsoft.com/office/powerpoint/2010/main" val="533690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98820"/>
            <a:ext cx="8229600" cy="4585964"/>
          </a:xfrm>
        </p:spPr>
        <p:txBody>
          <a:bodyPr>
            <a:normAutofit fontScale="70000" lnSpcReduction="20000"/>
          </a:bodyPr>
          <a:lstStyle/>
          <a:p>
            <a:pPr marL="14288" lvl="1" indent="0">
              <a:buNone/>
            </a:pPr>
            <a:r>
              <a:rPr lang="cs-CZ" sz="3100" b="1" dirty="0">
                <a:latin typeface="+mj-lt"/>
                <a:cs typeface="Calibri Light" panose="020F0302020204030204" pitchFamily="34" charset="0"/>
              </a:rPr>
              <a:t>Pokud poplatník nic neuhradil</a:t>
            </a:r>
            <a:r>
              <a:rPr lang="cs-CZ" sz="3100" dirty="0">
                <a:latin typeface="+mj-lt"/>
                <a:cs typeface="Calibri Light" panose="020F0302020204030204" pitchFamily="34" charset="0"/>
              </a:rPr>
              <a:t>, lze mu zvýšení poplatku vyměřit </a:t>
            </a:r>
            <a:r>
              <a:rPr lang="cs-CZ" sz="3100" b="1" dirty="0">
                <a:latin typeface="+mj-lt"/>
                <a:cs typeface="Calibri Light" panose="020F0302020204030204" pitchFamily="34" charset="0"/>
              </a:rPr>
              <a:t>do konce lhůty pro stanovení poplatku</a:t>
            </a:r>
            <a:r>
              <a:rPr lang="cs-CZ" sz="3100" dirty="0">
                <a:latin typeface="+mj-lt"/>
                <a:cs typeface="Calibri Light" panose="020F0302020204030204" pitchFamily="34" charset="0"/>
              </a:rPr>
              <a:t> → ideálně v jednom rozhodnutí s vyměřením poplatku.</a:t>
            </a:r>
          </a:p>
          <a:p>
            <a:pPr marL="14288" lvl="1" indent="0">
              <a:buNone/>
            </a:pPr>
            <a:r>
              <a:rPr lang="cs-CZ" sz="3100" dirty="0">
                <a:latin typeface="+mj-lt"/>
                <a:cs typeface="Calibri Light" panose="020F0302020204030204" pitchFamily="34" charset="0"/>
              </a:rPr>
              <a:t>Nová speciální úprava </a:t>
            </a:r>
            <a:r>
              <a:rPr lang="cs-CZ" sz="3100" b="1" dirty="0">
                <a:latin typeface="+mj-lt"/>
                <a:cs typeface="Calibri Light" panose="020F0302020204030204" pitchFamily="34" charset="0"/>
              </a:rPr>
              <a:t>lhůty pro vyměření zvýšení poplatku </a:t>
            </a:r>
            <a:r>
              <a:rPr lang="cs-CZ" sz="3100" dirty="0">
                <a:latin typeface="+mj-lt"/>
                <a:cs typeface="Calibri Light" panose="020F0302020204030204" pitchFamily="34" charset="0"/>
              </a:rPr>
              <a:t>v případech, kdy poplatník </a:t>
            </a:r>
            <a:r>
              <a:rPr lang="cs-CZ" sz="3100" b="1" dirty="0">
                <a:solidFill>
                  <a:srgbClr val="AA0546"/>
                </a:solidFill>
                <a:latin typeface="+mj-lt"/>
                <a:cs typeface="Calibri Light" panose="020F0302020204030204" pitchFamily="34" charset="0"/>
              </a:rPr>
              <a:t>uhradil poplatek sice pozdě</a:t>
            </a:r>
            <a:r>
              <a:rPr lang="cs-CZ" sz="3100" dirty="0">
                <a:latin typeface="+mj-lt"/>
                <a:cs typeface="Calibri Light" panose="020F0302020204030204" pitchFamily="34" charset="0"/>
              </a:rPr>
              <a:t> (po splatnosti dle OZV), ale </a:t>
            </a:r>
            <a:r>
              <a:rPr lang="cs-CZ" sz="3100" b="1" dirty="0">
                <a:solidFill>
                  <a:srgbClr val="FF7D28"/>
                </a:solidFill>
                <a:latin typeface="+mj-lt"/>
                <a:cs typeface="Calibri Light" panose="020F0302020204030204" pitchFamily="34" charset="0"/>
              </a:rPr>
              <a:t>do vyměření poplatku </a:t>
            </a:r>
            <a:r>
              <a:rPr lang="cs-CZ" sz="3100" b="1" dirty="0" smtClean="0">
                <a:solidFill>
                  <a:srgbClr val="FF7D28"/>
                </a:solidFill>
                <a:latin typeface="+mj-lt"/>
                <a:cs typeface="Calibri Light" panose="020F0302020204030204" pitchFamily="34" charset="0"/>
              </a:rPr>
              <a:t>rozhodnutím</a:t>
            </a:r>
            <a:r>
              <a:rPr lang="cs-CZ" sz="3100" dirty="0" smtClean="0">
                <a:latin typeface="+mj-lt"/>
                <a:cs typeface="Calibri Light" panose="020F0302020204030204" pitchFamily="34" charset="0"/>
              </a:rPr>
              <a:t>.</a:t>
            </a:r>
          </a:p>
          <a:p>
            <a:pPr marL="471488" lvl="1" indent="-457200">
              <a:buFont typeface="Arial" panose="020B0604020202020204" pitchFamily="34" charset="0"/>
              <a:buChar char="•"/>
            </a:pPr>
            <a:r>
              <a:rPr lang="cs-CZ" sz="2800" dirty="0" smtClean="0">
                <a:latin typeface="+mj-lt"/>
                <a:cs typeface="Calibri Light" panose="020F0302020204030204" pitchFamily="34" charset="0"/>
              </a:rPr>
              <a:t>Správce </a:t>
            </a:r>
            <a:r>
              <a:rPr lang="cs-CZ" sz="2800" dirty="0">
                <a:latin typeface="+mj-lt"/>
                <a:cs typeface="Calibri Light" panose="020F0302020204030204" pitchFamily="34" charset="0"/>
              </a:rPr>
              <a:t>poplatku může stanovit zvýšení poplatku </a:t>
            </a:r>
            <a:r>
              <a:rPr lang="cs-CZ" sz="2800" b="1" dirty="0">
                <a:solidFill>
                  <a:schemeClr val="accent1"/>
                </a:solidFill>
                <a:latin typeface="+mj-lt"/>
                <a:cs typeface="Calibri Light" panose="020F0302020204030204" pitchFamily="34" charset="0"/>
              </a:rPr>
              <a:t>do 1 roku ode dne opožděného úhrady poplatku</a:t>
            </a:r>
            <a:r>
              <a:rPr lang="cs-CZ" sz="2800" dirty="0">
                <a:latin typeface="+mj-lt"/>
                <a:cs typeface="Calibri Light" panose="020F0302020204030204" pitchFamily="34" charset="0"/>
              </a:rPr>
              <a:t>, nejpozději však do uplynutí lhůty pro stanovení poplatku.</a:t>
            </a:r>
          </a:p>
          <a:p>
            <a:pPr marL="14288" lvl="1" indent="0">
              <a:buNone/>
            </a:pPr>
            <a:endParaRPr lang="cs-CZ" sz="2800" dirty="0">
              <a:latin typeface="+mj-lt"/>
              <a:cs typeface="Calibri Light" panose="020F0302020204030204" pitchFamily="34" charset="0"/>
            </a:endParaRPr>
          </a:p>
          <a:p>
            <a:pPr marL="14288" lvl="1" indent="0">
              <a:buNone/>
            </a:pPr>
            <a:r>
              <a:rPr lang="cs-CZ" sz="3100" dirty="0">
                <a:latin typeface="+mj-lt"/>
                <a:cs typeface="Calibri Light" panose="020F0302020204030204" pitchFamily="34" charset="0"/>
              </a:rPr>
              <a:t>Dojde-li k </a:t>
            </a:r>
            <a:r>
              <a:rPr lang="cs-CZ" sz="3100" b="1" dirty="0">
                <a:latin typeface="+mj-lt"/>
                <a:cs typeface="Calibri Light" panose="020F0302020204030204" pitchFamily="34" charset="0"/>
              </a:rPr>
              <a:t>doměření poplatku</a:t>
            </a:r>
            <a:r>
              <a:rPr lang="cs-CZ" sz="3100" dirty="0">
                <a:latin typeface="+mj-lt"/>
                <a:cs typeface="Calibri Light" panose="020F0302020204030204" pitchFamily="34" charset="0"/>
              </a:rPr>
              <a:t>, lze stanovit novou výši zvýšení poplatku.</a:t>
            </a:r>
          </a:p>
          <a:p>
            <a:pPr marL="360363" lvl="2" indent="-342900">
              <a:buFont typeface="Arial" panose="020B0604020202020204" pitchFamily="34" charset="0"/>
              <a:buChar char="•"/>
            </a:pPr>
            <a:r>
              <a:rPr lang="cs-CZ" sz="2900" dirty="0">
                <a:latin typeface="+mj-lt"/>
                <a:cs typeface="Calibri Light" panose="020F0302020204030204" pitchFamily="34" charset="0"/>
              </a:rPr>
              <a:t>Například upravit zvýšení tak, aby respektovalo původní poměr mezi výší základu a výší příslušenství. </a:t>
            </a:r>
          </a:p>
          <a:p>
            <a:pPr marL="360363" lvl="2" indent="-342900">
              <a:buFont typeface="Arial" panose="020B0604020202020204" pitchFamily="34" charset="0"/>
              <a:buChar char="•"/>
            </a:pPr>
            <a:r>
              <a:rPr lang="cs-CZ" sz="2900" dirty="0">
                <a:latin typeface="+mj-lt"/>
                <a:cs typeface="Calibri Light" panose="020F0302020204030204" pitchFamily="34" charset="0"/>
              </a:rPr>
              <a:t>Vždy bude třeba upravit zvýšení poplatku, pokud by došlo ke snížení stanoveného místního poplatku a dosavadní zvýšení poplatku by tak překročilo maximálně dvojnásobek rozdílu mezi částkou, která má být uhrazena, a částkou uhrazenou do původního dne splatnosti místního poplatku.</a:t>
            </a:r>
          </a:p>
        </p:txBody>
      </p:sp>
      <p:sp>
        <p:nvSpPr>
          <p:cNvPr id="3" name="Nadpis 2"/>
          <p:cNvSpPr>
            <a:spLocks noGrp="1"/>
          </p:cNvSpPr>
          <p:nvPr>
            <p:ph type="title"/>
          </p:nvPr>
        </p:nvSpPr>
        <p:spPr>
          <a:xfrm>
            <a:off x="457200" y="286605"/>
            <a:ext cx="7909560" cy="1182432"/>
          </a:xfrm>
        </p:spPr>
        <p:txBody>
          <a:bodyPr>
            <a:normAutofit/>
          </a:bodyPr>
          <a:lstStyle/>
          <a:p>
            <a:r>
              <a:rPr lang="cs-CZ" sz="3200" dirty="0" smtClean="0"/>
              <a:t>Zvýšení poplatku</a:t>
            </a:r>
            <a:endParaRPr lang="cs-CZ" sz="3200" dirty="0"/>
          </a:p>
        </p:txBody>
      </p:sp>
    </p:spTree>
    <p:extLst>
      <p:ext uri="{BB962C8B-B14F-4D97-AF65-F5344CB8AC3E}">
        <p14:creationId xmlns:p14="http://schemas.microsoft.com/office/powerpoint/2010/main" val="177474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102016"/>
            <a:ext cx="8229600" cy="4755984"/>
          </a:xfrm>
        </p:spPr>
        <p:txBody>
          <a:bodyPr>
            <a:normAutofit/>
          </a:bodyPr>
          <a:lstStyle/>
          <a:p>
            <a:pPr marL="342900" indent="-342900">
              <a:buFont typeface="Arial" panose="020B0604020202020204" pitchFamily="34" charset="0"/>
              <a:buChar char="•"/>
            </a:pPr>
            <a:r>
              <a:rPr lang="cs-CZ" sz="2400" dirty="0">
                <a:latin typeface="+mj-lt"/>
              </a:rPr>
              <a:t>Týká se jen </a:t>
            </a:r>
            <a:r>
              <a:rPr lang="cs-CZ" sz="2400" b="1" dirty="0">
                <a:latin typeface="+mj-lt"/>
              </a:rPr>
              <a:t>poplatku ze psů </a:t>
            </a:r>
            <a:r>
              <a:rPr lang="cs-CZ" sz="2400" dirty="0">
                <a:latin typeface="+mj-lt"/>
              </a:rPr>
              <a:t>a </a:t>
            </a:r>
            <a:r>
              <a:rPr lang="cs-CZ" sz="2400" b="1" dirty="0">
                <a:latin typeface="+mj-lt"/>
              </a:rPr>
              <a:t>poplatků za komunální odpad</a:t>
            </a:r>
            <a:r>
              <a:rPr lang="cs-CZ" sz="2400" dirty="0">
                <a:latin typeface="+mj-lt"/>
              </a:rPr>
              <a:t>.</a:t>
            </a:r>
          </a:p>
          <a:p>
            <a:pPr marL="342900" indent="-342900">
              <a:buFont typeface="Arial" panose="020B0604020202020204" pitchFamily="34" charset="0"/>
              <a:buChar char="•"/>
            </a:pPr>
            <a:r>
              <a:rPr lang="cs-CZ" sz="2400" dirty="0" smtClean="0">
                <a:latin typeface="+mj-lt"/>
              </a:rPr>
              <a:t>Umožňuje</a:t>
            </a:r>
            <a:r>
              <a:rPr lang="cs-CZ" sz="2400" b="1" dirty="0" smtClean="0">
                <a:latin typeface="+mj-lt"/>
              </a:rPr>
              <a:t> rozdělit kalendářní rok </a:t>
            </a:r>
            <a:r>
              <a:rPr lang="cs-CZ" sz="2400" dirty="0" smtClean="0">
                <a:latin typeface="+mj-lt"/>
              </a:rPr>
              <a:t>na dvě/tři poplatková období </a:t>
            </a:r>
            <a:r>
              <a:rPr lang="cs-CZ" sz="2400" b="1" dirty="0" smtClean="0">
                <a:latin typeface="+mj-lt"/>
              </a:rPr>
              <a:t>.</a:t>
            </a:r>
            <a:endParaRPr lang="cs-CZ" sz="2400" b="1" dirty="0">
              <a:latin typeface="+mj-lt"/>
            </a:endParaRPr>
          </a:p>
        </p:txBody>
      </p:sp>
      <p:sp>
        <p:nvSpPr>
          <p:cNvPr id="3" name="Nadpis 2"/>
          <p:cNvSpPr>
            <a:spLocks noGrp="1"/>
          </p:cNvSpPr>
          <p:nvPr>
            <p:ph type="title"/>
          </p:nvPr>
        </p:nvSpPr>
        <p:spPr>
          <a:xfrm>
            <a:off x="457200" y="286605"/>
            <a:ext cx="7909560" cy="1342196"/>
          </a:xfrm>
        </p:spPr>
        <p:txBody>
          <a:bodyPr>
            <a:normAutofit/>
          </a:bodyPr>
          <a:lstStyle/>
          <a:p>
            <a:r>
              <a:rPr lang="cs-CZ" sz="3200" dirty="0" smtClean="0"/>
              <a:t>Vztah k insolvenčnímu řízení</a:t>
            </a:r>
            <a:endParaRPr lang="cs-CZ" sz="3200" dirty="0"/>
          </a:p>
        </p:txBody>
      </p:sp>
      <p:sp>
        <p:nvSpPr>
          <p:cNvPr id="4" name="Obdélník 3">
            <a:extLst>
              <a:ext uri="{FF2B5EF4-FFF2-40B4-BE49-F238E27FC236}">
                <a16:creationId xmlns:a16="http://schemas.microsoft.com/office/drawing/2014/main" id="{8B0E8266-F263-9167-6E69-A4B81190CC93}"/>
              </a:ext>
            </a:extLst>
          </p:cNvPr>
          <p:cNvSpPr/>
          <p:nvPr/>
        </p:nvSpPr>
        <p:spPr>
          <a:xfrm>
            <a:off x="684210" y="4000894"/>
            <a:ext cx="2364636" cy="148750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Kalendářní rok</a:t>
            </a:r>
          </a:p>
          <a:p>
            <a:pPr algn="ctr"/>
            <a:r>
              <a:rPr lang="cs-CZ" sz="2000" b="1" dirty="0"/>
              <a:t>§ 11d odst. 1 a 2</a:t>
            </a:r>
          </a:p>
          <a:p>
            <a:pPr algn="ctr"/>
            <a:r>
              <a:rPr lang="cs-CZ" sz="2000" b="1" dirty="0"/>
              <a:t>Úpadek</a:t>
            </a:r>
          </a:p>
          <a:p>
            <a:pPr algn="ctr"/>
            <a:r>
              <a:rPr lang="cs-CZ" sz="2000" b="1" dirty="0"/>
              <a:t>2 období</a:t>
            </a:r>
          </a:p>
        </p:txBody>
      </p:sp>
      <p:sp>
        <p:nvSpPr>
          <p:cNvPr id="5" name="Obdélník 4">
            <a:extLst>
              <a:ext uri="{FF2B5EF4-FFF2-40B4-BE49-F238E27FC236}">
                <a16:creationId xmlns:a16="http://schemas.microsoft.com/office/drawing/2014/main" id="{F2FC1C8D-638F-BBE1-4F4A-14A5771EF62A}"/>
              </a:ext>
            </a:extLst>
          </p:cNvPr>
          <p:cNvSpPr/>
          <p:nvPr/>
        </p:nvSpPr>
        <p:spPr>
          <a:xfrm>
            <a:off x="3275856" y="4000894"/>
            <a:ext cx="2364636" cy="148750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Kalendářní rok</a:t>
            </a:r>
          </a:p>
          <a:p>
            <a:pPr algn="ctr"/>
            <a:r>
              <a:rPr lang="cs-CZ" sz="2000" b="1" dirty="0"/>
              <a:t>§ 11d odst. 3 a 4 </a:t>
            </a:r>
          </a:p>
          <a:p>
            <a:pPr algn="ctr"/>
            <a:r>
              <a:rPr lang="cs-CZ" sz="2000" b="1" dirty="0"/>
              <a:t>Konečná zpráva</a:t>
            </a:r>
          </a:p>
          <a:p>
            <a:pPr algn="ctr"/>
            <a:r>
              <a:rPr lang="cs-CZ" sz="2000" b="1" dirty="0"/>
              <a:t>2 období</a:t>
            </a:r>
          </a:p>
        </p:txBody>
      </p:sp>
      <p:sp>
        <p:nvSpPr>
          <p:cNvPr id="6" name="Obdélník 5">
            <a:extLst>
              <a:ext uri="{FF2B5EF4-FFF2-40B4-BE49-F238E27FC236}">
                <a16:creationId xmlns:a16="http://schemas.microsoft.com/office/drawing/2014/main" id="{73C0B649-F8AA-64C5-C263-8BA3D064D410}"/>
              </a:ext>
            </a:extLst>
          </p:cNvPr>
          <p:cNvSpPr/>
          <p:nvPr/>
        </p:nvSpPr>
        <p:spPr>
          <a:xfrm>
            <a:off x="5788460" y="4003788"/>
            <a:ext cx="3046509" cy="148750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Kalendářní rok</a:t>
            </a:r>
          </a:p>
          <a:p>
            <a:pPr algn="ctr"/>
            <a:r>
              <a:rPr lang="cs-CZ" sz="2000" b="1" dirty="0"/>
              <a:t>§ 11d odst. 1, 2, 3 a 4</a:t>
            </a:r>
          </a:p>
          <a:p>
            <a:pPr algn="ctr"/>
            <a:r>
              <a:rPr lang="cs-CZ" sz="2000" b="1" dirty="0"/>
              <a:t>Úpadek + Konečná zpráva </a:t>
            </a:r>
          </a:p>
          <a:p>
            <a:pPr algn="ctr"/>
            <a:r>
              <a:rPr lang="cs-CZ" sz="2000" b="1" dirty="0"/>
              <a:t>3 období</a:t>
            </a:r>
            <a:endParaRPr lang="cs-CZ" sz="2400" b="1" dirty="0"/>
          </a:p>
        </p:txBody>
      </p:sp>
    </p:spTree>
    <p:extLst>
      <p:ext uri="{BB962C8B-B14F-4D97-AF65-F5344CB8AC3E}">
        <p14:creationId xmlns:p14="http://schemas.microsoft.com/office/powerpoint/2010/main" val="5075423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31168"/>
            <a:ext cx="8229600" cy="4569632"/>
          </a:xfrm>
        </p:spPr>
        <p:txBody>
          <a:bodyPr>
            <a:normAutofit/>
          </a:bodyPr>
          <a:lstStyle/>
          <a:p>
            <a:pPr marL="0" indent="0">
              <a:buNone/>
            </a:pPr>
            <a:r>
              <a:rPr lang="cs-CZ" sz="2200" dirty="0">
                <a:latin typeface="+mj-lt"/>
              </a:rPr>
              <a:t>Výchozí podmínkou postupu dle § 11d odst. 1 a 2 ZMP je to, že</a:t>
            </a:r>
            <a:r>
              <a:rPr lang="cs-CZ" sz="2200" b="1" dirty="0">
                <a:latin typeface="+mj-lt"/>
              </a:rPr>
              <a:t> nejsou do dne účinnosti rozhodnutí o úpadku (včetně) </a:t>
            </a:r>
            <a:r>
              <a:rPr lang="cs-CZ" sz="2200" dirty="0">
                <a:latin typeface="+mj-lt"/>
              </a:rPr>
              <a:t>splněny podmínky pro vyměření poplatku předepsáním do evidence poplatků podle § 11 odst. 1 ZMP</a:t>
            </a:r>
            <a:r>
              <a:rPr lang="cs-CZ" sz="2200" b="1" dirty="0">
                <a:latin typeface="+mj-lt"/>
              </a:rPr>
              <a:t> </a:t>
            </a:r>
            <a:r>
              <a:rPr lang="cs-CZ" sz="2200" dirty="0" smtClean="0">
                <a:latin typeface="+mj-lt"/>
              </a:rPr>
              <a:t>→ </a:t>
            </a:r>
            <a:r>
              <a:rPr lang="cs-CZ" sz="2200" b="1" dirty="0">
                <a:latin typeface="+mj-lt"/>
              </a:rPr>
              <a:t>tj. pokud je zaplaceno za celý rok (včas/opožděně) ve správné výši, není co přihlašovat = není důvod použít §11d odst. 1 a 2 ZMP</a:t>
            </a:r>
            <a:r>
              <a:rPr lang="cs-CZ" sz="2200" dirty="0" smtClean="0">
                <a:latin typeface="+mj-lt"/>
              </a:rPr>
              <a:t>.</a:t>
            </a:r>
          </a:p>
          <a:p>
            <a:pPr marL="0" indent="0">
              <a:buNone/>
            </a:pPr>
            <a:r>
              <a:rPr lang="cs-CZ" sz="2200" dirty="0">
                <a:latin typeface="+mj-lt"/>
              </a:rPr>
              <a:t>Správce poplatku </a:t>
            </a:r>
            <a:r>
              <a:rPr lang="cs-CZ" sz="2200" b="1" dirty="0">
                <a:latin typeface="+mj-lt"/>
              </a:rPr>
              <a:t>postupuje dle § 11d odst. 1 a 2 ZMP</a:t>
            </a:r>
            <a:r>
              <a:rPr lang="cs-CZ" sz="2200" dirty="0">
                <a:latin typeface="+mj-lt"/>
              </a:rPr>
              <a:t>:</a:t>
            </a:r>
          </a:p>
          <a:p>
            <a:pPr marL="360363" lvl="1" indent="-342900">
              <a:buFont typeface="Arial" panose="020B0604020202020204" pitchFamily="34" charset="0"/>
              <a:buChar char="•"/>
            </a:pPr>
            <a:r>
              <a:rPr lang="cs-CZ" sz="2200" dirty="0">
                <a:latin typeface="+mj-lt"/>
              </a:rPr>
              <a:t>v případech, kdy </a:t>
            </a:r>
            <a:r>
              <a:rPr lang="cs-CZ" sz="2200" b="1" dirty="0">
                <a:solidFill>
                  <a:schemeClr val="accent3"/>
                </a:solidFill>
                <a:latin typeface="+mj-lt"/>
              </a:rPr>
              <a:t>účinnost rozhodnutí o úpadku nastala před splatností poplatku</a:t>
            </a:r>
            <a:r>
              <a:rPr lang="cs-CZ" sz="2200" dirty="0">
                <a:latin typeface="+mj-lt"/>
              </a:rPr>
              <a:t>, </a:t>
            </a:r>
          </a:p>
          <a:p>
            <a:pPr marL="360363" lvl="1" indent="-342900">
              <a:buFont typeface="Arial" panose="020B0604020202020204" pitchFamily="34" charset="0"/>
              <a:buChar char="•"/>
            </a:pPr>
            <a:r>
              <a:rPr lang="cs-CZ" sz="2200" dirty="0">
                <a:latin typeface="+mj-lt"/>
              </a:rPr>
              <a:t>v případech, kdy </a:t>
            </a:r>
            <a:r>
              <a:rPr lang="cs-CZ" sz="2200" b="1" dirty="0">
                <a:solidFill>
                  <a:schemeClr val="accent4"/>
                </a:solidFill>
                <a:latin typeface="+mj-lt"/>
              </a:rPr>
              <a:t>účinnost rozhodnutí o úpadku nastala po splatnosti poplatku a poplatek není uhrazen,</a:t>
            </a:r>
          </a:p>
          <a:p>
            <a:pPr marL="360363" lvl="1" indent="-342900">
              <a:buFont typeface="Arial" panose="020B0604020202020204" pitchFamily="34" charset="0"/>
              <a:buChar char="•"/>
            </a:pPr>
            <a:r>
              <a:rPr lang="cs-CZ" sz="2200" dirty="0">
                <a:latin typeface="+mj-lt"/>
              </a:rPr>
              <a:t>vždy u poplatku za odkládání komunálního odpadu z nemovité věci založeném na </a:t>
            </a:r>
            <a:r>
              <a:rPr lang="cs-CZ" sz="2200" b="1" dirty="0">
                <a:solidFill>
                  <a:schemeClr val="accent1"/>
                </a:solidFill>
                <a:latin typeface="+mj-lt"/>
              </a:rPr>
              <a:t>hmotnostním či objemovém základu</a:t>
            </a:r>
            <a:r>
              <a:rPr lang="cs-CZ" sz="2200" dirty="0">
                <a:latin typeface="+mj-lt"/>
              </a:rPr>
              <a:t>. </a:t>
            </a:r>
            <a:r>
              <a:rPr lang="cs-CZ" dirty="0">
                <a:latin typeface="+mj-lt"/>
              </a:rPr>
              <a:t> </a:t>
            </a:r>
          </a:p>
          <a:p>
            <a:pPr marL="0" indent="0">
              <a:buNone/>
            </a:pPr>
            <a:endParaRPr lang="cs-CZ" sz="2200" dirty="0">
              <a:latin typeface="+mj-lt"/>
            </a:endParaRPr>
          </a:p>
        </p:txBody>
      </p:sp>
      <p:sp>
        <p:nvSpPr>
          <p:cNvPr id="3" name="Nadpis 2"/>
          <p:cNvSpPr>
            <a:spLocks noGrp="1"/>
          </p:cNvSpPr>
          <p:nvPr>
            <p:ph type="title"/>
          </p:nvPr>
        </p:nvSpPr>
        <p:spPr>
          <a:xfrm>
            <a:off x="457200" y="0"/>
            <a:ext cx="7543800" cy="1566472"/>
          </a:xfrm>
        </p:spPr>
        <p:txBody>
          <a:bodyPr>
            <a:normAutofit/>
          </a:bodyPr>
          <a:lstStyle/>
          <a:p>
            <a:r>
              <a:rPr lang="cs-CZ" sz="3200" dirty="0"/>
              <a:t>Rozdělení insolvenčního řízení  - úpadek</a:t>
            </a:r>
          </a:p>
        </p:txBody>
      </p:sp>
    </p:spTree>
    <p:extLst>
      <p:ext uri="{BB962C8B-B14F-4D97-AF65-F5344CB8AC3E}">
        <p14:creationId xmlns:p14="http://schemas.microsoft.com/office/powerpoint/2010/main" val="385564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9823" y="3"/>
            <a:ext cx="8874177" cy="1588954"/>
          </a:xfrm>
        </p:spPr>
        <p:txBody>
          <a:bodyPr>
            <a:normAutofit/>
          </a:bodyPr>
          <a:lstStyle/>
          <a:p>
            <a:r>
              <a:rPr lang="cs-CZ" sz="3200" dirty="0" smtClean="0"/>
              <a:t>Obecná východiska</a:t>
            </a:r>
            <a:endParaRPr lang="cs-CZ" sz="3200" dirty="0"/>
          </a:p>
        </p:txBody>
      </p:sp>
      <p:sp>
        <p:nvSpPr>
          <p:cNvPr id="3" name="Zástupný symbol pro obsah 2"/>
          <p:cNvSpPr>
            <a:spLocks noGrp="1"/>
          </p:cNvSpPr>
          <p:nvPr>
            <p:ph idx="1"/>
          </p:nvPr>
        </p:nvSpPr>
        <p:spPr>
          <a:xfrm>
            <a:off x="329784" y="1828801"/>
            <a:ext cx="8551888" cy="4544567"/>
          </a:xfrm>
        </p:spPr>
        <p:txBody>
          <a:bodyPr>
            <a:normAutofit fontScale="70000" lnSpcReduction="20000"/>
          </a:bodyPr>
          <a:lstStyle/>
          <a:p>
            <a:r>
              <a:rPr lang="cs-CZ" sz="2900" dirty="0" smtClean="0">
                <a:latin typeface="+mj-lt"/>
              </a:rPr>
              <a:t>Související problematika stojící mimo ZMP:</a:t>
            </a:r>
          </a:p>
          <a:p>
            <a:pPr marL="457200" indent="-457200">
              <a:buFont typeface="Arial" panose="020B0604020202020204" pitchFamily="34" charset="0"/>
              <a:buChar char="•"/>
            </a:pPr>
            <a:r>
              <a:rPr lang="cs-CZ" sz="2900" b="1" dirty="0" smtClean="0">
                <a:latin typeface="+mj-lt"/>
              </a:rPr>
              <a:t>Odpad</a:t>
            </a:r>
            <a:r>
              <a:rPr lang="cs-CZ" sz="2900" dirty="0" smtClean="0">
                <a:latin typeface="+mj-lt"/>
              </a:rPr>
              <a:t> </a:t>
            </a:r>
            <a:r>
              <a:rPr lang="cs-CZ" sz="2900" dirty="0">
                <a:latin typeface="+mj-lt"/>
              </a:rPr>
              <a:t>= každá movitá věc, které se osoba zbavuje, má úmysl nebo povinnost se jí </a:t>
            </a:r>
            <a:r>
              <a:rPr lang="cs-CZ" sz="2900" dirty="0" smtClean="0">
                <a:latin typeface="+mj-lt"/>
              </a:rPr>
              <a:t>zbavit (§ 4 odst. 1 zákona o odpadech)</a:t>
            </a:r>
          </a:p>
          <a:p>
            <a:pPr marL="841248" lvl="1" indent="-457200">
              <a:buFont typeface="Arial" panose="020B0604020202020204" pitchFamily="34" charset="0"/>
              <a:buChar char="•"/>
            </a:pPr>
            <a:r>
              <a:rPr lang="cs-CZ" sz="2600" b="1" dirty="0">
                <a:latin typeface="+mj-lt"/>
              </a:rPr>
              <a:t>K</a:t>
            </a:r>
            <a:r>
              <a:rPr lang="cs-CZ" sz="2600" b="1" dirty="0" smtClean="0">
                <a:latin typeface="+mj-lt"/>
              </a:rPr>
              <a:t>omunální odpad </a:t>
            </a:r>
            <a:r>
              <a:rPr lang="cs-CZ" sz="2600" dirty="0" smtClean="0">
                <a:latin typeface="+mj-lt"/>
              </a:rPr>
              <a:t>= </a:t>
            </a:r>
            <a:r>
              <a:rPr lang="cs-CZ" sz="2600" dirty="0">
                <a:latin typeface="+mj-lt"/>
              </a:rPr>
              <a:t>směsný a tříděný odpad z domácností, zejména papír a lepenka, sklo, kovy, plasty, biologický odpad, dřevo, textil, obaly, odpadní elektrická a elektronická zařízení, odpadní baterie a akumulátory, a objemný odpad, zejména matrace a nábytek, a dále směsný odpad a tříděný odpad z jiných zdrojů, pokud je co do povahy a složení podobný odpadu z domácností; komunální odpad nezahrnuje odpad z výroby, zemědělství, lesnictví, rybolovu, septiků, kanalizační sítě a čistíren odpadních vod, včetně kalů, vozidla na konci životnosti ani stavební a demoliční </a:t>
            </a:r>
            <a:r>
              <a:rPr lang="cs-CZ" sz="2600" dirty="0" smtClean="0">
                <a:latin typeface="+mj-lt"/>
              </a:rPr>
              <a:t>odpad (§ 11 odst. 2 písm. a) zákona o odpadech)</a:t>
            </a:r>
            <a:endParaRPr lang="cs-CZ" sz="2600" dirty="0">
              <a:latin typeface="+mj-lt"/>
            </a:endParaRPr>
          </a:p>
          <a:p>
            <a:pPr marL="457200" indent="-457200">
              <a:buFont typeface="Arial" panose="020B0604020202020204" pitchFamily="34" charset="0"/>
              <a:buChar char="•"/>
            </a:pPr>
            <a:r>
              <a:rPr lang="cs-CZ" sz="2900" dirty="0" smtClean="0">
                <a:latin typeface="+mj-lt"/>
              </a:rPr>
              <a:t>Obecní systém odpadového hospodářství – OZV(§ 59 zákona o odpadech).</a:t>
            </a:r>
          </a:p>
          <a:p>
            <a:pPr marL="841248" lvl="1" indent="-457200">
              <a:buFont typeface="Arial" panose="020B0604020202020204" pitchFamily="34" charset="0"/>
              <a:buChar char="•"/>
            </a:pPr>
            <a:r>
              <a:rPr lang="cs-CZ" sz="2600" dirty="0">
                <a:latin typeface="+mj-lt"/>
              </a:rPr>
              <a:t>Právní výklad k zákonnému zmocnění odboru veřejné správy, dozoru a kontroly Ministerstva vnitra, </a:t>
            </a:r>
            <a:r>
              <a:rPr lang="cs-CZ" sz="2600" b="1" dirty="0">
                <a:latin typeface="+mj-lt"/>
              </a:rPr>
              <a:t>K obecně závazné vyhlášce, kterou se stanoví obecní systém odpadového hospodářství</a:t>
            </a:r>
            <a:r>
              <a:rPr lang="cs-CZ" sz="2600" dirty="0" smtClean="0">
                <a:latin typeface="+mj-lt"/>
              </a:rPr>
              <a:t>.</a:t>
            </a:r>
          </a:p>
          <a:p>
            <a:pPr marL="841248" lvl="1" indent="-457200">
              <a:buFont typeface="Arial" panose="020B0604020202020204" pitchFamily="34" charset="0"/>
              <a:buChar char="•"/>
            </a:pPr>
            <a:r>
              <a:rPr lang="cs-CZ" sz="2600" dirty="0">
                <a:latin typeface="+mj-lt"/>
              </a:rPr>
              <a:t>Známky na popelnice a nevyvážení neoznačených popelnic</a:t>
            </a:r>
          </a:p>
          <a:p>
            <a:pPr marL="457200" indent="-457200">
              <a:buFont typeface="Arial" panose="020B0604020202020204" pitchFamily="34" charset="0"/>
              <a:buChar char="•"/>
            </a:pPr>
            <a:r>
              <a:rPr lang="cs-CZ" sz="2900" dirty="0" smtClean="0">
                <a:latin typeface="+mj-lt"/>
              </a:rPr>
              <a:t>Problematika odstraňování odpadů produkovaných právnickou osobou či podnikající fyzickou osobou. </a:t>
            </a:r>
            <a:endParaRPr lang="cs-CZ" sz="2900" dirty="0">
              <a:latin typeface="+mj-lt"/>
            </a:endParaRP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a:t>
            </a:fld>
            <a:endParaRPr lang="cs-CZ"/>
          </a:p>
        </p:txBody>
      </p:sp>
    </p:spTree>
    <p:extLst>
      <p:ext uri="{BB962C8B-B14F-4D97-AF65-F5344CB8AC3E}">
        <p14:creationId xmlns:p14="http://schemas.microsoft.com/office/powerpoint/2010/main" val="1866200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48721"/>
            <a:ext cx="8229600" cy="2403554"/>
          </a:xfrm>
        </p:spPr>
        <p:txBody>
          <a:bodyPr>
            <a:normAutofit/>
          </a:bodyPr>
          <a:lstStyle/>
          <a:p>
            <a:r>
              <a:rPr lang="cs-CZ" sz="2200" dirty="0">
                <a:latin typeface="+mj-lt"/>
              </a:rPr>
              <a:t>Rozdělení poplatkového období na dvě části:</a:t>
            </a:r>
          </a:p>
          <a:p>
            <a:pPr marL="342900" indent="-342900">
              <a:buFont typeface="Arial" panose="020B0604020202020204" pitchFamily="34" charset="0"/>
              <a:buChar char="•"/>
            </a:pPr>
            <a:r>
              <a:rPr lang="cs-CZ" sz="1800" b="1" dirty="0">
                <a:latin typeface="+mj-lt"/>
              </a:rPr>
              <a:t>Období 1</a:t>
            </a:r>
            <a:r>
              <a:rPr lang="cs-CZ" sz="1800" dirty="0">
                <a:latin typeface="+mj-lt"/>
              </a:rPr>
              <a:t>: začátek kalendářního roku – konec kalendářního měsíce, kdy bylo rozhodnuto o úpadku.</a:t>
            </a:r>
          </a:p>
          <a:p>
            <a:pPr marL="857250" lvl="1" indent="-342900"/>
            <a:r>
              <a:rPr lang="cs-CZ" sz="1600" dirty="0">
                <a:latin typeface="+mj-lt"/>
              </a:rPr>
              <a:t>Pokud nabylo </a:t>
            </a:r>
            <a:r>
              <a:rPr lang="cs-CZ" sz="1600" b="1" dirty="0">
                <a:latin typeface="+mj-lt"/>
              </a:rPr>
              <a:t>rozhodnutí o úpadku účinnosti v prosinci </a:t>
            </a:r>
            <a:r>
              <a:rPr lang="cs-CZ" sz="1600" dirty="0">
                <a:latin typeface="+mj-lt"/>
              </a:rPr>
              <a:t>→ nic se nerozděluje. Správce poplatku vyměří poplatek za celý kalendářní rok a přihlásí pohledávku do IŘ.</a:t>
            </a:r>
          </a:p>
          <a:p>
            <a:pPr marL="342900" indent="-342900">
              <a:buFont typeface="Arial" panose="020B0604020202020204" pitchFamily="34" charset="0"/>
              <a:buChar char="•"/>
            </a:pPr>
            <a:r>
              <a:rPr lang="cs-CZ" sz="1800" b="1" dirty="0">
                <a:latin typeface="+mj-lt"/>
              </a:rPr>
              <a:t>Období 2</a:t>
            </a:r>
            <a:r>
              <a:rPr lang="cs-CZ" sz="1800" dirty="0">
                <a:latin typeface="+mj-lt"/>
              </a:rPr>
              <a:t>: začátek měsíce následujícího po měsíci, kdy bylo rozhodnuto o úpadku – konec roku.</a:t>
            </a:r>
          </a:p>
        </p:txBody>
      </p:sp>
      <p:sp>
        <p:nvSpPr>
          <p:cNvPr id="3" name="Nadpis 2"/>
          <p:cNvSpPr>
            <a:spLocks noGrp="1"/>
          </p:cNvSpPr>
          <p:nvPr>
            <p:ph type="title"/>
          </p:nvPr>
        </p:nvSpPr>
        <p:spPr>
          <a:xfrm>
            <a:off x="457200" y="286605"/>
            <a:ext cx="7909560" cy="1287362"/>
          </a:xfrm>
        </p:spPr>
        <p:txBody>
          <a:bodyPr>
            <a:normAutofit/>
          </a:bodyPr>
          <a:lstStyle/>
          <a:p>
            <a:r>
              <a:rPr lang="cs-CZ" sz="3200" dirty="0"/>
              <a:t>Rozdělení insolvenčního řízení  - úpadek</a:t>
            </a:r>
          </a:p>
        </p:txBody>
      </p:sp>
      <p:pic>
        <p:nvPicPr>
          <p:cNvPr id="4" name="Obrázek 3" descr="Obsah obrázku text, řada/pruh, snímek obrazovky, diagram&#10;&#10;Popis byl vytvořen automaticky">
            <a:extLst>
              <a:ext uri="{FF2B5EF4-FFF2-40B4-BE49-F238E27FC236}">
                <a16:creationId xmlns:a16="http://schemas.microsoft.com/office/drawing/2014/main" id="{89F7E500-6649-9E88-7C8E-A12D47595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39650"/>
            <a:ext cx="8340517" cy="2011141"/>
          </a:xfrm>
          <a:prstGeom prst="rect">
            <a:avLst/>
          </a:prstGeom>
        </p:spPr>
      </p:pic>
    </p:spTree>
    <p:extLst>
      <p:ext uri="{BB962C8B-B14F-4D97-AF65-F5344CB8AC3E}">
        <p14:creationId xmlns:p14="http://schemas.microsoft.com/office/powerpoint/2010/main" val="9167144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66275"/>
            <a:ext cx="8551889" cy="4459574"/>
          </a:xfrm>
        </p:spPr>
        <p:txBody>
          <a:bodyPr>
            <a:normAutofit fontScale="92500" lnSpcReduction="10000"/>
          </a:bodyPr>
          <a:lstStyle/>
          <a:p>
            <a:pPr marL="0" indent="0">
              <a:buNone/>
            </a:pPr>
            <a:r>
              <a:rPr lang="cs-CZ" sz="2200" b="1" dirty="0">
                <a:latin typeface="+mj-lt"/>
              </a:rPr>
              <a:t>Konečnou zprávu</a:t>
            </a:r>
            <a:r>
              <a:rPr lang="cs-CZ" sz="2200" dirty="0">
                <a:latin typeface="+mj-lt"/>
              </a:rPr>
              <a:t> předkládá soudu insolvenční správce v závěru zpeněžení majetkové podstaty (zejména u konkursu). Vyčísluje </a:t>
            </a:r>
            <a:r>
              <a:rPr lang="cs-CZ" sz="2200" b="1" dirty="0">
                <a:solidFill>
                  <a:schemeClr val="accent4"/>
                </a:solidFill>
                <a:latin typeface="+mj-lt"/>
              </a:rPr>
              <a:t>částku, která má být rozdělena mezi konkrétní věřitele podle jejich podílů na této částce</a:t>
            </a:r>
            <a:r>
              <a:rPr lang="cs-CZ" sz="2200" dirty="0">
                <a:latin typeface="+mj-lt"/>
              </a:rPr>
              <a:t>. </a:t>
            </a:r>
          </a:p>
          <a:p>
            <a:pPr marL="0" indent="0">
              <a:buNone/>
            </a:pPr>
            <a:r>
              <a:rPr lang="cs-CZ" sz="2200" dirty="0">
                <a:latin typeface="+mj-lt"/>
              </a:rPr>
              <a:t>Výchozí podmínkou postupu dle § 11d odst. 3 a 4  ZMP je to, že</a:t>
            </a:r>
            <a:r>
              <a:rPr lang="cs-CZ" sz="2200" b="1" dirty="0">
                <a:latin typeface="+mj-lt"/>
              </a:rPr>
              <a:t> nejsou do dne předložení konečné zprávy (včetně) </a:t>
            </a:r>
            <a:r>
              <a:rPr lang="cs-CZ" sz="2200" dirty="0">
                <a:latin typeface="+mj-lt"/>
              </a:rPr>
              <a:t>splněny podmínky pro vyměření poplatku předepsáním do evidence poplatků podle § 11 odst. 1 ZMP - </a:t>
            </a:r>
            <a:r>
              <a:rPr lang="cs-CZ" sz="2200" b="1" dirty="0">
                <a:latin typeface="+mj-lt"/>
              </a:rPr>
              <a:t>tj. pokud je zaplaceno za celý rok (včas/opožděně) ve správné výši, není na co výtěžek rozdělovat = není důvod použít § 11d ZMP</a:t>
            </a:r>
            <a:r>
              <a:rPr lang="cs-CZ" sz="2200" dirty="0" smtClean="0">
                <a:latin typeface="+mj-lt"/>
              </a:rPr>
              <a:t>.</a:t>
            </a:r>
          </a:p>
          <a:p>
            <a:pPr marL="0" indent="0">
              <a:buNone/>
            </a:pPr>
            <a:r>
              <a:rPr lang="cs-CZ" dirty="0">
                <a:latin typeface="+mj-lt"/>
              </a:rPr>
              <a:t>Správce poplatku </a:t>
            </a:r>
            <a:r>
              <a:rPr lang="cs-CZ" b="1" dirty="0">
                <a:latin typeface="+mj-lt"/>
              </a:rPr>
              <a:t>postupuje dle § 11d odst. 3 a 4 ZMP</a:t>
            </a:r>
            <a:r>
              <a:rPr lang="cs-CZ" dirty="0">
                <a:latin typeface="+mj-lt"/>
              </a:rPr>
              <a:t>:</a:t>
            </a:r>
          </a:p>
          <a:p>
            <a:pPr marL="342900" lvl="1" indent="-342900">
              <a:buFont typeface="Arial" panose="020B0604020202020204" pitchFamily="34" charset="0"/>
              <a:buChar char="•"/>
            </a:pPr>
            <a:r>
              <a:rPr lang="cs-CZ" sz="2200" dirty="0">
                <a:latin typeface="+mj-lt"/>
              </a:rPr>
              <a:t>v případech, kdy </a:t>
            </a:r>
            <a:r>
              <a:rPr lang="cs-CZ" sz="2200" b="1" dirty="0">
                <a:solidFill>
                  <a:schemeClr val="accent3"/>
                </a:solidFill>
                <a:latin typeface="+mj-lt"/>
              </a:rPr>
              <a:t>konečná zpráva byla předložena IS před splatností poplatku a poplatek není uhrazen</a:t>
            </a:r>
            <a:r>
              <a:rPr lang="cs-CZ" sz="2200" dirty="0">
                <a:latin typeface="+mj-lt"/>
              </a:rPr>
              <a:t>, </a:t>
            </a:r>
          </a:p>
          <a:p>
            <a:pPr marL="342900" lvl="1" indent="-342900">
              <a:buFont typeface="Arial" panose="020B0604020202020204" pitchFamily="34" charset="0"/>
              <a:buChar char="•"/>
            </a:pPr>
            <a:r>
              <a:rPr lang="cs-CZ" sz="2200" dirty="0">
                <a:latin typeface="+mj-lt"/>
              </a:rPr>
              <a:t>v případech, kdy </a:t>
            </a:r>
            <a:r>
              <a:rPr lang="cs-CZ" sz="2200" b="1" dirty="0">
                <a:solidFill>
                  <a:schemeClr val="accent1"/>
                </a:solidFill>
                <a:latin typeface="+mj-lt"/>
              </a:rPr>
              <a:t>konečná zpráva byla předložena IS po splatnosti poplatku a poplatek není uhrazen,</a:t>
            </a:r>
          </a:p>
          <a:p>
            <a:pPr marL="342900" lvl="1" indent="-342900">
              <a:buFont typeface="Arial" panose="020B0604020202020204" pitchFamily="34" charset="0"/>
              <a:buChar char="•"/>
            </a:pPr>
            <a:r>
              <a:rPr lang="cs-CZ" sz="2200" dirty="0">
                <a:latin typeface="+mj-lt"/>
              </a:rPr>
              <a:t>vždy u poplatku za odkládání komunálního odpadu z nemovité věci založeném na </a:t>
            </a:r>
            <a:r>
              <a:rPr lang="cs-CZ" sz="2200" b="1" dirty="0">
                <a:solidFill>
                  <a:schemeClr val="accent4"/>
                </a:solidFill>
                <a:latin typeface="+mj-lt"/>
              </a:rPr>
              <a:t>hmotnostním či objemovém základu</a:t>
            </a:r>
            <a:r>
              <a:rPr lang="cs-CZ" sz="2200" dirty="0">
                <a:latin typeface="+mj-lt"/>
              </a:rPr>
              <a:t>. </a:t>
            </a:r>
            <a:r>
              <a:rPr lang="cs-CZ" dirty="0">
                <a:latin typeface="+mj-lt"/>
              </a:rPr>
              <a:t> </a:t>
            </a:r>
          </a:p>
          <a:p>
            <a:endParaRPr lang="cs-CZ" sz="2200" dirty="0">
              <a:latin typeface="+mj-lt"/>
            </a:endParaRPr>
          </a:p>
        </p:txBody>
      </p:sp>
      <p:sp>
        <p:nvSpPr>
          <p:cNvPr id="3" name="Nadpis 2"/>
          <p:cNvSpPr>
            <a:spLocks noGrp="1"/>
          </p:cNvSpPr>
          <p:nvPr>
            <p:ph type="title"/>
          </p:nvPr>
        </p:nvSpPr>
        <p:spPr>
          <a:xfrm>
            <a:off x="457200" y="286605"/>
            <a:ext cx="7909560" cy="1342196"/>
          </a:xfrm>
        </p:spPr>
        <p:txBody>
          <a:bodyPr>
            <a:normAutofit/>
          </a:bodyPr>
          <a:lstStyle/>
          <a:p>
            <a:r>
              <a:rPr lang="cs-CZ" sz="3200" dirty="0"/>
              <a:t>Rozdělení insolvenčního řízení  - </a:t>
            </a:r>
            <a:r>
              <a:rPr lang="cs-CZ" sz="3200" dirty="0" smtClean="0"/>
              <a:t>konečná zpráva</a:t>
            </a:r>
            <a:endParaRPr lang="cs-CZ" sz="3200" dirty="0"/>
          </a:p>
        </p:txBody>
      </p:sp>
    </p:spTree>
    <p:extLst>
      <p:ext uri="{BB962C8B-B14F-4D97-AF65-F5344CB8AC3E}">
        <p14:creationId xmlns:p14="http://schemas.microsoft.com/office/powerpoint/2010/main" val="227300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49896" y="1816177"/>
            <a:ext cx="8229600" cy="2628407"/>
          </a:xfrm>
        </p:spPr>
        <p:txBody>
          <a:bodyPr>
            <a:normAutofit/>
          </a:bodyPr>
          <a:lstStyle/>
          <a:p>
            <a:pPr marL="109728" indent="0">
              <a:buNone/>
            </a:pPr>
            <a:r>
              <a:rPr lang="cs-CZ" sz="1800" dirty="0">
                <a:latin typeface="+mj-lt"/>
              </a:rPr>
              <a:t>Rozdělení poplatkového období na dvě části:</a:t>
            </a:r>
          </a:p>
          <a:p>
            <a:pPr marL="342900" indent="-342900">
              <a:buFont typeface="Arial" panose="020B0604020202020204" pitchFamily="34" charset="0"/>
              <a:buChar char="•"/>
            </a:pPr>
            <a:r>
              <a:rPr lang="cs-CZ" sz="1800" b="1" dirty="0">
                <a:latin typeface="+mj-lt"/>
              </a:rPr>
              <a:t>Období 1</a:t>
            </a:r>
            <a:r>
              <a:rPr lang="cs-CZ" sz="1800" dirty="0">
                <a:latin typeface="+mj-lt"/>
              </a:rPr>
              <a:t>: začátek kalendářního roku – konec kalendářního měsíce, předcházejícímu předložení konečné zprávy.</a:t>
            </a:r>
          </a:p>
          <a:p>
            <a:pPr marL="857250" lvl="1" indent="-342900"/>
            <a:r>
              <a:rPr lang="cs-CZ" dirty="0">
                <a:latin typeface="+mj-lt"/>
              </a:rPr>
              <a:t>Pokud byla konečná zpráva předložena</a:t>
            </a:r>
            <a:r>
              <a:rPr lang="cs-CZ" b="1" dirty="0">
                <a:latin typeface="+mj-lt"/>
              </a:rPr>
              <a:t> v prosinci </a:t>
            </a:r>
            <a:r>
              <a:rPr lang="cs-CZ" dirty="0">
                <a:latin typeface="+mj-lt"/>
              </a:rPr>
              <a:t>→ rozdělí se poplatkové období  - období 1 je leden - listopad. Pokud byla KZ předložena v </a:t>
            </a:r>
            <a:r>
              <a:rPr lang="cs-CZ" b="1" dirty="0">
                <a:latin typeface="+mj-lt"/>
              </a:rPr>
              <a:t>lednu</a:t>
            </a:r>
            <a:r>
              <a:rPr lang="cs-CZ" dirty="0">
                <a:latin typeface="+mj-lt"/>
              </a:rPr>
              <a:t>, nic se nerozděluje. </a:t>
            </a:r>
          </a:p>
          <a:p>
            <a:pPr marL="342900" indent="-342900">
              <a:buFont typeface="Arial" panose="020B0604020202020204" pitchFamily="34" charset="0"/>
              <a:buChar char="•"/>
            </a:pPr>
            <a:r>
              <a:rPr lang="cs-CZ" sz="1800" b="1" dirty="0">
                <a:latin typeface="+mj-lt"/>
              </a:rPr>
              <a:t>Období 2</a:t>
            </a:r>
            <a:r>
              <a:rPr lang="cs-CZ" sz="1800" dirty="0">
                <a:latin typeface="+mj-lt"/>
              </a:rPr>
              <a:t>: začátek měsíce, kdy byla předložena konečná zpráva – konec roku.</a:t>
            </a:r>
          </a:p>
        </p:txBody>
      </p:sp>
      <p:sp>
        <p:nvSpPr>
          <p:cNvPr id="3" name="Nadpis 2"/>
          <p:cNvSpPr>
            <a:spLocks noGrp="1"/>
          </p:cNvSpPr>
          <p:nvPr>
            <p:ph type="title"/>
          </p:nvPr>
        </p:nvSpPr>
        <p:spPr>
          <a:xfrm>
            <a:off x="457200" y="286604"/>
            <a:ext cx="7909560" cy="1204917"/>
          </a:xfrm>
        </p:spPr>
        <p:txBody>
          <a:bodyPr>
            <a:normAutofit/>
          </a:bodyPr>
          <a:lstStyle/>
          <a:p>
            <a:r>
              <a:rPr lang="cs-CZ" sz="3200" dirty="0"/>
              <a:t>Rozdělení insolvenčního řízení  - </a:t>
            </a:r>
            <a:r>
              <a:rPr lang="cs-CZ" sz="3200" dirty="0" smtClean="0"/>
              <a:t>konečná zpráva</a:t>
            </a:r>
            <a:endParaRPr lang="cs-CZ" sz="3200" dirty="0"/>
          </a:p>
        </p:txBody>
      </p:sp>
      <p:pic>
        <p:nvPicPr>
          <p:cNvPr id="4" name="Obrázek 3"/>
          <p:cNvPicPr>
            <a:picLocks noChangeAspect="1"/>
          </p:cNvPicPr>
          <p:nvPr/>
        </p:nvPicPr>
        <p:blipFill rotWithShape="1">
          <a:blip r:embed="rId2"/>
          <a:srcRect l="21256" t="56930" r="8657" b="17240"/>
          <a:stretch/>
        </p:blipFill>
        <p:spPr>
          <a:xfrm>
            <a:off x="457200" y="4140527"/>
            <a:ext cx="8136904" cy="1874231"/>
          </a:xfrm>
          <a:prstGeom prst="rect">
            <a:avLst/>
          </a:prstGeom>
        </p:spPr>
      </p:pic>
    </p:spTree>
    <p:extLst>
      <p:ext uri="{BB962C8B-B14F-4D97-AF65-F5344CB8AC3E}">
        <p14:creationId xmlns:p14="http://schemas.microsoft.com/office/powerpoint/2010/main" val="10598875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414328" y="6459290"/>
            <a:ext cx="4813067" cy="504056"/>
          </a:xfrm>
        </p:spPr>
        <p:txBody>
          <a:bodyPr>
            <a:normAutofit fontScale="55000" lnSpcReduction="20000"/>
          </a:bodyPr>
          <a:lstStyle/>
          <a:p>
            <a:pPr marL="109728" indent="0">
              <a:buNone/>
            </a:pPr>
            <a:r>
              <a:rPr lang="cs-CZ" sz="2000" dirty="0" smtClean="0"/>
              <a:t>Zdroj: </a:t>
            </a:r>
            <a:r>
              <a:rPr lang="cs-CZ" sz="2000" dirty="0"/>
              <a:t>Důvodová zpráva k zákonu č. 252/2023 Sb.</a:t>
            </a:r>
          </a:p>
          <a:p>
            <a:pPr marL="109728" indent="0">
              <a:buNone/>
            </a:pPr>
            <a:r>
              <a:rPr lang="cs-CZ" sz="2000" dirty="0" smtClean="0"/>
              <a:t> </a:t>
            </a:r>
            <a:endParaRPr lang="cs-CZ" sz="2000" dirty="0"/>
          </a:p>
        </p:txBody>
      </p:sp>
      <p:sp>
        <p:nvSpPr>
          <p:cNvPr id="3" name="Nadpis 2"/>
          <p:cNvSpPr>
            <a:spLocks noGrp="1"/>
          </p:cNvSpPr>
          <p:nvPr>
            <p:ph type="title"/>
          </p:nvPr>
        </p:nvSpPr>
        <p:spPr>
          <a:xfrm>
            <a:off x="822960" y="286604"/>
            <a:ext cx="7543800" cy="1324839"/>
          </a:xfrm>
        </p:spPr>
        <p:txBody>
          <a:bodyPr>
            <a:normAutofit/>
          </a:bodyPr>
          <a:lstStyle/>
          <a:p>
            <a:r>
              <a:rPr lang="cs-CZ" sz="3200" dirty="0"/>
              <a:t>Rozdělení insolvenčního </a:t>
            </a:r>
            <a:r>
              <a:rPr lang="cs-CZ" sz="3200" dirty="0" smtClean="0"/>
              <a:t>řízení </a:t>
            </a:r>
            <a:br>
              <a:rPr lang="cs-CZ" sz="3200" dirty="0" smtClean="0"/>
            </a:br>
            <a:r>
              <a:rPr lang="cs-CZ" sz="3200" dirty="0" smtClean="0"/>
              <a:t>úpadek + konečná zpráva</a:t>
            </a:r>
            <a:endParaRPr lang="cs-CZ" sz="3200" dirty="0"/>
          </a:p>
        </p:txBody>
      </p:sp>
      <p:pic>
        <p:nvPicPr>
          <p:cNvPr id="4" name="Obrázek 3">
            <a:extLst>
              <a:ext uri="{FF2B5EF4-FFF2-40B4-BE49-F238E27FC236}">
                <a16:creationId xmlns:a16="http://schemas.microsoft.com/office/drawing/2014/main" id="{DE50192A-EF9C-47E5-2593-CB70673E2E57}"/>
              </a:ext>
            </a:extLst>
          </p:cNvPr>
          <p:cNvPicPr>
            <a:picLocks noChangeAspect="1"/>
          </p:cNvPicPr>
          <p:nvPr/>
        </p:nvPicPr>
        <p:blipFill rotWithShape="1">
          <a:blip r:embed="rId2"/>
          <a:srcRect l="37226" t="27371" r="21773" b="31097"/>
          <a:stretch/>
        </p:blipFill>
        <p:spPr>
          <a:xfrm>
            <a:off x="592112" y="1899680"/>
            <a:ext cx="6945744" cy="4397291"/>
          </a:xfrm>
          <a:prstGeom prst="rect">
            <a:avLst/>
          </a:prstGeom>
        </p:spPr>
      </p:pic>
    </p:spTree>
    <p:extLst>
      <p:ext uri="{BB962C8B-B14F-4D97-AF65-F5344CB8AC3E}">
        <p14:creationId xmlns:p14="http://schemas.microsoft.com/office/powerpoint/2010/main" val="1062739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0045" y="286604"/>
            <a:ext cx="7636715" cy="1450757"/>
          </a:xfrm>
        </p:spPr>
        <p:txBody>
          <a:bodyPr>
            <a:normAutofit/>
          </a:bodyPr>
          <a:lstStyle/>
          <a:p>
            <a:r>
              <a:rPr lang="cs-CZ" sz="3600" dirty="0" smtClean="0"/>
              <a:t>Přechod poplatkové povinnosti § 12 ZMP</a:t>
            </a:r>
            <a:endParaRPr lang="cs-CZ" sz="3600" dirty="0"/>
          </a:p>
        </p:txBody>
      </p:sp>
      <p:sp>
        <p:nvSpPr>
          <p:cNvPr id="3" name="Zástupný symbol pro obsah 2"/>
          <p:cNvSpPr>
            <a:spLocks noGrp="1"/>
          </p:cNvSpPr>
          <p:nvPr>
            <p:ph idx="1"/>
          </p:nvPr>
        </p:nvSpPr>
        <p:spPr/>
        <p:txBody>
          <a:bodyPr>
            <a:normAutofit fontScale="92500" lnSpcReduction="10000"/>
          </a:bodyPr>
          <a:lstStyle/>
          <a:p>
            <a:r>
              <a:rPr lang="cs-CZ" dirty="0">
                <a:latin typeface="+mj-lt"/>
              </a:rPr>
              <a:t>(1) Vznikne-li nedoplatek na poplatku poplatníkovi, </a:t>
            </a:r>
            <a:r>
              <a:rPr lang="cs-CZ" b="1" dirty="0">
                <a:latin typeface="+mj-lt"/>
              </a:rPr>
              <a:t>který je ke dni splatnosti</a:t>
            </a:r>
            <a:r>
              <a:rPr lang="cs-CZ" dirty="0">
                <a:latin typeface="+mj-lt"/>
              </a:rPr>
              <a:t> nezletilý a nenabyl plné svéprávnosti nebo </a:t>
            </a:r>
            <a:r>
              <a:rPr lang="cs-CZ" b="1" dirty="0">
                <a:latin typeface="+mj-lt"/>
              </a:rPr>
              <a:t>který je ke dni splatnosti</a:t>
            </a:r>
            <a:r>
              <a:rPr lang="cs-CZ" dirty="0">
                <a:latin typeface="+mj-lt"/>
              </a:rPr>
              <a:t> omezen ve svéprávnosti a byl mu jmenován opatrovník spravující jeho jmění, přechází poplatková povinnost tohoto poplatníka na zákonného zástupce nebo tohoto opatrovníka; zákonný zástupce nebo opatrovník má stejné procesní postavení jako poplatník.</a:t>
            </a:r>
          </a:p>
          <a:p>
            <a:r>
              <a:rPr lang="cs-CZ" dirty="0" smtClean="0">
                <a:latin typeface="+mj-lt"/>
              </a:rPr>
              <a:t>(</a:t>
            </a:r>
            <a:r>
              <a:rPr lang="cs-CZ" dirty="0">
                <a:latin typeface="+mj-lt"/>
              </a:rPr>
              <a:t>2) V případě podle odstavce 1 stanoví správce poplatku poplatek zákonnému zástupci nebo opatrovníkovi poplatníka. </a:t>
            </a:r>
            <a:r>
              <a:rPr lang="cs-CZ" b="1" dirty="0">
                <a:latin typeface="+mj-lt"/>
              </a:rPr>
              <a:t>Právní moc dosavadních rozhodnutí o stanovení poplatku poplatníkovi není jeho stanovení zákonnému zástupci nebo opatrovníkovi poplatníka na </a:t>
            </a:r>
            <a:r>
              <a:rPr lang="cs-CZ" b="1" dirty="0" smtClean="0">
                <a:latin typeface="+mj-lt"/>
              </a:rPr>
              <a:t>překážku.</a:t>
            </a:r>
          </a:p>
          <a:p>
            <a:r>
              <a:rPr lang="cs-CZ" b="1" dirty="0">
                <a:latin typeface="+mj-lt"/>
              </a:rPr>
              <a:t>→ poplatek za odkládání komunální odpadu z nemovité věci ve variantě hmotnost/objem</a:t>
            </a:r>
          </a:p>
          <a:p>
            <a:r>
              <a:rPr lang="cs-CZ" dirty="0" smtClean="0">
                <a:latin typeface="+mj-lt"/>
              </a:rPr>
              <a:t>(</a:t>
            </a:r>
            <a:r>
              <a:rPr lang="cs-CZ" dirty="0">
                <a:latin typeface="+mj-lt"/>
              </a:rPr>
              <a:t>3) Je-li zákonných zástupců nebo opatrovníků více, jsou povinni plnit poplatkovou povinnost společně a nerozdílně.</a:t>
            </a:r>
            <a:endParaRPr lang="cs-CZ" b="1" dirty="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64</a:t>
            </a:fld>
            <a:endParaRPr lang="cs-CZ"/>
          </a:p>
        </p:txBody>
      </p:sp>
    </p:spTree>
    <p:extLst>
      <p:ext uri="{BB962C8B-B14F-4D97-AF65-F5344CB8AC3E}">
        <p14:creationId xmlns:p14="http://schemas.microsoft.com/office/powerpoint/2010/main" val="2957444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procvičení</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dirty="0">
                <a:latin typeface="+mj-lt"/>
              </a:rPr>
              <a:t> Pan Novák poplatek zaplatil, a to včas ve správné výši</a:t>
            </a:r>
            <a:r>
              <a:rPr lang="cs-CZ" dirty="0" smtClean="0">
                <a:latin typeface="+mj-lt"/>
              </a:rPr>
              <a:t>.</a:t>
            </a:r>
            <a:endParaRPr lang="cs-CZ" dirty="0">
              <a:latin typeface="+mj-lt"/>
            </a:endParaRPr>
          </a:p>
          <a:p>
            <a:pPr>
              <a:buFont typeface="Arial" panose="020B0604020202020204" pitchFamily="34" charset="0"/>
              <a:buChar char="•"/>
            </a:pPr>
            <a:r>
              <a:rPr lang="cs-CZ" dirty="0">
                <a:latin typeface="+mj-lt"/>
              </a:rPr>
              <a:t> Pan Novák poplatek zaplatil včas a ve správné výši, ale zaplatil natřikrát.</a:t>
            </a:r>
          </a:p>
          <a:p>
            <a:pPr>
              <a:buFont typeface="Arial" panose="020B0604020202020204" pitchFamily="34" charset="0"/>
              <a:buChar char="•"/>
            </a:pPr>
            <a:r>
              <a:rPr lang="cs-CZ" dirty="0">
                <a:latin typeface="+mj-lt"/>
              </a:rPr>
              <a:t> Pan Novák poplatek zaplatil včas, ale více než platit měl.</a:t>
            </a:r>
          </a:p>
          <a:p>
            <a:pPr>
              <a:buFont typeface="Arial" panose="020B0604020202020204" pitchFamily="34" charset="0"/>
              <a:buChar char="•"/>
            </a:pPr>
            <a:r>
              <a:rPr lang="cs-CZ" dirty="0">
                <a:latin typeface="+mj-lt"/>
              </a:rPr>
              <a:t> Pan Novák poplatek zaplatil včas, ale jen polovinu poplatku.</a:t>
            </a:r>
          </a:p>
          <a:p>
            <a:pPr>
              <a:buFont typeface="Arial" panose="020B0604020202020204" pitchFamily="34" charset="0"/>
              <a:buChar char="•"/>
            </a:pPr>
            <a:r>
              <a:rPr lang="cs-CZ" dirty="0">
                <a:latin typeface="+mj-lt"/>
              </a:rPr>
              <a:t> Pan Novák zaplatil ve správné výši, ale pozdě.</a:t>
            </a:r>
          </a:p>
          <a:p>
            <a:pPr>
              <a:buFont typeface="Arial" panose="020B0604020202020204" pitchFamily="34" charset="0"/>
              <a:buChar char="•"/>
            </a:pPr>
            <a:r>
              <a:rPr lang="cs-CZ" dirty="0">
                <a:latin typeface="+mj-lt"/>
              </a:rPr>
              <a:t> Pan Novák poplatek nezaplatil.</a:t>
            </a:r>
          </a:p>
          <a:p>
            <a:pPr>
              <a:buFont typeface="Arial" panose="020B0604020202020204" pitchFamily="34" charset="0"/>
              <a:buChar char="•"/>
            </a:pPr>
            <a:r>
              <a:rPr lang="cs-CZ" dirty="0">
                <a:latin typeface="+mj-lt"/>
              </a:rPr>
              <a:t> Pan Novák poplatek zaplatil pozdě a jen polovinu poplatku.</a:t>
            </a:r>
          </a:p>
          <a:p>
            <a:pPr>
              <a:buFont typeface="Arial" panose="020B0604020202020204" pitchFamily="34" charset="0"/>
              <a:buChar char="•"/>
            </a:pPr>
            <a:r>
              <a:rPr lang="cs-CZ" dirty="0">
                <a:latin typeface="+mj-lt"/>
              </a:rPr>
              <a:t> Pan Novák zaplatil včas, ve správné výši, ale nesplnil ohlašovací povinnost.</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2006542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8206741" cy="4524586"/>
          </a:xfrm>
        </p:spPr>
        <p:txBody>
          <a:bodyPr>
            <a:normAutofit fontScale="55000" lnSpcReduction="20000"/>
          </a:bodyPr>
          <a:lstStyle/>
          <a:p>
            <a:pPr marL="182563" indent="-182563">
              <a:buFont typeface="Arial" panose="020B0604020202020204" pitchFamily="34" charset="0"/>
              <a:buChar char="•"/>
            </a:pPr>
            <a:r>
              <a:rPr lang="cs-CZ" sz="3400" b="1" dirty="0">
                <a:latin typeface="+mj-lt"/>
              </a:rPr>
              <a:t>Pan </a:t>
            </a:r>
            <a:r>
              <a:rPr lang="cs-CZ" sz="3400" b="1" dirty="0" smtClean="0">
                <a:latin typeface="+mj-lt"/>
              </a:rPr>
              <a:t>Novák </a:t>
            </a:r>
            <a:r>
              <a:rPr lang="cs-CZ" sz="3400" b="1" dirty="0">
                <a:latin typeface="+mj-lt"/>
              </a:rPr>
              <a:t>poplatek </a:t>
            </a:r>
            <a:r>
              <a:rPr lang="cs-CZ" sz="3400" b="1" dirty="0">
                <a:solidFill>
                  <a:srgbClr val="AFC32D"/>
                </a:solidFill>
                <a:latin typeface="+mj-lt"/>
              </a:rPr>
              <a:t>zaplatil</a:t>
            </a:r>
            <a:r>
              <a:rPr lang="cs-CZ" sz="3400" b="1" dirty="0">
                <a:latin typeface="+mj-lt"/>
              </a:rPr>
              <a:t>, a to </a:t>
            </a:r>
            <a:r>
              <a:rPr lang="cs-CZ" sz="3400" b="1" dirty="0">
                <a:solidFill>
                  <a:srgbClr val="AFC32D"/>
                </a:solidFill>
                <a:latin typeface="+mj-lt"/>
              </a:rPr>
              <a:t>včas</a:t>
            </a:r>
            <a:r>
              <a:rPr lang="cs-CZ" sz="3400" b="1" dirty="0">
                <a:latin typeface="+mj-lt"/>
              </a:rPr>
              <a:t> ve </a:t>
            </a:r>
            <a:r>
              <a:rPr lang="cs-CZ" sz="3400" b="1" dirty="0">
                <a:solidFill>
                  <a:srgbClr val="AFC32D"/>
                </a:solidFill>
                <a:latin typeface="+mj-lt"/>
              </a:rPr>
              <a:t>správné výši</a:t>
            </a:r>
            <a:r>
              <a:rPr lang="cs-CZ" sz="3400" b="1" dirty="0">
                <a:latin typeface="+mj-lt"/>
              </a:rPr>
              <a:t>.</a:t>
            </a:r>
          </a:p>
          <a:p>
            <a:pPr marL="182563" lvl="1" indent="-182563">
              <a:buFont typeface="Calibri" panose="020F0502020204030204" pitchFamily="34" charset="0"/>
              <a:buChar char="→"/>
            </a:pPr>
            <a:r>
              <a:rPr lang="cs-CZ" sz="2900" dirty="0">
                <a:latin typeface="+mj-lt"/>
              </a:rPr>
              <a:t>Správce poplatku nevydává rozhodnutí ani nic neoznamuje poplatníkovi. Poplatek vyměří jeho předepsáním do evidence.</a:t>
            </a:r>
          </a:p>
          <a:p>
            <a:pPr marL="182563" indent="-182563">
              <a:buFont typeface="Arial" panose="020B0604020202020204" pitchFamily="34" charset="0"/>
              <a:buChar char="•"/>
            </a:pPr>
            <a:r>
              <a:rPr lang="cs-CZ" sz="3400" b="1" dirty="0">
                <a:latin typeface="+mj-lt"/>
              </a:rPr>
              <a:t>Pan </a:t>
            </a:r>
            <a:r>
              <a:rPr lang="cs-CZ" sz="3400" b="1" dirty="0" smtClean="0">
                <a:latin typeface="+mj-lt"/>
              </a:rPr>
              <a:t>Novák </a:t>
            </a:r>
            <a:r>
              <a:rPr lang="cs-CZ" sz="3400" b="1" dirty="0">
                <a:latin typeface="+mj-lt"/>
              </a:rPr>
              <a:t>poplatek </a:t>
            </a:r>
            <a:r>
              <a:rPr lang="cs-CZ" sz="3400" b="1" dirty="0">
                <a:solidFill>
                  <a:srgbClr val="AFC32D"/>
                </a:solidFill>
                <a:latin typeface="+mj-lt"/>
              </a:rPr>
              <a:t>zaplatil včas </a:t>
            </a:r>
            <a:r>
              <a:rPr lang="cs-CZ" sz="3400" b="1" dirty="0">
                <a:latin typeface="+mj-lt"/>
              </a:rPr>
              <a:t>a ve </a:t>
            </a:r>
            <a:r>
              <a:rPr lang="cs-CZ" sz="3400" b="1" dirty="0">
                <a:solidFill>
                  <a:srgbClr val="AFC32D"/>
                </a:solidFill>
                <a:latin typeface="+mj-lt"/>
              </a:rPr>
              <a:t>správné výši</a:t>
            </a:r>
            <a:r>
              <a:rPr lang="cs-CZ" sz="3400" b="1" dirty="0">
                <a:latin typeface="+mj-lt"/>
              </a:rPr>
              <a:t>, ale zaplatil </a:t>
            </a:r>
            <a:r>
              <a:rPr lang="cs-CZ" sz="3400" b="1" dirty="0">
                <a:solidFill>
                  <a:srgbClr val="FF7D28"/>
                </a:solidFill>
                <a:latin typeface="+mj-lt"/>
              </a:rPr>
              <a:t>natřikrát</a:t>
            </a:r>
            <a:r>
              <a:rPr lang="cs-CZ" sz="3400" b="1" dirty="0">
                <a:latin typeface="+mj-lt"/>
              </a:rPr>
              <a:t>.</a:t>
            </a:r>
          </a:p>
          <a:p>
            <a:pPr marL="182563" lvl="1" indent="-182563">
              <a:buFont typeface="Calibri" panose="020F0502020204030204" pitchFamily="34" charset="0"/>
              <a:buChar char="→"/>
            </a:pPr>
            <a:r>
              <a:rPr lang="cs-CZ" sz="2900" dirty="0">
                <a:latin typeface="+mj-lt"/>
              </a:rPr>
              <a:t>Správce poplatku nevydává rozhodnutí ani nic neoznamuje poplatníkovi. Poplatek vyměří jeho předepsáním do evidence.</a:t>
            </a:r>
          </a:p>
          <a:p>
            <a:pPr marL="182563" indent="-182563">
              <a:buFont typeface="Arial" panose="020B0604020202020204" pitchFamily="34" charset="0"/>
              <a:buChar char="•"/>
            </a:pPr>
            <a:r>
              <a:rPr lang="cs-CZ" sz="3400" b="1" dirty="0">
                <a:latin typeface="+mj-lt"/>
              </a:rPr>
              <a:t>Pan </a:t>
            </a:r>
            <a:r>
              <a:rPr lang="cs-CZ" sz="3400" b="1" dirty="0" smtClean="0">
                <a:latin typeface="+mj-lt"/>
              </a:rPr>
              <a:t>Novák </a:t>
            </a:r>
            <a:r>
              <a:rPr lang="cs-CZ" sz="3400" b="1" dirty="0">
                <a:latin typeface="+mj-lt"/>
              </a:rPr>
              <a:t>poplatek </a:t>
            </a:r>
            <a:r>
              <a:rPr lang="cs-CZ" sz="3400" b="1" dirty="0">
                <a:solidFill>
                  <a:srgbClr val="AFC32D"/>
                </a:solidFill>
                <a:latin typeface="+mj-lt"/>
              </a:rPr>
              <a:t>zaplatil včas</a:t>
            </a:r>
            <a:r>
              <a:rPr lang="cs-CZ" sz="3400" b="1" dirty="0">
                <a:latin typeface="+mj-lt"/>
              </a:rPr>
              <a:t>, ale </a:t>
            </a:r>
            <a:r>
              <a:rPr lang="cs-CZ" sz="3400" b="1" dirty="0">
                <a:solidFill>
                  <a:srgbClr val="FF7D28"/>
                </a:solidFill>
                <a:latin typeface="+mj-lt"/>
              </a:rPr>
              <a:t>více než platit měl</a:t>
            </a:r>
            <a:r>
              <a:rPr lang="cs-CZ" sz="3400" b="1" dirty="0">
                <a:latin typeface="+mj-lt"/>
              </a:rPr>
              <a:t>.</a:t>
            </a:r>
          </a:p>
          <a:p>
            <a:pPr marL="182563" lvl="1" indent="-182563">
              <a:buFont typeface="Calibri" panose="020F0502020204030204" pitchFamily="34" charset="0"/>
              <a:buChar char="→"/>
            </a:pPr>
            <a:r>
              <a:rPr lang="cs-CZ" sz="2900" dirty="0">
                <a:latin typeface="+mj-lt"/>
              </a:rPr>
              <a:t>Správce poplatku nevydává rozhodnutí ani nic neoznamuje poplatníkovi. Poplatek vyměří jeho předepsáním do evidence. Poplatníkovi však vznikl </a:t>
            </a:r>
            <a:r>
              <a:rPr lang="cs-CZ" sz="2900" u="sng" dirty="0">
                <a:latin typeface="+mj-lt"/>
              </a:rPr>
              <a:t>přeplatek</a:t>
            </a:r>
            <a:r>
              <a:rPr lang="cs-CZ" sz="2900" dirty="0">
                <a:latin typeface="+mj-lt"/>
              </a:rPr>
              <a:t>.</a:t>
            </a:r>
            <a:endParaRPr lang="cs-CZ" sz="1900" dirty="0">
              <a:latin typeface="+mj-lt"/>
            </a:endParaRPr>
          </a:p>
          <a:p>
            <a:pPr marL="182563" indent="-182563">
              <a:buFont typeface="Arial" panose="020B0604020202020204" pitchFamily="34" charset="0"/>
              <a:buChar char="•"/>
            </a:pPr>
            <a:r>
              <a:rPr lang="cs-CZ" sz="3400" b="1" dirty="0">
                <a:latin typeface="+mj-lt"/>
              </a:rPr>
              <a:t>Pan </a:t>
            </a:r>
            <a:r>
              <a:rPr lang="cs-CZ" sz="3400" b="1" dirty="0" smtClean="0">
                <a:latin typeface="+mj-lt"/>
              </a:rPr>
              <a:t>Novák </a:t>
            </a:r>
            <a:r>
              <a:rPr lang="cs-CZ" sz="3400" b="1" dirty="0">
                <a:latin typeface="+mj-lt"/>
              </a:rPr>
              <a:t>poplatek </a:t>
            </a:r>
            <a:r>
              <a:rPr lang="cs-CZ" sz="3400" b="1" dirty="0">
                <a:solidFill>
                  <a:srgbClr val="AFC32D"/>
                </a:solidFill>
                <a:latin typeface="+mj-lt"/>
              </a:rPr>
              <a:t>zaplatil včas</a:t>
            </a:r>
            <a:r>
              <a:rPr lang="cs-CZ" sz="3400" b="1" dirty="0">
                <a:latin typeface="+mj-lt"/>
              </a:rPr>
              <a:t>, ale jen </a:t>
            </a:r>
            <a:r>
              <a:rPr lang="cs-CZ" sz="3400" b="1" dirty="0">
                <a:solidFill>
                  <a:srgbClr val="AA0546"/>
                </a:solidFill>
                <a:latin typeface="+mj-lt"/>
              </a:rPr>
              <a:t>polovinu</a:t>
            </a:r>
            <a:r>
              <a:rPr lang="cs-CZ" sz="3400" b="1" dirty="0">
                <a:latin typeface="+mj-lt"/>
              </a:rPr>
              <a:t> poplatku</a:t>
            </a:r>
            <a:r>
              <a:rPr lang="cs-CZ" sz="3400" dirty="0">
                <a:latin typeface="+mj-lt"/>
              </a:rPr>
              <a:t>.</a:t>
            </a:r>
          </a:p>
          <a:p>
            <a:pPr marL="182563" lvl="1" indent="-182563">
              <a:buFont typeface="Calibri" panose="020F0502020204030204" pitchFamily="34" charset="0"/>
              <a:buChar char="→"/>
            </a:pPr>
            <a:r>
              <a:rPr lang="cs-CZ" sz="2900" dirty="0">
                <a:latin typeface="+mj-lt"/>
              </a:rPr>
              <a:t>Správce poplatku nemůže vyměřit poplatek jeho předepsáním do evidence. Pokud poplatník nedoplatí poplatek, správce poplatku vydá po skončení poplatkového období rozhodnutí. Správce poplatku může uložit zvýšení </a:t>
            </a:r>
            <a:r>
              <a:rPr lang="cs-CZ" sz="2900" dirty="0" smtClean="0">
                <a:latin typeface="+mj-lt"/>
              </a:rPr>
              <a:t>poplatku (max. 2x polovina poplatku).</a:t>
            </a:r>
            <a:endParaRPr lang="cs-CZ" sz="2900" dirty="0">
              <a:latin typeface="+mj-lt"/>
            </a:endParaRPr>
          </a:p>
          <a:p>
            <a:pPr marL="182563" lvl="1" indent="-182563">
              <a:buFont typeface="Calibri" panose="020F0502020204030204" pitchFamily="34" charset="0"/>
              <a:buChar char="→"/>
            </a:pPr>
            <a:r>
              <a:rPr lang="cs-CZ" sz="2900" dirty="0">
                <a:latin typeface="+mj-lt"/>
              </a:rPr>
              <a:t>Správce poplatku může poplatníka informovat o nutnosti doplatit polovinu poplatku. Pokud to poplatník udělá, může správce poplatku vyměřit poplatek jeho předepsáním do evidence.</a:t>
            </a:r>
          </a:p>
          <a:p>
            <a:pPr marL="182563" indent="-182563">
              <a:buFont typeface="Arial" panose="020B0604020202020204" pitchFamily="34" charset="0"/>
              <a:buChar char="•"/>
            </a:pPr>
            <a:r>
              <a:rPr lang="cs-CZ" sz="3400" b="1" dirty="0">
                <a:latin typeface="+mj-lt"/>
              </a:rPr>
              <a:t>Pan Vomáčka </a:t>
            </a:r>
            <a:r>
              <a:rPr lang="cs-CZ" sz="3400" b="1" dirty="0">
                <a:solidFill>
                  <a:srgbClr val="AFC32D"/>
                </a:solidFill>
                <a:latin typeface="+mj-lt"/>
              </a:rPr>
              <a:t>zaplatil</a:t>
            </a:r>
            <a:r>
              <a:rPr lang="cs-CZ" sz="3400" b="1" dirty="0">
                <a:latin typeface="+mj-lt"/>
              </a:rPr>
              <a:t> ve </a:t>
            </a:r>
            <a:r>
              <a:rPr lang="cs-CZ" sz="3400" b="1" dirty="0">
                <a:solidFill>
                  <a:srgbClr val="AFC32D"/>
                </a:solidFill>
                <a:latin typeface="+mj-lt"/>
              </a:rPr>
              <a:t>správné výši</a:t>
            </a:r>
            <a:r>
              <a:rPr lang="cs-CZ" sz="3400" b="1" dirty="0">
                <a:latin typeface="+mj-lt"/>
              </a:rPr>
              <a:t>, ale </a:t>
            </a:r>
            <a:r>
              <a:rPr lang="cs-CZ" sz="3400" b="1" dirty="0">
                <a:solidFill>
                  <a:srgbClr val="AA0546"/>
                </a:solidFill>
                <a:latin typeface="+mj-lt"/>
              </a:rPr>
              <a:t>pozdě</a:t>
            </a:r>
            <a:r>
              <a:rPr lang="cs-CZ" sz="3400" b="1" dirty="0">
                <a:latin typeface="+mj-lt"/>
              </a:rPr>
              <a:t>.</a:t>
            </a:r>
          </a:p>
          <a:p>
            <a:pPr marL="182563" lvl="1" indent="-182563">
              <a:buFont typeface="Calibri" panose="020F0502020204030204" pitchFamily="34" charset="0"/>
              <a:buChar char="→"/>
            </a:pPr>
            <a:r>
              <a:rPr lang="cs-CZ" sz="2900" dirty="0">
                <a:latin typeface="+mj-lt"/>
              </a:rPr>
              <a:t>Správce poplatku nevydává rozhodnutí ani nic neoznamuje poplatníkovi. Poplatek vyměří jeho předepsáním do evidence. Správce poplatku může uložit zvýšení </a:t>
            </a:r>
            <a:r>
              <a:rPr lang="cs-CZ" sz="2900" dirty="0" smtClean="0">
                <a:latin typeface="+mj-lt"/>
              </a:rPr>
              <a:t>poplatku (max. 2x poplatek).</a:t>
            </a:r>
            <a:endParaRPr lang="cs-CZ" sz="2900" dirty="0">
              <a:latin typeface="+mj-lt"/>
            </a:endParaRPr>
          </a:p>
          <a:p>
            <a:pPr>
              <a:buFont typeface="Arial" panose="020B0604020202020204" pitchFamily="34" charset="0"/>
              <a:buChar char="•"/>
            </a:pPr>
            <a:endParaRPr lang="cs-CZ" dirty="0" smtClean="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3307934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8206741" cy="4524586"/>
          </a:xfrm>
        </p:spPr>
        <p:txBody>
          <a:bodyPr>
            <a:normAutofit fontScale="85000" lnSpcReduction="20000"/>
          </a:bodyPr>
          <a:lstStyle/>
          <a:p>
            <a:pPr marL="182563" indent="-182563">
              <a:buFont typeface="Arial" panose="020B0604020202020204" pitchFamily="34" charset="0"/>
              <a:buChar char="•"/>
            </a:pPr>
            <a:r>
              <a:rPr lang="cs-CZ" b="1" dirty="0">
                <a:latin typeface="+mj-lt"/>
              </a:rPr>
              <a:t>Pan </a:t>
            </a:r>
            <a:r>
              <a:rPr lang="cs-CZ" b="1" dirty="0" smtClean="0">
                <a:latin typeface="+mj-lt"/>
              </a:rPr>
              <a:t>Novák </a:t>
            </a:r>
            <a:r>
              <a:rPr lang="cs-CZ" b="1" dirty="0">
                <a:latin typeface="+mj-lt"/>
              </a:rPr>
              <a:t>poplatek </a:t>
            </a:r>
            <a:r>
              <a:rPr lang="cs-CZ" b="1" dirty="0">
                <a:solidFill>
                  <a:srgbClr val="AA0546"/>
                </a:solidFill>
                <a:latin typeface="+mj-lt"/>
              </a:rPr>
              <a:t>nezaplatil</a:t>
            </a:r>
            <a:r>
              <a:rPr lang="cs-CZ" b="1" dirty="0">
                <a:latin typeface="+mj-lt"/>
              </a:rPr>
              <a:t>.</a:t>
            </a:r>
          </a:p>
          <a:p>
            <a:pPr marL="182563" lvl="1" indent="-182563">
              <a:buFont typeface="Calibri" panose="020F0502020204030204" pitchFamily="34" charset="0"/>
              <a:buChar char="→"/>
            </a:pPr>
            <a:r>
              <a:rPr lang="cs-CZ" sz="2000" dirty="0">
                <a:latin typeface="+mj-lt"/>
              </a:rPr>
              <a:t>Správce poplatku nemůže vyměřit poplatek jeho předepsáním do evidence. Pokud poplatník nedoplatí poplatek, správce poplatku vydá po skončení poplatkového období rozhodnutí. Správce poplatku může uložit zvýšení </a:t>
            </a:r>
            <a:r>
              <a:rPr lang="cs-CZ" sz="2000" dirty="0" smtClean="0">
                <a:latin typeface="+mj-lt"/>
              </a:rPr>
              <a:t>poplatku (max. 2x poplatek).</a:t>
            </a:r>
            <a:endParaRPr lang="cs-CZ" sz="2000" dirty="0">
              <a:latin typeface="+mj-lt"/>
            </a:endParaRPr>
          </a:p>
          <a:p>
            <a:pPr marL="182563" lvl="1" indent="-182563">
              <a:buFont typeface="Calibri" panose="020F0502020204030204" pitchFamily="34" charset="0"/>
              <a:buChar char="→"/>
            </a:pPr>
            <a:r>
              <a:rPr lang="cs-CZ" sz="2000" dirty="0">
                <a:latin typeface="+mj-lt"/>
              </a:rPr>
              <a:t>Správce poplatku může poplatníka informovat o nutnosti zaplatit poplatek. Pokud to poplatník udělá, může správce poplatku vyměřit poplatek jeho předepsáním do evidence.</a:t>
            </a:r>
          </a:p>
          <a:p>
            <a:pPr marL="182563" indent="-182563">
              <a:buFont typeface="Arial" panose="020B0604020202020204" pitchFamily="34" charset="0"/>
              <a:buChar char="•"/>
            </a:pPr>
            <a:r>
              <a:rPr lang="cs-CZ" b="1" dirty="0">
                <a:latin typeface="+mj-lt"/>
              </a:rPr>
              <a:t>Pan </a:t>
            </a:r>
            <a:r>
              <a:rPr lang="cs-CZ" b="1" dirty="0" smtClean="0">
                <a:latin typeface="+mj-lt"/>
              </a:rPr>
              <a:t>Novák </a:t>
            </a:r>
            <a:r>
              <a:rPr lang="cs-CZ" b="1" dirty="0">
                <a:latin typeface="+mj-lt"/>
              </a:rPr>
              <a:t>poplatek </a:t>
            </a:r>
            <a:r>
              <a:rPr lang="cs-CZ" b="1" dirty="0">
                <a:solidFill>
                  <a:srgbClr val="AFC32D"/>
                </a:solidFill>
                <a:latin typeface="+mj-lt"/>
              </a:rPr>
              <a:t>zaplatil</a:t>
            </a:r>
            <a:r>
              <a:rPr lang="cs-CZ" b="1" dirty="0">
                <a:latin typeface="+mj-lt"/>
              </a:rPr>
              <a:t> </a:t>
            </a:r>
            <a:r>
              <a:rPr lang="cs-CZ" b="1" dirty="0">
                <a:solidFill>
                  <a:srgbClr val="AA0546"/>
                </a:solidFill>
                <a:latin typeface="+mj-lt"/>
              </a:rPr>
              <a:t>pozdě</a:t>
            </a:r>
            <a:r>
              <a:rPr lang="cs-CZ" b="1" dirty="0">
                <a:latin typeface="+mj-lt"/>
              </a:rPr>
              <a:t> a jen </a:t>
            </a:r>
            <a:r>
              <a:rPr lang="cs-CZ" b="1" dirty="0">
                <a:solidFill>
                  <a:srgbClr val="AA0546"/>
                </a:solidFill>
                <a:latin typeface="+mj-lt"/>
              </a:rPr>
              <a:t>polovinu</a:t>
            </a:r>
            <a:r>
              <a:rPr lang="cs-CZ" b="1" dirty="0">
                <a:latin typeface="+mj-lt"/>
              </a:rPr>
              <a:t> poplatku.</a:t>
            </a:r>
          </a:p>
          <a:p>
            <a:pPr marL="182563" lvl="1" indent="-182563">
              <a:buFont typeface="Calibri" panose="020F0502020204030204" pitchFamily="34" charset="0"/>
              <a:buChar char="→"/>
            </a:pPr>
            <a:r>
              <a:rPr lang="cs-CZ" sz="2000" dirty="0">
                <a:latin typeface="+mj-lt"/>
              </a:rPr>
              <a:t>Správce poplatku nemůže vyměřit poplatek jeho předepsáním do evidence. Pokud poplatník nedoplatí poplatek, správce poplatku vydá po skončení poplatkového období rozhodnutí. Správce poplatku může uložit zvýšení </a:t>
            </a:r>
            <a:r>
              <a:rPr lang="cs-CZ" sz="2000" dirty="0" smtClean="0">
                <a:latin typeface="+mj-lt"/>
              </a:rPr>
              <a:t>poplatku (max. 2x poplatek).</a:t>
            </a:r>
            <a:endParaRPr lang="cs-CZ" sz="2000" dirty="0">
              <a:latin typeface="+mj-lt"/>
            </a:endParaRPr>
          </a:p>
          <a:p>
            <a:pPr marL="182563" lvl="1" indent="-182563">
              <a:buFont typeface="Calibri" panose="020F0502020204030204" pitchFamily="34" charset="0"/>
              <a:buChar char="→"/>
            </a:pPr>
            <a:r>
              <a:rPr lang="cs-CZ" sz="2000" dirty="0">
                <a:latin typeface="+mj-lt"/>
              </a:rPr>
              <a:t>Správce poplatku může poplatníka informovat o nutnosti doplatit polovinu poplatku. Pokud to poplatník udělá, může správce poplatku vyměřit poplatek jeho předepsáním do evidence.</a:t>
            </a:r>
          </a:p>
          <a:p>
            <a:pPr marL="182563" indent="-182563">
              <a:buFont typeface="Arial" panose="020B0604020202020204" pitchFamily="34" charset="0"/>
              <a:buChar char="•"/>
            </a:pPr>
            <a:r>
              <a:rPr lang="cs-CZ" b="1" dirty="0">
                <a:latin typeface="+mj-lt"/>
              </a:rPr>
              <a:t>Pan </a:t>
            </a:r>
            <a:r>
              <a:rPr lang="cs-CZ" b="1" dirty="0" smtClean="0">
                <a:latin typeface="+mj-lt"/>
              </a:rPr>
              <a:t>Novák </a:t>
            </a:r>
            <a:r>
              <a:rPr lang="cs-CZ" b="1" dirty="0">
                <a:latin typeface="+mj-lt"/>
              </a:rPr>
              <a:t>zaplatil </a:t>
            </a:r>
            <a:r>
              <a:rPr lang="cs-CZ" b="1" dirty="0">
                <a:solidFill>
                  <a:srgbClr val="AFC32D"/>
                </a:solidFill>
                <a:latin typeface="+mj-lt"/>
              </a:rPr>
              <a:t>včas</a:t>
            </a:r>
            <a:r>
              <a:rPr lang="cs-CZ" b="1" dirty="0">
                <a:latin typeface="+mj-lt"/>
              </a:rPr>
              <a:t>, ve </a:t>
            </a:r>
            <a:r>
              <a:rPr lang="cs-CZ" b="1" dirty="0">
                <a:solidFill>
                  <a:srgbClr val="AFC32D"/>
                </a:solidFill>
                <a:latin typeface="+mj-lt"/>
              </a:rPr>
              <a:t>správné výši</a:t>
            </a:r>
            <a:r>
              <a:rPr lang="cs-CZ" b="1" dirty="0">
                <a:latin typeface="+mj-lt"/>
              </a:rPr>
              <a:t>, ale </a:t>
            </a:r>
            <a:r>
              <a:rPr lang="cs-CZ" b="1" dirty="0">
                <a:solidFill>
                  <a:srgbClr val="AA0546"/>
                </a:solidFill>
                <a:latin typeface="+mj-lt"/>
              </a:rPr>
              <a:t>nesplnil ohlašovací povinnost</a:t>
            </a:r>
            <a:r>
              <a:rPr lang="cs-CZ" b="1" dirty="0">
                <a:latin typeface="+mj-lt"/>
              </a:rPr>
              <a:t>.</a:t>
            </a:r>
          </a:p>
          <a:p>
            <a:pPr marL="182563" lvl="1" indent="-182563">
              <a:buFont typeface="Calibri" panose="020F0502020204030204" pitchFamily="34" charset="0"/>
              <a:buChar char="→"/>
            </a:pPr>
            <a:r>
              <a:rPr lang="cs-CZ" sz="2000" dirty="0">
                <a:latin typeface="+mj-lt"/>
              </a:rPr>
              <a:t>Správce poplatku vyzve ke splnění ohlašovací povinnosti.</a:t>
            </a:r>
          </a:p>
          <a:p>
            <a:pPr marL="182563" lvl="1" indent="-182563">
              <a:buFont typeface="Calibri" panose="020F0502020204030204" pitchFamily="34" charset="0"/>
              <a:buChar char="→"/>
            </a:pPr>
            <a:r>
              <a:rPr lang="cs-CZ" sz="2000" dirty="0">
                <a:latin typeface="+mj-lt"/>
              </a:rPr>
              <a:t>Pokud poplatník dodatečně splní ohlašovací povinnost, správce poplatku vyměří poplatek jeho předepsáním do evidence. </a:t>
            </a:r>
          </a:p>
          <a:p>
            <a:pPr marL="182563" lvl="1" indent="-182563">
              <a:buFont typeface="Calibri" panose="020F0502020204030204" pitchFamily="34" charset="0"/>
              <a:buChar char="→"/>
            </a:pPr>
            <a:r>
              <a:rPr lang="cs-CZ" sz="2000" dirty="0">
                <a:latin typeface="+mj-lt"/>
              </a:rPr>
              <a:t>Pokud poplatník dodatečně nesplní ohlašovací povinnost, správce poplatku vydá po skončení poplatkového období rozhodnutí. Správce poplatku </a:t>
            </a:r>
            <a:r>
              <a:rPr lang="cs-CZ" sz="2000" u="sng" dirty="0">
                <a:latin typeface="+mj-lt"/>
              </a:rPr>
              <a:t>nemůže</a:t>
            </a:r>
            <a:r>
              <a:rPr lang="cs-CZ" sz="2000" dirty="0">
                <a:latin typeface="+mj-lt"/>
              </a:rPr>
              <a:t> uložit zvýšení poplatku. Může však uložit </a:t>
            </a:r>
            <a:r>
              <a:rPr lang="cs-CZ" sz="2000" u="sng" dirty="0">
                <a:latin typeface="+mj-lt"/>
              </a:rPr>
              <a:t>pokutu za nesplnění povinnosti nepeněžité povahy</a:t>
            </a:r>
            <a:r>
              <a:rPr lang="cs-CZ" sz="2000" dirty="0">
                <a:latin typeface="+mj-lt"/>
              </a:rPr>
              <a:t>.</a:t>
            </a:r>
          </a:p>
          <a:p>
            <a:pPr marL="182563" indent="-182563">
              <a:buFont typeface="Arial" panose="020B0604020202020204" pitchFamily="34" charset="0"/>
              <a:buChar char="•"/>
            </a:pPr>
            <a:endParaRPr lang="cs-CZ" dirty="0" smtClean="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1075583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procvičení</a:t>
            </a:r>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a:latin typeface="+mj-lt"/>
              </a:rPr>
              <a:t> Poplatek ze psů, splatnost poplatku 31. května </a:t>
            </a:r>
            <a:r>
              <a:rPr lang="cs-CZ" dirty="0" smtClean="0">
                <a:latin typeface="+mj-lt"/>
              </a:rPr>
              <a:t>2025, </a:t>
            </a:r>
            <a:r>
              <a:rPr lang="cs-CZ" dirty="0">
                <a:latin typeface="+mj-lt"/>
              </a:rPr>
              <a:t>sazba 1 200 Kč, dne 3. ledna </a:t>
            </a:r>
            <a:r>
              <a:rPr lang="cs-CZ" dirty="0" smtClean="0">
                <a:latin typeface="+mj-lt"/>
              </a:rPr>
              <a:t>2025 </a:t>
            </a:r>
            <a:r>
              <a:rPr lang="cs-CZ" dirty="0">
                <a:latin typeface="+mj-lt"/>
              </a:rPr>
              <a:t>nastaly </a:t>
            </a:r>
            <a:r>
              <a:rPr lang="cs-CZ" dirty="0" smtClean="0">
                <a:latin typeface="+mj-lt"/>
              </a:rPr>
              <a:t>účinky </a:t>
            </a:r>
            <a:r>
              <a:rPr lang="cs-CZ" dirty="0">
                <a:latin typeface="+mj-lt"/>
              </a:rPr>
              <a:t>rozhodnutí o úpadku. </a:t>
            </a:r>
          </a:p>
          <a:p>
            <a:pPr>
              <a:buFont typeface="Arial" panose="020B0604020202020204" pitchFamily="34" charset="0"/>
              <a:buChar char="•"/>
            </a:pPr>
            <a:r>
              <a:rPr lang="cs-CZ" dirty="0">
                <a:latin typeface="+mj-lt"/>
              </a:rPr>
              <a:t>Poplatek za obecní systém odpadového hospodářství, splatnost poplatku 31. května </a:t>
            </a:r>
            <a:r>
              <a:rPr lang="cs-CZ" dirty="0" smtClean="0">
                <a:latin typeface="+mj-lt"/>
              </a:rPr>
              <a:t>2025, </a:t>
            </a:r>
            <a:r>
              <a:rPr lang="cs-CZ" dirty="0">
                <a:latin typeface="+mj-lt"/>
              </a:rPr>
              <a:t>sazba 1 200 Kč. dne 1. prosince </a:t>
            </a:r>
            <a:r>
              <a:rPr lang="cs-CZ" dirty="0" smtClean="0">
                <a:latin typeface="+mj-lt"/>
              </a:rPr>
              <a:t>2025 </a:t>
            </a:r>
            <a:r>
              <a:rPr lang="cs-CZ" dirty="0">
                <a:latin typeface="+mj-lt"/>
              </a:rPr>
              <a:t>nastanou účinky rozhodnutí o úpadku.</a:t>
            </a:r>
          </a:p>
          <a:p>
            <a:pPr>
              <a:buFont typeface="Arial" panose="020B0604020202020204" pitchFamily="34" charset="0"/>
              <a:buChar char="•"/>
            </a:pPr>
            <a:r>
              <a:rPr lang="cs-CZ" dirty="0">
                <a:latin typeface="+mj-lt"/>
              </a:rPr>
              <a:t> Poplatek za odkládání komunálního odpadu z nemovité věci, kapacita sběrných nádob, sazba 1 200 Kč, dlužník v úpadku, předložení konečné zprávy v březnu </a:t>
            </a:r>
            <a:r>
              <a:rPr lang="cs-CZ" dirty="0" smtClean="0">
                <a:latin typeface="+mj-lt"/>
              </a:rPr>
              <a:t>2025. </a:t>
            </a:r>
            <a:endParaRPr lang="cs-CZ" dirty="0">
              <a:latin typeface="+mj-lt"/>
            </a:endParaRPr>
          </a:p>
          <a:p>
            <a:pPr>
              <a:buFont typeface="Arial" panose="020B0604020202020204" pitchFamily="34" charset="0"/>
              <a:buChar char="•"/>
            </a:pPr>
            <a:r>
              <a:rPr lang="cs-CZ" dirty="0" smtClean="0">
                <a:latin typeface="+mj-lt"/>
              </a:rPr>
              <a:t> Poplatek za obecní systém odpadového hospodářství, splatnost poplatku 31. května 2025, sazba 1 200 Kč. Dne 1. listopadu 2025 nastaly účinky rozhodnutí o úpadku. Poplatek není uhrazen ani za poplatníka, ani za jeho dítě.</a:t>
            </a:r>
          </a:p>
          <a:p>
            <a:pPr>
              <a:buFont typeface="Arial" panose="020B0604020202020204" pitchFamily="34" charset="0"/>
              <a:buChar char="•"/>
            </a:pPr>
            <a:r>
              <a:rPr lang="cs-CZ" dirty="0" smtClean="0">
                <a:latin typeface="+mj-lt"/>
              </a:rPr>
              <a:t> Poplatek za obecní systém odpadového hospodářství, splatnost poplatku 31. května 2025, sazba 1 200 Kč. Dne 3. ledna 2025 nastaly účinky rozhodnutí o úpadku. Poplatník má dvě děti.</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1758244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7870768" cy="4478866"/>
          </a:xfrm>
        </p:spPr>
        <p:txBody>
          <a:bodyPr>
            <a:normAutofit fontScale="92500" lnSpcReduction="10000"/>
          </a:bodyPr>
          <a:lstStyle/>
          <a:p>
            <a:pPr marL="0" indent="0">
              <a:buNone/>
            </a:pPr>
            <a:r>
              <a:rPr lang="cs-CZ" sz="2100" b="1" dirty="0" smtClean="0">
                <a:solidFill>
                  <a:schemeClr val="tx1"/>
                </a:solidFill>
                <a:latin typeface="+mj-lt"/>
              </a:rPr>
              <a:t>Příklad </a:t>
            </a:r>
            <a:r>
              <a:rPr lang="cs-CZ" sz="2100" b="1" dirty="0">
                <a:solidFill>
                  <a:schemeClr val="tx1"/>
                </a:solidFill>
                <a:latin typeface="+mj-lt"/>
              </a:rPr>
              <a:t>1:</a:t>
            </a:r>
            <a:r>
              <a:rPr lang="cs-CZ" sz="2100" dirty="0">
                <a:solidFill>
                  <a:schemeClr val="tx1"/>
                </a:solidFill>
                <a:latin typeface="+mj-lt"/>
              </a:rPr>
              <a:t> Poplatek ze psů, splatnost poplatku 31. května </a:t>
            </a:r>
            <a:r>
              <a:rPr lang="cs-CZ" sz="2100" dirty="0" smtClean="0">
                <a:solidFill>
                  <a:schemeClr val="tx1"/>
                </a:solidFill>
                <a:latin typeface="+mj-lt"/>
              </a:rPr>
              <a:t>2025, </a:t>
            </a:r>
            <a:r>
              <a:rPr lang="cs-CZ" sz="2100" dirty="0">
                <a:solidFill>
                  <a:schemeClr val="tx1"/>
                </a:solidFill>
                <a:latin typeface="+mj-lt"/>
              </a:rPr>
              <a:t>sazba 1 200 Kč, dne 3. ledna </a:t>
            </a:r>
            <a:r>
              <a:rPr lang="cs-CZ" sz="2100" dirty="0" smtClean="0">
                <a:solidFill>
                  <a:schemeClr val="tx1"/>
                </a:solidFill>
                <a:latin typeface="+mj-lt"/>
              </a:rPr>
              <a:t>2025 </a:t>
            </a:r>
            <a:r>
              <a:rPr lang="cs-CZ" sz="2100" dirty="0">
                <a:solidFill>
                  <a:schemeClr val="tx1"/>
                </a:solidFill>
                <a:latin typeface="+mj-lt"/>
              </a:rPr>
              <a:t>nastanou účinky rozhodnutí o úpadku. </a:t>
            </a:r>
            <a:endParaRPr lang="cs-CZ" sz="2100" b="1" dirty="0">
              <a:solidFill>
                <a:schemeClr val="tx1"/>
              </a:solidFill>
              <a:latin typeface="+mj-lt"/>
            </a:endParaRPr>
          </a:p>
          <a:p>
            <a:pPr lvl="1">
              <a:buFont typeface="Arial" panose="020B0604020202020204" pitchFamily="34" charset="0"/>
              <a:buChar char="•"/>
            </a:pPr>
            <a:r>
              <a:rPr lang="cs-CZ" sz="2100" b="1" dirty="0">
                <a:solidFill>
                  <a:schemeClr val="tx1"/>
                </a:solidFill>
                <a:latin typeface="+mj-lt"/>
              </a:rPr>
              <a:t>Řešení: </a:t>
            </a:r>
            <a:r>
              <a:rPr lang="cs-CZ" sz="2100" dirty="0">
                <a:solidFill>
                  <a:schemeClr val="tx1"/>
                </a:solidFill>
                <a:latin typeface="+mj-lt"/>
              </a:rPr>
              <a:t>Rok </a:t>
            </a:r>
            <a:r>
              <a:rPr lang="cs-CZ" sz="2100" dirty="0" smtClean="0">
                <a:solidFill>
                  <a:schemeClr val="tx1"/>
                </a:solidFill>
                <a:latin typeface="+mj-lt"/>
              </a:rPr>
              <a:t>2025 </a:t>
            </a:r>
            <a:r>
              <a:rPr lang="cs-CZ" sz="2100" dirty="0">
                <a:solidFill>
                  <a:schemeClr val="tx1"/>
                </a:solidFill>
                <a:latin typeface="+mj-lt"/>
              </a:rPr>
              <a:t>se rozdělí na dvě poplatková období – 1. období: leden </a:t>
            </a:r>
            <a:r>
              <a:rPr lang="cs-CZ" sz="2100" dirty="0" smtClean="0">
                <a:solidFill>
                  <a:schemeClr val="tx1"/>
                </a:solidFill>
                <a:latin typeface="+mj-lt"/>
              </a:rPr>
              <a:t>2025 </a:t>
            </a:r>
            <a:r>
              <a:rPr lang="cs-CZ" sz="2100" dirty="0">
                <a:solidFill>
                  <a:schemeClr val="tx1"/>
                </a:solidFill>
                <a:latin typeface="+mj-lt"/>
              </a:rPr>
              <a:t>– PV 100 Kč – přihlašovaná pohledávka, 2. období: únor – prosinec </a:t>
            </a:r>
            <a:r>
              <a:rPr lang="cs-CZ" sz="2100" dirty="0" smtClean="0">
                <a:solidFill>
                  <a:schemeClr val="tx1"/>
                </a:solidFill>
                <a:latin typeface="+mj-lt"/>
              </a:rPr>
              <a:t>2025 </a:t>
            </a:r>
            <a:r>
              <a:rPr lang="cs-CZ" sz="2100" dirty="0">
                <a:solidFill>
                  <a:schemeClr val="tx1"/>
                </a:solidFill>
                <a:latin typeface="+mj-lt"/>
              </a:rPr>
              <a:t>– 1 100 Kč – pohledávka za majetkovou podstatou.</a:t>
            </a:r>
          </a:p>
          <a:p>
            <a:pPr marL="0" indent="0">
              <a:buNone/>
            </a:pPr>
            <a:r>
              <a:rPr lang="cs-CZ" sz="2100" b="1" dirty="0" smtClean="0">
                <a:solidFill>
                  <a:schemeClr val="tx1"/>
                </a:solidFill>
                <a:latin typeface="+mj-lt"/>
              </a:rPr>
              <a:t>Příklad 2: </a:t>
            </a:r>
            <a:r>
              <a:rPr lang="cs-CZ" sz="2100" dirty="0">
                <a:solidFill>
                  <a:schemeClr val="tx1"/>
                </a:solidFill>
                <a:latin typeface="+mj-lt"/>
              </a:rPr>
              <a:t>Poplatek za obecní systém odpadového hospodářství, splatnost poplatku 31. května </a:t>
            </a:r>
            <a:r>
              <a:rPr lang="cs-CZ" sz="2100" dirty="0" smtClean="0">
                <a:solidFill>
                  <a:schemeClr val="tx1"/>
                </a:solidFill>
                <a:latin typeface="+mj-lt"/>
              </a:rPr>
              <a:t>2025, </a:t>
            </a:r>
            <a:r>
              <a:rPr lang="cs-CZ" sz="2100" dirty="0">
                <a:solidFill>
                  <a:schemeClr val="tx1"/>
                </a:solidFill>
                <a:latin typeface="+mj-lt"/>
              </a:rPr>
              <a:t>sazba 1 200 Kč, dne 1. prosince </a:t>
            </a:r>
            <a:r>
              <a:rPr lang="cs-CZ" sz="2100" dirty="0" smtClean="0">
                <a:solidFill>
                  <a:schemeClr val="tx1"/>
                </a:solidFill>
                <a:latin typeface="+mj-lt"/>
              </a:rPr>
              <a:t>2025 </a:t>
            </a:r>
            <a:r>
              <a:rPr lang="cs-CZ" sz="2100" dirty="0">
                <a:solidFill>
                  <a:schemeClr val="tx1"/>
                </a:solidFill>
                <a:latin typeface="+mj-lt"/>
              </a:rPr>
              <a:t>nastanou účinky rozhodnutí o úpadku. </a:t>
            </a:r>
            <a:endParaRPr lang="cs-CZ" sz="2100" b="1" dirty="0">
              <a:solidFill>
                <a:schemeClr val="tx1"/>
              </a:solidFill>
              <a:latin typeface="+mj-lt"/>
            </a:endParaRPr>
          </a:p>
          <a:p>
            <a:pPr lvl="1">
              <a:buFont typeface="Arial" panose="020B0604020202020204" pitchFamily="34" charset="0"/>
              <a:buChar char="•"/>
            </a:pPr>
            <a:r>
              <a:rPr lang="cs-CZ" sz="2100" b="1" dirty="0">
                <a:solidFill>
                  <a:schemeClr val="tx1"/>
                </a:solidFill>
                <a:latin typeface="+mj-lt"/>
              </a:rPr>
              <a:t>Řešení: </a:t>
            </a:r>
            <a:r>
              <a:rPr lang="cs-CZ" sz="2100" dirty="0">
                <a:solidFill>
                  <a:schemeClr val="tx1"/>
                </a:solidFill>
                <a:latin typeface="+mj-lt"/>
              </a:rPr>
              <a:t>Rok </a:t>
            </a:r>
            <a:r>
              <a:rPr lang="cs-CZ" sz="2100" dirty="0" smtClean="0">
                <a:solidFill>
                  <a:schemeClr val="tx1"/>
                </a:solidFill>
                <a:latin typeface="+mj-lt"/>
              </a:rPr>
              <a:t>2025 </a:t>
            </a:r>
            <a:r>
              <a:rPr lang="cs-CZ" sz="2100" dirty="0">
                <a:solidFill>
                  <a:schemeClr val="tx1"/>
                </a:solidFill>
                <a:latin typeface="+mj-lt"/>
              </a:rPr>
              <a:t>se nedělí - PV 1200 Kč - přihlašovaná pohledávka.</a:t>
            </a:r>
          </a:p>
          <a:p>
            <a:pPr marL="0" indent="0">
              <a:buNone/>
            </a:pPr>
            <a:r>
              <a:rPr lang="cs-CZ" sz="2100" b="1" dirty="0" smtClean="0">
                <a:solidFill>
                  <a:schemeClr val="tx1"/>
                </a:solidFill>
                <a:latin typeface="+mj-lt"/>
              </a:rPr>
              <a:t>Příklad 3:</a:t>
            </a:r>
            <a:r>
              <a:rPr lang="cs-CZ" sz="2100" dirty="0" smtClean="0">
                <a:solidFill>
                  <a:schemeClr val="tx1"/>
                </a:solidFill>
                <a:latin typeface="+mj-lt"/>
              </a:rPr>
              <a:t> </a:t>
            </a:r>
            <a:r>
              <a:rPr lang="cs-CZ" sz="2100" dirty="0">
                <a:solidFill>
                  <a:schemeClr val="tx1"/>
                </a:solidFill>
                <a:latin typeface="+mj-lt"/>
              </a:rPr>
              <a:t>Poplatek za odkládání komunálního odpadu z nemovité věci, kapacita sběrných nádob, sazba 1 200 Kč, dlužník v úpadku, předložení konečné zprávy v březnu </a:t>
            </a:r>
            <a:r>
              <a:rPr lang="cs-CZ" sz="2100" dirty="0" smtClean="0">
                <a:solidFill>
                  <a:schemeClr val="tx1"/>
                </a:solidFill>
                <a:latin typeface="+mj-lt"/>
              </a:rPr>
              <a:t>2025. </a:t>
            </a:r>
            <a:endParaRPr lang="cs-CZ" sz="2100" dirty="0">
              <a:solidFill>
                <a:schemeClr val="tx1"/>
              </a:solidFill>
              <a:latin typeface="+mj-lt"/>
            </a:endParaRPr>
          </a:p>
          <a:p>
            <a:pPr lvl="1">
              <a:buFont typeface="Arial" panose="020B0604020202020204" pitchFamily="34" charset="0"/>
              <a:buChar char="•"/>
            </a:pPr>
            <a:r>
              <a:rPr lang="cs-CZ" sz="2100" b="1" dirty="0">
                <a:solidFill>
                  <a:schemeClr val="tx1"/>
                </a:solidFill>
                <a:latin typeface="+mj-lt"/>
              </a:rPr>
              <a:t>Řešení: </a:t>
            </a:r>
            <a:r>
              <a:rPr lang="cs-CZ" sz="2100" dirty="0">
                <a:solidFill>
                  <a:schemeClr val="tx1"/>
                </a:solidFill>
                <a:latin typeface="+mj-lt"/>
              </a:rPr>
              <a:t>Rok </a:t>
            </a:r>
            <a:r>
              <a:rPr lang="cs-CZ" sz="2100" dirty="0" smtClean="0">
                <a:solidFill>
                  <a:schemeClr val="tx1"/>
                </a:solidFill>
                <a:latin typeface="+mj-lt"/>
              </a:rPr>
              <a:t>2025 </a:t>
            </a:r>
            <a:r>
              <a:rPr lang="cs-CZ" sz="2100" dirty="0">
                <a:solidFill>
                  <a:schemeClr val="tx1"/>
                </a:solidFill>
                <a:latin typeface="+mj-lt"/>
              </a:rPr>
              <a:t>se rozdělí na dvě poplatková období – 1. období: leden – únor </a:t>
            </a:r>
            <a:r>
              <a:rPr lang="cs-CZ" sz="2100" dirty="0" smtClean="0">
                <a:solidFill>
                  <a:schemeClr val="tx1"/>
                </a:solidFill>
                <a:latin typeface="+mj-lt"/>
              </a:rPr>
              <a:t>2025 </a:t>
            </a:r>
            <a:r>
              <a:rPr lang="cs-CZ" sz="2100" dirty="0">
                <a:solidFill>
                  <a:schemeClr val="tx1"/>
                </a:solidFill>
                <a:latin typeface="+mj-lt"/>
              </a:rPr>
              <a:t>– PV 200 Kč – lze uplatnit v insolvenčním řízení jako pohledávku za majetkovou podstatou, 2. období: březen – prosinec </a:t>
            </a:r>
            <a:r>
              <a:rPr lang="cs-CZ" sz="2100" dirty="0" smtClean="0">
                <a:solidFill>
                  <a:schemeClr val="tx1"/>
                </a:solidFill>
                <a:latin typeface="+mj-lt"/>
              </a:rPr>
              <a:t>2025 </a:t>
            </a:r>
            <a:r>
              <a:rPr lang="cs-CZ" sz="2100" dirty="0">
                <a:solidFill>
                  <a:schemeClr val="tx1"/>
                </a:solidFill>
                <a:latin typeface="+mj-lt"/>
              </a:rPr>
              <a:t>– 1000 Kč – v IŘ se neřeší (nestihne řešit).</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2427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5178" y="3"/>
            <a:ext cx="8878822" cy="1558974"/>
          </a:xfrm>
        </p:spPr>
        <p:txBody>
          <a:bodyPr>
            <a:normAutofit/>
          </a:bodyPr>
          <a:lstStyle/>
          <a:p>
            <a:pPr marL="92075"/>
            <a:r>
              <a:rPr lang="cs-CZ" sz="3200" dirty="0" smtClean="0"/>
              <a:t>Zavedení poplatků</a:t>
            </a:r>
            <a:endParaRPr lang="cs-CZ" sz="3200" dirty="0"/>
          </a:p>
        </p:txBody>
      </p:sp>
      <p:sp>
        <p:nvSpPr>
          <p:cNvPr id="3" name="Zástupný symbol pro obsah 2"/>
          <p:cNvSpPr>
            <a:spLocks noGrp="1"/>
          </p:cNvSpPr>
          <p:nvPr>
            <p:ph idx="1"/>
          </p:nvPr>
        </p:nvSpPr>
        <p:spPr>
          <a:xfrm>
            <a:off x="265178" y="1755648"/>
            <a:ext cx="8878822" cy="4615891"/>
          </a:xfrm>
        </p:spPr>
        <p:txBody>
          <a:bodyPr>
            <a:noAutofit/>
          </a:bodyPr>
          <a:lstStyle/>
          <a:p>
            <a:r>
              <a:rPr lang="cs-CZ" dirty="0" smtClean="0">
                <a:latin typeface="+mj-lt"/>
              </a:rPr>
              <a:t>OZV zavádějící/měnící poplatek za komunální odpad </a:t>
            </a:r>
            <a:r>
              <a:rPr lang="cs-CZ" b="1" dirty="0" smtClean="0">
                <a:latin typeface="+mj-lt"/>
              </a:rPr>
              <a:t>musí být schválena tak, že nabyde účinnosti nejpozději 1. ledna</a:t>
            </a:r>
            <a:r>
              <a:rPr lang="cs-CZ" dirty="0" smtClean="0">
                <a:latin typeface="+mj-lt"/>
              </a:rPr>
              <a:t>.</a:t>
            </a:r>
            <a:endParaRPr lang="cs-CZ" dirty="0">
              <a:latin typeface="+mj-lt"/>
            </a:endParaRPr>
          </a:p>
          <a:p>
            <a:pPr marL="342900" indent="-342900">
              <a:buFont typeface="Arial" panose="020B0604020202020204" pitchFamily="34" charset="0"/>
              <a:buChar char="•"/>
            </a:pPr>
            <a:r>
              <a:rPr lang="cs-CZ" dirty="0" smtClean="0">
                <a:latin typeface="+mj-lt"/>
              </a:rPr>
              <a:t>§ </a:t>
            </a:r>
            <a:r>
              <a:rPr lang="cs-CZ" dirty="0">
                <a:latin typeface="+mj-lt"/>
              </a:rPr>
              <a:t>10o odst. 1 </a:t>
            </a:r>
            <a:r>
              <a:rPr lang="cs-CZ" dirty="0" smtClean="0">
                <a:latin typeface="+mj-lt"/>
              </a:rPr>
              <a:t>ZMP: poplatkovým </a:t>
            </a:r>
            <a:r>
              <a:rPr lang="cs-CZ" dirty="0">
                <a:latin typeface="+mj-lt"/>
              </a:rPr>
              <a:t>obdobím je </a:t>
            </a:r>
            <a:r>
              <a:rPr lang="cs-CZ" dirty="0" smtClean="0">
                <a:latin typeface="+mj-lt"/>
              </a:rPr>
              <a:t>kalendářní rok (1.1.-31.12.) → jde o základní konstrukční prvek, od kterého se nelze odchýlit (tj. nelze zavést poplatky na období 2.1. – 31.12.)</a:t>
            </a:r>
          </a:p>
          <a:p>
            <a:pPr marL="342900" indent="-342900">
              <a:buFont typeface="Arial" panose="020B0604020202020204" pitchFamily="34" charset="0"/>
              <a:buChar char="•"/>
            </a:pPr>
            <a:r>
              <a:rPr lang="cs-CZ" dirty="0" smtClean="0">
                <a:latin typeface="+mj-lt"/>
              </a:rPr>
              <a:t>Poplatky nelze zavést zpětně → nelze zavést poplatek za komunální rok s účinností od 2.1. na období 1.1. – 31.12. (zákaz pravé retroaktivity v neprospěch jednotlivce)</a:t>
            </a:r>
          </a:p>
          <a:p>
            <a:pPr marL="342900" indent="-342900">
              <a:buFont typeface="Arial" panose="020B0604020202020204" pitchFamily="34" charset="0"/>
              <a:buChar char="•"/>
            </a:pPr>
            <a:r>
              <a:rPr lang="cs-CZ" dirty="0">
                <a:latin typeface="+mj-lt"/>
              </a:rPr>
              <a:t>MV, MF: OZV účinná později než 1.1. způsobuje tzv. nepravou retroaktivitu → ta je dle ÚS přípustná, je-li to potřebné k dosažení zákonem sledovaného cíle a lze-li dospět k závěru, že při celkovém poměřování „zklamané" důvěry v právo a významu a naléhavosti důvodů právní změny byla zachována hranice únosnosti. (</a:t>
            </a:r>
            <a:r>
              <a:rPr lang="cs-CZ" dirty="0">
                <a:latin typeface="+mj-lt"/>
                <a:hlinkClick r:id="rId2"/>
              </a:rPr>
              <a:t>https://www.mfcr.cz/</a:t>
            </a:r>
            <a:r>
              <a:rPr lang="cs-CZ" dirty="0" err="1">
                <a:latin typeface="+mj-lt"/>
                <a:hlinkClick r:id="rId2"/>
              </a:rPr>
              <a:t>cs</a:t>
            </a:r>
            <a:r>
              <a:rPr lang="cs-CZ" dirty="0">
                <a:latin typeface="+mj-lt"/>
                <a:hlinkClick r:id="rId2"/>
              </a:rPr>
              <a:t>/</a:t>
            </a:r>
            <a:r>
              <a:rPr lang="cs-CZ" dirty="0" err="1">
                <a:latin typeface="+mj-lt"/>
                <a:hlinkClick r:id="rId2"/>
              </a:rPr>
              <a:t>verejny</a:t>
            </a:r>
            <a:r>
              <a:rPr lang="cs-CZ" dirty="0">
                <a:latin typeface="+mj-lt"/>
                <a:hlinkClick r:id="rId2"/>
              </a:rPr>
              <a:t>-sektor/dane/</a:t>
            </a:r>
            <a:r>
              <a:rPr lang="cs-CZ" dirty="0" err="1">
                <a:latin typeface="+mj-lt"/>
                <a:hlinkClick r:id="rId2"/>
              </a:rPr>
              <a:t>mistni</a:t>
            </a:r>
            <a:r>
              <a:rPr lang="cs-CZ" dirty="0">
                <a:latin typeface="+mj-lt"/>
                <a:hlinkClick r:id="rId2"/>
              </a:rPr>
              <a:t>-</a:t>
            </a:r>
            <a:r>
              <a:rPr lang="cs-CZ" dirty="0" err="1">
                <a:latin typeface="+mj-lt"/>
                <a:hlinkClick r:id="rId2"/>
              </a:rPr>
              <a:t>spravni</a:t>
            </a:r>
            <a:r>
              <a:rPr lang="cs-CZ" dirty="0">
                <a:latin typeface="+mj-lt"/>
                <a:hlinkClick r:id="rId2"/>
              </a:rPr>
              <a:t>-a-</a:t>
            </a:r>
            <a:r>
              <a:rPr lang="cs-CZ" dirty="0" err="1">
                <a:latin typeface="+mj-lt"/>
                <a:hlinkClick r:id="rId2"/>
              </a:rPr>
              <a:t>soudni</a:t>
            </a:r>
            <a:r>
              <a:rPr lang="cs-CZ" dirty="0">
                <a:latin typeface="+mj-lt"/>
                <a:hlinkClick r:id="rId2"/>
              </a:rPr>
              <a:t>-poplatky/</a:t>
            </a:r>
            <a:r>
              <a:rPr lang="cs-CZ" dirty="0" err="1">
                <a:latin typeface="+mj-lt"/>
                <a:hlinkClick r:id="rId2"/>
              </a:rPr>
              <a:t>aktualni</a:t>
            </a:r>
            <a:r>
              <a:rPr lang="cs-CZ" dirty="0">
                <a:latin typeface="+mj-lt"/>
                <a:hlinkClick r:id="rId2"/>
              </a:rPr>
              <a:t>-informace/2023/spolecne-stanovisko-ministerstva-vnitra-50463</a:t>
            </a:r>
            <a:r>
              <a:rPr lang="cs-CZ" dirty="0">
                <a:latin typeface="+mj-lt"/>
              </a:rPr>
              <a:t>)</a:t>
            </a:r>
          </a:p>
          <a:p>
            <a:pPr marL="342900" indent="-342900">
              <a:buFont typeface="Arial" panose="020B0604020202020204" pitchFamily="34" charset="0"/>
              <a:buChar char="•"/>
            </a:pPr>
            <a:endParaRPr lang="cs-CZ" sz="2400" dirty="0" smtClean="0">
              <a:latin typeface="+mj-lt"/>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7</a:t>
            </a:fld>
            <a:endParaRPr lang="cs-CZ"/>
          </a:p>
        </p:txBody>
      </p:sp>
    </p:spTree>
    <p:extLst>
      <p:ext uri="{BB962C8B-B14F-4D97-AF65-F5344CB8AC3E}">
        <p14:creationId xmlns:p14="http://schemas.microsoft.com/office/powerpoint/2010/main" val="7611721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7870768" cy="4478866"/>
          </a:xfrm>
        </p:spPr>
        <p:txBody>
          <a:bodyPr>
            <a:normAutofit/>
          </a:bodyPr>
          <a:lstStyle/>
          <a:p>
            <a:pPr marL="0" indent="0">
              <a:buNone/>
            </a:pPr>
            <a:r>
              <a:rPr lang="cs-CZ" sz="1900" b="1" dirty="0" smtClean="0">
                <a:solidFill>
                  <a:schemeClr val="tx1"/>
                </a:solidFill>
                <a:latin typeface="+mj-lt"/>
              </a:rPr>
              <a:t>Příklad 4:</a:t>
            </a:r>
            <a:r>
              <a:rPr lang="cs-CZ" sz="1900" dirty="0" smtClean="0">
                <a:solidFill>
                  <a:schemeClr val="tx1"/>
                </a:solidFill>
                <a:latin typeface="+mj-lt"/>
              </a:rPr>
              <a:t> Poplatek </a:t>
            </a:r>
            <a:r>
              <a:rPr lang="cs-CZ" sz="1900" dirty="0">
                <a:solidFill>
                  <a:schemeClr val="tx1"/>
                </a:solidFill>
                <a:latin typeface="+mj-lt"/>
              </a:rPr>
              <a:t>za obecní systém odpadového hospodářství, splatnost poplatku 31. května 2025, sazba 1 200 Kč. Dne 1. listopadu 2025 nastaly účinky rozhodnutí o úpadku. Poplatek není uhrazen ani za poplatníka, ani za jeho </a:t>
            </a:r>
            <a:r>
              <a:rPr lang="cs-CZ" sz="1900" dirty="0" smtClean="0">
                <a:solidFill>
                  <a:schemeClr val="tx1"/>
                </a:solidFill>
                <a:latin typeface="+mj-lt"/>
              </a:rPr>
              <a:t>dítě.</a:t>
            </a:r>
          </a:p>
          <a:p>
            <a:pPr lvl="1">
              <a:buFont typeface="Arial" panose="020B0604020202020204" pitchFamily="34" charset="0"/>
              <a:buChar char="•"/>
            </a:pPr>
            <a:r>
              <a:rPr lang="cs-CZ" sz="1900" b="1" dirty="0" smtClean="0">
                <a:solidFill>
                  <a:schemeClr val="tx1"/>
                </a:solidFill>
                <a:latin typeface="+mj-lt"/>
              </a:rPr>
              <a:t>Řešení: </a:t>
            </a:r>
            <a:r>
              <a:rPr lang="cs-CZ" sz="1900" dirty="0" smtClean="0">
                <a:solidFill>
                  <a:schemeClr val="tx1"/>
                </a:solidFill>
                <a:latin typeface="+mj-lt"/>
              </a:rPr>
              <a:t>Na poplatníka přešla povinnost jeho dítěte dle § 12 ZMP dne 1. června 2025, lze vyměřit a přihlásit poplatek za 1. období (leden - listopad) za oba dva.</a:t>
            </a:r>
            <a:endParaRPr lang="cs-CZ" sz="1900" dirty="0">
              <a:solidFill>
                <a:schemeClr val="tx1"/>
              </a:solidFill>
              <a:latin typeface="+mj-lt"/>
            </a:endParaRPr>
          </a:p>
          <a:p>
            <a:pPr marL="0" indent="0">
              <a:buNone/>
            </a:pPr>
            <a:r>
              <a:rPr lang="cs-CZ" sz="1900" b="1" dirty="0" smtClean="0">
                <a:solidFill>
                  <a:schemeClr val="tx1"/>
                </a:solidFill>
                <a:latin typeface="+mj-lt"/>
              </a:rPr>
              <a:t>Příklad 5: </a:t>
            </a:r>
            <a:r>
              <a:rPr lang="cs-CZ" sz="1900" dirty="0" smtClean="0">
                <a:solidFill>
                  <a:schemeClr val="tx1"/>
                </a:solidFill>
                <a:latin typeface="+mj-lt"/>
              </a:rPr>
              <a:t>Poplatek </a:t>
            </a:r>
            <a:r>
              <a:rPr lang="cs-CZ" sz="1900" dirty="0">
                <a:solidFill>
                  <a:schemeClr val="tx1"/>
                </a:solidFill>
                <a:latin typeface="+mj-lt"/>
              </a:rPr>
              <a:t>za obecní systém odpadového hospodářství, splatnost poplatku 31. května 2025, sazba 1 200 Kč. Dne 3. ledna 2025 nastaly účinky rozhodnutí o úpadku. Poplatník má dvě děti.</a:t>
            </a:r>
          </a:p>
          <a:p>
            <a:pPr lvl="1">
              <a:buFont typeface="Arial" panose="020B0604020202020204" pitchFamily="34" charset="0"/>
              <a:buChar char="•"/>
            </a:pPr>
            <a:r>
              <a:rPr lang="cs-CZ" sz="1900" b="1" dirty="0">
                <a:latin typeface="+mj-lt"/>
              </a:rPr>
              <a:t>Řešení: </a:t>
            </a:r>
            <a:r>
              <a:rPr lang="cs-CZ" sz="1900" dirty="0">
                <a:latin typeface="+mj-lt"/>
              </a:rPr>
              <a:t>Na poplatníka </a:t>
            </a:r>
            <a:r>
              <a:rPr lang="cs-CZ" sz="1900" dirty="0" smtClean="0">
                <a:latin typeface="+mj-lt"/>
              </a:rPr>
              <a:t>přejde </a:t>
            </a:r>
            <a:r>
              <a:rPr lang="cs-CZ" sz="1900" dirty="0">
                <a:latin typeface="+mj-lt"/>
              </a:rPr>
              <a:t>povinnost jeho dítěte dle § 12 </a:t>
            </a:r>
            <a:r>
              <a:rPr lang="cs-CZ" sz="1900" dirty="0" smtClean="0">
                <a:latin typeface="+mj-lt"/>
              </a:rPr>
              <a:t>ZMP až 1. června 2025. Poplatek </a:t>
            </a:r>
            <a:r>
              <a:rPr lang="cs-CZ" sz="1900" dirty="0">
                <a:latin typeface="+mj-lt"/>
              </a:rPr>
              <a:t>za 1. období (</a:t>
            </a:r>
            <a:r>
              <a:rPr lang="cs-CZ" sz="1900" dirty="0" smtClean="0">
                <a:latin typeface="+mj-lt"/>
              </a:rPr>
              <a:t>leden) lze vyměřit a přihlásit pouze za poplatníka. Nedoplatek za dítě, který později přejde </a:t>
            </a:r>
            <a:r>
              <a:rPr lang="cs-CZ" sz="1900" smtClean="0">
                <a:latin typeface="+mj-lt"/>
              </a:rPr>
              <a:t>na poplatníka, </a:t>
            </a:r>
            <a:r>
              <a:rPr lang="cs-CZ" sz="1900" dirty="0" smtClean="0">
                <a:latin typeface="+mj-lt"/>
              </a:rPr>
              <a:t>může správce poplatku zkusit uplatnit jako pohledávku za majetkovou podstatou (?).</a:t>
            </a:r>
            <a:endParaRPr lang="cs-CZ" sz="1900" dirty="0">
              <a:latin typeface="+mj-lt"/>
            </a:endParaRPr>
          </a:p>
          <a:p>
            <a:pPr>
              <a:buFont typeface="Arial" panose="020B0604020202020204" pitchFamily="34" charset="0"/>
              <a:buChar char="•"/>
            </a:pPr>
            <a:endParaRPr lang="cs-CZ" dirty="0" smtClean="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2360780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alibri Light" panose="020F0302020204030204" pitchFamily="34" charset="0"/>
                <a:cs typeface="Calibri Light" panose="020F0302020204030204" pitchFamily="34" charset="0"/>
              </a:rPr>
              <a:t>Lhůta pro stanovení daně (§ 148 DŘ)</a:t>
            </a:r>
          </a:p>
        </p:txBody>
      </p:sp>
      <p:sp>
        <p:nvSpPr>
          <p:cNvPr id="3" name="Zástupný symbol pro obsah 2"/>
          <p:cNvSpPr>
            <a:spLocks noGrp="1"/>
          </p:cNvSpPr>
          <p:nvPr>
            <p:ph idx="1"/>
          </p:nvPr>
        </p:nvSpPr>
        <p:spPr>
          <a:xfrm>
            <a:off x="865590" y="1974929"/>
            <a:ext cx="7501170" cy="3976165"/>
          </a:xfrm>
        </p:spPr>
        <p:txBody>
          <a:bodyPr>
            <a:normAutofit lnSpcReduction="10000"/>
          </a:bodyPr>
          <a:lstStyle/>
          <a:p>
            <a:pPr marL="257175" indent="-257175">
              <a:buFont typeface="Arial" panose="020B0604020202020204" pitchFamily="34" charset="0"/>
              <a:buChar char="•"/>
            </a:pPr>
            <a:r>
              <a:rPr lang="cs-CZ" dirty="0">
                <a:latin typeface="Calibri Light" panose="020F0302020204030204" pitchFamily="34" charset="0"/>
                <a:cs typeface="Calibri Light" panose="020F0302020204030204" pitchFamily="34" charset="0"/>
              </a:rPr>
              <a:t>Vyměřit poplatek je možné </a:t>
            </a:r>
            <a:r>
              <a:rPr lang="cs-CZ" dirty="0">
                <a:solidFill>
                  <a:schemeClr val="tx1"/>
                </a:solidFill>
                <a:latin typeface="Calibri Light" panose="020F0302020204030204" pitchFamily="34" charset="0"/>
                <a:cs typeface="Calibri Light" panose="020F0302020204030204" pitchFamily="34" charset="0"/>
              </a:rPr>
              <a:t>pouze v rámci </a:t>
            </a:r>
            <a:r>
              <a:rPr lang="cs-CZ" b="1" dirty="0">
                <a:solidFill>
                  <a:schemeClr val="tx1"/>
                </a:solidFill>
                <a:latin typeface="Calibri Light" panose="020F0302020204030204" pitchFamily="34" charset="0"/>
                <a:cs typeface="Calibri Light" panose="020F0302020204030204" pitchFamily="34" charset="0"/>
              </a:rPr>
              <a:t>lhůty pro stanovení daně </a:t>
            </a:r>
            <a:r>
              <a:rPr lang="cs-CZ" dirty="0">
                <a:solidFill>
                  <a:schemeClr val="tx1"/>
                </a:solidFill>
                <a:latin typeface="Calibri Light" panose="020F0302020204030204" pitchFamily="34" charset="0"/>
                <a:cs typeface="Calibri Light" panose="020F0302020204030204" pitchFamily="34" charset="0"/>
              </a:rPr>
              <a:t>(§ 148 DŘ)</a:t>
            </a:r>
          </a:p>
          <a:p>
            <a:pPr marL="257175" indent="-257175">
              <a:buFont typeface="Arial" panose="020B0604020202020204" pitchFamily="34" charset="0"/>
              <a:buChar char="•"/>
            </a:pPr>
            <a:r>
              <a:rPr lang="cs-CZ" dirty="0">
                <a:solidFill>
                  <a:schemeClr val="tx1"/>
                </a:solidFill>
                <a:latin typeface="Calibri Light" panose="020F0302020204030204" pitchFamily="34" charset="0"/>
                <a:cs typeface="Calibri Light" panose="020F0302020204030204" pitchFamily="34" charset="0"/>
              </a:rPr>
              <a:t>Základní délka je </a:t>
            </a:r>
            <a:r>
              <a:rPr lang="cs-CZ" b="1" dirty="0">
                <a:solidFill>
                  <a:schemeClr val="tx1"/>
                </a:solidFill>
                <a:latin typeface="Calibri Light" panose="020F0302020204030204" pitchFamily="34" charset="0"/>
                <a:cs typeface="Calibri Light" panose="020F0302020204030204" pitchFamily="34" charset="0"/>
              </a:rPr>
              <a:t>3 roky</a:t>
            </a:r>
            <a:r>
              <a:rPr lang="cs-CZ" dirty="0">
                <a:solidFill>
                  <a:schemeClr val="tx1"/>
                </a:solidFill>
                <a:latin typeface="Calibri Light" panose="020F0302020204030204" pitchFamily="34" charset="0"/>
                <a:cs typeface="Calibri Light" panose="020F0302020204030204" pitchFamily="34" charset="0"/>
              </a:rPr>
              <a:t>. Různými úkony je možné ji prodloužit až na 10 let.</a:t>
            </a:r>
          </a:p>
          <a:p>
            <a:pPr marL="257175" indent="-257175">
              <a:buFont typeface="Arial" panose="020B0604020202020204" pitchFamily="34" charset="0"/>
              <a:buChar char="•"/>
            </a:pPr>
            <a:r>
              <a:rPr lang="cs-CZ" dirty="0">
                <a:solidFill>
                  <a:schemeClr val="tx1"/>
                </a:solidFill>
                <a:latin typeface="Calibri Light" panose="020F0302020204030204" pitchFamily="34" charset="0"/>
                <a:cs typeface="Calibri Light" panose="020F0302020204030204" pitchFamily="34" charset="0"/>
              </a:rPr>
              <a:t>Speciální pravidlo pro daňové trestné činy (§148 odst. 6 a 7 DŘ).</a:t>
            </a:r>
          </a:p>
          <a:p>
            <a:pPr marL="342900" indent="-342900">
              <a:buFont typeface="+mj-lt"/>
              <a:buAutoNum type="arabicPeriod"/>
            </a:pPr>
            <a:r>
              <a:rPr lang="cs-CZ" b="1" dirty="0">
                <a:solidFill>
                  <a:schemeClr val="tx1"/>
                </a:solidFill>
                <a:latin typeface="Calibri Light" panose="020F0302020204030204" pitchFamily="34" charset="0"/>
                <a:cs typeface="Calibri Light" panose="020F0302020204030204" pitchFamily="34" charset="0"/>
              </a:rPr>
              <a:t>Začátek běhu lhůty </a:t>
            </a:r>
          </a:p>
          <a:p>
            <a:pPr marL="257175" indent="-257175">
              <a:buFont typeface="Arial" panose="020B0604020202020204" pitchFamily="34" charset="0"/>
              <a:buChar char="•"/>
            </a:pPr>
            <a:r>
              <a:rPr lang="cs-CZ" dirty="0">
                <a:solidFill>
                  <a:schemeClr val="tx1"/>
                </a:solidFill>
                <a:latin typeface="Calibri Light" panose="020F0302020204030204" pitchFamily="34" charset="0"/>
                <a:cs typeface="Calibri Light" panose="020F0302020204030204" pitchFamily="34" charset="0"/>
              </a:rPr>
              <a:t>Obecné pravidlo (§148 odst. 1 DŘ) – lhůta začíná běžet </a:t>
            </a:r>
            <a:r>
              <a:rPr lang="cs-CZ" b="1" dirty="0">
                <a:solidFill>
                  <a:schemeClr val="tx1"/>
                </a:solidFill>
                <a:latin typeface="Calibri Light" panose="020F0302020204030204" pitchFamily="34" charset="0"/>
                <a:cs typeface="Calibri Light" panose="020F0302020204030204" pitchFamily="34" charset="0"/>
              </a:rPr>
              <a:t>splatností</a:t>
            </a:r>
            <a:r>
              <a:rPr lang="cs-CZ" dirty="0">
                <a:solidFill>
                  <a:schemeClr val="tx1"/>
                </a:solidFill>
                <a:latin typeface="Calibri Light" panose="020F0302020204030204" pitchFamily="34" charset="0"/>
                <a:cs typeface="Calibri Light" panose="020F0302020204030204" pitchFamily="34" charset="0"/>
              </a:rPr>
              <a:t> poplatku - do roku 2023 platilo pro všechny poplatky.</a:t>
            </a:r>
          </a:p>
          <a:p>
            <a:pPr marL="257175" indent="-257175">
              <a:buFont typeface="Arial" panose="020B0604020202020204" pitchFamily="34" charset="0"/>
              <a:buChar char="•"/>
            </a:pPr>
            <a:r>
              <a:rPr lang="cs-CZ" dirty="0">
                <a:solidFill>
                  <a:schemeClr val="tx1"/>
                </a:solidFill>
                <a:latin typeface="Calibri Light" panose="020F0302020204030204" pitchFamily="34" charset="0"/>
                <a:cs typeface="Calibri Light" panose="020F0302020204030204" pitchFamily="34" charset="0"/>
              </a:rPr>
              <a:t>POZOR: Nové pravidlo </a:t>
            </a:r>
            <a:r>
              <a:rPr lang="cs-CZ" b="1" dirty="0">
                <a:solidFill>
                  <a:schemeClr val="tx1"/>
                </a:solidFill>
                <a:latin typeface="Calibri Light" panose="020F0302020204030204" pitchFamily="34" charset="0"/>
                <a:cs typeface="Calibri Light" panose="020F0302020204030204" pitchFamily="34" charset="0"/>
              </a:rPr>
              <a:t>u poplatků za komunální odpad a poplatku ze psů </a:t>
            </a:r>
            <a:r>
              <a:rPr lang="cs-CZ" dirty="0">
                <a:solidFill>
                  <a:schemeClr val="tx1"/>
                </a:solidFill>
                <a:latin typeface="Calibri Light" panose="020F0302020204030204" pitchFamily="34" charset="0"/>
                <a:cs typeface="Calibri Light" panose="020F0302020204030204" pitchFamily="34" charset="0"/>
              </a:rPr>
              <a:t>od 2024 – § 11b odst. 4 ZMP: Lhůta pro stanovení poplatku, jehož poplatkovým obdobím je kalendářní rok, počne běžet prvním dnem bezprostředně následujícím po skončení poplatkového období.</a:t>
            </a:r>
          </a:p>
          <a:p>
            <a:pPr marL="642938" lvl="1" indent="-257175"/>
            <a:endParaRPr lang="cs-CZ"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86774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alibri Light" panose="020F0302020204030204" pitchFamily="34" charset="0"/>
                <a:cs typeface="Calibri Light" panose="020F0302020204030204" pitchFamily="34" charset="0"/>
              </a:rPr>
              <a:t>Lhůta pro stanovení daně (§ 148 DŘ)</a:t>
            </a:r>
          </a:p>
        </p:txBody>
      </p:sp>
      <p:sp>
        <p:nvSpPr>
          <p:cNvPr id="3" name="Zástupný symbol pro obsah 2"/>
          <p:cNvSpPr>
            <a:spLocks noGrp="1"/>
          </p:cNvSpPr>
          <p:nvPr>
            <p:ph idx="1"/>
          </p:nvPr>
        </p:nvSpPr>
        <p:spPr>
          <a:xfrm>
            <a:off x="822959" y="1879215"/>
            <a:ext cx="7968771" cy="4266752"/>
          </a:xfrm>
        </p:spPr>
        <p:txBody>
          <a:bodyPr>
            <a:noAutofit/>
          </a:bodyPr>
          <a:lstStyle/>
          <a:p>
            <a:pPr marL="342900" indent="-342900">
              <a:buFont typeface="+mj-lt"/>
              <a:buAutoNum type="arabicPeriod" startAt="2"/>
            </a:pPr>
            <a:r>
              <a:rPr lang="cs-CZ" b="1" dirty="0">
                <a:latin typeface="Calibri Light" panose="020F0302020204030204" pitchFamily="34" charset="0"/>
                <a:cs typeface="Calibri Light" panose="020F0302020204030204" pitchFamily="34" charset="0"/>
              </a:rPr>
              <a:t>Prodloužení lhůty o jeden rok (§148/2 DŘ):</a:t>
            </a:r>
          </a:p>
          <a:p>
            <a:pPr marL="0" indent="0">
              <a:buNone/>
            </a:pPr>
            <a:r>
              <a:rPr lang="cs-CZ" dirty="0">
                <a:latin typeface="Calibri Light" panose="020F0302020204030204" pitchFamily="34" charset="0"/>
                <a:cs typeface="Calibri Light" panose="020F0302020204030204" pitchFamily="34" charset="0"/>
              </a:rPr>
              <a:t>Lhůta pro stanovení daně se prodlužuje o 1 rok, pokud v posledních 12 měsících před uplynutím dosavadní lhůty pro stanovení daně došlo k</a:t>
            </a:r>
          </a:p>
          <a:p>
            <a:pPr marL="0" indent="0">
              <a:spcBef>
                <a:spcPts val="450"/>
              </a:spcBef>
              <a:spcAft>
                <a:spcPts val="0"/>
              </a:spcAft>
              <a:buNone/>
            </a:pPr>
            <a:r>
              <a:rPr lang="cs-CZ" dirty="0">
                <a:solidFill>
                  <a:schemeClr val="bg1">
                    <a:lumMod val="65000"/>
                  </a:schemeClr>
                </a:solidFill>
                <a:latin typeface="Calibri Light" panose="020F0302020204030204" pitchFamily="34" charset="0"/>
                <a:cs typeface="Calibri Light" panose="020F0302020204030204" pitchFamily="34" charset="0"/>
              </a:rPr>
              <a:t>a) podání dodatečného daňového tvrzení nebo oznámení výzvy k podání dodatečného daňového tvrzení, pokud tato výzva vedla k doměření daně,</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b) oznámení rozhodnutí o stanovení daně,</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c) zahájení řízení o mimořádném opravném nebo dozorčím prostředku,</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d) oznámení rozhodnutí ve věci opravného nebo dozorčího prostředku, nebo</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e) oznámení rozhodnutí o prohlášení nicotnosti rozhodnutí o stanovení daně.</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 </a:t>
            </a:r>
            <a:r>
              <a:rPr lang="cs-CZ" b="1" dirty="0">
                <a:latin typeface="Calibri Light" panose="020F0302020204030204" pitchFamily="34" charset="0"/>
                <a:cs typeface="Calibri Light" panose="020F0302020204030204" pitchFamily="34" charset="0"/>
              </a:rPr>
              <a:t>od 2024 nový § 11a odst. 3 ZMP</a:t>
            </a:r>
            <a:r>
              <a:rPr lang="cs-CZ" dirty="0">
                <a:latin typeface="Calibri Light" panose="020F0302020204030204" pitchFamily="34" charset="0"/>
                <a:cs typeface="Calibri Light" panose="020F0302020204030204" pitchFamily="34" charset="0"/>
              </a:rPr>
              <a:t>: Lhůta pro stanovení poplatku se prodlužuje o 1 rok, pokud v posledních 12 měsících před uplynutím dosavadní lhůty pro stanovení poplatku došlo k podání žádosti o vyměření poplatku rozhodnutím.</a:t>
            </a:r>
          </a:p>
          <a:p>
            <a:pPr marL="0" indent="0">
              <a:buNone/>
            </a:pPr>
            <a:endParaRPr lang="cs-CZ" sz="1650" b="1" dirty="0">
              <a:solidFill>
                <a:schemeClr val="accent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8129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alibri Light" panose="020F0302020204030204" pitchFamily="34" charset="0"/>
                <a:cs typeface="Calibri Light" panose="020F0302020204030204" pitchFamily="34" charset="0"/>
              </a:rPr>
              <a:t>Lhůta pro stanovení daně (§ 148 DŘ)</a:t>
            </a:r>
          </a:p>
        </p:txBody>
      </p:sp>
      <p:sp>
        <p:nvSpPr>
          <p:cNvPr id="3" name="Zástupný symbol pro obsah 2"/>
          <p:cNvSpPr>
            <a:spLocks noGrp="1"/>
          </p:cNvSpPr>
          <p:nvPr>
            <p:ph idx="1"/>
          </p:nvPr>
        </p:nvSpPr>
        <p:spPr>
          <a:xfrm>
            <a:off x="822960" y="1888761"/>
            <a:ext cx="7781394" cy="4242216"/>
          </a:xfrm>
        </p:spPr>
        <p:txBody>
          <a:bodyPr>
            <a:normAutofit/>
          </a:bodyPr>
          <a:lstStyle/>
          <a:p>
            <a:pPr marL="342900" indent="-342900">
              <a:buFont typeface="+mj-lt"/>
              <a:buAutoNum type="arabicPeriod" startAt="3"/>
            </a:pPr>
            <a:r>
              <a:rPr lang="cs-CZ" b="1" dirty="0">
                <a:latin typeface="Calibri Light" panose="020F0302020204030204" pitchFamily="34" charset="0"/>
                <a:cs typeface="Calibri Light" panose="020F0302020204030204" pitchFamily="34" charset="0"/>
              </a:rPr>
              <a:t>Přerušení běhu lhůty (§148/3 DŘ):</a:t>
            </a:r>
          </a:p>
          <a:p>
            <a:pPr marL="0" indent="0">
              <a:buNone/>
            </a:pPr>
            <a:r>
              <a:rPr lang="cs-CZ" dirty="0">
                <a:latin typeface="Calibri Light" panose="020F0302020204030204" pitchFamily="34" charset="0"/>
                <a:cs typeface="Calibri Light" panose="020F0302020204030204" pitchFamily="34" charset="0"/>
              </a:rPr>
              <a:t>Byla-li před uplynutím lhůty pro stanovení daně </a:t>
            </a:r>
            <a:r>
              <a:rPr lang="cs-CZ" b="1" dirty="0">
                <a:latin typeface="Calibri Light" panose="020F0302020204030204" pitchFamily="34" charset="0"/>
                <a:cs typeface="Calibri Light" panose="020F0302020204030204" pitchFamily="34" charset="0"/>
              </a:rPr>
              <a:t>zahájena daňová kontrola</a:t>
            </a:r>
            <a:r>
              <a:rPr lang="cs-CZ" dirty="0">
                <a:latin typeface="Calibri Light" panose="020F0302020204030204" pitchFamily="34" charset="0"/>
                <a:cs typeface="Calibri Light" panose="020F0302020204030204" pitchFamily="34" charset="0"/>
              </a:rPr>
              <a:t>, </a:t>
            </a:r>
            <a:r>
              <a:rPr lang="cs-CZ" dirty="0">
                <a:solidFill>
                  <a:schemeClr val="bg1">
                    <a:lumMod val="65000"/>
                  </a:schemeClr>
                </a:solidFill>
                <a:latin typeface="Calibri Light" panose="020F0302020204030204" pitchFamily="34" charset="0"/>
                <a:cs typeface="Calibri Light" panose="020F0302020204030204" pitchFamily="34" charset="0"/>
              </a:rPr>
              <a:t>podáno řádné daňové tvrzení nebo oznámena výzva k podání řádného daňového tvrzení</a:t>
            </a:r>
            <a:r>
              <a:rPr lang="cs-CZ" dirty="0">
                <a:latin typeface="Calibri Light" panose="020F0302020204030204" pitchFamily="34" charset="0"/>
                <a:cs typeface="Calibri Light" panose="020F0302020204030204" pitchFamily="34" charset="0"/>
              </a:rPr>
              <a:t>, běží lhůta pro stanovení daně znovu ode dne, kdy byl tento úkon učiněn.</a:t>
            </a:r>
          </a:p>
          <a:p>
            <a:pPr marL="342900" indent="-342900">
              <a:buFont typeface="+mj-lt"/>
              <a:buAutoNum type="arabicPeriod" startAt="4"/>
            </a:pPr>
            <a:r>
              <a:rPr lang="cs-CZ" b="1" dirty="0">
                <a:latin typeface="Calibri Light" panose="020F0302020204030204" pitchFamily="34" charset="0"/>
                <a:cs typeface="Calibri Light" panose="020F0302020204030204" pitchFamily="34" charset="0"/>
              </a:rPr>
              <a:t>Stavění běhu lhůty (§ 148/4 DŘ):</a:t>
            </a:r>
          </a:p>
          <a:p>
            <a:pPr marL="0" indent="0">
              <a:buNone/>
            </a:pPr>
            <a:r>
              <a:rPr lang="cs-CZ" dirty="0">
                <a:latin typeface="Calibri Light" panose="020F0302020204030204" pitchFamily="34" charset="0"/>
                <a:cs typeface="Calibri Light" panose="020F0302020204030204" pitchFamily="34" charset="0"/>
              </a:rPr>
              <a:t>Lhůta pro stanovení daně neběží po dobu</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a) řízení, které je v souvislosti se stanovením daně vedeno před soudem ve správním soudnictví a před Ústavním soudem,</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b) řízení o otázce, o níž je příslušný rozhodnout soud a která je nezbytná pro správné stanovení daně,</a:t>
            </a:r>
          </a:p>
        </p:txBody>
      </p:sp>
    </p:spTree>
    <p:extLst>
      <p:ext uri="{BB962C8B-B14F-4D97-AF65-F5344CB8AC3E}">
        <p14:creationId xmlns:p14="http://schemas.microsoft.com/office/powerpoint/2010/main" val="4047543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alibri Light" panose="020F0302020204030204" pitchFamily="34" charset="0"/>
                <a:cs typeface="Calibri Light" panose="020F0302020204030204" pitchFamily="34" charset="0"/>
              </a:rPr>
              <a:t>Lhůta pro stanovení daně (§ 148 DŘ)</a:t>
            </a:r>
          </a:p>
        </p:txBody>
      </p:sp>
      <p:sp>
        <p:nvSpPr>
          <p:cNvPr id="3" name="Zástupný symbol pro obsah 2"/>
          <p:cNvSpPr>
            <a:spLocks noGrp="1"/>
          </p:cNvSpPr>
          <p:nvPr>
            <p:ph idx="1"/>
          </p:nvPr>
        </p:nvSpPr>
        <p:spPr>
          <a:xfrm>
            <a:off x="884420" y="1956216"/>
            <a:ext cx="7482340" cy="4054839"/>
          </a:xfrm>
        </p:spPr>
        <p:txBody>
          <a:bodyPr>
            <a:normAutofit/>
          </a:bodyPr>
          <a:lstStyle/>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c) trestního stíhání pro daňový trestný čin související s touto daní,</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d) od zmeškání odvolací lhůty proti rozhodnutí o stanovení daně až do oznámení rozhodnutí o jejím navrácení v předešlý stav,</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e) od marného uplynutí úložní doby až do dne doručení rozhodnutí, kterým je prohlášena neúčinnost doručení rozhodnutí vydaného v nalézacím řízení, nebo</a:t>
            </a:r>
          </a:p>
          <a:p>
            <a:pPr marL="0" indent="0">
              <a:spcBef>
                <a:spcPts val="450"/>
              </a:spcBef>
              <a:spcAft>
                <a:spcPts val="0"/>
              </a:spcAft>
              <a:buNone/>
            </a:pPr>
            <a:r>
              <a:rPr lang="cs-CZ" dirty="0">
                <a:latin typeface="Calibri Light" panose="020F0302020204030204" pitchFamily="34" charset="0"/>
                <a:cs typeface="Calibri Light" panose="020F0302020204030204" pitchFamily="34" charset="0"/>
              </a:rPr>
              <a:t>f) ode dne odeslání žádosti o mezinárodní spolupráci při správě daní až do dne obdržení odpovědi na tuto žádost nebo do dne odeslání oznámení o ukončení mezinárodní spolupráce při správě daní v dané věci.</a:t>
            </a:r>
          </a:p>
          <a:p>
            <a:pPr marL="0" indent="0">
              <a:spcBef>
                <a:spcPts val="450"/>
              </a:spcBef>
              <a:spcAft>
                <a:spcPts val="0"/>
              </a:spcAft>
              <a:buNone/>
            </a:pPr>
            <a:endParaRPr lang="cs-CZ" sz="2400" dirty="0">
              <a:latin typeface="Calibri Light" panose="020F0302020204030204" pitchFamily="34" charset="0"/>
              <a:cs typeface="Calibri Light" panose="020F0302020204030204" pitchFamily="34" charset="0"/>
            </a:endParaRPr>
          </a:p>
          <a:p>
            <a:pPr marL="0" lvl="1" indent="0" algn="ctr">
              <a:buClr>
                <a:srgbClr val="9B57D3"/>
              </a:buClr>
              <a:buNone/>
            </a:pPr>
            <a:r>
              <a:rPr lang="cs-CZ" sz="2000" b="1" dirty="0">
                <a:solidFill>
                  <a:schemeClr val="tx1"/>
                </a:solidFill>
                <a:latin typeface="Calibri Light" panose="020F0302020204030204" pitchFamily="34" charset="0"/>
                <a:cs typeface="Calibri Light" panose="020F0302020204030204" pitchFamily="34" charset="0"/>
              </a:rPr>
              <a:t>Do konce lhůty pro stanovení daně je třeba poplatek pravomocně vyměřit.</a:t>
            </a:r>
          </a:p>
          <a:p>
            <a:pPr marL="0" indent="0">
              <a:spcBef>
                <a:spcPts val="450"/>
              </a:spcBef>
              <a:spcAft>
                <a:spcPts val="0"/>
              </a:spcAft>
              <a:buNone/>
            </a:pPr>
            <a:endParaRPr lang="cs-CZ"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19061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42170"/>
            <a:ext cx="7327557" cy="489701"/>
          </a:xfrm>
        </p:spPr>
        <p:txBody>
          <a:bodyPr>
            <a:noAutofit/>
          </a:bodyPr>
          <a:lstStyle/>
          <a:p>
            <a:r>
              <a:rPr lang="cs-CZ" sz="3600" dirty="0"/>
              <a:t>Lhůta pro placení daně (§ 160 DŘ)</a:t>
            </a:r>
          </a:p>
        </p:txBody>
      </p:sp>
      <p:sp>
        <p:nvSpPr>
          <p:cNvPr id="3" name="Zástupný symbol pro obsah 2"/>
          <p:cNvSpPr>
            <a:spLocks noGrp="1"/>
          </p:cNvSpPr>
          <p:nvPr>
            <p:ph idx="1"/>
          </p:nvPr>
        </p:nvSpPr>
        <p:spPr>
          <a:xfrm>
            <a:off x="734519" y="1723869"/>
            <a:ext cx="8118288" cy="3742149"/>
          </a:xfrm>
        </p:spPr>
        <p:txBody>
          <a:bodyPr>
            <a:noAutofit/>
          </a:bodyPr>
          <a:lstStyle/>
          <a:p>
            <a:pPr marL="0" indent="0">
              <a:buNone/>
            </a:pPr>
            <a:r>
              <a:rPr lang="cs-CZ" sz="1800" dirty="0">
                <a:latin typeface="Calibri Light" panose="020F0302020204030204" pitchFamily="34" charset="0"/>
                <a:cs typeface="Calibri Light" panose="020F0302020204030204" pitchFamily="34" charset="0"/>
              </a:rPr>
              <a:t>Vymáhat stanovený poplatek je možné vybrat a vymáhat pouze v rámci </a:t>
            </a:r>
            <a:r>
              <a:rPr lang="cs-CZ" sz="1800" b="1" dirty="0">
                <a:latin typeface="Calibri Light" panose="020F0302020204030204" pitchFamily="34" charset="0"/>
                <a:cs typeface="Calibri Light" panose="020F0302020204030204" pitchFamily="34" charset="0"/>
              </a:rPr>
              <a:t>lhůty pro placení daně</a:t>
            </a:r>
            <a:r>
              <a:rPr lang="cs-CZ" sz="1800" dirty="0">
                <a:solidFill>
                  <a:srgbClr val="005F8C"/>
                </a:solidFill>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cs-CZ" sz="1800" dirty="0">
                <a:latin typeface="Calibri Light" panose="020F0302020204030204" pitchFamily="34" charset="0"/>
                <a:cs typeface="Calibri Light" panose="020F0302020204030204" pitchFamily="34" charset="0"/>
              </a:rPr>
              <a:t>Jedná se o </a:t>
            </a:r>
            <a:r>
              <a:rPr lang="cs-CZ" sz="1800" b="1" dirty="0">
                <a:latin typeface="Calibri Light" panose="020F0302020204030204" pitchFamily="34" charset="0"/>
                <a:cs typeface="Calibri Light" panose="020F0302020204030204" pitchFamily="34" charset="0"/>
              </a:rPr>
              <a:t>prekluzivní lhůtu </a:t>
            </a:r>
            <a:r>
              <a:rPr lang="cs-CZ" sz="1800" dirty="0">
                <a:latin typeface="Calibri Light" panose="020F0302020204030204" pitchFamily="34" charset="0"/>
                <a:cs typeface="Calibri Light" panose="020F0302020204030204" pitchFamily="34" charset="0"/>
              </a:rPr>
              <a:t>– po jejím marném uplynutí pravomoc vybrat daň (poplatek) zaniká. Úřad  i soud jsou povinni k jejímu uplynutí přihlédnout z úřední povinnosti!</a:t>
            </a:r>
          </a:p>
          <a:p>
            <a:pPr>
              <a:buFont typeface="Wingdings" panose="05000000000000000000" pitchFamily="2" charset="2"/>
              <a:buChar char="§"/>
            </a:pPr>
            <a:r>
              <a:rPr lang="cs-CZ" sz="1800" dirty="0">
                <a:latin typeface="Calibri Light" panose="020F0302020204030204" pitchFamily="34" charset="0"/>
                <a:cs typeface="Calibri Light" panose="020F0302020204030204" pitchFamily="34" charset="0"/>
              </a:rPr>
              <a:t>Za ZSDP – promlčecí charakter, neskončila-li má po 1.1. 2011 prekluzivní charakter </a:t>
            </a:r>
            <a:r>
              <a:rPr lang="cs-CZ" sz="1800" dirty="0">
                <a:solidFill>
                  <a:schemeClr val="tx2"/>
                </a:solidFill>
                <a:latin typeface="Calibri Light" panose="020F0302020204030204" pitchFamily="34" charset="0"/>
                <a:cs typeface="Calibri Light" panose="020F0302020204030204" pitchFamily="34" charset="0"/>
              </a:rPr>
              <a:t>(NSS 1 </a:t>
            </a:r>
            <a:r>
              <a:rPr lang="cs-CZ" sz="1800" dirty="0" err="1">
                <a:solidFill>
                  <a:schemeClr val="tx2"/>
                </a:solidFill>
                <a:latin typeface="Calibri Light" panose="020F0302020204030204" pitchFamily="34" charset="0"/>
                <a:cs typeface="Calibri Light" panose="020F0302020204030204" pitchFamily="34" charset="0"/>
              </a:rPr>
              <a:t>Afs</a:t>
            </a:r>
            <a:r>
              <a:rPr lang="cs-CZ" sz="1800" dirty="0">
                <a:solidFill>
                  <a:schemeClr val="tx2"/>
                </a:solidFill>
                <a:latin typeface="Calibri Light" panose="020F0302020204030204" pitchFamily="34" charset="0"/>
                <a:cs typeface="Calibri Light" panose="020F0302020204030204" pitchFamily="34" charset="0"/>
              </a:rPr>
              <a:t> 14/2012-24).</a:t>
            </a:r>
          </a:p>
          <a:p>
            <a:pPr>
              <a:buFont typeface="Wingdings" panose="05000000000000000000" pitchFamily="2" charset="2"/>
              <a:buChar char="§"/>
            </a:pPr>
            <a:r>
              <a:rPr lang="cs-CZ" sz="1800" dirty="0">
                <a:latin typeface="Calibri Light" panose="020F0302020204030204" pitchFamily="34" charset="0"/>
                <a:cs typeface="Calibri Light" panose="020F0302020204030204" pitchFamily="34" charset="0"/>
              </a:rPr>
              <a:t>Základní délka lhůty pro stanovení daně je </a:t>
            </a:r>
            <a:r>
              <a:rPr lang="cs-CZ" sz="1800" b="1" dirty="0">
                <a:latin typeface="Calibri Light" panose="020F0302020204030204" pitchFamily="34" charset="0"/>
                <a:cs typeface="Calibri Light" panose="020F0302020204030204" pitchFamily="34" charset="0"/>
              </a:rPr>
              <a:t>6 let </a:t>
            </a:r>
            <a:r>
              <a:rPr lang="cs-CZ" sz="1800" dirty="0">
                <a:solidFill>
                  <a:schemeClr val="tx2"/>
                </a:solidFill>
                <a:latin typeface="Calibri Light" panose="020F0302020204030204" pitchFamily="34" charset="0"/>
                <a:cs typeface="Calibri Light" panose="020F0302020204030204" pitchFamily="34" charset="0"/>
              </a:rPr>
              <a:t>(§ 160/1 DŘ)</a:t>
            </a:r>
            <a:r>
              <a:rPr lang="cs-CZ" sz="1800" dirty="0">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cs-CZ" sz="1800" dirty="0">
                <a:latin typeface="Calibri Light" panose="020F0302020204030204" pitchFamily="34" charset="0"/>
                <a:cs typeface="Calibri Light" panose="020F0302020204030204" pitchFamily="34" charset="0"/>
              </a:rPr>
              <a:t>Různými úkony je možné ji </a:t>
            </a:r>
            <a:r>
              <a:rPr lang="cs-CZ" sz="1800" b="1" dirty="0">
                <a:latin typeface="Calibri Light" panose="020F0302020204030204" pitchFamily="34" charset="0"/>
                <a:cs typeface="Calibri Light" panose="020F0302020204030204" pitchFamily="34" charset="0"/>
              </a:rPr>
              <a:t>prodloužit až na 20 let</a:t>
            </a:r>
            <a:r>
              <a:rPr lang="cs-CZ" sz="1800" dirty="0">
                <a:latin typeface="Calibri Light" panose="020F0302020204030204" pitchFamily="34" charset="0"/>
                <a:cs typeface="Calibri Light" panose="020F0302020204030204" pitchFamily="34" charset="0"/>
              </a:rPr>
              <a:t> </a:t>
            </a:r>
            <a:r>
              <a:rPr lang="cs-CZ" sz="1800" dirty="0">
                <a:solidFill>
                  <a:schemeClr val="tx2"/>
                </a:solidFill>
                <a:latin typeface="Calibri Light" panose="020F0302020204030204" pitchFamily="34" charset="0"/>
                <a:cs typeface="Calibri Light" panose="020F0302020204030204" pitchFamily="34" charset="0"/>
              </a:rPr>
              <a:t>(§ 160/5 DŘ)</a:t>
            </a:r>
            <a:r>
              <a:rPr lang="cs-CZ" sz="1800" dirty="0">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cs-CZ" sz="1800" dirty="0">
                <a:latin typeface="Calibri Light" panose="020F0302020204030204" pitchFamily="34" charset="0"/>
                <a:cs typeface="Calibri Light" panose="020F0302020204030204" pitchFamily="34" charset="0"/>
              </a:rPr>
              <a:t>Speciální úprava platí v případě zřízení zástavního práva, v takovém případě lze daň vybrat a vymáhat </a:t>
            </a:r>
            <a:r>
              <a:rPr lang="cs-CZ" sz="1800" b="1" dirty="0">
                <a:latin typeface="Calibri Light" panose="020F0302020204030204" pitchFamily="34" charset="0"/>
                <a:cs typeface="Calibri Light" panose="020F0302020204030204" pitchFamily="34" charset="0"/>
              </a:rPr>
              <a:t>do 30 let po jeho zápisu</a:t>
            </a:r>
            <a:r>
              <a:rPr lang="cs-CZ" sz="1800" dirty="0">
                <a:latin typeface="Calibri Light" panose="020F0302020204030204" pitchFamily="34" charset="0"/>
                <a:cs typeface="Calibri Light" panose="020F0302020204030204" pitchFamily="34" charset="0"/>
              </a:rPr>
              <a:t> </a:t>
            </a:r>
            <a:r>
              <a:rPr lang="cs-CZ" sz="1800" dirty="0">
                <a:solidFill>
                  <a:schemeClr val="tx2"/>
                </a:solidFill>
                <a:latin typeface="Calibri Light" panose="020F0302020204030204" pitchFamily="34" charset="0"/>
                <a:cs typeface="Calibri Light" panose="020F0302020204030204" pitchFamily="34" charset="0"/>
              </a:rPr>
              <a:t>(§ 160/6 DŘ)</a:t>
            </a:r>
            <a:r>
              <a:rPr lang="cs-CZ" sz="1800" dirty="0">
                <a:latin typeface="Calibri Light" panose="020F0302020204030204" pitchFamily="34" charset="0"/>
                <a:cs typeface="Calibri Light" panose="020F0302020204030204" pitchFamily="34" charset="0"/>
              </a:rPr>
              <a:t>.</a:t>
            </a:r>
          </a:p>
          <a:p>
            <a:pPr marL="0" indent="0">
              <a:buNone/>
            </a:pPr>
            <a:r>
              <a:rPr lang="cs-CZ" sz="1800" b="1" dirty="0">
                <a:latin typeface="Calibri Light" panose="020F0302020204030204" pitchFamily="34" charset="0"/>
                <a:cs typeface="Calibri Light" panose="020F0302020204030204" pitchFamily="34" charset="0"/>
              </a:rPr>
              <a:t>+ Od 2021 společně nově pravidlo, že lhůta pro placení daně neskončí dříve než lhůta pro stanovení této daně.</a:t>
            </a:r>
          </a:p>
          <a:p>
            <a:pPr>
              <a:buFont typeface="Wingdings" panose="05000000000000000000" pitchFamily="2" charset="2"/>
              <a:buChar char="§"/>
            </a:pPr>
            <a:endParaRPr lang="cs-CZ" sz="1800" b="1" dirty="0">
              <a:latin typeface="Calibri Light" panose="020F0302020204030204" pitchFamily="34" charset="0"/>
              <a:cs typeface="Calibri Light" panose="020F0302020204030204" pitchFamily="34" charset="0"/>
            </a:endParaRPr>
          </a:p>
          <a:p>
            <a:pPr marL="0" indent="0">
              <a:buNone/>
            </a:pPr>
            <a:endParaRPr lang="cs-CZ"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56950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209626"/>
            <a:ext cx="7327557" cy="489701"/>
          </a:xfrm>
        </p:spPr>
        <p:txBody>
          <a:bodyPr>
            <a:noAutofit/>
          </a:bodyPr>
          <a:lstStyle/>
          <a:p>
            <a:r>
              <a:rPr lang="cs-CZ" sz="3600" dirty="0"/>
              <a:t>Lhůta pro placení daně (§ 160 DŘ)</a:t>
            </a:r>
          </a:p>
        </p:txBody>
      </p:sp>
      <p:sp>
        <p:nvSpPr>
          <p:cNvPr id="3" name="Zástupný symbol pro obsah 2"/>
          <p:cNvSpPr>
            <a:spLocks noGrp="1"/>
          </p:cNvSpPr>
          <p:nvPr>
            <p:ph idx="1"/>
          </p:nvPr>
        </p:nvSpPr>
        <p:spPr>
          <a:xfrm>
            <a:off x="914400" y="1982829"/>
            <a:ext cx="7951573" cy="3107725"/>
          </a:xfrm>
        </p:spPr>
        <p:txBody>
          <a:bodyPr>
            <a:noAutofit/>
          </a:bodyPr>
          <a:lstStyle/>
          <a:p>
            <a:pPr marL="342900" indent="-342900">
              <a:buFont typeface="+mj-lt"/>
              <a:buAutoNum type="arabicPeriod"/>
            </a:pPr>
            <a:r>
              <a:rPr lang="cs-CZ" b="1" dirty="0">
                <a:latin typeface="Calibri Light" panose="020F0302020204030204" pitchFamily="34" charset="0"/>
                <a:cs typeface="Calibri Light" panose="020F0302020204030204" pitchFamily="34" charset="0"/>
              </a:rPr>
              <a:t>Začátek běhu lhůty</a:t>
            </a:r>
          </a:p>
          <a:p>
            <a:pPr>
              <a:buFont typeface="Wingdings" panose="05000000000000000000" pitchFamily="2" charset="2"/>
              <a:buChar char="§"/>
            </a:pPr>
            <a:r>
              <a:rPr lang="cs-CZ" b="1" dirty="0">
                <a:latin typeface="Calibri Light" panose="020F0302020204030204" pitchFamily="34" charset="0"/>
                <a:cs typeface="Calibri Light" panose="020F0302020204030204" pitchFamily="34" charset="0"/>
              </a:rPr>
              <a:t> Od 2021: </a:t>
            </a:r>
            <a:r>
              <a:rPr lang="cs-CZ" dirty="0">
                <a:solidFill>
                  <a:schemeClr val="tx2"/>
                </a:solidFill>
                <a:latin typeface="Calibri Light" panose="020F0302020204030204" pitchFamily="34" charset="0"/>
                <a:cs typeface="Calibri Light" panose="020F0302020204030204" pitchFamily="34" charset="0"/>
              </a:rPr>
              <a:t>Lhůta pro placení daně začne běžet </a:t>
            </a:r>
            <a:r>
              <a:rPr lang="cs-CZ" b="1" dirty="0">
                <a:solidFill>
                  <a:schemeClr val="tx2"/>
                </a:solidFill>
                <a:latin typeface="Calibri Light" panose="020F0302020204030204" pitchFamily="34" charset="0"/>
                <a:cs typeface="Calibri Light" panose="020F0302020204030204" pitchFamily="34" charset="0"/>
              </a:rPr>
              <a:t>dnem splatnosti daně</a:t>
            </a:r>
            <a:r>
              <a:rPr lang="cs-CZ" dirty="0">
                <a:solidFill>
                  <a:schemeClr val="tx2"/>
                </a:solidFill>
                <a:latin typeface="Calibri Light" panose="020F0302020204030204" pitchFamily="34" charset="0"/>
                <a:cs typeface="Calibri Light" panose="020F0302020204030204" pitchFamily="34" charset="0"/>
              </a:rPr>
              <a:t>.</a:t>
            </a:r>
          </a:p>
          <a:p>
            <a:pPr>
              <a:buFont typeface="Wingdings" panose="05000000000000000000" pitchFamily="2" charset="2"/>
              <a:buChar char="§"/>
            </a:pPr>
            <a:r>
              <a:rPr lang="cs-CZ" dirty="0">
                <a:latin typeface="Calibri Light" panose="020F0302020204030204" pitchFamily="34" charset="0"/>
                <a:cs typeface="Calibri Light" panose="020F0302020204030204" pitchFamily="34" charset="0"/>
              </a:rPr>
              <a:t> Do konce roku 2020: Lhůta pro placení daně začne běžet </a:t>
            </a:r>
            <a:r>
              <a:rPr lang="cs-CZ" b="1" dirty="0">
                <a:latin typeface="Calibri Light" panose="020F0302020204030204" pitchFamily="34" charset="0"/>
                <a:cs typeface="Calibri Light" panose="020F0302020204030204" pitchFamily="34" charset="0"/>
              </a:rPr>
              <a:t>dnem splatnosti daně</a:t>
            </a:r>
            <a:r>
              <a:rPr lang="cs-CZ" dirty="0">
                <a:latin typeface="Calibri Light" panose="020F0302020204030204" pitchFamily="34" charset="0"/>
                <a:cs typeface="Calibri Light" panose="020F0302020204030204" pitchFamily="34" charset="0"/>
              </a:rPr>
              <a:t>. Jde-li o nedoplatek z částky daně, k jejíž úhradě byla stanovena náhradní lhůta splatnosti, začne lhůta pro placení </a:t>
            </a:r>
            <a:r>
              <a:rPr lang="cs-CZ" b="1" dirty="0">
                <a:latin typeface="Calibri Light" panose="020F0302020204030204" pitchFamily="34" charset="0"/>
                <a:cs typeface="Calibri Light" panose="020F0302020204030204" pitchFamily="34" charset="0"/>
              </a:rPr>
              <a:t>běžet náhradním dnem splatnosti daně</a:t>
            </a:r>
            <a:r>
              <a:rPr lang="cs-CZ"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832155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4981" y="755893"/>
            <a:ext cx="6902511" cy="975063"/>
          </a:xfrm>
        </p:spPr>
        <p:txBody>
          <a:bodyPr>
            <a:noAutofit/>
          </a:bodyPr>
          <a:lstStyle/>
          <a:p>
            <a:r>
              <a:rPr lang="cs-CZ" sz="3600" dirty="0"/>
              <a:t>Lhůta pro placení daně (§ 160 DŘ)</a:t>
            </a:r>
          </a:p>
        </p:txBody>
      </p:sp>
      <p:sp>
        <p:nvSpPr>
          <p:cNvPr id="3" name="Zástupný symbol pro obsah 2"/>
          <p:cNvSpPr>
            <a:spLocks noGrp="1"/>
          </p:cNvSpPr>
          <p:nvPr>
            <p:ph idx="1"/>
          </p:nvPr>
        </p:nvSpPr>
        <p:spPr>
          <a:xfrm>
            <a:off x="1465429" y="1998544"/>
            <a:ext cx="5230505" cy="3879377"/>
          </a:xfrm>
        </p:spPr>
        <p:txBody>
          <a:bodyPr>
            <a:normAutofit/>
          </a:bodyPr>
          <a:lstStyle/>
          <a:p>
            <a:pPr marL="0" indent="0">
              <a:buNone/>
            </a:pPr>
            <a:endParaRPr lang="cs-CZ" sz="2100" b="1" dirty="0">
              <a:latin typeface="Calibri Light" panose="020F0302020204030204" pitchFamily="34" charset="0"/>
              <a:cs typeface="Calibri Light" panose="020F0302020204030204" pitchFamily="34" charset="0"/>
            </a:endParaRPr>
          </a:p>
          <a:p>
            <a:pPr marL="0" indent="0">
              <a:buNone/>
            </a:pPr>
            <a:endParaRPr lang="cs-CZ" dirty="0">
              <a:latin typeface="Calibri Light" panose="020F0302020204030204" pitchFamily="34" charset="0"/>
              <a:cs typeface="Calibri Light" panose="020F0302020204030204" pitchFamily="34" charset="0"/>
            </a:endParaRPr>
          </a:p>
        </p:txBody>
      </p:sp>
      <p:sp>
        <p:nvSpPr>
          <p:cNvPr id="4" name="Šipka doprava 3"/>
          <p:cNvSpPr/>
          <p:nvPr/>
        </p:nvSpPr>
        <p:spPr>
          <a:xfrm>
            <a:off x="678425" y="3074888"/>
            <a:ext cx="5130000" cy="216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5" name="Šipka doprava 4"/>
          <p:cNvSpPr/>
          <p:nvPr/>
        </p:nvSpPr>
        <p:spPr>
          <a:xfrm>
            <a:off x="682169" y="5264462"/>
            <a:ext cx="5130000" cy="216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6" name="TextovéPole 5"/>
          <p:cNvSpPr txBox="1"/>
          <p:nvPr/>
        </p:nvSpPr>
        <p:spPr>
          <a:xfrm>
            <a:off x="680793" y="4151512"/>
            <a:ext cx="3094180" cy="369332"/>
          </a:xfrm>
          <a:prstGeom prst="rect">
            <a:avLst/>
          </a:prstGeom>
          <a:noFill/>
        </p:spPr>
        <p:txBody>
          <a:bodyPr wrap="none" rtlCol="0">
            <a:spAutoFit/>
          </a:bodyPr>
          <a:lstStyle/>
          <a:p>
            <a:r>
              <a:rPr lang="cs-CZ" dirty="0">
                <a:solidFill>
                  <a:schemeClr val="accent2"/>
                </a:solidFill>
              </a:rPr>
              <a:t>Poplatky za roky 2021 a novější</a:t>
            </a:r>
          </a:p>
        </p:txBody>
      </p:sp>
      <p:sp>
        <p:nvSpPr>
          <p:cNvPr id="7" name="TextovéPole 6"/>
          <p:cNvSpPr txBox="1"/>
          <p:nvPr/>
        </p:nvSpPr>
        <p:spPr>
          <a:xfrm>
            <a:off x="1009594" y="2305763"/>
            <a:ext cx="911669" cy="507831"/>
          </a:xfrm>
          <a:prstGeom prst="rect">
            <a:avLst/>
          </a:prstGeom>
          <a:noFill/>
        </p:spPr>
        <p:txBody>
          <a:bodyPr wrap="square" rtlCol="0">
            <a:spAutoFit/>
          </a:bodyPr>
          <a:lstStyle/>
          <a:p>
            <a:r>
              <a:rPr lang="cs-CZ" sz="1350" dirty="0"/>
              <a:t>Splatnost poplatku</a:t>
            </a:r>
          </a:p>
        </p:txBody>
      </p:sp>
      <p:cxnSp>
        <p:nvCxnSpPr>
          <p:cNvPr id="8" name="Přímá spojnice se šipkou 7"/>
          <p:cNvCxnSpPr/>
          <p:nvPr/>
        </p:nvCxnSpPr>
        <p:spPr>
          <a:xfrm>
            <a:off x="1367603" y="2893596"/>
            <a:ext cx="0" cy="23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2407256" y="3387506"/>
            <a:ext cx="0" cy="35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2053080" y="3756876"/>
            <a:ext cx="1746849" cy="300082"/>
          </a:xfrm>
          <a:prstGeom prst="rect">
            <a:avLst/>
          </a:prstGeom>
          <a:noFill/>
        </p:spPr>
        <p:txBody>
          <a:bodyPr wrap="square" rtlCol="0">
            <a:spAutoFit/>
          </a:bodyPr>
          <a:lstStyle/>
          <a:p>
            <a:r>
              <a:rPr lang="cs-CZ" sz="1350" dirty="0"/>
              <a:t>Vydání PV</a:t>
            </a:r>
          </a:p>
        </p:txBody>
      </p:sp>
      <p:sp>
        <p:nvSpPr>
          <p:cNvPr id="11" name="TextovéPole 10"/>
          <p:cNvSpPr txBox="1"/>
          <p:nvPr/>
        </p:nvSpPr>
        <p:spPr>
          <a:xfrm>
            <a:off x="2304117" y="2292229"/>
            <a:ext cx="1266713" cy="507831"/>
          </a:xfrm>
          <a:prstGeom prst="rect">
            <a:avLst/>
          </a:prstGeom>
          <a:noFill/>
        </p:spPr>
        <p:txBody>
          <a:bodyPr wrap="square" rtlCol="0">
            <a:spAutoFit/>
          </a:bodyPr>
          <a:lstStyle/>
          <a:p>
            <a:r>
              <a:rPr lang="cs-CZ" sz="1350" dirty="0"/>
              <a:t>Náhradní lhůta splatnosti</a:t>
            </a:r>
          </a:p>
        </p:txBody>
      </p:sp>
      <p:cxnSp>
        <p:nvCxnSpPr>
          <p:cNvPr id="12" name="Přímá spojnice se šipkou 11"/>
          <p:cNvCxnSpPr/>
          <p:nvPr/>
        </p:nvCxnSpPr>
        <p:spPr>
          <a:xfrm>
            <a:off x="2828963" y="2859553"/>
            <a:ext cx="0" cy="23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a:off x="2849629" y="2834611"/>
            <a:ext cx="3240000" cy="1594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rgbClr val="005F8C"/>
              </a:solidFill>
            </a:endParaRPr>
          </a:p>
        </p:txBody>
      </p:sp>
      <p:sp>
        <p:nvSpPr>
          <p:cNvPr id="14" name="Šipka doprava 13"/>
          <p:cNvSpPr/>
          <p:nvPr/>
        </p:nvSpPr>
        <p:spPr>
          <a:xfrm>
            <a:off x="1367604" y="3264131"/>
            <a:ext cx="2225615" cy="129396"/>
          </a:xfrm>
          <a:prstGeom prst="rightArrow">
            <a:avLst/>
          </a:prstGeom>
          <a:solidFill>
            <a:srgbClr val="FF7D28"/>
          </a:solidFill>
          <a:ln>
            <a:solidFill>
              <a:srgbClr val="FF7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TextovéPole 14"/>
          <p:cNvSpPr txBox="1"/>
          <p:nvPr/>
        </p:nvSpPr>
        <p:spPr>
          <a:xfrm>
            <a:off x="963577" y="4573437"/>
            <a:ext cx="1100473" cy="507831"/>
          </a:xfrm>
          <a:prstGeom prst="rect">
            <a:avLst/>
          </a:prstGeom>
          <a:noFill/>
        </p:spPr>
        <p:txBody>
          <a:bodyPr wrap="square" rtlCol="0">
            <a:spAutoFit/>
          </a:bodyPr>
          <a:lstStyle/>
          <a:p>
            <a:r>
              <a:rPr lang="cs-CZ" sz="1350" dirty="0"/>
              <a:t>Splatnost poplatku</a:t>
            </a:r>
          </a:p>
        </p:txBody>
      </p:sp>
      <p:cxnSp>
        <p:nvCxnSpPr>
          <p:cNvPr id="16" name="Přímá spojnice se šipkou 15"/>
          <p:cNvCxnSpPr/>
          <p:nvPr/>
        </p:nvCxnSpPr>
        <p:spPr>
          <a:xfrm>
            <a:off x="1306505" y="5073239"/>
            <a:ext cx="0" cy="23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2401092" y="5348730"/>
            <a:ext cx="8626" cy="35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Šipka doprava 17"/>
          <p:cNvSpPr/>
          <p:nvPr/>
        </p:nvSpPr>
        <p:spPr>
          <a:xfrm>
            <a:off x="1306506" y="5467232"/>
            <a:ext cx="2225615" cy="129396"/>
          </a:xfrm>
          <a:prstGeom prst="rightArrow">
            <a:avLst/>
          </a:prstGeom>
          <a:solidFill>
            <a:srgbClr val="FF7D28"/>
          </a:solidFill>
          <a:ln>
            <a:solidFill>
              <a:srgbClr val="FF7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prava 18"/>
          <p:cNvSpPr/>
          <p:nvPr/>
        </p:nvSpPr>
        <p:spPr>
          <a:xfrm>
            <a:off x="1306505" y="5101494"/>
            <a:ext cx="3240000" cy="1594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rgbClr val="005F8C"/>
              </a:solidFill>
            </a:endParaRPr>
          </a:p>
        </p:txBody>
      </p:sp>
      <p:sp>
        <p:nvSpPr>
          <p:cNvPr id="20" name="TextovéPole 19"/>
          <p:cNvSpPr txBox="1"/>
          <p:nvPr/>
        </p:nvSpPr>
        <p:spPr>
          <a:xfrm>
            <a:off x="3799929" y="4791299"/>
            <a:ext cx="4818629" cy="300082"/>
          </a:xfrm>
          <a:prstGeom prst="rect">
            <a:avLst/>
          </a:prstGeom>
          <a:noFill/>
        </p:spPr>
        <p:txBody>
          <a:bodyPr wrap="square" rtlCol="0">
            <a:spAutoFit/>
          </a:bodyPr>
          <a:lstStyle/>
          <a:p>
            <a:r>
              <a:rPr lang="cs-CZ" sz="1350" dirty="0">
                <a:solidFill>
                  <a:schemeClr val="tx2"/>
                </a:solidFill>
              </a:rPr>
              <a:t>Lhůta pro placení daně</a:t>
            </a:r>
          </a:p>
        </p:txBody>
      </p:sp>
      <p:cxnSp>
        <p:nvCxnSpPr>
          <p:cNvPr id="21" name="Přímá spojnice se šipkou 20"/>
          <p:cNvCxnSpPr/>
          <p:nvPr/>
        </p:nvCxnSpPr>
        <p:spPr>
          <a:xfrm>
            <a:off x="2828963" y="5073239"/>
            <a:ext cx="0" cy="23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2373797" y="4593633"/>
            <a:ext cx="1257364" cy="507831"/>
          </a:xfrm>
          <a:prstGeom prst="rect">
            <a:avLst/>
          </a:prstGeom>
          <a:noFill/>
        </p:spPr>
        <p:txBody>
          <a:bodyPr wrap="square" rtlCol="0">
            <a:spAutoFit/>
          </a:bodyPr>
          <a:lstStyle/>
          <a:p>
            <a:r>
              <a:rPr lang="cs-CZ" sz="1350" dirty="0"/>
              <a:t>Náhradní lhůta splatnosti</a:t>
            </a:r>
          </a:p>
        </p:txBody>
      </p:sp>
      <p:sp>
        <p:nvSpPr>
          <p:cNvPr id="23" name="TextovéPole 22"/>
          <p:cNvSpPr txBox="1"/>
          <p:nvPr/>
        </p:nvSpPr>
        <p:spPr>
          <a:xfrm>
            <a:off x="3002479" y="3350243"/>
            <a:ext cx="4771184" cy="300082"/>
          </a:xfrm>
          <a:prstGeom prst="rect">
            <a:avLst/>
          </a:prstGeom>
          <a:noFill/>
        </p:spPr>
        <p:txBody>
          <a:bodyPr wrap="square" rtlCol="0">
            <a:spAutoFit/>
          </a:bodyPr>
          <a:lstStyle/>
          <a:p>
            <a:r>
              <a:rPr lang="cs-CZ" sz="1350" dirty="0">
                <a:solidFill>
                  <a:srgbClr val="FF7D28"/>
                </a:solidFill>
              </a:rPr>
              <a:t>Lhůta pro stanovení daně</a:t>
            </a:r>
          </a:p>
        </p:txBody>
      </p:sp>
      <p:sp>
        <p:nvSpPr>
          <p:cNvPr id="46" name="TextovéPole 45"/>
          <p:cNvSpPr txBox="1"/>
          <p:nvPr/>
        </p:nvSpPr>
        <p:spPr>
          <a:xfrm>
            <a:off x="726851" y="1774880"/>
            <a:ext cx="2927789" cy="369332"/>
          </a:xfrm>
          <a:prstGeom prst="rect">
            <a:avLst/>
          </a:prstGeom>
          <a:noFill/>
        </p:spPr>
        <p:txBody>
          <a:bodyPr wrap="none" rtlCol="0">
            <a:spAutoFit/>
          </a:bodyPr>
          <a:lstStyle/>
          <a:p>
            <a:r>
              <a:rPr lang="cs-CZ" dirty="0">
                <a:solidFill>
                  <a:schemeClr val="accent2"/>
                </a:solidFill>
              </a:rPr>
              <a:t>Poplatky za roky 2020 a starší</a:t>
            </a:r>
          </a:p>
        </p:txBody>
      </p:sp>
      <p:sp>
        <p:nvSpPr>
          <p:cNvPr id="48" name="TextovéPole 47"/>
          <p:cNvSpPr txBox="1"/>
          <p:nvPr/>
        </p:nvSpPr>
        <p:spPr>
          <a:xfrm>
            <a:off x="2064050" y="5775635"/>
            <a:ext cx="1746849" cy="300082"/>
          </a:xfrm>
          <a:prstGeom prst="rect">
            <a:avLst/>
          </a:prstGeom>
          <a:noFill/>
        </p:spPr>
        <p:txBody>
          <a:bodyPr wrap="square" rtlCol="0">
            <a:spAutoFit/>
          </a:bodyPr>
          <a:lstStyle/>
          <a:p>
            <a:r>
              <a:rPr lang="cs-CZ" sz="1350" dirty="0"/>
              <a:t>Vydání PV</a:t>
            </a:r>
          </a:p>
        </p:txBody>
      </p:sp>
      <p:sp>
        <p:nvSpPr>
          <p:cNvPr id="51" name="TextovéPole 50"/>
          <p:cNvSpPr txBox="1"/>
          <p:nvPr/>
        </p:nvSpPr>
        <p:spPr>
          <a:xfrm>
            <a:off x="3025537" y="5577709"/>
            <a:ext cx="4818629" cy="300082"/>
          </a:xfrm>
          <a:prstGeom prst="rect">
            <a:avLst/>
          </a:prstGeom>
          <a:noFill/>
        </p:spPr>
        <p:txBody>
          <a:bodyPr wrap="square" rtlCol="0">
            <a:spAutoFit/>
          </a:bodyPr>
          <a:lstStyle/>
          <a:p>
            <a:r>
              <a:rPr lang="cs-CZ" sz="1350" dirty="0">
                <a:solidFill>
                  <a:srgbClr val="FF7D28"/>
                </a:solidFill>
              </a:rPr>
              <a:t>Lhůta pro stanovení daně</a:t>
            </a:r>
          </a:p>
        </p:txBody>
      </p:sp>
      <p:sp>
        <p:nvSpPr>
          <p:cNvPr id="52" name="TextovéPole 51"/>
          <p:cNvSpPr txBox="1"/>
          <p:nvPr/>
        </p:nvSpPr>
        <p:spPr>
          <a:xfrm>
            <a:off x="3700979" y="2557758"/>
            <a:ext cx="1867867" cy="300082"/>
          </a:xfrm>
          <a:prstGeom prst="rect">
            <a:avLst/>
          </a:prstGeom>
          <a:noFill/>
        </p:spPr>
        <p:txBody>
          <a:bodyPr wrap="square" rtlCol="0">
            <a:spAutoFit/>
          </a:bodyPr>
          <a:lstStyle/>
          <a:p>
            <a:r>
              <a:rPr lang="cs-CZ" sz="1350" dirty="0">
                <a:solidFill>
                  <a:schemeClr val="tx2"/>
                </a:solidFill>
              </a:rPr>
              <a:t>Lhůta pro placení daně</a:t>
            </a:r>
          </a:p>
        </p:txBody>
      </p:sp>
    </p:spTree>
    <p:extLst>
      <p:ext uri="{BB962C8B-B14F-4D97-AF65-F5344CB8AC3E}">
        <p14:creationId xmlns:p14="http://schemas.microsoft.com/office/powerpoint/2010/main" val="36881752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0579" y="1171035"/>
            <a:ext cx="4868298" cy="489701"/>
          </a:xfrm>
        </p:spPr>
        <p:txBody>
          <a:bodyPr>
            <a:noAutofit/>
          </a:bodyPr>
          <a:lstStyle/>
          <a:p>
            <a:r>
              <a:rPr lang="cs-CZ" sz="3600" dirty="0">
                <a:latin typeface="+mj-lt"/>
              </a:rPr>
              <a:t>Lhůta pro placení daně</a:t>
            </a:r>
          </a:p>
        </p:txBody>
      </p:sp>
      <p:sp>
        <p:nvSpPr>
          <p:cNvPr id="3" name="Zástupný symbol pro obsah 2"/>
          <p:cNvSpPr>
            <a:spLocks noGrp="1"/>
          </p:cNvSpPr>
          <p:nvPr>
            <p:ph idx="1"/>
          </p:nvPr>
        </p:nvSpPr>
        <p:spPr>
          <a:xfrm>
            <a:off x="920579" y="1896433"/>
            <a:ext cx="7638805" cy="3327639"/>
          </a:xfrm>
        </p:spPr>
        <p:txBody>
          <a:bodyPr>
            <a:noAutofit/>
          </a:bodyPr>
          <a:lstStyle/>
          <a:p>
            <a:pPr marL="342900" indent="-342900">
              <a:buFont typeface="+mj-lt"/>
              <a:buAutoNum type="arabicPeriod" startAt="2"/>
            </a:pPr>
            <a:r>
              <a:rPr lang="cs-CZ" dirty="0">
                <a:latin typeface="Calibri Light" panose="020F0302020204030204" pitchFamily="34" charset="0"/>
                <a:cs typeface="Calibri Light" panose="020F0302020204030204" pitchFamily="34" charset="0"/>
              </a:rPr>
              <a:t>Úkonem </a:t>
            </a:r>
            <a:r>
              <a:rPr lang="cs-CZ" b="1" dirty="0">
                <a:latin typeface="Calibri Light" panose="020F0302020204030204" pitchFamily="34" charset="0"/>
                <a:cs typeface="Calibri Light" panose="020F0302020204030204" pitchFamily="34" charset="0"/>
              </a:rPr>
              <a:t>přerušujícím běh lhůty </a:t>
            </a:r>
            <a:r>
              <a:rPr lang="cs-CZ" dirty="0">
                <a:latin typeface="Calibri Light" panose="020F0302020204030204" pitchFamily="34" charset="0"/>
                <a:cs typeface="Calibri Light" panose="020F0302020204030204" pitchFamily="34" charset="0"/>
              </a:rPr>
              <a:t>pro placení daně je:</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pravomocné stanovení daně,</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zahájení exekučního řízení podle tohoto nebo jiného zákona,</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zřízení zástavního práva, nebo</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oznámení rozhodnutí o posečkání nebo rozhodnutí, kterým se mění stanovená doba posečkání.</a:t>
            </a:r>
          </a:p>
          <a:p>
            <a:pPr marL="0" indent="0">
              <a:buNone/>
            </a:pPr>
            <a:r>
              <a:rPr lang="cs-CZ" dirty="0">
                <a:latin typeface="Calibri Light" panose="020F0302020204030204" pitchFamily="34" charset="0"/>
                <a:cs typeface="Calibri Light" panose="020F0302020204030204" pitchFamily="34" charset="0"/>
              </a:rPr>
              <a:t>Přerušení běhu lhůty= lhůta pro placení daně běží znovu ode dne, v němž byl tento úkon učiněn.</a:t>
            </a:r>
          </a:p>
        </p:txBody>
      </p:sp>
      <p:sp>
        <p:nvSpPr>
          <p:cNvPr id="7" name="Zástupný symbol pro obsah 2"/>
          <p:cNvSpPr txBox="1">
            <a:spLocks/>
          </p:cNvSpPr>
          <p:nvPr/>
        </p:nvSpPr>
        <p:spPr>
          <a:xfrm>
            <a:off x="1525609" y="1979778"/>
            <a:ext cx="5230505" cy="3879377"/>
          </a:xfrm>
          <a:prstGeom prst="rect">
            <a:avLst/>
          </a:prstGeom>
        </p:spPr>
        <p:txBody>
          <a:bodyPr vert="horz" lIns="68580" tIns="34290" rIns="68580" bIns="34290" rtlCol="0">
            <a:normAutofit/>
          </a:bodyPr>
          <a:lstStyle>
            <a:lvl1pPr marL="270000" indent="-270000" algn="l" defTabSz="685800" rtl="0" eaLnBrk="1" latinLnBrk="0" hangingPunct="1">
              <a:spcBef>
                <a:spcPct val="20000"/>
              </a:spcBef>
              <a:buClr>
                <a:schemeClr val="tx2"/>
              </a:buClr>
              <a:buSzPct val="90000"/>
              <a:buFont typeface="Wingdings" panose="05000000000000000000" pitchFamily="2" charset="2"/>
              <a:buChar char="Ø"/>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tx2"/>
              </a:buClr>
              <a:buSzPct val="85000"/>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cs-CZ" sz="1575"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81011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5864" y="1168296"/>
            <a:ext cx="5442980" cy="549363"/>
          </a:xfrm>
        </p:spPr>
        <p:txBody>
          <a:bodyPr>
            <a:noAutofit/>
          </a:bodyPr>
          <a:lstStyle/>
          <a:p>
            <a:r>
              <a:rPr lang="cs-CZ" sz="3600" dirty="0">
                <a:latin typeface="+mj-lt"/>
              </a:rPr>
              <a:t>Lhůta pro placení daně</a:t>
            </a:r>
          </a:p>
        </p:txBody>
      </p:sp>
      <p:sp>
        <p:nvSpPr>
          <p:cNvPr id="3" name="Zástupný symbol pro obsah 2"/>
          <p:cNvSpPr>
            <a:spLocks noGrp="1"/>
          </p:cNvSpPr>
          <p:nvPr>
            <p:ph idx="1"/>
          </p:nvPr>
        </p:nvSpPr>
        <p:spPr>
          <a:xfrm>
            <a:off x="895864" y="1852779"/>
            <a:ext cx="8038274" cy="4285693"/>
          </a:xfrm>
        </p:spPr>
        <p:txBody>
          <a:bodyPr>
            <a:noAutofit/>
          </a:bodyPr>
          <a:lstStyle/>
          <a:p>
            <a:pPr marL="342900" indent="-342900">
              <a:buFont typeface="+mj-lt"/>
              <a:buAutoNum type="arabicPeriod" startAt="3"/>
            </a:pPr>
            <a:r>
              <a:rPr lang="cs-CZ" dirty="0">
                <a:latin typeface="Calibri Light" panose="020F0302020204030204" pitchFamily="34" charset="0"/>
                <a:cs typeface="Calibri Light" panose="020F0302020204030204" pitchFamily="34" charset="0"/>
              </a:rPr>
              <a:t>Lhůta pro placení daně </a:t>
            </a:r>
            <a:r>
              <a:rPr lang="cs-CZ" b="1" dirty="0">
                <a:latin typeface="Calibri Light" panose="020F0302020204030204" pitchFamily="34" charset="0"/>
                <a:cs typeface="Calibri Light" panose="020F0302020204030204" pitchFamily="34" charset="0"/>
              </a:rPr>
              <a:t>neběží po dobu</a:t>
            </a:r>
            <a:r>
              <a:rPr lang="cs-CZ" dirty="0">
                <a:latin typeface="Calibri Light" panose="020F0302020204030204" pitchFamily="34" charset="0"/>
                <a:cs typeface="Calibri Light" panose="020F0302020204030204" pitchFamily="34" charset="0"/>
              </a:rPr>
              <a:t>:</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vymáhání daně soudem nebo soudním exekutorem,</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přihlášení daňové pohledávky do insolvenčního řízení nebo do veřejné dražby, </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uplatnění pohledávky za majetkovou podstatou u osoby s dispozičními oprávněními během insolvenčního řízení,</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posečkání úhrady daně dle § 157a,</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odkladu daňové exekuce odložené na návrh,</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daňové exekuce srážkami ze mzdy, nebo</a:t>
            </a:r>
          </a:p>
          <a:p>
            <a:pPr marL="342900" indent="-342900">
              <a:buFont typeface="+mj-lt"/>
              <a:buAutoNum type="alphaLcParenR"/>
            </a:pPr>
            <a:r>
              <a:rPr lang="cs-CZ" dirty="0">
                <a:latin typeface="Calibri Light" panose="020F0302020204030204" pitchFamily="34" charset="0"/>
                <a:cs typeface="Calibri Light" panose="020F0302020204030204" pitchFamily="34" charset="0"/>
              </a:rPr>
              <a:t>dožádání mezinárodní pomoci při vymáhání daně.</a:t>
            </a:r>
          </a:p>
        </p:txBody>
      </p:sp>
      <p:sp>
        <p:nvSpPr>
          <p:cNvPr id="7" name="Zástupný symbol pro obsah 2"/>
          <p:cNvSpPr txBox="1">
            <a:spLocks/>
          </p:cNvSpPr>
          <p:nvPr/>
        </p:nvSpPr>
        <p:spPr>
          <a:xfrm>
            <a:off x="1525609" y="1979778"/>
            <a:ext cx="5230505" cy="3879377"/>
          </a:xfrm>
          <a:prstGeom prst="rect">
            <a:avLst/>
          </a:prstGeom>
        </p:spPr>
        <p:txBody>
          <a:bodyPr vert="horz" lIns="68580" tIns="34290" rIns="68580" bIns="34290" rtlCol="0">
            <a:normAutofit/>
          </a:bodyPr>
          <a:lstStyle>
            <a:lvl1pPr marL="270000" indent="-270000" algn="l" defTabSz="685800" rtl="0" eaLnBrk="1" latinLnBrk="0" hangingPunct="1">
              <a:spcBef>
                <a:spcPct val="20000"/>
              </a:spcBef>
              <a:buClr>
                <a:schemeClr val="tx2"/>
              </a:buClr>
              <a:buSzPct val="90000"/>
              <a:buFont typeface="Wingdings" panose="05000000000000000000" pitchFamily="2" charset="2"/>
              <a:buChar char="Ø"/>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tx2"/>
              </a:buClr>
              <a:buSzPct val="85000"/>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cs-CZ" sz="1575"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5249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5178" y="3"/>
            <a:ext cx="8878822" cy="1603945"/>
          </a:xfrm>
        </p:spPr>
        <p:txBody>
          <a:bodyPr>
            <a:normAutofit/>
          </a:bodyPr>
          <a:lstStyle/>
          <a:p>
            <a:pPr marL="92075"/>
            <a:r>
              <a:rPr lang="cs-CZ" sz="3200" dirty="0" smtClean="0"/>
              <a:t>Zavedení poplatků</a:t>
            </a:r>
            <a:endParaRPr lang="cs-CZ" sz="3200" dirty="0"/>
          </a:p>
        </p:txBody>
      </p:sp>
      <p:sp>
        <p:nvSpPr>
          <p:cNvPr id="3" name="Zástupný symbol pro obsah 2"/>
          <p:cNvSpPr>
            <a:spLocks noGrp="1"/>
          </p:cNvSpPr>
          <p:nvPr>
            <p:ph idx="1"/>
          </p:nvPr>
        </p:nvSpPr>
        <p:spPr>
          <a:xfrm>
            <a:off x="265178" y="1856232"/>
            <a:ext cx="8308865" cy="4262150"/>
          </a:xfrm>
        </p:spPr>
        <p:txBody>
          <a:bodyPr>
            <a:noAutofit/>
          </a:bodyPr>
          <a:lstStyle/>
          <a:p>
            <a:r>
              <a:rPr lang="cs-CZ" sz="2400" b="1" dirty="0" smtClean="0">
                <a:latin typeface="+mj-lt"/>
              </a:rPr>
              <a:t>Obligatorní = povinn</a:t>
            </a:r>
            <a:r>
              <a:rPr lang="cs-CZ" sz="2400" b="1" dirty="0">
                <a:latin typeface="+mj-lt"/>
              </a:rPr>
              <a:t>é</a:t>
            </a:r>
            <a:r>
              <a:rPr lang="cs-CZ" sz="2400" b="1" dirty="0" smtClean="0">
                <a:latin typeface="+mj-lt"/>
              </a:rPr>
              <a:t> </a:t>
            </a:r>
            <a:r>
              <a:rPr lang="cs-CZ" sz="2400" b="1" dirty="0">
                <a:latin typeface="+mj-lt"/>
              </a:rPr>
              <a:t>náležitosti OZV dle ZMP (§</a:t>
            </a:r>
            <a:r>
              <a:rPr lang="cs-CZ" sz="2400" b="1" dirty="0" smtClean="0">
                <a:latin typeface="+mj-lt"/>
              </a:rPr>
              <a:t>14/2 a 5):</a:t>
            </a:r>
            <a:endParaRPr lang="cs-CZ" sz="2400" b="1" dirty="0">
              <a:latin typeface="+mj-lt"/>
            </a:endParaRPr>
          </a:p>
          <a:p>
            <a:pPr marL="342900" indent="-342900">
              <a:buFont typeface="Arial" panose="020B0604020202020204" pitchFamily="34" charset="0"/>
              <a:buChar char="•"/>
            </a:pPr>
            <a:r>
              <a:rPr lang="cs-CZ" sz="2200" dirty="0">
                <a:latin typeface="+mj-lt"/>
              </a:rPr>
              <a:t>sazba poplatku,</a:t>
            </a:r>
          </a:p>
          <a:p>
            <a:pPr marL="342900" indent="-342900">
              <a:buFont typeface="Arial" panose="020B0604020202020204" pitchFamily="34" charset="0"/>
              <a:buChar char="•"/>
            </a:pPr>
            <a:r>
              <a:rPr lang="cs-CZ" sz="2200" dirty="0">
                <a:latin typeface="+mj-lt"/>
              </a:rPr>
              <a:t>lhůta pro podání ohlášení, nevyloučí-li povinnost ohlášení podat</a:t>
            </a:r>
            <a:r>
              <a:rPr lang="cs-CZ" sz="2200" dirty="0" smtClean="0">
                <a:latin typeface="+mj-lt"/>
              </a:rPr>
              <a:t>,</a:t>
            </a:r>
            <a:endParaRPr lang="cs-CZ" sz="2200" dirty="0">
              <a:latin typeface="+mj-lt"/>
            </a:endParaRPr>
          </a:p>
          <a:p>
            <a:pPr marL="342900" indent="-342900">
              <a:buFont typeface="Arial" panose="020B0604020202020204" pitchFamily="34" charset="0"/>
              <a:buChar char="•"/>
            </a:pPr>
            <a:r>
              <a:rPr lang="cs-CZ" sz="2200" dirty="0">
                <a:latin typeface="+mj-lt"/>
              </a:rPr>
              <a:t>splatnost </a:t>
            </a:r>
            <a:r>
              <a:rPr lang="cs-CZ" sz="2200" dirty="0" smtClean="0">
                <a:latin typeface="+mj-lt"/>
              </a:rPr>
              <a:t>poplatku</a:t>
            </a:r>
            <a:endParaRPr lang="cs-CZ" sz="2200" dirty="0">
              <a:latin typeface="+mj-lt"/>
            </a:endParaRPr>
          </a:p>
          <a:p>
            <a:endParaRPr lang="cs-CZ" sz="2200" dirty="0" smtClean="0">
              <a:latin typeface="+mj-lt"/>
            </a:endParaRPr>
          </a:p>
          <a:p>
            <a:r>
              <a:rPr lang="cs-CZ" sz="2200" dirty="0" smtClean="0">
                <a:latin typeface="+mj-lt"/>
              </a:rPr>
              <a:t>+ pokud se zavádí </a:t>
            </a:r>
            <a:r>
              <a:rPr lang="cs-CZ" sz="2200" dirty="0">
                <a:latin typeface="+mj-lt"/>
              </a:rPr>
              <a:t>poplatek za odkládání komunálního odpadu z nemovité věci, </a:t>
            </a:r>
            <a:r>
              <a:rPr lang="cs-CZ" sz="2200" dirty="0" smtClean="0">
                <a:latin typeface="+mj-lt"/>
              </a:rPr>
              <a:t>obec zvolí </a:t>
            </a:r>
            <a:r>
              <a:rPr lang="cs-CZ" sz="2200" dirty="0">
                <a:latin typeface="+mj-lt"/>
              </a:rPr>
              <a:t>jeden z dílčích základů tohoto poplatku a může určit minimální dílčí základ tohoto poplatku</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8</a:t>
            </a:fld>
            <a:endParaRPr lang="cs-CZ"/>
          </a:p>
        </p:txBody>
      </p:sp>
    </p:spTree>
    <p:extLst>
      <p:ext uri="{BB962C8B-B14F-4D97-AF65-F5344CB8AC3E}">
        <p14:creationId xmlns:p14="http://schemas.microsoft.com/office/powerpoint/2010/main" val="4151598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Pravidla počítání času/lhůty</a:t>
            </a:r>
          </a:p>
        </p:txBody>
      </p:sp>
      <p:sp>
        <p:nvSpPr>
          <p:cNvPr id="3" name="Zástupný symbol pro obsah 2"/>
          <p:cNvSpPr>
            <a:spLocks noGrp="1"/>
          </p:cNvSpPr>
          <p:nvPr>
            <p:ph idx="1"/>
          </p:nvPr>
        </p:nvSpPr>
        <p:spPr>
          <a:xfrm>
            <a:off x="822959" y="1845734"/>
            <a:ext cx="7946287" cy="4472620"/>
          </a:xfrm>
        </p:spPr>
        <p:txBody>
          <a:bodyPr>
            <a:normAutofit fontScale="92500" lnSpcReduction="10000"/>
          </a:bodyPr>
          <a:lstStyle/>
          <a:p>
            <a:pPr marL="0" indent="0">
              <a:buNone/>
            </a:pPr>
            <a:r>
              <a:rPr lang="cs-CZ" b="1" dirty="0">
                <a:latin typeface="Calibri Light" panose="020F0302020204030204" pitchFamily="34" charset="0"/>
                <a:cs typeface="Calibri Light" panose="020F0302020204030204" pitchFamily="34" charset="0"/>
              </a:rPr>
              <a:t>Pravidla pro počítání času</a:t>
            </a:r>
            <a:r>
              <a:rPr lang="cs-CZ" dirty="0">
                <a:latin typeface="Calibri Light" panose="020F0302020204030204" pitchFamily="34" charset="0"/>
                <a:cs typeface="Calibri Light" panose="020F0302020204030204" pitchFamily="34" charset="0"/>
              </a:rPr>
              <a:t> </a:t>
            </a:r>
            <a:r>
              <a:rPr lang="cs-CZ" dirty="0">
                <a:solidFill>
                  <a:schemeClr val="tx2"/>
                </a:solidFill>
                <a:latin typeface="Calibri Light" panose="020F0302020204030204" pitchFamily="34" charset="0"/>
                <a:cs typeface="Calibri Light" panose="020F0302020204030204" pitchFamily="34" charset="0"/>
              </a:rPr>
              <a:t>(§ 33 odst. 1, 4 DŘ)</a:t>
            </a:r>
            <a:r>
              <a:rPr lang="cs-CZ" dirty="0">
                <a:latin typeface="Calibri Light" panose="020F0302020204030204" pitchFamily="34" charset="0"/>
                <a:cs typeface="Calibri Light" panose="020F0302020204030204" pitchFamily="34" charset="0"/>
              </a:rPr>
              <a:t>: </a:t>
            </a:r>
          </a:p>
          <a:p>
            <a:pPr>
              <a:buFont typeface="Wingdings" panose="05000000000000000000" pitchFamily="2" charset="2"/>
              <a:buChar char="§"/>
            </a:pPr>
            <a:r>
              <a:rPr lang="cs-CZ" dirty="0">
                <a:latin typeface="Calibri Light" panose="020F0302020204030204" pitchFamily="34" charset="0"/>
                <a:cs typeface="Calibri Light" panose="020F0302020204030204" pitchFamily="34" charset="0"/>
              </a:rPr>
              <a:t>Lhůta stanovená podle let počíná běžet dnem, který následuje po dni, kdy došlo ke skutečnosti určující počátek běhu lhůty, a </a:t>
            </a:r>
            <a:r>
              <a:rPr lang="cs-CZ" b="1" dirty="0">
                <a:latin typeface="Calibri Light" panose="020F0302020204030204" pitchFamily="34" charset="0"/>
                <a:cs typeface="Calibri Light" panose="020F0302020204030204" pitchFamily="34" charset="0"/>
              </a:rPr>
              <a:t>končí uplynutím toho dne, který se svým pojmenováním nebo číselným označením shoduje se dnem, kdy započal běh lhůty</a:t>
            </a:r>
            <a:r>
              <a:rPr lang="cs-CZ" dirty="0">
                <a:latin typeface="Calibri Light" panose="020F0302020204030204" pitchFamily="34" charset="0"/>
                <a:cs typeface="Calibri Light" panose="020F0302020204030204" pitchFamily="34" charset="0"/>
              </a:rPr>
              <a:t>. Není-li takový den v měsíci, připadne poslední den lhůty na jeho poslední den.</a:t>
            </a:r>
          </a:p>
          <a:p>
            <a:pPr>
              <a:buFont typeface="Wingdings" panose="05000000000000000000" pitchFamily="2" charset="2"/>
              <a:buChar char="§"/>
            </a:pPr>
            <a:r>
              <a:rPr lang="cs-CZ" dirty="0">
                <a:latin typeface="Calibri Light" panose="020F0302020204030204" pitchFamily="34" charset="0"/>
                <a:cs typeface="Calibri Light" panose="020F0302020204030204" pitchFamily="34" charset="0"/>
              </a:rPr>
              <a:t>Připadne-li poslední den lhůty na sobotu, neděli nebo svátek, je posledním dnem lhůty nejblíže následující pracovní den; to neplatí, jde-li o lhůtu určenou v kratších časových jednotkách, než jsou dny </a:t>
            </a:r>
            <a:r>
              <a:rPr lang="cs-CZ" b="1" dirty="0">
                <a:latin typeface="Calibri Light" panose="020F0302020204030204" pitchFamily="34" charset="0"/>
                <a:cs typeface="Calibri Light" panose="020F0302020204030204" pitchFamily="34" charset="0"/>
              </a:rPr>
              <a:t>– POZOR neplatí pro </a:t>
            </a:r>
            <a:r>
              <a:rPr lang="cs-CZ" b="1" dirty="0" smtClean="0">
                <a:latin typeface="Calibri Light" panose="020F0302020204030204" pitchFamily="34" charset="0"/>
                <a:cs typeface="Calibri Light" panose="020F0302020204030204" pitchFamily="34" charset="0"/>
              </a:rPr>
              <a:t>lhůty pro stanovení/placení daně!</a:t>
            </a:r>
            <a:endParaRPr lang="cs-CZ" b="1" dirty="0">
              <a:latin typeface="Calibri Light" panose="020F0302020204030204" pitchFamily="34" charset="0"/>
              <a:cs typeface="Calibri Light" panose="020F0302020204030204" pitchFamily="34" charset="0"/>
            </a:endParaRPr>
          </a:p>
          <a:p>
            <a:pPr lvl="1">
              <a:buFont typeface="Wingdings" panose="05000000000000000000" pitchFamily="2" charset="2"/>
              <a:buChar char="§"/>
            </a:pPr>
            <a:r>
              <a:rPr lang="cs-CZ" sz="2000" b="1" dirty="0">
                <a:latin typeface="Calibri Light" panose="020F0302020204030204" pitchFamily="34" charset="0"/>
                <a:cs typeface="Calibri Light" panose="020F0302020204030204" pitchFamily="34" charset="0"/>
              </a:rPr>
              <a:t> rozsudek NSS 5 </a:t>
            </a:r>
            <a:r>
              <a:rPr lang="cs-CZ" sz="2000" b="1" dirty="0" err="1">
                <a:latin typeface="Calibri Light" panose="020F0302020204030204" pitchFamily="34" charset="0"/>
                <a:cs typeface="Calibri Light" panose="020F0302020204030204" pitchFamily="34" charset="0"/>
              </a:rPr>
              <a:t>Afs</a:t>
            </a:r>
            <a:r>
              <a:rPr lang="cs-CZ" sz="2000" b="1" dirty="0">
                <a:latin typeface="Calibri Light" panose="020F0302020204030204" pitchFamily="34" charset="0"/>
                <a:cs typeface="Calibri Light" panose="020F0302020204030204" pitchFamily="34" charset="0"/>
              </a:rPr>
              <a:t> 21/2020 - 56 ze dne 18. 6.: </a:t>
            </a:r>
            <a:r>
              <a:rPr lang="cs-CZ" sz="2000" dirty="0">
                <a:latin typeface="Calibri Light" panose="020F0302020204030204" pitchFamily="34" charset="0"/>
                <a:cs typeface="Calibri Light" panose="020F0302020204030204" pitchFamily="34" charset="0"/>
              </a:rPr>
              <a:t>„V případě uplynutí hmotněprávní lhůty pro vyměření daně stanovené v § 148 odst. 1 zákona č. 280/2009 Sb., daňového řádu, se § 33 odst. 4 citovaného zákona neaplikuje“. </a:t>
            </a:r>
          </a:p>
          <a:p>
            <a:pPr lvl="1">
              <a:buFont typeface="Wingdings" panose="05000000000000000000" pitchFamily="2" charset="2"/>
              <a:buChar char="§"/>
            </a:pPr>
            <a:r>
              <a:rPr lang="cs-CZ" sz="2000" dirty="0">
                <a:latin typeface="Calibri Light" panose="020F0302020204030204" pitchFamily="34" charset="0"/>
                <a:cs typeface="Calibri Light" panose="020F0302020204030204" pitchFamily="34" charset="0"/>
              </a:rPr>
              <a:t>Metodický pokyn GFŘ k vztahu § 33 odst. 4 daňového řádu a lhůtám podle § 148 a 160 daňového řádu, č. j. 52486/23/7700-50123-050167</a:t>
            </a:r>
          </a:p>
          <a:p>
            <a:endParaRPr lang="cs-CZ" dirty="0"/>
          </a:p>
        </p:txBody>
      </p:sp>
    </p:spTree>
    <p:extLst>
      <p:ext uri="{BB962C8B-B14F-4D97-AF65-F5344CB8AC3E}">
        <p14:creationId xmlns:p14="http://schemas.microsoft.com/office/powerpoint/2010/main" val="4004444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procvičení</a:t>
            </a:r>
          </a:p>
        </p:txBody>
      </p:sp>
      <p:sp>
        <p:nvSpPr>
          <p:cNvPr id="3" name="Zástupný symbol pro obsah 2"/>
          <p:cNvSpPr>
            <a:spLocks noGrp="1"/>
          </p:cNvSpPr>
          <p:nvPr>
            <p:ph idx="1"/>
          </p:nvPr>
        </p:nvSpPr>
        <p:spPr/>
        <p:txBody>
          <a:bodyPr>
            <a:normAutofit lnSpcReduction="10000"/>
          </a:bodyPr>
          <a:lstStyle/>
          <a:p>
            <a:pPr>
              <a:buFont typeface="Arial" panose="020B0604020202020204" pitchFamily="34" charset="0"/>
              <a:buChar char="•"/>
            </a:pPr>
            <a:r>
              <a:rPr lang="cs-CZ" dirty="0"/>
              <a:t> </a:t>
            </a:r>
            <a:r>
              <a:rPr lang="cs-CZ" dirty="0">
                <a:latin typeface="+mj-lt"/>
              </a:rPr>
              <a:t>Poplatek ze psů za rok 2023, lhůta splatnosti dle OZV 31. května 2023. Začátek lhůty pro stanovení daně?</a:t>
            </a:r>
          </a:p>
          <a:p>
            <a:pPr>
              <a:buFont typeface="Arial" panose="020B0604020202020204" pitchFamily="34" charset="0"/>
              <a:buChar char="•"/>
            </a:pPr>
            <a:r>
              <a:rPr lang="cs-CZ" dirty="0">
                <a:latin typeface="+mj-lt"/>
              </a:rPr>
              <a:t> Poplatek ze psů za rok 2024, lhůta splatnosti dle OZV 31. května 2024. Začátek lhůty pro stanovení daně?</a:t>
            </a:r>
          </a:p>
          <a:p>
            <a:pPr>
              <a:buFont typeface="Arial" panose="020B0604020202020204" pitchFamily="34" charset="0"/>
              <a:buChar char="•"/>
            </a:pPr>
            <a:r>
              <a:rPr lang="cs-CZ" dirty="0">
                <a:latin typeface="+mj-lt"/>
              </a:rPr>
              <a:t> Poplatek z pobytu za I. čtvrtletí roku 2024, lhůta splatnosti dle OZV 30. dubna 2024. Začátek lhůty pro stanovení daně?</a:t>
            </a:r>
          </a:p>
          <a:p>
            <a:pPr>
              <a:buFont typeface="Arial" panose="020B0604020202020204" pitchFamily="34" charset="0"/>
              <a:buChar char="•"/>
            </a:pPr>
            <a:r>
              <a:rPr lang="cs-CZ" dirty="0">
                <a:latin typeface="+mj-lt"/>
              </a:rPr>
              <a:t> Poplatek za komunální odpad za rok 2023, lhůta splatnosti dle OZV 31. května 2023, dne 1. 6. 2023 účinnost rozhodnutí o úpadku.</a:t>
            </a:r>
            <a:r>
              <a:rPr lang="cs-CZ" dirty="0"/>
              <a:t> </a:t>
            </a:r>
            <a:r>
              <a:rPr lang="cs-CZ" dirty="0">
                <a:latin typeface="+mj-lt"/>
              </a:rPr>
              <a:t>Začátek lhůty pro stanovení daně?</a:t>
            </a:r>
          </a:p>
          <a:p>
            <a:pPr>
              <a:buFont typeface="Arial" panose="020B0604020202020204" pitchFamily="34" charset="0"/>
              <a:buChar char="•"/>
            </a:pPr>
            <a:r>
              <a:rPr lang="cs-CZ" dirty="0">
                <a:latin typeface="+mj-lt"/>
              </a:rPr>
              <a:t> Poplatek za komunální odpad za rok 2024, lhůta splatnosti dle OZV 31. května 2024, dne 1. 6. 2024 účinnost rozhodnutí o úpadku. Začátek lhůty pro stanovení daně?</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1867023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7884623" cy="4326466"/>
          </a:xfrm>
        </p:spPr>
        <p:txBody>
          <a:bodyPr>
            <a:normAutofit/>
          </a:bodyPr>
          <a:lstStyle/>
          <a:p>
            <a:pPr>
              <a:buFont typeface="Arial" panose="020B0604020202020204" pitchFamily="34" charset="0"/>
              <a:buChar char="•"/>
            </a:pPr>
            <a:r>
              <a:rPr lang="cs-CZ" dirty="0">
                <a:latin typeface="+mj-lt"/>
              </a:rPr>
              <a:t> Poplatek ze psů za rok 2023, lhůta splatnosti dle OZV 31. května 2023.</a:t>
            </a:r>
          </a:p>
          <a:p>
            <a:pPr lvl="1">
              <a:buFont typeface="Arial" panose="020B0604020202020204" pitchFamily="34" charset="0"/>
              <a:buChar char="•"/>
            </a:pPr>
            <a:r>
              <a:rPr lang="cs-CZ" sz="2000" b="1" dirty="0">
                <a:latin typeface="+mj-lt"/>
              </a:rPr>
              <a:t>Řešení: </a:t>
            </a:r>
            <a:r>
              <a:rPr lang="cs-CZ" sz="2000" dirty="0">
                <a:latin typeface="+mj-lt"/>
              </a:rPr>
              <a:t>Procesní novela ZMP se neaplikuje. Začátek lhůty se stanoví dle § 148 odst. 1 DŘ → den splatnosti dle OZV  - tj. 31. května 2023.</a:t>
            </a:r>
          </a:p>
          <a:p>
            <a:pPr>
              <a:buFont typeface="Arial" panose="020B0604020202020204" pitchFamily="34" charset="0"/>
              <a:buChar char="•"/>
            </a:pPr>
            <a:r>
              <a:rPr lang="cs-CZ" dirty="0">
                <a:latin typeface="+mj-lt"/>
              </a:rPr>
              <a:t>Poplatek ze psů za rok 2024, lhůta splatnosti dle OZV 31. května 2024.</a:t>
            </a:r>
          </a:p>
          <a:p>
            <a:pPr lvl="1">
              <a:buFont typeface="Arial" panose="020B0604020202020204" pitchFamily="34" charset="0"/>
              <a:buChar char="•"/>
            </a:pPr>
            <a:r>
              <a:rPr lang="cs-CZ" sz="2000" b="1" dirty="0">
                <a:latin typeface="+mj-lt"/>
              </a:rPr>
              <a:t>Řešení:</a:t>
            </a:r>
            <a:r>
              <a:rPr lang="cs-CZ" sz="2000" dirty="0">
                <a:latin typeface="+mj-lt"/>
              </a:rPr>
              <a:t> Procesní novela ZMP se aplikuje → začátek lhůty se stanoví dle § 11b odst. 4 ZMP → 1. ledna 2025. </a:t>
            </a:r>
          </a:p>
          <a:p>
            <a:pPr>
              <a:buFont typeface="Arial" panose="020B0604020202020204" pitchFamily="34" charset="0"/>
              <a:buChar char="•"/>
            </a:pPr>
            <a:r>
              <a:rPr lang="cs-CZ" dirty="0">
                <a:latin typeface="+mj-lt"/>
              </a:rPr>
              <a:t>Poplatek z pobytu za I. čtvrtletí roku 2024, lhůta splatnosti dle OZV 30. dubna 2024.</a:t>
            </a:r>
          </a:p>
          <a:p>
            <a:pPr lvl="1">
              <a:buFont typeface="Arial" panose="020B0604020202020204" pitchFamily="34" charset="0"/>
              <a:buChar char="•"/>
            </a:pPr>
            <a:r>
              <a:rPr lang="cs-CZ" sz="2000" b="1" dirty="0">
                <a:latin typeface="+mj-lt"/>
              </a:rPr>
              <a:t>Řešení:</a:t>
            </a:r>
            <a:r>
              <a:rPr lang="cs-CZ" sz="2000" dirty="0">
                <a:latin typeface="+mj-lt"/>
              </a:rPr>
              <a:t> Procesní novela ZMP se aplikuje x speciální pravidlo § 11b odst. 4 ZMP se netýká poplatku z pobytu. Začátek lhůty se stanoví dle § 148 odst. 1 DŘ → den splatnosti dle OZV  - tj. 30. dubna 2024.</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17481245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7884623" cy="4326466"/>
          </a:xfrm>
        </p:spPr>
        <p:txBody>
          <a:bodyPr>
            <a:normAutofit/>
          </a:bodyPr>
          <a:lstStyle/>
          <a:p>
            <a:pPr>
              <a:buFont typeface="Arial" panose="020B0604020202020204" pitchFamily="34" charset="0"/>
              <a:buChar char="•"/>
            </a:pPr>
            <a:r>
              <a:rPr lang="cs-CZ" dirty="0">
                <a:latin typeface="+mj-lt"/>
              </a:rPr>
              <a:t>Poplatek za komunální odpad za rok 2023, lhůta splatnosti dle OZV 31. května 2023, dne 1. 6. 2023 účinnost rozhodnutí o úpadku.</a:t>
            </a:r>
          </a:p>
          <a:p>
            <a:pPr lvl="1">
              <a:buFont typeface="Arial" panose="020B0604020202020204" pitchFamily="34" charset="0"/>
              <a:buChar char="•"/>
            </a:pPr>
            <a:r>
              <a:rPr lang="cs-CZ" sz="2000" dirty="0">
                <a:latin typeface="+mj-lt"/>
              </a:rPr>
              <a:t>Řešení: Procesní novela ZMP se neaplikuje. Začátek lhůty se stanoví dle § 148 odst. 1 DŘ → den splatnosti dle OZV  - 31. května 2023.</a:t>
            </a:r>
          </a:p>
          <a:p>
            <a:pPr>
              <a:buFont typeface="Arial" panose="020B0604020202020204" pitchFamily="34" charset="0"/>
              <a:buChar char="•"/>
            </a:pPr>
            <a:r>
              <a:rPr lang="cs-CZ" dirty="0">
                <a:latin typeface="+mj-lt"/>
              </a:rPr>
              <a:t>Poplatek za komunální odpad za rok 2024, lhůta splatnosti dle OZV 31. května 2024, dne 1. 6. 2024 účinnost rozhodnutí o úpadku.</a:t>
            </a:r>
          </a:p>
          <a:p>
            <a:pPr lvl="1">
              <a:buFont typeface="Arial" panose="020B0604020202020204" pitchFamily="34" charset="0"/>
              <a:buChar char="•"/>
            </a:pPr>
            <a:r>
              <a:rPr lang="cs-CZ" sz="2000" dirty="0">
                <a:latin typeface="+mj-lt"/>
              </a:rPr>
              <a:t>Řešení: Procesní novela ZMP se aplikuje → začátek lhůty se stanoví dle § 11b odst. 4 ZMP v kombinaci s § 11d odst. 1 a 2 ZMP → lhůta pro stanovení daně pro první období (1-6) začne běžet 1. července 2024. Lhůta pro druhé období (7-12) začne běžet 1. ledna 2025. </a:t>
            </a: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a:p>
            <a:pPr>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1193041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procvičení</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dirty="0">
                <a:latin typeface="+mj-lt"/>
              </a:rPr>
              <a:t> MP za komunální odpad za rok 2014, splatnost poplatku 31.5. 2014. Správce poplatku vyměřil neuhrazený MP platebním výměrem dne 2.1. 2015, právní moc 6.2.2015, náhradní lhůta splatnosti 23.2.2015. Dne 5.1.2016 vydání exekučního příkazu na srážky ze mzdy. </a:t>
            </a:r>
            <a:r>
              <a:rPr lang="cs-CZ" b="1" dirty="0">
                <a:latin typeface="+mj-lt"/>
              </a:rPr>
              <a:t>Kdy začíná běžet lhůta pro placení daně? Kdy skončí lhůta pro placení daně?</a:t>
            </a:r>
          </a:p>
          <a:p>
            <a:pPr>
              <a:buFont typeface="Arial" panose="020B0604020202020204" pitchFamily="34" charset="0"/>
              <a:buChar char="•"/>
            </a:pPr>
            <a:r>
              <a:rPr lang="cs-CZ" dirty="0"/>
              <a:t> </a:t>
            </a:r>
            <a:r>
              <a:rPr lang="cs-CZ" dirty="0">
                <a:latin typeface="+mj-lt"/>
              </a:rPr>
              <a:t>MP za komunální odpad za rok 2021, splatnost poplatku 31.5. 2021. Správce poplatku vyměřil MP za rok 2021 platebním výměrem dne 3.1. 2022, právní moc 8. 2. 2022, náhradní lhůta splatnosti  23. 2. 2022. Dne 5.1. 2023 vydání exekučního příkazu na účet u banky. </a:t>
            </a:r>
            <a:r>
              <a:rPr lang="cs-CZ" b="1" dirty="0">
                <a:latin typeface="+mj-lt"/>
              </a:rPr>
              <a:t>Kdy začíná běžet lhůta pro placení daně?  Kdy skončí lhůta pro placení daně?</a:t>
            </a:r>
          </a:p>
        </p:txBody>
      </p:sp>
    </p:spTree>
    <p:extLst>
      <p:ext uri="{BB962C8B-B14F-4D97-AF65-F5344CB8AC3E}">
        <p14:creationId xmlns:p14="http://schemas.microsoft.com/office/powerpoint/2010/main" val="946498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Příklady k </a:t>
            </a:r>
            <a:r>
              <a:rPr lang="cs-CZ" sz="3600" dirty="0" smtClean="0"/>
              <a:t>procvičení - řešení</a:t>
            </a:r>
            <a:endParaRPr lang="cs-CZ" sz="3600" dirty="0"/>
          </a:p>
        </p:txBody>
      </p:sp>
      <p:sp>
        <p:nvSpPr>
          <p:cNvPr id="3" name="Zástupný symbol pro obsah 2"/>
          <p:cNvSpPr>
            <a:spLocks noGrp="1"/>
          </p:cNvSpPr>
          <p:nvPr>
            <p:ph idx="1"/>
          </p:nvPr>
        </p:nvSpPr>
        <p:spPr>
          <a:xfrm>
            <a:off x="822959" y="1845734"/>
            <a:ext cx="8147859" cy="4402666"/>
          </a:xfrm>
        </p:spPr>
        <p:txBody>
          <a:bodyPr>
            <a:noAutofit/>
          </a:bodyPr>
          <a:lstStyle/>
          <a:p>
            <a:pPr>
              <a:buFont typeface="Arial" panose="020B0604020202020204" pitchFamily="34" charset="0"/>
              <a:buChar char="•"/>
            </a:pPr>
            <a:r>
              <a:rPr lang="cs-CZ" sz="1900" dirty="0">
                <a:latin typeface="+mj-lt"/>
              </a:rPr>
              <a:t> </a:t>
            </a:r>
            <a:r>
              <a:rPr lang="cs-CZ" sz="1800" dirty="0">
                <a:latin typeface="+mj-lt"/>
              </a:rPr>
              <a:t>MP za komunální odpad za rok 2014, splatnost poplatku 31.5. 2014. Správce poplatku vyměřil neuhrazený MP platebním výměrem dne 2.1. 2015, právní moc 6.2.2015, náhradní lhůta splatnosti 23.2.2015. Dne 5.1.2016 vydání exekučního příkazu na srážky ze mzdy. </a:t>
            </a:r>
            <a:r>
              <a:rPr lang="cs-CZ" sz="1800" b="1" dirty="0">
                <a:latin typeface="+mj-lt"/>
              </a:rPr>
              <a:t>Kdy začíná běžet lhůta pro placení daně? Kdy skončí lhůta pro placení daně?</a:t>
            </a:r>
          </a:p>
          <a:p>
            <a:pPr lvl="1">
              <a:buFont typeface="Arial" panose="020B0604020202020204" pitchFamily="34" charset="0"/>
              <a:buChar char="•"/>
            </a:pPr>
            <a:r>
              <a:rPr lang="cs-CZ" b="1" dirty="0" smtClean="0">
                <a:latin typeface="+mj-lt"/>
              </a:rPr>
              <a:t>Řešení: </a:t>
            </a:r>
            <a:r>
              <a:rPr lang="cs-CZ" dirty="0" smtClean="0">
                <a:latin typeface="+mj-lt"/>
              </a:rPr>
              <a:t>Lhůta pro placení daně začala běžet dnem náhradní splatnosti poplatku (DŘ do konce roku 2020). Vydáním exekučního příkazu na srážky ze mzdy došlo současně k jejímu přerušení i stavění. Lhůta tak může skončit teoreticky až po 20 letech (23. 2. 2035).  </a:t>
            </a:r>
          </a:p>
          <a:p>
            <a:pPr>
              <a:buFont typeface="Arial" panose="020B0604020202020204" pitchFamily="34" charset="0"/>
              <a:buChar char="•"/>
            </a:pPr>
            <a:r>
              <a:rPr lang="cs-CZ" sz="1800" dirty="0" smtClean="0">
                <a:latin typeface="+mj-lt"/>
              </a:rPr>
              <a:t>MP </a:t>
            </a:r>
            <a:r>
              <a:rPr lang="cs-CZ" sz="1800" dirty="0">
                <a:latin typeface="+mj-lt"/>
              </a:rPr>
              <a:t>za komunální odpad za rok 2021, splatnost poplatku 31.5. 2021. Správce poplatku vyměřil MP za rok 2021 platebním výměrem dne 3.1. 2022, právní moc 8. 2. 2022, náhradní lhůta splatnosti  23. 2. 2022. Dne 5.1. 2023 vydání exekučního příkazu na účet u banky. </a:t>
            </a:r>
            <a:r>
              <a:rPr lang="cs-CZ" sz="1800" b="1" dirty="0">
                <a:latin typeface="+mj-lt"/>
              </a:rPr>
              <a:t>Kdy začíná běžet lhůta pro placení daně?  Kdy skončí lhůta pro placení daně</a:t>
            </a:r>
            <a:r>
              <a:rPr lang="cs-CZ" sz="1800" b="1" dirty="0" smtClean="0">
                <a:latin typeface="+mj-lt"/>
              </a:rPr>
              <a:t>?</a:t>
            </a:r>
          </a:p>
          <a:p>
            <a:pPr lvl="1">
              <a:buFont typeface="Arial" panose="020B0604020202020204" pitchFamily="34" charset="0"/>
              <a:buChar char="•"/>
            </a:pPr>
            <a:r>
              <a:rPr lang="cs-CZ" b="1" dirty="0" smtClean="0">
                <a:latin typeface="+mj-lt"/>
              </a:rPr>
              <a:t>Řešení: </a:t>
            </a:r>
            <a:r>
              <a:rPr lang="cs-CZ" dirty="0" smtClean="0">
                <a:latin typeface="+mj-lt"/>
              </a:rPr>
              <a:t>Lhůta pro placení daně začala běžet dnem splatnosti dle OZV (DŘ po začátku roku 2021), k jejímu přerušení došlo poprvé pravomocným stanovením poplatku (8.2.2022) a následně podruhé vydáním exekučního příkazu na účet u banky (5. 1. 2023). Pokud nedojde k jejím dalšímu prodloužení, skončí lhůta 5. 1. 2029.</a:t>
            </a:r>
            <a:endParaRPr lang="cs-CZ" b="1" dirty="0">
              <a:latin typeface="+mj-lt"/>
            </a:endParaRPr>
          </a:p>
        </p:txBody>
      </p:sp>
    </p:spTree>
    <p:extLst>
      <p:ext uri="{BB962C8B-B14F-4D97-AF65-F5344CB8AC3E}">
        <p14:creationId xmlns:p14="http://schemas.microsoft.com/office/powerpoint/2010/main" val="2164465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7813" y="180405"/>
            <a:ext cx="8576187" cy="1550290"/>
          </a:xfrm>
        </p:spPr>
        <p:txBody>
          <a:bodyPr>
            <a:normAutofit/>
          </a:bodyPr>
          <a:lstStyle/>
          <a:p>
            <a:pPr marL="182563"/>
            <a:r>
              <a:rPr lang="cs-CZ" sz="3600" dirty="0" smtClean="0"/>
              <a:t>Prominutí</a:t>
            </a:r>
            <a:endParaRPr lang="cs-CZ" sz="3600" dirty="0"/>
          </a:p>
        </p:txBody>
      </p:sp>
      <p:sp>
        <p:nvSpPr>
          <p:cNvPr id="3" name="Zástupný symbol pro obsah 2"/>
          <p:cNvSpPr>
            <a:spLocks noGrp="1"/>
          </p:cNvSpPr>
          <p:nvPr>
            <p:ph idx="1"/>
          </p:nvPr>
        </p:nvSpPr>
        <p:spPr>
          <a:xfrm>
            <a:off x="848031" y="1911096"/>
            <a:ext cx="7726011" cy="4207286"/>
          </a:xfrm>
        </p:spPr>
        <p:txBody>
          <a:bodyPr/>
          <a:lstStyle/>
          <a:p>
            <a:pPr marL="342900" indent="-342900">
              <a:buFont typeface="Arial" panose="020B0604020202020204" pitchFamily="34" charset="0"/>
              <a:buChar char="•"/>
            </a:pPr>
            <a:r>
              <a:rPr lang="cs-CZ" sz="2400" dirty="0" smtClean="0">
                <a:latin typeface="+mj-lt"/>
              </a:rPr>
              <a:t>Prominout na žádost (§ 16a ZMP) lze pouze </a:t>
            </a:r>
            <a:r>
              <a:rPr lang="cs-CZ" sz="2400" dirty="0">
                <a:latin typeface="+mj-lt"/>
              </a:rPr>
              <a:t>v případě </a:t>
            </a:r>
            <a:r>
              <a:rPr lang="cs-CZ" sz="2400" dirty="0" smtClean="0">
                <a:latin typeface="+mj-lt"/>
              </a:rPr>
              <a:t>poplatku </a:t>
            </a:r>
            <a:r>
              <a:rPr lang="cs-CZ" sz="2400" dirty="0">
                <a:latin typeface="+mj-lt"/>
              </a:rPr>
              <a:t>za obecní systém odpadového hospodářství nebo jeho </a:t>
            </a:r>
            <a:r>
              <a:rPr lang="cs-CZ" sz="2400" dirty="0" smtClean="0">
                <a:latin typeface="+mj-lt"/>
              </a:rPr>
              <a:t>příslušenství</a:t>
            </a:r>
          </a:p>
          <a:p>
            <a:pPr marL="726948" lvl="1" indent="-342900">
              <a:buFont typeface="Arial" panose="020B0604020202020204" pitchFamily="34" charset="0"/>
              <a:buChar char="•"/>
            </a:pPr>
            <a:r>
              <a:rPr lang="cs-CZ" sz="2200" dirty="0" smtClean="0">
                <a:latin typeface="+mj-lt"/>
              </a:rPr>
              <a:t>Leták - Promíjení </a:t>
            </a:r>
            <a:r>
              <a:rPr lang="cs-CZ" sz="2200" dirty="0">
                <a:latin typeface="+mj-lt"/>
              </a:rPr>
              <a:t>místního </a:t>
            </a:r>
            <a:r>
              <a:rPr lang="cs-CZ" sz="2200" dirty="0" smtClean="0">
                <a:latin typeface="+mj-lt"/>
              </a:rPr>
              <a:t>poplatku za </a:t>
            </a:r>
            <a:r>
              <a:rPr lang="cs-CZ" sz="2200" dirty="0">
                <a:latin typeface="+mj-lt"/>
              </a:rPr>
              <a:t>komunální odpad</a:t>
            </a:r>
            <a:endParaRPr lang="cs-CZ" sz="2200" dirty="0" smtClean="0">
              <a:latin typeface="+mj-lt"/>
            </a:endParaRPr>
          </a:p>
          <a:p>
            <a:pPr marL="342900" indent="-342900">
              <a:buFont typeface="Arial" panose="020B0604020202020204" pitchFamily="34" charset="0"/>
              <a:buChar char="•"/>
            </a:pPr>
            <a:r>
              <a:rPr lang="cs-CZ" sz="2400" dirty="0" smtClean="0">
                <a:latin typeface="+mj-lt"/>
              </a:rPr>
              <a:t>Prominout z moci úřední = generální pardon (§ 16b ZMP) lze jakýkoliv místní poplatek</a:t>
            </a:r>
          </a:p>
          <a:p>
            <a:endParaRPr lang="cs-CZ" b="1"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86</a:t>
            </a:fld>
            <a:endParaRPr lang="cs-CZ"/>
          </a:p>
        </p:txBody>
      </p:sp>
    </p:spTree>
    <p:extLst>
      <p:ext uri="{BB962C8B-B14F-4D97-AF65-F5344CB8AC3E}">
        <p14:creationId xmlns:p14="http://schemas.microsoft.com/office/powerpoint/2010/main" val="266147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92919" y="499533"/>
            <a:ext cx="8079581" cy="1246821"/>
          </a:xfrm>
        </p:spPr>
        <p:txBody>
          <a:bodyPr/>
          <a:lstStyle/>
          <a:p>
            <a:r>
              <a:rPr lang="cs-CZ" sz="3600" dirty="0" smtClean="0"/>
              <a:t>Prominutí na žádost</a:t>
            </a:r>
            <a:endParaRPr lang="cs-CZ" dirty="0"/>
          </a:p>
        </p:txBody>
      </p:sp>
      <p:sp>
        <p:nvSpPr>
          <p:cNvPr id="4" name="Zástupný symbol pro obsah 1"/>
          <p:cNvSpPr>
            <a:spLocks noGrp="1"/>
          </p:cNvSpPr>
          <p:nvPr>
            <p:ph idx="1"/>
          </p:nvPr>
        </p:nvSpPr>
        <p:spPr>
          <a:xfrm>
            <a:off x="507206" y="1820445"/>
            <a:ext cx="8065294" cy="4747975"/>
          </a:xfrm>
        </p:spPr>
        <p:txBody>
          <a:bodyPr>
            <a:noAutofit/>
          </a:bodyPr>
          <a:lstStyle/>
          <a:p>
            <a:pPr marL="90488" indent="-90488">
              <a:buFont typeface="Arial" panose="020B0604020202020204" pitchFamily="34" charset="0"/>
              <a:buChar char="•"/>
            </a:pPr>
            <a:r>
              <a:rPr lang="cs-CZ" sz="2400" dirty="0" smtClean="0">
                <a:latin typeface="+mj-lt"/>
              </a:rPr>
              <a:t> </a:t>
            </a:r>
            <a:r>
              <a:rPr lang="cs-CZ" sz="2400" dirty="0">
                <a:latin typeface="+mj-lt"/>
              </a:rPr>
              <a:t>Je možné prominout pouze dřívější místní poplatek za komunální odpad (§ 10b) a jeho příslušenství + poplatek za obecní systém odpadového hospodářství a jejich příslušenství (§ 10e).</a:t>
            </a:r>
          </a:p>
          <a:p>
            <a:pPr marL="90488" indent="-90488">
              <a:buFont typeface="Arial" panose="020B0604020202020204" pitchFamily="34" charset="0"/>
              <a:buChar char="•"/>
            </a:pPr>
            <a:r>
              <a:rPr lang="cs-CZ" sz="2400" dirty="0">
                <a:latin typeface="+mj-lt"/>
              </a:rPr>
              <a:t> </a:t>
            </a:r>
            <a:r>
              <a:rPr lang="cs-CZ" sz="2400" b="1" dirty="0">
                <a:latin typeface="+mj-lt"/>
              </a:rPr>
              <a:t>Podání žádosti </a:t>
            </a:r>
            <a:r>
              <a:rPr lang="cs-CZ" sz="2400" b="1" dirty="0" smtClean="0">
                <a:solidFill>
                  <a:schemeClr val="tx1"/>
                </a:solidFill>
                <a:latin typeface="+mj-lt"/>
              </a:rPr>
              <a:t>poplatníkem</a:t>
            </a:r>
            <a:r>
              <a:rPr lang="cs-CZ" sz="2400" dirty="0" smtClean="0">
                <a:solidFill>
                  <a:schemeClr val="tx1"/>
                </a:solidFill>
                <a:latin typeface="+mj-lt"/>
              </a:rPr>
              <a:t>.</a:t>
            </a:r>
          </a:p>
          <a:p>
            <a:pPr marL="90488" indent="-90488">
              <a:buFont typeface="Arial" panose="020B0604020202020204" pitchFamily="34" charset="0"/>
              <a:buChar char="•"/>
            </a:pPr>
            <a:r>
              <a:rPr lang="cs-CZ" sz="2400" dirty="0" smtClean="0">
                <a:latin typeface="+mj-lt"/>
              </a:rPr>
              <a:t> </a:t>
            </a:r>
            <a:r>
              <a:rPr lang="cs-CZ" sz="2400" dirty="0">
                <a:latin typeface="+mj-lt"/>
              </a:rPr>
              <a:t>Zaplacení správního poplatku (prakticky vyloučeno).</a:t>
            </a:r>
          </a:p>
          <a:p>
            <a:pPr marL="457200" indent="-457200">
              <a:buFont typeface="+mj-lt"/>
              <a:buAutoNum type="arabicPeriod"/>
            </a:pPr>
            <a:r>
              <a:rPr lang="cs-CZ" sz="2400" dirty="0" smtClean="0">
                <a:solidFill>
                  <a:schemeClr val="tx2"/>
                </a:solidFill>
                <a:latin typeface="+mj-lt"/>
              </a:rPr>
              <a:t> </a:t>
            </a:r>
            <a:r>
              <a:rPr lang="cs-CZ" sz="2400" dirty="0">
                <a:latin typeface="+mj-lt"/>
              </a:rPr>
              <a:t>Existence tvrdosti právního předpisu.</a:t>
            </a:r>
          </a:p>
          <a:p>
            <a:pPr marL="457200" indent="-457200">
              <a:buFont typeface="+mj-lt"/>
              <a:buAutoNum type="arabicPeriod"/>
            </a:pPr>
            <a:r>
              <a:rPr lang="cs-CZ" sz="2400" dirty="0">
                <a:latin typeface="+mj-lt"/>
              </a:rPr>
              <a:t> Existence ospravedlňujících okolností.</a:t>
            </a:r>
          </a:p>
          <a:p>
            <a:pPr marL="457200" indent="-457200">
              <a:buFont typeface="+mj-lt"/>
              <a:buAutoNum type="arabicPeriod"/>
            </a:pPr>
            <a:r>
              <a:rPr lang="cs-CZ" sz="2400" dirty="0">
                <a:latin typeface="+mj-lt"/>
              </a:rPr>
              <a:t> Zohlednění četnost porušování povinnosti poplatníkem (259c DŘ).</a:t>
            </a:r>
          </a:p>
        </p:txBody>
      </p:sp>
    </p:spTree>
    <p:extLst>
      <p:ext uri="{BB962C8B-B14F-4D97-AF65-F5344CB8AC3E}">
        <p14:creationId xmlns:p14="http://schemas.microsoft.com/office/powerpoint/2010/main" val="9497766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2959" y="328290"/>
            <a:ext cx="7763828" cy="1425559"/>
          </a:xfrm>
        </p:spPr>
        <p:txBody>
          <a:bodyPr>
            <a:normAutofit/>
          </a:bodyPr>
          <a:lstStyle/>
          <a:p>
            <a:r>
              <a:rPr lang="cs-CZ" sz="3600" dirty="0" smtClean="0"/>
              <a:t>Prominutí na žádost</a:t>
            </a:r>
            <a:endParaRPr lang="cs-CZ" sz="3600" dirty="0"/>
          </a:p>
        </p:txBody>
      </p:sp>
      <p:sp>
        <p:nvSpPr>
          <p:cNvPr id="4" name="Zástupný symbol pro obsah 1"/>
          <p:cNvSpPr>
            <a:spLocks noGrp="1"/>
          </p:cNvSpPr>
          <p:nvPr>
            <p:ph idx="1"/>
          </p:nvPr>
        </p:nvSpPr>
        <p:spPr/>
        <p:txBody>
          <a:bodyPr>
            <a:noAutofit/>
          </a:bodyPr>
          <a:lstStyle/>
          <a:p>
            <a:pPr marL="0" indent="0">
              <a:buNone/>
            </a:pPr>
            <a:r>
              <a:rPr lang="cs-CZ" sz="2400" b="1" dirty="0" smtClean="0">
                <a:latin typeface="+mj-lt"/>
              </a:rPr>
              <a:t>Tvrdost </a:t>
            </a:r>
            <a:r>
              <a:rPr lang="cs-CZ" sz="2400" b="1" dirty="0">
                <a:latin typeface="+mj-lt"/>
              </a:rPr>
              <a:t>právního předpisu = neurčitý právní pojem</a:t>
            </a:r>
          </a:p>
          <a:p>
            <a:pPr marL="90488" indent="-90488">
              <a:buFont typeface="Arial" panose="020B0604020202020204" pitchFamily="34" charset="0"/>
              <a:buChar char="•"/>
            </a:pPr>
            <a:r>
              <a:rPr lang="cs-CZ" sz="2400" dirty="0">
                <a:latin typeface="+mj-lt"/>
              </a:rPr>
              <a:t> právní předpis = zákon o místních poplatcích, daňový řád, zákon o evidenci obyvatel, obecně závazná vyhláška, atd.</a:t>
            </a:r>
          </a:p>
          <a:p>
            <a:pPr marL="90488" indent="-90488">
              <a:buFont typeface="Arial" panose="020B0604020202020204" pitchFamily="34" charset="0"/>
              <a:buChar char="•"/>
            </a:pPr>
            <a:r>
              <a:rPr lang="cs-CZ" sz="2400" dirty="0">
                <a:latin typeface="+mj-lt"/>
              </a:rPr>
              <a:t> negativní dopad na případ poplatníka (např. paušální charakter poplatku v kombinaci s dalšími specifickými okolnostmi případu, vznik poplatkové povinnosti v důsledku zpětného zaevidování trvalého pobytu, nemožnost změny evidence trvalého pobytu, atd.)</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27166752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600" dirty="0" smtClean="0"/>
              <a:t>Prominutí na žádost</a:t>
            </a:r>
            <a:endParaRPr lang="cs-CZ" sz="3600" dirty="0"/>
          </a:p>
        </p:txBody>
      </p:sp>
      <p:sp>
        <p:nvSpPr>
          <p:cNvPr id="4" name="Zástupný symbol pro obsah 1"/>
          <p:cNvSpPr>
            <a:spLocks noGrp="1"/>
          </p:cNvSpPr>
          <p:nvPr>
            <p:ph idx="1"/>
          </p:nvPr>
        </p:nvSpPr>
        <p:spPr/>
        <p:txBody>
          <a:bodyPr>
            <a:noAutofit/>
          </a:bodyPr>
          <a:lstStyle/>
          <a:p>
            <a:pPr marL="0" indent="0">
              <a:buNone/>
            </a:pPr>
            <a:r>
              <a:rPr lang="cs-CZ" sz="2400" dirty="0"/>
              <a:t> </a:t>
            </a:r>
            <a:r>
              <a:rPr lang="cs-CZ" sz="2400" b="1" dirty="0" smtClean="0">
                <a:latin typeface="+mj-lt"/>
              </a:rPr>
              <a:t>Ospravedlnitelné skutečnosti = neurčitý </a:t>
            </a:r>
            <a:r>
              <a:rPr lang="cs-CZ" sz="2400" b="1" dirty="0">
                <a:latin typeface="+mj-lt"/>
              </a:rPr>
              <a:t>právní pojem</a:t>
            </a:r>
          </a:p>
          <a:p>
            <a:pPr marL="90488" indent="-90488">
              <a:buFont typeface="Arial" panose="020B0604020202020204" pitchFamily="34" charset="0"/>
              <a:buChar char="•"/>
            </a:pPr>
            <a:r>
              <a:rPr lang="cs-CZ" sz="2400" dirty="0">
                <a:latin typeface="+mj-lt"/>
              </a:rPr>
              <a:t> zjednodušeně jde o to, jak tvrdost právního předpisu působí v individuálním případě (např. specifická sociální situace poplatníka, zdravotní stav, objektivní nemožnost využívat systém nakládání s odpadem, specifické postavení nezletilých poplatníků za poplatková období před rokem 2016 atd.)</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10945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764" y="3"/>
            <a:ext cx="8784236" cy="1686390"/>
          </a:xfrm>
        </p:spPr>
        <p:txBody>
          <a:bodyPr>
            <a:normAutofit/>
          </a:bodyPr>
          <a:lstStyle/>
          <a:p>
            <a:pPr marL="92075"/>
            <a:r>
              <a:rPr lang="cs-CZ" sz="3200" dirty="0" smtClean="0"/>
              <a:t>Zavedení poplatků</a:t>
            </a:r>
            <a:endParaRPr lang="cs-CZ" sz="3200" dirty="0"/>
          </a:p>
        </p:txBody>
      </p:sp>
      <p:sp>
        <p:nvSpPr>
          <p:cNvPr id="3" name="Zástupný symbol pro obsah 2"/>
          <p:cNvSpPr>
            <a:spLocks noGrp="1"/>
          </p:cNvSpPr>
          <p:nvPr>
            <p:ph idx="1"/>
          </p:nvPr>
        </p:nvSpPr>
        <p:spPr>
          <a:xfrm>
            <a:off x="359764" y="1791324"/>
            <a:ext cx="8656220" cy="4454027"/>
          </a:xfrm>
        </p:spPr>
        <p:txBody>
          <a:bodyPr>
            <a:noAutofit/>
          </a:bodyPr>
          <a:lstStyle/>
          <a:p>
            <a:r>
              <a:rPr lang="cs-CZ" sz="2200" b="1" dirty="0">
                <a:latin typeface="+mj-lt"/>
              </a:rPr>
              <a:t>Fakultativní náležitosti OZV dle ZMP (§14/3):</a:t>
            </a:r>
          </a:p>
          <a:p>
            <a:pPr marL="342900" indent="-342900">
              <a:buFont typeface="Arial" panose="020B0604020202020204" pitchFamily="34" charset="0"/>
              <a:buChar char="•"/>
            </a:pPr>
            <a:r>
              <a:rPr lang="cs-CZ" sz="2200" dirty="0">
                <a:latin typeface="+mj-lt"/>
              </a:rPr>
              <a:t>další osvobození od poplatku,</a:t>
            </a:r>
          </a:p>
          <a:p>
            <a:pPr marL="342900" indent="-342900">
              <a:buFont typeface="Arial" panose="020B0604020202020204" pitchFamily="34" charset="0"/>
              <a:buChar char="•"/>
            </a:pPr>
            <a:r>
              <a:rPr lang="cs-CZ" sz="2200" dirty="0">
                <a:latin typeface="+mj-lt"/>
              </a:rPr>
              <a:t>úlevu na poplatku,</a:t>
            </a:r>
          </a:p>
          <a:p>
            <a:pPr marL="342900" indent="-342900">
              <a:buFont typeface="Arial" panose="020B0604020202020204" pitchFamily="34" charset="0"/>
              <a:buChar char="•"/>
            </a:pPr>
            <a:r>
              <a:rPr lang="cs-CZ" sz="2200" dirty="0">
                <a:latin typeface="+mj-lt"/>
              </a:rPr>
              <a:t>vyloučení povinnosti podat ohlášení,</a:t>
            </a:r>
          </a:p>
          <a:p>
            <a:pPr marL="342900" indent="-342900">
              <a:buFont typeface="Arial" panose="020B0604020202020204" pitchFamily="34" charset="0"/>
              <a:buChar char="•"/>
            </a:pPr>
            <a:r>
              <a:rPr lang="cs-CZ" sz="2200" dirty="0" smtClean="0">
                <a:latin typeface="+mj-lt"/>
              </a:rPr>
              <a:t>další </a:t>
            </a:r>
            <a:r>
              <a:rPr lang="cs-CZ" sz="2200" dirty="0">
                <a:latin typeface="+mj-lt"/>
              </a:rPr>
              <a:t>způsob placení a jemu odpovídající den platby poplatku, než je způsob placení a den platby podle daňového řádu, nebo</a:t>
            </a:r>
          </a:p>
          <a:p>
            <a:pPr marL="342900" indent="-342900">
              <a:buFont typeface="Arial" panose="020B0604020202020204" pitchFamily="34" charset="0"/>
              <a:buChar char="•"/>
            </a:pPr>
            <a:r>
              <a:rPr lang="cs-CZ" sz="2200" dirty="0">
                <a:latin typeface="+mj-lt"/>
              </a:rPr>
              <a:t>delší lhůtu pro oznámení změn v podaném ohlášení.</a:t>
            </a:r>
          </a:p>
          <a:p>
            <a:r>
              <a:rPr lang="cs-CZ" sz="2200" dirty="0" smtClean="0">
                <a:latin typeface="+mj-lt"/>
              </a:rPr>
              <a:t>Nesrozumitelnost/nepředvídatelnost </a:t>
            </a:r>
            <a:r>
              <a:rPr lang="cs-CZ" sz="2200" dirty="0">
                <a:latin typeface="+mj-lt"/>
              </a:rPr>
              <a:t>OZV jde k tíži jejího autora (tzn. obce), a nikoliv adresáta právního předpisu (tzn. plátce poplatku či poplatníka), (srov. NSS č. j. 2 </a:t>
            </a:r>
            <a:r>
              <a:rPr lang="cs-CZ" sz="2200" dirty="0" err="1">
                <a:latin typeface="+mj-lt"/>
              </a:rPr>
              <a:t>Afs</a:t>
            </a:r>
            <a:r>
              <a:rPr lang="cs-CZ" sz="2200" dirty="0">
                <a:latin typeface="+mj-lt"/>
              </a:rPr>
              <a:t> 122/2004-69).</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9</a:t>
            </a:fld>
            <a:endParaRPr lang="cs-CZ"/>
          </a:p>
        </p:txBody>
      </p:sp>
    </p:spTree>
    <p:extLst>
      <p:ext uri="{BB962C8B-B14F-4D97-AF65-F5344CB8AC3E}">
        <p14:creationId xmlns:p14="http://schemas.microsoft.com/office/powerpoint/2010/main" val="34741570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smtClean="0"/>
              <a:t>Prominutí na žádost</a:t>
            </a:r>
            <a:endParaRPr lang="cs-CZ" sz="3600" dirty="0"/>
          </a:p>
        </p:txBody>
      </p:sp>
      <p:sp>
        <p:nvSpPr>
          <p:cNvPr id="4" name="Zástupný symbol pro obsah 1"/>
          <p:cNvSpPr>
            <a:spLocks noGrp="1"/>
          </p:cNvSpPr>
          <p:nvPr>
            <p:ph idx="1"/>
          </p:nvPr>
        </p:nvSpPr>
        <p:spPr>
          <a:xfrm>
            <a:off x="906905" y="1804406"/>
            <a:ext cx="7740604" cy="4525963"/>
          </a:xfrm>
        </p:spPr>
        <p:txBody>
          <a:bodyPr>
            <a:noAutofit/>
          </a:bodyPr>
          <a:lstStyle/>
          <a:p>
            <a:pPr marL="0" indent="0">
              <a:buNone/>
            </a:pPr>
            <a:r>
              <a:rPr lang="cs-CZ" sz="2400" b="1" dirty="0">
                <a:latin typeface="+mj-lt"/>
              </a:rPr>
              <a:t>Podání žádosti zahajuje řízení → rozhoduje správce poplatku.</a:t>
            </a:r>
          </a:p>
          <a:p>
            <a:pPr marL="0" indent="0">
              <a:buNone/>
            </a:pPr>
            <a:r>
              <a:rPr lang="cs-CZ" sz="2400" dirty="0" smtClean="0">
                <a:latin typeface="+mj-lt"/>
              </a:rPr>
              <a:t>Co </a:t>
            </a:r>
            <a:r>
              <a:rPr lang="cs-CZ" sz="2400" dirty="0">
                <a:latin typeface="+mj-lt"/>
              </a:rPr>
              <a:t>by mělo rozhodnutí o prominutí mimo základních náležitostí obsahovat?</a:t>
            </a:r>
          </a:p>
          <a:p>
            <a:pPr marL="90488" indent="-90488">
              <a:buFont typeface="Arial" panose="020B0604020202020204" pitchFamily="34" charset="0"/>
              <a:buChar char="•"/>
            </a:pPr>
            <a:r>
              <a:rPr lang="cs-CZ" sz="2400" dirty="0">
                <a:latin typeface="+mj-lt"/>
              </a:rPr>
              <a:t> </a:t>
            </a:r>
            <a:r>
              <a:rPr lang="cs-CZ" sz="2200" dirty="0">
                <a:latin typeface="+mj-lt"/>
              </a:rPr>
              <a:t>P</a:t>
            </a:r>
            <a:r>
              <a:rPr lang="cs-CZ" sz="2200" dirty="0" smtClean="0">
                <a:latin typeface="+mj-lt"/>
              </a:rPr>
              <a:t>osouzení </a:t>
            </a:r>
            <a:r>
              <a:rPr lang="cs-CZ" sz="2200" dirty="0">
                <a:latin typeface="+mj-lt"/>
              </a:rPr>
              <a:t>toho, zda některý předpis působí v konkrétním případě </a:t>
            </a:r>
            <a:r>
              <a:rPr lang="cs-CZ" sz="2200" dirty="0" smtClean="0">
                <a:latin typeface="+mj-lt"/>
              </a:rPr>
              <a:t>tvrdě.</a:t>
            </a:r>
            <a:endParaRPr lang="cs-CZ" sz="2200" dirty="0">
              <a:latin typeface="+mj-lt"/>
            </a:endParaRPr>
          </a:p>
          <a:p>
            <a:pPr marL="90488" indent="-90488">
              <a:buFont typeface="Arial" panose="020B0604020202020204" pitchFamily="34" charset="0"/>
              <a:buChar char="•"/>
            </a:pPr>
            <a:r>
              <a:rPr lang="cs-CZ" sz="2200" dirty="0">
                <a:latin typeface="+mj-lt"/>
              </a:rPr>
              <a:t> </a:t>
            </a:r>
            <a:r>
              <a:rPr lang="cs-CZ" sz="2200" dirty="0" smtClean="0">
                <a:latin typeface="+mj-lt"/>
              </a:rPr>
              <a:t>Posouzení </a:t>
            </a:r>
            <a:r>
              <a:rPr lang="cs-CZ" sz="2200" dirty="0">
                <a:latin typeface="+mj-lt"/>
              </a:rPr>
              <a:t>toho, zda existují v konkrétním případě ospravedlnitelné </a:t>
            </a:r>
            <a:r>
              <a:rPr lang="cs-CZ" sz="2200" dirty="0" smtClean="0">
                <a:latin typeface="+mj-lt"/>
              </a:rPr>
              <a:t>důvody.</a:t>
            </a:r>
            <a:endParaRPr lang="cs-CZ" sz="2200" dirty="0">
              <a:latin typeface="+mj-lt"/>
            </a:endParaRPr>
          </a:p>
          <a:p>
            <a:pPr marL="90488" indent="-90488">
              <a:buFont typeface="Arial" panose="020B0604020202020204" pitchFamily="34" charset="0"/>
              <a:buChar char="•"/>
            </a:pPr>
            <a:r>
              <a:rPr lang="cs-CZ" sz="2200" dirty="0">
                <a:latin typeface="+mj-lt"/>
              </a:rPr>
              <a:t> </a:t>
            </a:r>
            <a:r>
              <a:rPr lang="cs-CZ" sz="2200" dirty="0" smtClean="0">
                <a:latin typeface="+mj-lt"/>
              </a:rPr>
              <a:t>Zohlednění </a:t>
            </a:r>
            <a:r>
              <a:rPr lang="cs-CZ" sz="2200" dirty="0">
                <a:latin typeface="+mj-lt"/>
              </a:rPr>
              <a:t>četnosti porušování povinností při správě </a:t>
            </a:r>
            <a:r>
              <a:rPr lang="cs-CZ" sz="2200" dirty="0" smtClean="0">
                <a:latin typeface="+mj-lt"/>
              </a:rPr>
              <a:t>poplatků.</a:t>
            </a:r>
            <a:endParaRPr lang="cs-CZ" sz="2200" dirty="0">
              <a:latin typeface="+mj-lt"/>
            </a:endParaRPr>
          </a:p>
          <a:p>
            <a:pPr marL="90488" indent="-90488">
              <a:buFont typeface="Arial" panose="020B0604020202020204" pitchFamily="34" charset="0"/>
              <a:buChar char="•"/>
            </a:pPr>
            <a:r>
              <a:rPr lang="cs-CZ" sz="2200" dirty="0">
                <a:latin typeface="+mj-lt"/>
              </a:rPr>
              <a:t> </a:t>
            </a:r>
            <a:r>
              <a:rPr lang="cs-CZ" sz="2200" dirty="0" smtClean="0">
                <a:latin typeface="+mj-lt"/>
              </a:rPr>
              <a:t>Realizace </a:t>
            </a:r>
            <a:r>
              <a:rPr lang="cs-CZ" sz="2200" dirty="0">
                <a:latin typeface="+mj-lt"/>
              </a:rPr>
              <a:t>správního uvážení – úřad promine/promine </a:t>
            </a:r>
            <a:r>
              <a:rPr lang="cs-CZ" sz="2200" dirty="0" smtClean="0">
                <a:latin typeface="+mj-lt"/>
              </a:rPr>
              <a:t>částečně/nepromine.</a:t>
            </a:r>
            <a:endParaRPr lang="cs-CZ" sz="2200" dirty="0">
              <a:latin typeface="+mj-lt"/>
            </a:endParaRPr>
          </a:p>
          <a:p>
            <a:pPr marL="342900" indent="-342900">
              <a:buFont typeface="Arial" panose="020B0604020202020204" pitchFamily="34" charset="0"/>
              <a:buChar char="•"/>
            </a:pPr>
            <a:endParaRPr lang="cs-CZ" sz="1800" dirty="0"/>
          </a:p>
        </p:txBody>
      </p:sp>
    </p:spTree>
    <p:extLst>
      <p:ext uri="{BB962C8B-B14F-4D97-AF65-F5344CB8AC3E}">
        <p14:creationId xmlns:p14="http://schemas.microsoft.com/office/powerpoint/2010/main" val="2856641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smtClean="0"/>
              <a:t>Generální pardon</a:t>
            </a:r>
            <a:endParaRPr lang="cs-CZ" sz="3600" dirty="0"/>
          </a:p>
        </p:txBody>
      </p:sp>
      <p:sp>
        <p:nvSpPr>
          <p:cNvPr id="4" name="Zástupný symbol pro obsah 1"/>
          <p:cNvSpPr>
            <a:spLocks noGrp="1"/>
          </p:cNvSpPr>
          <p:nvPr>
            <p:ph idx="1"/>
          </p:nvPr>
        </p:nvSpPr>
        <p:spPr>
          <a:xfrm>
            <a:off x="822960" y="1737361"/>
            <a:ext cx="8065294" cy="3766185"/>
          </a:xfrm>
        </p:spPr>
        <p:txBody>
          <a:bodyPr>
            <a:noAutofit/>
          </a:bodyPr>
          <a:lstStyle/>
          <a:p>
            <a:pPr>
              <a:buFont typeface="Arial" panose="020B0604020202020204" pitchFamily="34" charset="0"/>
              <a:buChar char="•"/>
            </a:pPr>
            <a:r>
              <a:rPr lang="cs-CZ" sz="2400" dirty="0">
                <a:latin typeface="+mj-lt"/>
              </a:rPr>
              <a:t> Lze prominout všechny poplatky (jen z moci úřední).</a:t>
            </a:r>
          </a:p>
          <a:p>
            <a:pPr>
              <a:buFont typeface="Arial" panose="020B0604020202020204" pitchFamily="34" charset="0"/>
              <a:buChar char="•"/>
            </a:pPr>
            <a:r>
              <a:rPr lang="cs-CZ" sz="2400" dirty="0">
                <a:latin typeface="+mj-lt"/>
              </a:rPr>
              <a:t> Lze prominout v případě </a:t>
            </a:r>
            <a:r>
              <a:rPr lang="cs-CZ" sz="2400" b="1" dirty="0">
                <a:latin typeface="+mj-lt"/>
              </a:rPr>
              <a:t>existence mimořádných, zejména živelních událostí.</a:t>
            </a:r>
          </a:p>
          <a:p>
            <a:pPr>
              <a:buFont typeface="Arial" panose="020B0604020202020204" pitchFamily="34" charset="0"/>
              <a:buChar char="•"/>
            </a:pPr>
            <a:r>
              <a:rPr lang="cs-CZ" sz="2400" dirty="0">
                <a:latin typeface="+mj-lt"/>
              </a:rPr>
              <a:t> Lze prominout zcela i částečně.</a:t>
            </a:r>
          </a:p>
          <a:p>
            <a:pPr>
              <a:buFont typeface="Arial" panose="020B0604020202020204" pitchFamily="34" charset="0"/>
              <a:buChar char="•"/>
            </a:pPr>
            <a:r>
              <a:rPr lang="cs-CZ" sz="2400" dirty="0">
                <a:latin typeface="+mj-lt"/>
              </a:rPr>
              <a:t> Lze prominout i zaplacené poplatky.</a:t>
            </a:r>
          </a:p>
          <a:p>
            <a:pPr marL="342900" indent="-342900">
              <a:buFont typeface="Arial" panose="020B0604020202020204" pitchFamily="34" charset="0"/>
              <a:buChar char="•"/>
            </a:pPr>
            <a:endParaRPr lang="cs-CZ" sz="3200" dirty="0"/>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1117590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a:t>Generální pardon</a:t>
            </a:r>
          </a:p>
        </p:txBody>
      </p:sp>
      <p:sp>
        <p:nvSpPr>
          <p:cNvPr id="4" name="Zástupný symbol pro obsah 1"/>
          <p:cNvSpPr>
            <a:spLocks noGrp="1"/>
          </p:cNvSpPr>
          <p:nvPr>
            <p:ph idx="1"/>
          </p:nvPr>
        </p:nvSpPr>
        <p:spPr>
          <a:xfrm>
            <a:off x="822960" y="1812177"/>
            <a:ext cx="8065294" cy="3766185"/>
          </a:xfrm>
        </p:spPr>
        <p:txBody>
          <a:bodyPr>
            <a:noAutofit/>
          </a:bodyPr>
          <a:lstStyle/>
          <a:p>
            <a:pPr marL="90488" indent="-90488">
              <a:buFont typeface="Arial" panose="020B0604020202020204" pitchFamily="34" charset="0"/>
              <a:buChar char="•"/>
            </a:pPr>
            <a:r>
              <a:rPr lang="cs-CZ" sz="2400" dirty="0" smtClean="0"/>
              <a:t> </a:t>
            </a:r>
            <a:r>
              <a:rPr lang="cs-CZ" sz="2400" dirty="0">
                <a:latin typeface="+mj-lt"/>
              </a:rPr>
              <a:t>Působení přírodních sil – povodeň, požár, krupobití, vichřice atd.</a:t>
            </a:r>
          </a:p>
          <a:p>
            <a:pPr marL="90488" indent="-90488">
              <a:buFont typeface="Arial" panose="020B0604020202020204" pitchFamily="34" charset="0"/>
              <a:buChar char="•"/>
            </a:pPr>
            <a:r>
              <a:rPr lang="cs-CZ" sz="2400" dirty="0">
                <a:latin typeface="+mj-lt"/>
              </a:rPr>
              <a:t> Stavy mající původ v lidské činnosti – únik chemických látek, výbuch atd.</a:t>
            </a:r>
          </a:p>
          <a:p>
            <a:pPr marL="90488" indent="-90488">
              <a:buFont typeface="Arial" panose="020B0604020202020204" pitchFamily="34" charset="0"/>
              <a:buChar char="•"/>
            </a:pPr>
            <a:r>
              <a:rPr lang="cs-CZ" sz="2400" dirty="0">
                <a:latin typeface="+mj-lt"/>
              </a:rPr>
              <a:t> I jiná mimořádnost způsobující ztíženou sociální nebo životní situaci obyvatel obce. (6. Metodické doporučení MF)</a:t>
            </a:r>
          </a:p>
          <a:p>
            <a:pPr marL="90488" indent="-90488">
              <a:buFont typeface="Arial" panose="020B0604020202020204" pitchFamily="34" charset="0"/>
              <a:buChar char="•"/>
            </a:pPr>
            <a:endParaRPr lang="cs-CZ" sz="2200" dirty="0">
              <a:latin typeface="+mj-lt"/>
            </a:endParaRPr>
          </a:p>
          <a:p>
            <a:pPr marL="0" indent="0">
              <a:buNone/>
            </a:pPr>
            <a:r>
              <a:rPr lang="cs-CZ" sz="2200" dirty="0" smtClean="0">
                <a:latin typeface="+mj-lt"/>
              </a:rPr>
              <a:t>Některé </a:t>
            </a:r>
            <a:r>
              <a:rPr lang="pt-BR" sz="2200" dirty="0" smtClean="0">
                <a:latin typeface="+mj-lt"/>
              </a:rPr>
              <a:t>vzor</a:t>
            </a:r>
            <a:r>
              <a:rPr lang="cs-CZ" sz="2200" dirty="0" smtClean="0">
                <a:latin typeface="+mj-lt"/>
              </a:rPr>
              <a:t>y</a:t>
            </a:r>
            <a:r>
              <a:rPr lang="pt-BR" sz="2200" dirty="0" smtClean="0">
                <a:latin typeface="+mj-lt"/>
              </a:rPr>
              <a:t> </a:t>
            </a:r>
            <a:r>
              <a:rPr lang="pt-BR" sz="2200" dirty="0">
                <a:latin typeface="+mj-lt"/>
              </a:rPr>
              <a:t>prominutí </a:t>
            </a:r>
            <a:r>
              <a:rPr lang="cs-CZ" sz="2200" dirty="0" smtClean="0">
                <a:latin typeface="+mj-lt"/>
              </a:rPr>
              <a:t>viz </a:t>
            </a:r>
            <a:r>
              <a:rPr lang="pt-BR" sz="2200" dirty="0" smtClean="0">
                <a:latin typeface="+mj-lt"/>
              </a:rPr>
              <a:t>MF</a:t>
            </a:r>
            <a:r>
              <a:rPr lang="pt-BR" sz="2200" dirty="0">
                <a:latin typeface="+mj-lt"/>
              </a:rPr>
              <a:t>.</a:t>
            </a:r>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17488313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a:solidFill>
                  <a:srgbClr val="000000">
                    <a:lumMod val="75000"/>
                    <a:lumOff val="25000"/>
                  </a:srgbClr>
                </a:solidFill>
              </a:rPr>
              <a:t>Generální pardon</a:t>
            </a:r>
            <a:endParaRPr lang="cs-CZ" sz="3200" dirty="0"/>
          </a:p>
        </p:txBody>
      </p:sp>
      <p:sp>
        <p:nvSpPr>
          <p:cNvPr id="4" name="Zástupný symbol pro obsah 1"/>
          <p:cNvSpPr>
            <a:spLocks noGrp="1"/>
          </p:cNvSpPr>
          <p:nvPr>
            <p:ph idx="1"/>
          </p:nvPr>
        </p:nvSpPr>
        <p:spPr>
          <a:xfrm>
            <a:off x="822960" y="1873770"/>
            <a:ext cx="7853894" cy="4241295"/>
          </a:xfrm>
        </p:spPr>
        <p:txBody>
          <a:bodyPr>
            <a:noAutofit/>
          </a:bodyPr>
          <a:lstStyle/>
          <a:p>
            <a:pPr marL="90488" indent="-90488">
              <a:buFont typeface="Arial" panose="020B0604020202020204" pitchFamily="34" charset="0"/>
              <a:buChar char="•"/>
            </a:pPr>
            <a:r>
              <a:rPr lang="cs-CZ" sz="2400" dirty="0" smtClean="0">
                <a:solidFill>
                  <a:schemeClr val="tx1"/>
                </a:solidFill>
              </a:rPr>
              <a:t> </a:t>
            </a:r>
            <a:r>
              <a:rPr lang="cs-CZ" sz="2400" dirty="0">
                <a:latin typeface="+mj-lt"/>
              </a:rPr>
              <a:t>Rozhodnutí vydává obecní úřad.</a:t>
            </a:r>
          </a:p>
          <a:p>
            <a:pPr marL="90488" indent="-90488">
              <a:buFont typeface="Arial" panose="020B0604020202020204" pitchFamily="34" charset="0"/>
              <a:buChar char="•"/>
            </a:pPr>
            <a:r>
              <a:rPr lang="cs-CZ" sz="2400" dirty="0">
                <a:latin typeface="+mj-lt"/>
              </a:rPr>
              <a:t> Vyvěsí jej své úřední desce a zveřejní pro dálkový přístup.</a:t>
            </a:r>
          </a:p>
          <a:p>
            <a:pPr marL="90488" indent="-90488">
              <a:buFont typeface="Arial" panose="020B0604020202020204" pitchFamily="34" charset="0"/>
              <a:buChar char="•"/>
            </a:pPr>
            <a:r>
              <a:rPr lang="cs-CZ" sz="2400" dirty="0">
                <a:latin typeface="+mj-lt"/>
              </a:rPr>
              <a:t> Poplatek se promíjí všem poplatníkům, jichž se důvod prominutí týká.</a:t>
            </a:r>
          </a:p>
          <a:p>
            <a:pPr marL="90488" indent="-90488">
              <a:buFont typeface="Arial" panose="020B0604020202020204" pitchFamily="34" charset="0"/>
              <a:buChar char="•"/>
            </a:pPr>
            <a:endParaRPr lang="cs-CZ" sz="2400" dirty="0">
              <a:latin typeface="+mj-lt"/>
            </a:endParaRPr>
          </a:p>
          <a:p>
            <a:pPr marL="0" indent="0">
              <a:buNone/>
            </a:pPr>
            <a:r>
              <a:rPr lang="cs-CZ" sz="2400" b="1" dirty="0">
                <a:latin typeface="+mj-lt"/>
              </a:rPr>
              <a:t>Na </a:t>
            </a:r>
            <a:r>
              <a:rPr lang="cs-CZ" sz="2400" b="1" dirty="0" smtClean="0">
                <a:latin typeface="+mj-lt"/>
              </a:rPr>
              <a:t>vydání generálního pardonu není </a:t>
            </a:r>
            <a:r>
              <a:rPr lang="cs-CZ" sz="2400" b="1" dirty="0">
                <a:latin typeface="+mj-lt"/>
              </a:rPr>
              <a:t>právní nárok.</a:t>
            </a:r>
          </a:p>
          <a:p>
            <a:pPr marL="0" indent="0">
              <a:buNone/>
            </a:pPr>
            <a:r>
              <a:rPr lang="cs-CZ" sz="2400" dirty="0">
                <a:latin typeface="+mj-lt"/>
              </a:rPr>
              <a:t>Rozhodnutí správce poplatku závisí na správním uvážení.</a:t>
            </a:r>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11245859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ctrTitle"/>
          </p:nvPr>
        </p:nvSpPr>
        <p:spPr/>
        <p:txBody>
          <a:bodyPr>
            <a:normAutofit/>
          </a:bodyPr>
          <a:lstStyle/>
          <a:p>
            <a:r>
              <a:rPr lang="cs-CZ" sz="5400" dirty="0" smtClean="0"/>
              <a:t>Děkuji za pozornost.</a:t>
            </a:r>
            <a:endParaRPr lang="cs-CZ" sz="5400"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94</a:t>
            </a:fld>
            <a:endParaRPr lang="cs-CZ"/>
          </a:p>
        </p:txBody>
      </p:sp>
    </p:spTree>
    <p:extLst>
      <p:ext uri="{BB962C8B-B14F-4D97-AF65-F5344CB8AC3E}">
        <p14:creationId xmlns:p14="http://schemas.microsoft.com/office/powerpoint/2010/main" val="3484459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omentar xmlns="ba826be5-5bda-431b-8cf0-b190fb289af9" xsi:nil="true"/>
    <Pripominkujici xmlns="ba826be5-5bda-431b-8cf0-b190fb289af9">
      <UserInfo>
        <DisplayName/>
        <AccountId xsi:nil="true"/>
        <AccountType/>
      </UserInfo>
    </Pripominkujici>
    <a7592298102041b2a445777e90be9208 xmlns="ba826be5-5bda-431b-8cf0-b190fb289af9">
      <Terms xmlns="http://schemas.microsoft.com/office/infopath/2007/PartnerControls">
        <TermInfo xmlns="http://schemas.microsoft.com/office/infopath/2007/PartnerControls">
          <TermName xmlns="http://schemas.microsoft.com/office/infopath/2007/PartnerControls">Obecný dokument</TermName>
          <TermId xmlns="http://schemas.microsoft.com/office/infopath/2007/PartnerControls">86c8b00d-0869-4808-b477-60d5420287e0</TermId>
        </TermInfo>
      </Terms>
    </a7592298102041b2a445777e90be9208>
    <Schvalovatele xmlns="ba826be5-5bda-431b-8cf0-b190fb289af9">
      <UserInfo>
        <DisplayName/>
        <AccountId xsi:nil="true"/>
        <AccountType/>
      </UserInfo>
    </Schvalovatele>
    <SkartacniRezim xmlns="ba826be5-5bda-431b-8cf0-b190fb289af9" xsi:nil="true"/>
    <ELDAXInfo xmlns="ba826be5-5bda-431b-8cf0-b190fb289af9" xsi:nil="true"/>
    <OpravneniUzivatele xmlns="ba826be5-5bda-431b-8cf0-b190fb289af9">
      <UserInfo>
        <DisplayName/>
        <AccountId xsi:nil="true"/>
        <AccountType/>
      </UserInfo>
    </OpravneniUzivatele>
    <DurableId xmlns="ba826be5-5bda-431b-8cf0-b190fb289af9" xsi:nil="true"/>
    <ELDAXStav xmlns="ba826be5-5bda-431b-8cf0-b190fb289af9">Nearchivováno</ELDAXStav>
    <ElektronickyOriginal xmlns="ba826be5-5bda-431b-8cf0-b190fb289af9">
      <Url xsi:nil="true"/>
      <Description xsi:nil="true"/>
    </ElektronickyOriginal>
    <ib568a31b49d40a8a15f61adb109fb1a xmlns="ba826be5-5bda-431b-8cf0-b190fb289af9">
      <Terms xmlns="http://schemas.microsoft.com/office/infopath/2007/PartnerControls"/>
    </ib568a31b49d40a8a15f61adb109fb1a>
    <OmezenyPristup xmlns="ba826be5-5bda-431b-8cf0-b190fb289af9">false</OmezenyPristup>
    <ELDAXID xmlns="ba826be5-5bda-431b-8cf0-b190fb289af9" xsi:nil="true"/>
    <ValidacniProtokol xmlns="ba826be5-5bda-431b-8cf0-b190fb289af9">
      <Url xsi:nil="true"/>
      <Description xsi:nil="true"/>
    </ValidacniProtokol>
    <HistorieSchvalovani xmlns="ba826be5-5bda-431b-8cf0-b190fb289af9" xsi:nil="true"/>
    <PecetDokumentu xmlns="ba826be5-5bda-431b-8cf0-b190fb289af9" xsi:nil="true"/>
    <HistoriePripominek xmlns="ba826be5-5bda-431b-8cf0-b190fb289af9" xsi:nil="true"/>
    <TaxCatchAll xmlns="bb2f8077-9203-4bb5-a07a-4ff1695ee889"/>
    <Stav xmlns="ba826be5-5bda-431b-8cf0-b190fb289af9">Koncept</Stav>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skupiny" ma:contentTypeID="0x0101006EDF6CC29803465DB8612F42985C3B6E00974F09302F359E47BED7AAB99ABDCF5E" ma:contentTypeVersion="1" ma:contentTypeDescription="Typ obsahu - Dokument skupiny" ma:contentTypeScope="" ma:versionID="e5cec2ce7b74bbb4408850acbfbb5781">
  <xsd:schema xmlns:xsd="http://www.w3.org/2001/XMLSchema" xmlns:xs="http://www.w3.org/2001/XMLSchema" xmlns:p="http://schemas.microsoft.com/office/2006/metadata/properties" xmlns:ns2="ba826be5-5bda-431b-8cf0-b190fb289af9" xmlns:ns3="bb2f8077-9203-4bb5-a07a-4ff1695ee889" targetNamespace="http://schemas.microsoft.com/office/2006/metadata/properties" ma:root="true" ma:fieldsID="4bc2b43825cae8a9cf93dd1c0fd25714" ns2:_="" ns3:_="">
    <xsd:import namespace="ba826be5-5bda-431b-8cf0-b190fb289af9"/>
    <xsd:import namespace="bb2f8077-9203-4bb5-a07a-4ff1695ee889"/>
    <xsd:element name="properties">
      <xsd:complexType>
        <xsd:sequence>
          <xsd:element name="documentManagement">
            <xsd:complexType>
              <xsd:all>
                <xsd:element ref="ns2:Komentar" minOccurs="0"/>
                <xsd:element ref="ns2:Stav" minOccurs="0"/>
                <xsd:element ref="ns2:OmezenyPristup" minOccurs="0"/>
                <xsd:element ref="ns2:OpravneniUzivatele" minOccurs="0"/>
                <xsd:element ref="ns2:Pripominkujici" minOccurs="0"/>
                <xsd:element ref="ns2:Schvalovatele" minOccurs="0"/>
                <xsd:element ref="ns2:HistoriePripominek" minOccurs="0"/>
                <xsd:element ref="ns2:HistorieSchvalovani" minOccurs="0"/>
                <xsd:element ref="ns2:SkartacniRezim" minOccurs="0"/>
                <xsd:element ref="ns2:ElektronickyOriginal" minOccurs="0"/>
                <xsd:element ref="ns2:ValidacniProtokol" minOccurs="0"/>
                <xsd:element ref="ns2:PecetDokumentu" minOccurs="0"/>
                <xsd:element ref="ns2:ELDAXID" minOccurs="0"/>
                <xsd:element ref="ns2:ELDAXStav" minOccurs="0"/>
                <xsd:element ref="ns2:ELDAXInfo" minOccurs="0"/>
                <xsd:element ref="ns2:DurableId" minOccurs="0"/>
                <xsd:element ref="ns2:ib568a31b49d40a8a15f61adb109fb1a" minOccurs="0"/>
                <xsd:element ref="ns3:TaxCatchAll" minOccurs="0"/>
                <xsd:element ref="ns2:a7592298102041b2a445777e90be920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26be5-5bda-431b-8cf0-b190fb289af9" elementFormDefault="qualified">
    <xsd:import namespace="http://schemas.microsoft.com/office/2006/documentManagement/types"/>
    <xsd:import namespace="http://schemas.microsoft.com/office/infopath/2007/PartnerControls"/>
    <xsd:element name="Komentar" ma:index="8" nillable="true" ma:displayName="Komentář" ma:internalName="Komentar">
      <xsd:simpleType>
        <xsd:restriction base="dms:Note"/>
      </xsd:simpleType>
    </xsd:element>
    <xsd:element name="Stav" ma:index="9" nillable="true" ma:displayName="Stav" ma:default="Koncept" ma:format="Dropdown" ma:hidden="true" ma:internalName="Stav">
      <xsd:simpleType>
        <xsd:restriction base="dms:Choice">
          <xsd:enumeration value="Koncept"/>
          <xsd:enumeration value="V procesu připomínkování"/>
          <xsd:enumeration value="Připomínkováno"/>
          <xsd:enumeration value="V procesu schvalování"/>
          <xsd:enumeration value="Schváleno"/>
          <xsd:enumeration value="Neschváleno"/>
        </xsd:restriction>
      </xsd:simpleType>
    </xsd:element>
    <xsd:element name="OmezenyPristup" ma:index="12" nillable="true" ma:displayName="Omezený přístup" ma:default="0" ma:hidden="true" ma:internalName="OmezenyPristup">
      <xsd:simpleType>
        <xsd:restriction base="dms:Boolean"/>
      </xsd:simpleType>
    </xsd:element>
    <xsd:element name="OpravneniUzivatele" ma:index="13" nillable="true" ma:displayName="Oprávnění uživatelé" ma:hidden="true" ma:internalName="OpravneniUzivate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pominkujici" ma:index="14" nillable="true" ma:displayName="Připomínkující" ma:hidden="true" ma:internalName="Pripominkujic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hvalovatele" ma:index="15" nillable="true" ma:displayName="Schvalovatelé" ma:hidden="true" ma:internalName="Schvalovate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istoriePripominek" ma:index="16" nillable="true" ma:displayName="Historie připomínek" ma:hidden="true" ma:internalName="HistoriePripominek">
      <xsd:simpleType>
        <xsd:restriction base="dms:Note"/>
      </xsd:simpleType>
    </xsd:element>
    <xsd:element name="HistorieSchvalovani" ma:index="17" nillable="true" ma:displayName="Historie schvalování" ma:hidden="true" ma:internalName="HistorieSchvalovani">
      <xsd:simpleType>
        <xsd:restriction base="dms:Note"/>
      </xsd:simpleType>
    </xsd:element>
    <xsd:element name="SkartacniRezim" ma:index="18" nillable="true" ma:displayName="Skartační režim" ma:hidden="true" ma:internalName="SkartacniRezim">
      <xsd:simpleType>
        <xsd:restriction base="dms:Unknown"/>
      </xsd:simpleType>
    </xsd:element>
    <xsd:element name="ElektronickyOriginal" ma:index="19" nillable="true" ma:displayName="Elektronický originál" ma:format="Hyperlink" ma:hidden="true" ma:internalName="ElektronickyOriginal">
      <xsd:complexType>
        <xsd:complexContent>
          <xsd:extension base="dms:URL">
            <xsd:sequence>
              <xsd:element name="Url" type="dms:ValidUrl" minOccurs="0" nillable="true"/>
              <xsd:element name="Description" type="xsd:string" nillable="true"/>
            </xsd:sequence>
          </xsd:extension>
        </xsd:complexContent>
      </xsd:complexType>
    </xsd:element>
    <xsd:element name="ValidacniProtokol" ma:index="20" nillable="true" ma:displayName="Validační protokol" ma:format="Hyperlink" ma:hidden="true" ma:internalName="ValidacniProtokol">
      <xsd:complexType>
        <xsd:complexContent>
          <xsd:extension base="dms:URL">
            <xsd:sequence>
              <xsd:element name="Url" type="dms:ValidUrl" minOccurs="0" nillable="true"/>
              <xsd:element name="Description" type="xsd:string" nillable="true"/>
            </xsd:sequence>
          </xsd:extension>
        </xsd:complexContent>
      </xsd:complexType>
    </xsd:element>
    <xsd:element name="PecetDokumentu" ma:index="21" nillable="true" ma:displayName="Pečeť dokumentu" ma:hidden="true" ma:internalName="PecetDokumentu">
      <xsd:simpleType>
        <xsd:restriction base="dms:Boolean"/>
      </xsd:simpleType>
    </xsd:element>
    <xsd:element name="ELDAXID" ma:index="22" nillable="true" ma:displayName="ELDAX - ID" ma:hidden="true" ma:internalName="ELDAXID">
      <xsd:simpleType>
        <xsd:restriction base="dms:Text"/>
      </xsd:simpleType>
    </xsd:element>
    <xsd:element name="ELDAXStav" ma:index="23" nillable="true" ma:displayName="ELDAX - Stav" ma:default="Nearchivováno" ma:hidden="true" ma:internalName="ELDAXStav">
      <xsd:simpleType>
        <xsd:restriction base="dms:Choice">
          <xsd:enumeration value="Čeká na archivaci"/>
          <xsd:enumeration value="Archivováno"/>
          <xsd:enumeration value="Nearchivováno"/>
          <xsd:enumeration value="Skartováno"/>
          <xsd:enumeration value="Chyba archivace"/>
        </xsd:restriction>
      </xsd:simpleType>
    </xsd:element>
    <xsd:element name="ELDAXInfo" ma:index="24" nillable="true" ma:displayName="ELDAX - Poznámka" ma:hidden="true" ma:internalName="ELDAXInfo">
      <xsd:simpleType>
        <xsd:restriction base="dms:Note"/>
      </xsd:simpleType>
    </xsd:element>
    <xsd:element name="DurableId" ma:index="25" nillable="true" ma:displayName="DurableId" ma:internalName="DurableId">
      <xsd:simpleType>
        <xsd:restriction base="dms:Text"/>
      </xsd:simpleType>
    </xsd:element>
    <xsd:element name="ib568a31b49d40a8a15f61adb109fb1a" ma:index="26" nillable="true" ma:taxonomy="true" ma:internalName="ib568a31b49d40a8a15f61adb109fb1a" ma:taxonomyFieldName="Odbor" ma:displayName="Odbor" ma:fieldId="{2b568a31-b49d-40a8-a15f-61adb109fb1a}" ma:sspId="d7f8e0fe-bc49-447d-89f7-f5b8c7f0f9cd" ma:termSetId="92857a38-5979-485b-ab8a-637998c0a55f" ma:anchorId="00000000-0000-0000-0000-000000000000" ma:open="false" ma:isKeyword="false">
      <xsd:complexType>
        <xsd:sequence>
          <xsd:element ref="pc:Terms" minOccurs="0" maxOccurs="1"/>
        </xsd:sequence>
      </xsd:complexType>
    </xsd:element>
    <xsd:element name="a7592298102041b2a445777e90be9208" ma:index="28" nillable="true" ma:taxonomy="true" ma:internalName="a7592298102041b2a445777e90be9208" ma:taxonomyFieldName="TypDokumentu" ma:displayName="Typ dokumentu" ma:default="1;#Obecný dokument|86c8b00d-0869-4808-b477-60d5420287e0" ma:fieldId="{a7592298-1020-41b2-a445-777e90be9208}" ma:sspId="d7f8e0fe-bc49-447d-89f7-f5b8c7f0f9cd" ma:termSetId="f075300f-2dc2-44ca-9d35-ac366e75b4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2f8077-9203-4bb5-a07a-4ff1695ee889"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0808ae97-9001-495c-aca8-604db469dd98}" ma:internalName="TaxCatchAll" ma:showField="CatchAllData" ma:web="bb2f8077-9203-4bb5-a07a-4ff1695ee8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60E3B-E2D0-4E6E-A1CE-8A9F09C59C8A}">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bb2f8077-9203-4bb5-a07a-4ff1695ee889"/>
    <ds:schemaRef ds:uri="ba826be5-5bda-431b-8cf0-b190fb289af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06E7102-53F2-496C-BB8D-47E473B0066E}">
  <ds:schemaRefs>
    <ds:schemaRef ds:uri="http://schemas.microsoft.com/sharepoint/v3/contenttype/forms"/>
  </ds:schemaRefs>
</ds:datastoreItem>
</file>

<file path=customXml/itemProps3.xml><?xml version="1.0" encoding="utf-8"?>
<ds:datastoreItem xmlns:ds="http://schemas.openxmlformats.org/officeDocument/2006/customXml" ds:itemID="{1D134CDC-4B64-478E-90FE-30D607989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26be5-5bda-431b-8cf0-b190fb289af9"/>
    <ds:schemaRef ds:uri="bb2f8077-9203-4bb5-a07a-4ff1695ee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5902</TotalTime>
  <Words>10876</Words>
  <Application>Microsoft Office PowerPoint</Application>
  <PresentationFormat>Předvádění na obrazovce (4:3)</PresentationFormat>
  <Paragraphs>677</Paragraphs>
  <Slides>94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94</vt:i4>
      </vt:variant>
    </vt:vector>
  </HeadingPairs>
  <TitlesOfParts>
    <vt:vector size="100" baseType="lpstr">
      <vt:lpstr>Arial</vt:lpstr>
      <vt:lpstr>Calibri</vt:lpstr>
      <vt:lpstr>Calibri Light</vt:lpstr>
      <vt:lpstr>Lucida Sans Unicode</vt:lpstr>
      <vt:lpstr>Wingdings</vt:lpstr>
      <vt:lpstr>Retrospektiva</vt:lpstr>
      <vt:lpstr>Poplatky za komunální odpad</vt:lpstr>
      <vt:lpstr>Program školení</vt:lpstr>
      <vt:lpstr> Kde hledat informace?</vt:lpstr>
      <vt:lpstr>Obecná východiska</vt:lpstr>
      <vt:lpstr>Obecná východiska</vt:lpstr>
      <vt:lpstr>Obecná východiska</vt:lpstr>
      <vt:lpstr>Zavedení poplatků</vt:lpstr>
      <vt:lpstr>Zavedení poplatků</vt:lpstr>
      <vt:lpstr>Zavedení poplatků</vt:lpstr>
      <vt:lpstr>Další osvobození/úleva od poplatku</vt:lpstr>
      <vt:lpstr>Další osvobození/úleva od poplatku</vt:lpstr>
      <vt:lpstr>Další osvobození/úleva od poplatku</vt:lpstr>
      <vt:lpstr>Další platba za komunální odpad nad rámec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Prezentace aplikace PowerPoint</vt:lpstr>
      <vt:lpstr>Prezentace aplikace PowerPoint</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 + „podnikatelský“ odpad</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 + „podnikatelský“ odpad</vt:lpstr>
      <vt:lpstr>Vyměření poplatků – do 31. prosince 2023</vt:lpstr>
      <vt:lpstr>Vyměření poplatků – do 31. prosince 2023</vt:lpstr>
      <vt:lpstr>Vyměření poplatků – do 31. prosince 2023</vt:lpstr>
      <vt:lpstr>Vyměření poplatků – do 31. prosince 2023</vt:lpstr>
      <vt:lpstr>Vyměření poplatků – od 1. ledna 2024</vt:lpstr>
      <vt:lpstr>Vyměření předepsáním do evidence poplatků</vt:lpstr>
      <vt:lpstr>Vyměření předepsáním do evidence poplatků</vt:lpstr>
      <vt:lpstr>Vyměření vydáním rozhodnutí</vt:lpstr>
      <vt:lpstr>Vyměření vydáním rozhodnutí</vt:lpstr>
      <vt:lpstr>Vyměření vydáním rozhodnutí</vt:lpstr>
      <vt:lpstr>Vyměření vydáním rozhodnutí</vt:lpstr>
      <vt:lpstr>Doměření poplatku</vt:lpstr>
      <vt:lpstr>Doměření poplatku</vt:lpstr>
      <vt:lpstr>Zvýšení poplatku</vt:lpstr>
      <vt:lpstr>Zvýšení poplatku</vt:lpstr>
      <vt:lpstr>Vztah k insolvenčnímu řízení</vt:lpstr>
      <vt:lpstr>Rozdělení insolvenčního řízení  - úpadek</vt:lpstr>
      <vt:lpstr>Rozdělení insolvenčního řízení  - úpadek</vt:lpstr>
      <vt:lpstr>Rozdělení insolvenčního řízení  - konečná zpráva</vt:lpstr>
      <vt:lpstr>Rozdělení insolvenčního řízení  - konečná zpráva</vt:lpstr>
      <vt:lpstr>Rozdělení insolvenčního řízení  úpadek + konečná zpráva</vt:lpstr>
      <vt:lpstr>Přechod poplatkové povinnosti § 12 ZMP</vt:lpstr>
      <vt:lpstr>Příklady k procvičení</vt:lpstr>
      <vt:lpstr>Příklady k procvičení - řešení</vt:lpstr>
      <vt:lpstr>Příklady k procvičení - řešení</vt:lpstr>
      <vt:lpstr>Příklady k procvičení</vt:lpstr>
      <vt:lpstr>Příklady k procvičení - řešení</vt:lpstr>
      <vt:lpstr>Příklady k procvičení - řešení</vt:lpstr>
      <vt:lpstr>Lhůta pro stanovení daně (§ 148 DŘ)</vt:lpstr>
      <vt:lpstr>Lhůta pro stanovení daně (§ 148 DŘ)</vt:lpstr>
      <vt:lpstr>Lhůta pro stanovení daně (§ 148 DŘ)</vt:lpstr>
      <vt:lpstr>Lhůta pro stanovení daně (§ 148 DŘ)</vt:lpstr>
      <vt:lpstr>Lhůta pro placení daně (§ 160 DŘ)</vt:lpstr>
      <vt:lpstr>Lhůta pro placení daně (§ 160 DŘ)</vt:lpstr>
      <vt:lpstr>Lhůta pro placení daně (§ 160 DŘ)</vt:lpstr>
      <vt:lpstr>Lhůta pro placení daně</vt:lpstr>
      <vt:lpstr>Lhůta pro placení daně</vt:lpstr>
      <vt:lpstr>Pravidla počítání času/lhůty</vt:lpstr>
      <vt:lpstr>Příklady k procvičení</vt:lpstr>
      <vt:lpstr>Příklady k procvičení - řešení</vt:lpstr>
      <vt:lpstr>Příklady k procvičení - řešení</vt:lpstr>
      <vt:lpstr>Příklady k procvičení</vt:lpstr>
      <vt:lpstr>Příklady k procvičení - řešení</vt:lpstr>
      <vt:lpstr>Prominutí</vt:lpstr>
      <vt:lpstr>Prominutí na žádost</vt:lpstr>
      <vt:lpstr>Prominutí na žádost</vt:lpstr>
      <vt:lpstr>Prominutí na žádost</vt:lpstr>
      <vt:lpstr>Prominutí na žádost</vt:lpstr>
      <vt:lpstr>Generální pardon</vt:lpstr>
      <vt:lpstr>Generální pardon</vt:lpstr>
      <vt:lpstr>Generální pardon</vt:lpstr>
      <vt:lpstr>Děkuji za pozornost.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radka.malinova@ochrance.cz</dc:creator>
  <cp:keywords>MF</cp:keywords>
  <cp:lastModifiedBy>Procházková Marcela</cp:lastModifiedBy>
  <cp:revision>1785</cp:revision>
  <cp:lastPrinted>2018-04-22T15:04:01Z</cp:lastPrinted>
  <dcterms:created xsi:type="dcterms:W3CDTF">2018-04-08T12:24:04Z</dcterms:created>
  <dcterms:modified xsi:type="dcterms:W3CDTF">2025-10-24T08:00:29Z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0x0101006EDF6CC29803465DB8612F42985C3B6E00974F09302F359E47BED7AAB99ABDCF5E</vt:lpwstr>
  </property>
</Properties>
</file>