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82" r:id="rId4"/>
    <p:sldId id="280" r:id="rId5"/>
    <p:sldId id="284" r:id="rId6"/>
    <p:sldId id="287" r:id="rId7"/>
    <p:sldId id="286" r:id="rId8"/>
    <p:sldId id="288" r:id="rId9"/>
    <p:sldId id="289" r:id="rId10"/>
    <p:sldId id="290" r:id="rId11"/>
    <p:sldId id="291" r:id="rId12"/>
    <p:sldId id="285" r:id="rId13"/>
    <p:sldId id="292" r:id="rId14"/>
    <p:sldId id="293" r:id="rId15"/>
    <p:sldId id="27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59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8216" y="3763781"/>
            <a:ext cx="4725784" cy="1755031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Obnovitelné zdroje energie v územním plánování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6020" y="5595713"/>
            <a:ext cx="1719000" cy="82032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1800" b="1" dirty="0" smtClean="0">
                <a:latin typeface="+mn-lt"/>
              </a:rPr>
              <a:t>12. 06. 2025</a:t>
            </a:r>
          </a:p>
          <a:p>
            <a:pPr algn="l">
              <a:lnSpc>
                <a:spcPct val="80000"/>
              </a:lnSpc>
            </a:pPr>
            <a:r>
              <a:rPr lang="cs-CZ" sz="1800" b="1" dirty="0" smtClean="0">
                <a:latin typeface="Calibri" pitchFamily="34" charset="0"/>
              </a:rPr>
              <a:t>KÚPK ORR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628648" y="360364"/>
            <a:ext cx="7338061" cy="352966"/>
          </a:xfrm>
        </p:spPr>
        <p:txBody>
          <a:bodyPr/>
          <a:lstStyle/>
          <a:p>
            <a:r>
              <a:rPr lang="cs-CZ" sz="2800" u="sng" dirty="0"/>
              <a:t>Příprava podzákonných právních předpisů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10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850" y="1074777"/>
            <a:ext cx="85115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Nařízení vlády o tzv. „červených limitech“ </a:t>
            </a:r>
            <a:r>
              <a:rPr lang="cs-CZ" dirty="0"/>
              <a:t>(v návaznosti na čl. 15c směrnice RED III stanovení území, kde se nesmějí akcelerační oblasti vymezovat, a to ani uvnitř nezbytných oblastí, z důvodu zásadní kolize s jinými veřejnými zájmy)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Předkladatel </a:t>
            </a:r>
            <a:r>
              <a:rPr lang="cs-CZ" dirty="0"/>
              <a:t>MPO, aktuálně nebo v nejbližší době ve VPŘ na MPO, poté MPŘ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Pracovní </a:t>
            </a:r>
            <a:r>
              <a:rPr lang="cs-CZ" dirty="0"/>
              <a:t>verze seznamu byla již před časem konzultována s resorty i AK </a:t>
            </a:r>
            <a:endParaRPr lang="cs-CZ" dirty="0" smtClean="0"/>
          </a:p>
          <a:p>
            <a:endParaRPr lang="cs-CZ" dirty="0"/>
          </a:p>
          <a:p>
            <a:r>
              <a:rPr lang="cs-CZ" u="sng" dirty="0" smtClean="0"/>
              <a:t>Novely </a:t>
            </a:r>
            <a:r>
              <a:rPr lang="cs-CZ" u="sng" dirty="0"/>
              <a:t>vyhlášky č. 142/2018 Sb</a:t>
            </a:r>
            <a:r>
              <a:rPr lang="cs-CZ" dirty="0"/>
              <a:t>. (stanovení náležitostí biologického posouzení akcelerační oblasti)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Předkladatel </a:t>
            </a:r>
            <a:r>
              <a:rPr lang="cs-CZ" dirty="0"/>
              <a:t>MŽP, aktuálně ve VPŘ na MŽP, poté MPŘ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Požadavky </a:t>
            </a:r>
            <a:r>
              <a:rPr lang="cs-CZ" dirty="0"/>
              <a:t>na posouzení budou mírnější oproti posouzení konkrétních stavebních záměrů </a:t>
            </a:r>
            <a:endParaRPr lang="cs-CZ" dirty="0" smtClean="0"/>
          </a:p>
          <a:p>
            <a:endParaRPr lang="cs-CZ" dirty="0"/>
          </a:p>
          <a:p>
            <a:r>
              <a:rPr lang="cs-CZ" u="sng" dirty="0" smtClean="0"/>
              <a:t>Novela </a:t>
            </a:r>
            <a:r>
              <a:rPr lang="cs-CZ" u="sng" dirty="0"/>
              <a:t>vyhlášky č. 146/2024 Sb., </a:t>
            </a:r>
            <a:r>
              <a:rPr lang="cs-CZ" dirty="0"/>
              <a:t>o požadavcích na výstavbu (doplnění některých </a:t>
            </a:r>
            <a:r>
              <a:rPr lang="cs-CZ" dirty="0" err="1"/>
              <a:t>tech</a:t>
            </a:r>
            <a:r>
              <a:rPr lang="cs-CZ" dirty="0"/>
              <a:t>. požadavků na FVE a VTE)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Předkladatel </a:t>
            </a:r>
            <a:r>
              <a:rPr lang="cs-CZ" dirty="0"/>
              <a:t>MMR, VPŘ bude do konce června, poté MPŘ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Výhoda </a:t>
            </a:r>
            <a:r>
              <a:rPr lang="cs-CZ" dirty="0"/>
              <a:t>1: Platí i mimo akcelerační oblasti, tedy nebudou těmito požadavky akcelerační oblasti znevýhodněny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Výhoda </a:t>
            </a:r>
            <a:r>
              <a:rPr lang="cs-CZ" dirty="0"/>
              <a:t>2: Ubyde podmínek v územním opatření, nebudou se dokola opisovat tytéž technické podmínky z jednoho územního opatření do druhého</a:t>
            </a:r>
          </a:p>
        </p:txBody>
      </p:sp>
    </p:spTree>
    <p:extLst>
      <p:ext uri="{BB962C8B-B14F-4D97-AF65-F5344CB8AC3E}">
        <p14:creationId xmlns:p14="http://schemas.microsoft.com/office/powerpoint/2010/main" val="195658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800" u="sng" dirty="0"/>
              <a:t>Příprava metodik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11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9080" y="1084868"/>
            <a:ext cx="87439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Katalog podmínek (VÚK) </a:t>
            </a:r>
            <a:endParaRPr lang="cs-CZ" u="sng" dirty="0" smtClean="0"/>
          </a:p>
          <a:p>
            <a:r>
              <a:rPr lang="cs-CZ" dirty="0" smtClean="0"/>
              <a:t>Cíl</a:t>
            </a:r>
            <a:r>
              <a:rPr lang="cs-CZ" dirty="0"/>
              <a:t>: Mít seznam podmínek (resp. asi spíš typů podmínek), které by měly být v závislosti na vlastnostech území vznášeny z hlediska ochrany přírody </a:t>
            </a:r>
            <a:endParaRPr lang="cs-CZ" dirty="0" smtClean="0"/>
          </a:p>
          <a:p>
            <a:r>
              <a:rPr lang="cs-CZ" dirty="0" smtClean="0"/>
              <a:t>Primární </a:t>
            </a:r>
            <a:r>
              <a:rPr lang="cs-CZ" dirty="0"/>
              <a:t>uživatelé: projektant ÚO + specialisté, zpracovatel SEA, orgán JES </a:t>
            </a:r>
            <a:endParaRPr lang="cs-CZ" dirty="0" smtClean="0"/>
          </a:p>
          <a:p>
            <a:r>
              <a:rPr lang="cs-CZ" dirty="0" smtClean="0"/>
              <a:t>Sekundární </a:t>
            </a:r>
            <a:r>
              <a:rPr lang="cs-CZ" dirty="0"/>
              <a:t>uživatel: pořizovatel, aby měl představu, jaké podmínky žádat od projektanta a specialistů, od zpracovatele SEA, či čekat od orgánu JES </a:t>
            </a:r>
            <a:endParaRPr lang="cs-CZ" dirty="0" smtClean="0"/>
          </a:p>
          <a:p>
            <a:endParaRPr lang="cs-CZ" dirty="0"/>
          </a:p>
          <a:p>
            <a:r>
              <a:rPr lang="cs-CZ" u="sng" dirty="0" smtClean="0"/>
              <a:t>Maketa </a:t>
            </a:r>
            <a:r>
              <a:rPr lang="cs-CZ" u="sng" dirty="0"/>
              <a:t>územního opatření k akcelerační oblasti pro VTE v ZÚR (MMR) </a:t>
            </a:r>
            <a:endParaRPr lang="cs-CZ" u="sng" dirty="0" smtClean="0"/>
          </a:p>
          <a:p>
            <a:r>
              <a:rPr lang="cs-CZ" dirty="0" smtClean="0"/>
              <a:t>Připravuje </a:t>
            </a:r>
            <a:r>
              <a:rPr lang="cs-CZ" dirty="0"/>
              <a:t>MMR pro konkrétní území v </a:t>
            </a:r>
            <a:r>
              <a:rPr lang="cs-CZ" dirty="0" smtClean="0"/>
              <a:t>PK (některé </a:t>
            </a:r>
            <a:r>
              <a:rPr lang="cs-CZ" dirty="0"/>
              <a:t>reálie skutečné, některé smyšlené) </a:t>
            </a:r>
            <a:endParaRPr lang="cs-CZ" dirty="0" smtClean="0"/>
          </a:p>
          <a:p>
            <a:r>
              <a:rPr lang="cs-CZ" dirty="0" smtClean="0"/>
              <a:t>Cíl</a:t>
            </a:r>
            <a:r>
              <a:rPr lang="cs-CZ" dirty="0"/>
              <a:t>: Představit modelový příklad obsahu ÚO včetně odůvodnění </a:t>
            </a:r>
            <a:endParaRPr lang="cs-CZ" dirty="0" smtClean="0"/>
          </a:p>
          <a:p>
            <a:r>
              <a:rPr lang="cs-CZ" dirty="0" smtClean="0"/>
              <a:t>Uživatelé</a:t>
            </a:r>
            <a:r>
              <a:rPr lang="cs-CZ" dirty="0"/>
              <a:t>: Jako výše, aby měli představu, jak cca to celé napsat </a:t>
            </a:r>
            <a:endParaRPr lang="cs-CZ" dirty="0" smtClean="0"/>
          </a:p>
          <a:p>
            <a:endParaRPr lang="cs-CZ" dirty="0" smtClean="0"/>
          </a:p>
          <a:p>
            <a:r>
              <a:rPr lang="cs-CZ" u="sng" dirty="0" smtClean="0"/>
              <a:t>Maketa </a:t>
            </a:r>
            <a:r>
              <a:rPr lang="cs-CZ" u="sng" dirty="0"/>
              <a:t>územního opatření k akcelerační oblasti pro FVE v ÚP (MMR) </a:t>
            </a:r>
            <a:endParaRPr lang="cs-CZ" u="sng" dirty="0" smtClean="0"/>
          </a:p>
          <a:p>
            <a:r>
              <a:rPr lang="cs-CZ" dirty="0" smtClean="0"/>
              <a:t>Zatím </a:t>
            </a:r>
            <a:r>
              <a:rPr lang="cs-CZ" dirty="0"/>
              <a:t>se na ní nepracuje, ke zvážení ji časem připravit, bude-li ovšem kapacita </a:t>
            </a:r>
            <a:endParaRPr lang="cs-CZ" dirty="0" smtClean="0"/>
          </a:p>
          <a:p>
            <a:endParaRPr lang="cs-CZ" dirty="0" smtClean="0"/>
          </a:p>
          <a:p>
            <a:r>
              <a:rPr lang="cs-CZ" u="sng" dirty="0" smtClean="0"/>
              <a:t>Metodika </a:t>
            </a:r>
            <a:r>
              <a:rPr lang="cs-CZ" u="sng" dirty="0"/>
              <a:t>pro biologické posouzení </a:t>
            </a:r>
            <a:r>
              <a:rPr lang="cs-CZ" dirty="0"/>
              <a:t>– připravuje VÚK, před dokončením? </a:t>
            </a:r>
            <a:endParaRPr lang="cs-CZ" dirty="0" smtClean="0"/>
          </a:p>
          <a:p>
            <a:r>
              <a:rPr lang="cs-CZ" u="sng" dirty="0" smtClean="0"/>
              <a:t>Metodika </a:t>
            </a:r>
            <a:r>
              <a:rPr lang="cs-CZ" u="sng" dirty="0"/>
              <a:t>ke kraj. rázu </a:t>
            </a:r>
            <a:r>
              <a:rPr lang="cs-CZ" dirty="0"/>
              <a:t>– primárně pro </a:t>
            </a:r>
            <a:r>
              <a:rPr lang="cs-CZ" dirty="0" err="1"/>
              <a:t>zprac</a:t>
            </a:r>
            <a:r>
              <a:rPr lang="cs-CZ" dirty="0"/>
              <a:t>. SEA, připravuje R. Bukáček, před dokončením? </a:t>
            </a:r>
            <a:endParaRPr lang="cs-CZ" dirty="0" smtClean="0"/>
          </a:p>
          <a:p>
            <a:r>
              <a:rPr lang="cs-CZ" u="sng" dirty="0" smtClean="0"/>
              <a:t>„</a:t>
            </a:r>
            <a:r>
              <a:rPr lang="cs-CZ" u="sng" dirty="0"/>
              <a:t>Semafor“</a:t>
            </a:r>
            <a:r>
              <a:rPr lang="cs-CZ" dirty="0"/>
              <a:t> – připravil VÚK, zatím nezveřejněn </a:t>
            </a:r>
            <a:endParaRPr lang="cs-CZ" dirty="0" smtClean="0"/>
          </a:p>
          <a:p>
            <a:r>
              <a:rPr lang="cs-CZ" u="sng" dirty="0" smtClean="0"/>
              <a:t>Procesní </a:t>
            </a:r>
            <a:r>
              <a:rPr lang="cs-CZ" u="sng" dirty="0"/>
              <a:t>metodika </a:t>
            </a:r>
            <a:r>
              <a:rPr lang="cs-CZ" dirty="0"/>
              <a:t>– k diskusi s MŽP, zda/v jakém modelu spolupráce vytvořit</a:t>
            </a:r>
          </a:p>
        </p:txBody>
      </p:sp>
    </p:spTree>
    <p:extLst>
      <p:ext uri="{BB962C8B-B14F-4D97-AF65-F5344CB8AC3E}">
        <p14:creationId xmlns:p14="http://schemas.microsoft.com/office/powerpoint/2010/main" val="423293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800" u="sng" dirty="0" smtClean="0"/>
              <a:t>Změna č. 2 ÚRP</a:t>
            </a:r>
            <a:endParaRPr lang="cs-CZ" sz="2800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12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8649" y="1175594"/>
            <a:ext cx="8351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• </a:t>
            </a:r>
            <a:r>
              <a:rPr lang="cs-CZ" sz="2000" dirty="0"/>
              <a:t>Připravuje se zadání – schválení v nejbližším možném termínu po</a:t>
            </a:r>
          </a:p>
          <a:p>
            <a:r>
              <a:rPr lang="cs-CZ" sz="2000" dirty="0"/>
              <a:t>účinnosti legislativy k OZE (RED III) a novely NSZ</a:t>
            </a:r>
            <a:r>
              <a:rPr lang="cs-CZ" sz="2000" dirty="0" smtClean="0"/>
              <a:t>;</a:t>
            </a:r>
          </a:p>
          <a:p>
            <a:endParaRPr lang="cs-CZ" sz="2000" dirty="0"/>
          </a:p>
          <a:p>
            <a:r>
              <a:rPr lang="cs-CZ" sz="2000" dirty="0"/>
              <a:t>• společné jednání a veřejné projednání – požadavek </a:t>
            </a:r>
            <a:r>
              <a:rPr lang="cs-CZ" sz="2000" b="1" dirty="0"/>
              <a:t>únor / březen 2026</a:t>
            </a:r>
            <a:r>
              <a:rPr lang="cs-CZ" sz="2000" dirty="0" smtClean="0"/>
              <a:t>;</a:t>
            </a:r>
          </a:p>
          <a:p>
            <a:endParaRPr lang="cs-CZ" sz="2000" dirty="0"/>
          </a:p>
          <a:p>
            <a:r>
              <a:rPr lang="cs-CZ" sz="2000" dirty="0"/>
              <a:t>• předložení vládě ke schválení – požadavek </a:t>
            </a:r>
            <a:r>
              <a:rPr lang="cs-CZ" sz="2000" b="1" dirty="0"/>
              <a:t>červen 2026 </a:t>
            </a:r>
            <a:r>
              <a:rPr lang="cs-CZ" sz="2000" dirty="0" smtClean="0"/>
              <a:t>(ÚÚR se pokusí</a:t>
            </a:r>
            <a:endParaRPr lang="cs-CZ" sz="2000" dirty="0"/>
          </a:p>
          <a:p>
            <a:r>
              <a:rPr lang="cs-CZ" sz="2000" dirty="0"/>
              <a:t>stihnout</a:t>
            </a:r>
            <a:r>
              <a:rPr lang="cs-CZ" sz="2000" dirty="0" smtClean="0"/>
              <a:t>).</a:t>
            </a:r>
          </a:p>
          <a:p>
            <a:endParaRPr lang="cs-CZ" sz="2000" dirty="0"/>
          </a:p>
          <a:p>
            <a:r>
              <a:rPr lang="cs-CZ" sz="2000" dirty="0"/>
              <a:t>Bude se provádět VVURÚ. Součástí budou územní opatření, biologický</a:t>
            </a:r>
          </a:p>
          <a:p>
            <a:r>
              <a:rPr lang="cs-CZ" sz="2000" dirty="0"/>
              <a:t>průzkum dotčených území má být předán v </a:t>
            </a:r>
            <a:r>
              <a:rPr lang="cs-CZ" sz="2000" b="1" dirty="0"/>
              <a:t>říjnu 2025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b="1" dirty="0"/>
              <a:t>Změna 2 ÚRP bude obsahovat:</a:t>
            </a:r>
          </a:p>
          <a:p>
            <a:r>
              <a:rPr lang="cs-CZ" sz="2000" b="1" dirty="0"/>
              <a:t>• Vymezení akceleračních oblastí celostátního významu pro větrnou a</a:t>
            </a:r>
          </a:p>
          <a:p>
            <a:r>
              <a:rPr lang="cs-CZ" sz="2000" b="1" dirty="0"/>
              <a:t>solární energii.</a:t>
            </a:r>
          </a:p>
        </p:txBody>
      </p:sp>
    </p:spTree>
    <p:extLst>
      <p:ext uri="{BB962C8B-B14F-4D97-AF65-F5344CB8AC3E}">
        <p14:creationId xmlns:p14="http://schemas.microsoft.com/office/powerpoint/2010/main" val="254838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800" u="sng" dirty="0" smtClean="0"/>
              <a:t>Povaha akceleračních oblastí</a:t>
            </a:r>
            <a:endParaRPr lang="cs-CZ" sz="2800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13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110" y="856814"/>
            <a:ext cx="89192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Dotaz:</a:t>
            </a:r>
            <a:r>
              <a:rPr lang="cs-CZ" b="1" dirty="0"/>
              <a:t> </a:t>
            </a:r>
            <a:r>
              <a:rPr lang="cs-CZ" b="1" u="sng" dirty="0"/>
              <a:t>Budou mít akcelerační oblasti charakter zastavitelných ploch</a:t>
            </a:r>
            <a:r>
              <a:rPr lang="cs-CZ" u="sng" dirty="0"/>
              <a:t>? </a:t>
            </a:r>
            <a:endParaRPr lang="cs-CZ" u="sng" dirty="0" smtClean="0"/>
          </a:p>
          <a:p>
            <a:r>
              <a:rPr lang="cs-CZ" dirty="0" smtClean="0"/>
              <a:t>Odpověď </a:t>
            </a:r>
            <a:r>
              <a:rPr lang="cs-CZ" dirty="0"/>
              <a:t>MMR: Podle § 5 odst. 1 vládního návrhu ZOZE se akcelerační oblast (dále jen „AO“) vymezuje </a:t>
            </a:r>
            <a:r>
              <a:rPr lang="cs-CZ" b="1" u="sng" dirty="0"/>
              <a:t>jako plocha nebo koridor v ÚRP, ZÚR nebo ÚP. </a:t>
            </a:r>
            <a:r>
              <a:rPr lang="cs-CZ" dirty="0"/>
              <a:t>Zákon nepřikazuje ani nezakazuje, aby AO byla zároveň zastavitelnou plochou.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praxi lze použít různé přístupy, pro zjednodušení si popíšeme dva modelové příklady: </a:t>
            </a:r>
            <a:endParaRPr lang="cs-CZ" dirty="0" smtClean="0"/>
          </a:p>
          <a:p>
            <a:r>
              <a:rPr lang="cs-CZ" u="sng" dirty="0" smtClean="0"/>
              <a:t>1</a:t>
            </a:r>
            <a:r>
              <a:rPr lang="cs-CZ" u="sng" dirty="0"/>
              <a:t>) Malá AO (jednotky ha) v ÚP </a:t>
            </a:r>
            <a:r>
              <a:rPr lang="cs-CZ" dirty="0"/>
              <a:t>pro rozvoj výroby energie z energie slunečního záření – území je malé, celé snadno využitelné pro FVE, AO má charakter plochy a je v daném případě vhodné, aby ÚP v rozsahu AO vymezil </a:t>
            </a:r>
            <a:r>
              <a:rPr lang="cs-CZ" u="sng" dirty="0"/>
              <a:t>zastavitelnou plochu výroby energie z OZE</a:t>
            </a:r>
            <a:r>
              <a:rPr lang="cs-CZ" dirty="0"/>
              <a:t>. Striktně vzato půjde o tři aspekty jedné entity: 1) AO vymezenou jako plochu, 2) zastavitelnou plochu, 3) plochu s rozdílným způsobem využití VE.  </a:t>
            </a:r>
            <a:endParaRPr lang="cs-CZ" dirty="0" smtClean="0"/>
          </a:p>
          <a:p>
            <a:endParaRPr lang="cs-CZ" dirty="0"/>
          </a:p>
          <a:p>
            <a:r>
              <a:rPr lang="cs-CZ" u="sng" dirty="0" smtClean="0"/>
              <a:t>2</a:t>
            </a:r>
            <a:r>
              <a:rPr lang="cs-CZ" u="sng" dirty="0"/>
              <a:t>) Velká AO (tisíce ha) v ÚRP</a:t>
            </a:r>
            <a:r>
              <a:rPr lang="cs-CZ" dirty="0"/>
              <a:t> pro rozvoj výroby energie z větrné energie. Území je obrovské, přitom jeho většina nikdy nebude sloužit pro VTE (mezi jednotlivými stožáry VTE musejí být rozestupy v řádu stovek metrů). Zároveň není účelné předjímat polohu stožárů. </a:t>
            </a:r>
            <a:r>
              <a:rPr lang="cs-CZ" u="sng" dirty="0"/>
              <a:t>Taková AO má spíše charakter překryvného koridoru</a:t>
            </a:r>
            <a:r>
              <a:rPr lang="cs-CZ" dirty="0"/>
              <a:t>. Neočekává se, že by ÚRP tuto AO vymezil jako zastavitelnou plochu, ani že by uvnitř této AO vytipoval nejvhodnější místa pro umístění stožárů a na jejich místě vymezoval dílčí malé zastavitelné plochy. V navazující ÚPD - ÚP by zřejmě (krom toho, že by ÚP převzal či zpřesnil vymezení AO) na místě této jedné akcelerační oblasti byly vymezeny desítky či stovky ploch s RZV, např. plochy zemědělské, lesní atd., které by svými regulativy umožňovaly též výstavbu VTE.</a:t>
            </a:r>
          </a:p>
        </p:txBody>
      </p:sp>
    </p:spTree>
    <p:extLst>
      <p:ext uri="{BB962C8B-B14F-4D97-AF65-F5344CB8AC3E}">
        <p14:creationId xmlns:p14="http://schemas.microsoft.com/office/powerpoint/2010/main" val="344917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800" u="sng" dirty="0" smtClean="0"/>
              <a:t>ZÚR PK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územní studie ve spolupráci s OŽP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/>
              <a:t>Územní</a:t>
            </a:r>
            <a:r>
              <a:rPr lang="en-GB" i="1" dirty="0"/>
              <a:t> </a:t>
            </a:r>
            <a:r>
              <a:rPr lang="en-GB" i="1" dirty="0" err="1"/>
              <a:t>studie</a:t>
            </a:r>
            <a:r>
              <a:rPr lang="en-GB" i="1" dirty="0"/>
              <a:t> </a:t>
            </a:r>
            <a:r>
              <a:rPr lang="en-GB" i="1" dirty="0" err="1"/>
              <a:t>rozvoje</a:t>
            </a:r>
            <a:r>
              <a:rPr lang="en-GB" i="1" dirty="0"/>
              <a:t> </a:t>
            </a:r>
            <a:r>
              <a:rPr lang="en-GB" i="1" dirty="0" err="1"/>
              <a:t>větrných</a:t>
            </a:r>
            <a:r>
              <a:rPr lang="en-GB" i="1" dirty="0"/>
              <a:t> </a:t>
            </a:r>
            <a:r>
              <a:rPr lang="en-GB" i="1" dirty="0" err="1"/>
              <a:t>elektráren</a:t>
            </a:r>
            <a:r>
              <a:rPr lang="en-GB" i="1" dirty="0"/>
              <a:t> (VTE) a </a:t>
            </a:r>
            <a:r>
              <a:rPr lang="en-GB" i="1" dirty="0" err="1"/>
              <a:t>fotovoltaických</a:t>
            </a:r>
            <a:r>
              <a:rPr lang="en-GB" i="1" dirty="0"/>
              <a:t> </a:t>
            </a:r>
            <a:r>
              <a:rPr lang="en-GB" i="1" dirty="0" err="1"/>
              <a:t>elektráren</a:t>
            </a:r>
            <a:r>
              <a:rPr lang="en-GB" i="1" dirty="0"/>
              <a:t> (FVE)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území</a:t>
            </a:r>
            <a:r>
              <a:rPr lang="en-GB" i="1" dirty="0"/>
              <a:t> </a:t>
            </a:r>
            <a:r>
              <a:rPr lang="en-GB" i="1" dirty="0" err="1"/>
              <a:t>Plzeňského</a:t>
            </a:r>
            <a:r>
              <a:rPr lang="en-GB" i="1" dirty="0"/>
              <a:t> </a:t>
            </a:r>
            <a:r>
              <a:rPr lang="en-GB" i="1" dirty="0" err="1"/>
              <a:t>kraje</a:t>
            </a:r>
            <a:r>
              <a:rPr lang="en-GB" i="1" dirty="0"/>
              <a:t> </a:t>
            </a:r>
            <a:endParaRPr lang="cs-CZ" i="1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podzim 2025 začít pořizování Změny č. 8 ZÚR PK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připomínkování Změny č. 2 ÚRP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800" u="sng" dirty="0" smtClean="0"/>
              <a:t>ÚP?</a:t>
            </a:r>
            <a:endParaRPr lang="cs-CZ" sz="2800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14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17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818" y="1064030"/>
            <a:ext cx="7730404" cy="5603722"/>
          </a:xfrm>
        </p:spPr>
        <p:txBody>
          <a:bodyPr>
            <a:normAutofit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sz="4000" b="1" dirty="0">
                <a:latin typeface="+mn-lt"/>
              </a:rPr>
              <a:t>Děkuji za </a:t>
            </a:r>
            <a:r>
              <a:rPr lang="cs-CZ" sz="4000" b="1" dirty="0" smtClean="0">
                <a:latin typeface="+mn-lt"/>
              </a:rPr>
              <a:t>pozornost.</a:t>
            </a:r>
            <a:r>
              <a:rPr lang="cs-CZ" sz="6600" b="1" dirty="0">
                <a:latin typeface="Calibri" pitchFamily="34" charset="0"/>
              </a:rPr>
              <a:t/>
            </a:r>
            <a:br>
              <a:rPr lang="cs-CZ" sz="6600" b="1" dirty="0">
                <a:latin typeface="Calibri" pitchFamily="34" charset="0"/>
              </a:rPr>
            </a:br>
            <a:r>
              <a:rPr lang="cs-CZ" sz="6600" b="1" dirty="0"/>
              <a:t/>
            </a:r>
            <a:br>
              <a:rPr lang="cs-CZ" sz="6600" b="1" dirty="0"/>
            </a:br>
            <a:r>
              <a:rPr lang="cs-CZ" sz="6600" b="1" dirty="0"/>
              <a:t/>
            </a:r>
            <a:br>
              <a:rPr lang="cs-CZ" sz="6600" b="1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>
                <a:latin typeface="Calibri" pitchFamily="34" charset="0"/>
              </a:rPr>
              <a:t>Mgr. Jaroslav Kovanda</a:t>
            </a:r>
            <a:r>
              <a:rPr lang="cs-CZ" sz="2200" dirty="0">
                <a:latin typeface="Calibri" pitchFamily="34" charset="0"/>
              </a:rPr>
              <a:t/>
            </a:r>
            <a:br>
              <a:rPr lang="cs-CZ" sz="2200" dirty="0">
                <a:latin typeface="Calibri" pitchFamily="34" charset="0"/>
              </a:rPr>
            </a:br>
            <a:r>
              <a:rPr lang="cs-CZ" sz="2200" dirty="0">
                <a:latin typeface="Calibri" pitchFamily="34" charset="0"/>
              </a:rPr>
              <a:t>oddělení územního plánování</a:t>
            </a:r>
            <a:br>
              <a:rPr lang="cs-CZ" sz="2200" dirty="0">
                <a:latin typeface="Calibri" pitchFamily="34" charset="0"/>
              </a:rPr>
            </a:br>
            <a:r>
              <a:rPr lang="cs-CZ" sz="2200" dirty="0">
                <a:latin typeface="Calibri" pitchFamily="34" charset="0"/>
              </a:rPr>
              <a:t>tel. 377 195 563</a:t>
            </a:r>
            <a:br>
              <a:rPr lang="cs-CZ" sz="2200" dirty="0">
                <a:latin typeface="Calibri" pitchFamily="34" charset="0"/>
              </a:rPr>
            </a:br>
            <a:r>
              <a:rPr lang="cs-CZ" sz="2200" i="1" u="sng" dirty="0" smtClean="0">
                <a:latin typeface="Calibri" pitchFamily="34" charset="0"/>
              </a:rPr>
              <a:t>jaroslav.kovanda@plzensky-kraj.cz</a:t>
            </a:r>
            <a:r>
              <a:rPr lang="cs-CZ" i="1" dirty="0">
                <a:latin typeface="Calibri" pitchFamily="34" charset="0"/>
              </a:rPr>
              <a:t/>
            </a:r>
            <a:br>
              <a:rPr lang="cs-CZ" i="1" dirty="0">
                <a:latin typeface="Calibri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816" y="473824"/>
            <a:ext cx="5903334" cy="598517"/>
          </a:xfrm>
        </p:spPr>
        <p:txBody>
          <a:bodyPr>
            <a:normAutofit/>
          </a:bodyPr>
          <a:lstStyle/>
          <a:p>
            <a:r>
              <a:rPr lang="cs-CZ" u="sng" dirty="0" smtClean="0"/>
              <a:t>OZE v územním plánování</a:t>
            </a:r>
            <a:endParaRPr lang="cs-CZ" u="sng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9816" y="1471253"/>
            <a:ext cx="7795260" cy="489525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S</a:t>
            </a:r>
            <a:r>
              <a:rPr lang="cs-CZ" dirty="0" smtClean="0">
                <a:latin typeface="+mn-lt"/>
              </a:rPr>
              <a:t>měrnice RED III.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Změna č. 9 PÚR ČR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zpracování podkladů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schválení příslušné legislativy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ÚRP ČR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ZÚR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ÚP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technická infrastruktura</a:t>
            </a:r>
            <a:endParaRPr lang="cs-CZ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  <a:p>
            <a:endParaRPr lang="cs-CZ" sz="2400" dirty="0">
              <a:solidFill>
                <a:schemeClr val="tx1"/>
              </a:solidFill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3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628649" y="277101"/>
            <a:ext cx="5703888" cy="352966"/>
          </a:xfrm>
        </p:spPr>
        <p:txBody>
          <a:bodyPr/>
          <a:lstStyle/>
          <a:p>
            <a:r>
              <a:rPr lang="cs-CZ" sz="2800" u="sng" dirty="0" smtClean="0"/>
              <a:t>RED III</a:t>
            </a:r>
            <a:endParaRPr lang="cs-CZ" sz="2800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63441"/>
              </p:ext>
            </p:extLst>
          </p:nvPr>
        </p:nvGraphicFramePr>
        <p:xfrm>
          <a:off x="377190" y="1109504"/>
          <a:ext cx="7995095" cy="3161506"/>
        </p:xfrm>
        <a:graphic>
          <a:graphicData uri="http://schemas.openxmlformats.org/drawingml/2006/table">
            <a:tbl>
              <a:tblPr/>
              <a:tblGrid>
                <a:gridCol w="423863">
                  <a:extLst>
                    <a:ext uri="{9D8B030D-6E8A-4147-A177-3AD203B41FA5}">
                      <a16:colId xmlns:a16="http://schemas.microsoft.com/office/drawing/2014/main" val="3333256357"/>
                    </a:ext>
                  </a:extLst>
                </a:gridCol>
                <a:gridCol w="7571232">
                  <a:extLst>
                    <a:ext uri="{9D8B030D-6E8A-4147-A177-3AD203B41FA5}">
                      <a16:colId xmlns:a16="http://schemas.microsoft.com/office/drawing/2014/main" val="1682880121"/>
                    </a:ext>
                  </a:extLst>
                </a:gridCol>
              </a:tblGrid>
              <a:tr h="3161506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</a:rPr>
                        <a:t>(22)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Je nezbytné dále </a:t>
                      </a:r>
                      <a:r>
                        <a:rPr lang="cs-CZ" sz="1800" b="1" u="sng" dirty="0">
                          <a:effectLst/>
                        </a:rPr>
                        <a:t>zjednodušit a zkrátit administrativní povolovací postupy pro zařízení na výrobu energie z obnovitelných zdrojů, včetně zařízení kombinujících různé obnovitelné zdroje energie, tepelná čerpadla, skladování energie na stejném místě, včetně energetických a tepelných zařízení, jakož i zařízení nezbytných pro jejich připojení k soustavě,</a:t>
                      </a:r>
                      <a:r>
                        <a:rPr lang="cs-CZ" sz="1800" dirty="0">
                          <a:effectLst/>
                        </a:rPr>
                        <a:t> a pro koordinované a harmonizované začlenění energie z obnovitelných zdrojů do sítí vytápění a chlazení, aby Unie dosáhla svých ambiciózních cílů v oblasti klimatu a energetiky pro rok 2030 a cíle klimatické neutrality do roku 2050, přičemž je třeba zohlednit zásadu „nepoškozovat“ stanovenou v Zelené dohodě pro Evropu a aniž je dotčeno vnitřní rozdělení pravomocí v rámci členských států.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99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1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800" u="sng" dirty="0" smtClean="0"/>
              <a:t>Změna č. 9 PÚR ČR</a:t>
            </a:r>
            <a:endParaRPr lang="cs-CZ" sz="2800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" y="802906"/>
            <a:ext cx="9139411" cy="54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628649" y="360364"/>
            <a:ext cx="5703888" cy="542412"/>
          </a:xfrm>
        </p:spPr>
        <p:txBody>
          <a:bodyPr/>
          <a:lstStyle/>
          <a:p>
            <a:r>
              <a:rPr lang="cs-CZ" sz="2800" u="sng" dirty="0" smtClean="0"/>
              <a:t>Změna č. 9 ZÚR PK</a:t>
            </a:r>
            <a:endParaRPr lang="cs-CZ" sz="2800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0817" y="1166843"/>
            <a:ext cx="84233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/>
              <a:t>Zároveň stále platí, že vymezování akceleračních oblastí v územně</a:t>
            </a:r>
          </a:p>
          <a:p>
            <a:r>
              <a:rPr lang="cs-CZ" sz="2200" dirty="0"/>
              <a:t>plánovací dokumentacích v návaznosti na [čl. (75c) a čl. (75d)] </a:t>
            </a:r>
            <a:r>
              <a:rPr lang="cs-CZ" sz="2200" b="1" dirty="0"/>
              <a:t>je</a:t>
            </a:r>
          </a:p>
          <a:p>
            <a:r>
              <a:rPr lang="cs-CZ" sz="2200" b="1" dirty="0"/>
              <a:t>podmíněno dvěma skutečnostmi</a:t>
            </a:r>
            <a:r>
              <a:rPr lang="cs-CZ" sz="2200" b="1" dirty="0" smtClean="0"/>
              <a:t>:</a:t>
            </a:r>
          </a:p>
          <a:p>
            <a:endParaRPr lang="cs-CZ" sz="2200" dirty="0"/>
          </a:p>
          <a:p>
            <a:r>
              <a:rPr lang="cs-CZ" sz="2200" dirty="0"/>
              <a:t>1) zpracovanými podklady pro vymezení oblastí pro zrychlené </a:t>
            </a:r>
          </a:p>
          <a:p>
            <a:r>
              <a:rPr lang="cs-CZ" sz="2200" dirty="0"/>
              <a:t>zavádění obnovitelných zdrojů energie (podklady připravuje MPO</a:t>
            </a:r>
          </a:p>
          <a:p>
            <a:r>
              <a:rPr lang="cs-CZ" sz="2200" dirty="0"/>
              <a:t>s MŽP, resp. VÚK</a:t>
            </a:r>
            <a:r>
              <a:rPr lang="cs-CZ" sz="2200" dirty="0" smtClean="0"/>
              <a:t>)</a:t>
            </a:r>
          </a:p>
          <a:p>
            <a:r>
              <a:rPr lang="cs-CZ" sz="2200" dirty="0" smtClean="0"/>
              <a:t> </a:t>
            </a:r>
            <a:endParaRPr lang="cs-CZ" sz="2200" dirty="0"/>
          </a:p>
          <a:p>
            <a:r>
              <a:rPr lang="cs-CZ" sz="2200" dirty="0"/>
              <a:t>2) schválením příslušné legislativy </a:t>
            </a:r>
          </a:p>
          <a:p>
            <a:r>
              <a:rPr lang="cs-CZ" sz="2200" dirty="0"/>
              <a:t>(zákon o urychlení využívání obnovitelných zdrojů energie). </a:t>
            </a:r>
          </a:p>
          <a:p>
            <a:endParaRPr lang="cs-CZ" sz="2200" dirty="0" smtClean="0"/>
          </a:p>
          <a:p>
            <a:r>
              <a:rPr lang="cs-CZ" sz="2200" dirty="0" smtClean="0"/>
              <a:t>Po </a:t>
            </a:r>
            <a:r>
              <a:rPr lang="cs-CZ" sz="2200" dirty="0"/>
              <a:t>splnění obou těchto podmínek bude možné vymezovat akcelerační</a:t>
            </a:r>
          </a:p>
          <a:p>
            <a:r>
              <a:rPr lang="cs-CZ" sz="2200" dirty="0"/>
              <a:t>oblasti v územně plánovacích </a:t>
            </a:r>
            <a:r>
              <a:rPr lang="cs-CZ" sz="2200" dirty="0" smtClean="0"/>
              <a:t>dokumentacích </a:t>
            </a:r>
          </a:p>
          <a:p>
            <a:r>
              <a:rPr lang="cs-CZ" sz="2200" dirty="0"/>
              <a:t>(</a:t>
            </a:r>
            <a:r>
              <a:rPr lang="cs-CZ" sz="2200" dirty="0" smtClean="0"/>
              <a:t>tlak zejména </a:t>
            </a:r>
            <a:r>
              <a:rPr lang="cs-CZ" sz="2200" dirty="0"/>
              <a:t>na </a:t>
            </a:r>
            <a:r>
              <a:rPr lang="cs-CZ" sz="2200" dirty="0" smtClean="0"/>
              <a:t>ÚRP)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5385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800" u="sng" dirty="0" smtClean="0"/>
              <a:t>Zpracování podkladů</a:t>
            </a:r>
            <a:endParaRPr lang="cs-CZ" sz="2800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67690" y="1204645"/>
            <a:ext cx="81610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podklady </a:t>
            </a:r>
            <a:r>
              <a:rPr lang="cs-CZ" sz="2800" dirty="0"/>
              <a:t>připravuje </a:t>
            </a:r>
            <a:r>
              <a:rPr lang="cs-CZ" sz="2800" dirty="0" smtClean="0"/>
              <a:t>MPO s </a:t>
            </a:r>
            <a:r>
              <a:rPr lang="cs-CZ" sz="2800" dirty="0"/>
              <a:t>MŽP, resp. </a:t>
            </a:r>
            <a:r>
              <a:rPr lang="cs-CZ" sz="2800" dirty="0" smtClean="0"/>
              <a:t>VÚK (Výzkumný ústav krajiny)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obrázek nemáme/neukážeme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semafor</a:t>
            </a:r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termín neznámý - únor 2026 ze směrnice RED III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039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628648" y="360364"/>
            <a:ext cx="7094221" cy="352966"/>
          </a:xfrm>
        </p:spPr>
        <p:txBody>
          <a:bodyPr/>
          <a:lstStyle/>
          <a:p>
            <a:r>
              <a:rPr lang="cs-CZ" sz="2800" u="sng" dirty="0" smtClean="0"/>
              <a:t>Schválení příslušné legislativy - ZOZE</a:t>
            </a:r>
            <a:endParaRPr lang="cs-CZ" sz="2800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7209" y="1083439"/>
            <a:ext cx="622935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Implementace tzv. směrnici RED III (podpora OZE) – Zákon o urychlení využívání některých obnovitelných zdrojů energie a o změně souvisejících zákonů (zákon o urychlení využívání obnovitelných zdrojů energie) </a:t>
            </a:r>
            <a:endParaRPr lang="cs-CZ" dirty="0" smtClean="0"/>
          </a:p>
          <a:p>
            <a:endParaRPr lang="cs-CZ" u="sng" dirty="0" smtClean="0"/>
          </a:p>
          <a:p>
            <a:r>
              <a:rPr lang="cs-CZ" u="sng" dirty="0" smtClean="0"/>
              <a:t>Předpokládaný </a:t>
            </a:r>
            <a:r>
              <a:rPr lang="cs-CZ" u="sng" dirty="0"/>
              <a:t>harmonogram</a:t>
            </a:r>
            <a:r>
              <a:rPr lang="cs-CZ" dirty="0"/>
              <a:t>: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aktuálně odesláno do PSP (ST 945) a současně vláda návrh schválila nově a posílá do Sněmovny (pro schválení v režimu § 90 – ST 969)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účinnost předpokládaná k </a:t>
            </a:r>
            <a:r>
              <a:rPr lang="cs-CZ" b="1" dirty="0"/>
              <a:t>1. 1. </a:t>
            </a:r>
            <a:r>
              <a:rPr lang="cs-CZ" b="1" dirty="0" smtClean="0"/>
              <a:t>2026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u="sng" dirty="0"/>
              <a:t>Aktuálně v Poslanecké sněmovně v 1. čtení </a:t>
            </a:r>
          </a:p>
          <a:p>
            <a:r>
              <a:rPr lang="cs-CZ" dirty="0" smtClean="0"/>
              <a:t>Usnesením </a:t>
            </a:r>
            <a:r>
              <a:rPr lang="cs-CZ" dirty="0"/>
              <a:t>vlády č. 298 ze 23. dubna 2025 vláda schválila návrh zákona a navrhla Poslanecké sněmovně, aby zákon schválila už v 1. čtení </a:t>
            </a:r>
          </a:p>
          <a:p>
            <a:r>
              <a:rPr lang="cs-CZ" dirty="0" smtClean="0"/>
              <a:t>Optimistický </a:t>
            </a:r>
            <a:r>
              <a:rPr lang="cs-CZ" dirty="0"/>
              <a:t>scénář: PSP ČR schválí v 1. čtení, Senát schválí, prezident podepíše, </a:t>
            </a:r>
            <a:r>
              <a:rPr lang="cs-CZ" b="1" dirty="0"/>
              <a:t>odhad účinnosti 1.8. nebo 1.9. nebo 1.10. 2025</a:t>
            </a:r>
          </a:p>
        </p:txBody>
      </p:sp>
    </p:spTree>
    <p:extLst>
      <p:ext uri="{BB962C8B-B14F-4D97-AF65-F5344CB8AC3E}">
        <p14:creationId xmlns:p14="http://schemas.microsoft.com/office/powerpoint/2010/main" val="31724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800" u="sng" dirty="0" smtClean="0"/>
              <a:t>ZOZE - principy</a:t>
            </a:r>
            <a:endParaRPr lang="cs-CZ" sz="2800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8648" y="1001049"/>
            <a:ext cx="81495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Akcelerační </a:t>
            </a:r>
            <a:r>
              <a:rPr lang="cs-CZ" dirty="0"/>
              <a:t>oblasti budou dle významu vymezeny v ÚRP / ZÚR / ÚP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 </a:t>
            </a:r>
            <a:r>
              <a:rPr lang="cs-CZ" dirty="0"/>
              <a:t>hlediska pojmů stavebního práva budou </a:t>
            </a:r>
            <a:r>
              <a:rPr lang="cs-CZ" b="1" dirty="0"/>
              <a:t>plochou či koridorem 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Lze </a:t>
            </a:r>
            <a:r>
              <a:rPr lang="cs-CZ" dirty="0"/>
              <a:t>je vymezit pro každý typ OZE, pro který je v PÚR vymezena nezbytná oblast (tj. </a:t>
            </a:r>
            <a:r>
              <a:rPr lang="cs-CZ" b="1" dirty="0"/>
              <a:t>nejprve slunce a vítr, časem popř. další typy OZE) 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Ke </a:t>
            </a:r>
            <a:r>
              <a:rPr lang="cs-CZ" dirty="0"/>
              <a:t>každé akcelerační oblasti bude existovat </a:t>
            </a:r>
            <a:r>
              <a:rPr lang="cs-CZ" b="1" dirty="0"/>
              <a:t>územní opatření s podmínkami pro záměry OZE</a:t>
            </a:r>
            <a:r>
              <a:rPr lang="cs-CZ" dirty="0"/>
              <a:t> (půjde o zcela nový typ územního opatření)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„</a:t>
            </a:r>
            <a:r>
              <a:rPr lang="cs-CZ" dirty="0"/>
              <a:t>Záměr pro využití OZE“ = </a:t>
            </a:r>
            <a:r>
              <a:rPr lang="cs-CZ" b="1" dirty="0"/>
              <a:t>nejen samotná výrobna</a:t>
            </a:r>
            <a:r>
              <a:rPr lang="cs-CZ" dirty="0"/>
              <a:t>, ale i související připojení a zařízení pro skladování elektřiny; také DI a TI nezbytná pro provoz výrobny, kromě staveb a zařízení distribuční, přenosové a přepravní soustavy, a opatření pro vyloučení/zmírnění nepříznivých dopadů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Územní </a:t>
            </a:r>
            <a:r>
              <a:rPr lang="cs-CZ" dirty="0"/>
              <a:t>opatření pořízené k nadřazené ÚPD </a:t>
            </a:r>
            <a:r>
              <a:rPr lang="cs-CZ" b="1" dirty="0"/>
              <a:t>je závazné pro navazující ÚPD 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Hranice </a:t>
            </a:r>
            <a:r>
              <a:rPr lang="cs-CZ" dirty="0"/>
              <a:t>akcelerační oblasti lze v navazující ÚPD </a:t>
            </a:r>
            <a:r>
              <a:rPr lang="cs-CZ" b="1" dirty="0"/>
              <a:t>zpřesnit (= zmenšit) jen se souhlasem nadřízeného orgánu územního plánování 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 </a:t>
            </a:r>
            <a:r>
              <a:rPr lang="cs-CZ" dirty="0"/>
              <a:t>navazující ÚPD </a:t>
            </a:r>
            <a:r>
              <a:rPr lang="cs-CZ" b="1" dirty="0"/>
              <a:t>se nevydává navazující územní opatření 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Na </a:t>
            </a:r>
            <a:r>
              <a:rPr lang="cs-CZ" dirty="0">
                <a:solidFill>
                  <a:srgbClr val="FF0000"/>
                </a:solidFill>
              </a:rPr>
              <a:t>úrovni ÚP lze při splnění určitých předpokladů nepořídit územní opatření </a:t>
            </a:r>
            <a:endParaRPr lang="cs-CZ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 </a:t>
            </a:r>
            <a:r>
              <a:rPr lang="cs-CZ" b="1" dirty="0"/>
              <a:t>plochám OZE již nyní vymezeným v ÚPD lze „</a:t>
            </a:r>
            <a:r>
              <a:rPr lang="cs-CZ" b="1" dirty="0" err="1"/>
              <a:t>dopořídit</a:t>
            </a:r>
            <a:r>
              <a:rPr lang="cs-CZ" b="1" dirty="0"/>
              <a:t>“ územní opatření </a:t>
            </a:r>
            <a:r>
              <a:rPr lang="cs-CZ" dirty="0"/>
              <a:t>a tím z nich vyrobit akcelerační oblast bez změny ÚPD</a:t>
            </a:r>
          </a:p>
        </p:txBody>
      </p:sp>
    </p:spTree>
    <p:extLst>
      <p:ext uri="{BB962C8B-B14F-4D97-AF65-F5344CB8AC3E}">
        <p14:creationId xmlns:p14="http://schemas.microsoft.com/office/powerpoint/2010/main" val="3860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88620" y="360364"/>
            <a:ext cx="8602980" cy="352966"/>
          </a:xfrm>
        </p:spPr>
        <p:txBody>
          <a:bodyPr/>
          <a:lstStyle/>
          <a:p>
            <a:r>
              <a:rPr lang="cs-CZ" sz="2800" u="sng" dirty="0"/>
              <a:t>§ 22 - Kdy se na úrovni ÚP nepořídí </a:t>
            </a:r>
            <a:r>
              <a:rPr lang="cs-CZ" sz="2800" u="sng" dirty="0" smtClean="0"/>
              <a:t>územní </a:t>
            </a:r>
            <a:r>
              <a:rPr lang="cs-CZ" sz="2800" u="sng" dirty="0"/>
              <a:t>opatření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88620" y="1056144"/>
            <a:ext cx="8191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Musí </a:t>
            </a:r>
            <a:r>
              <a:rPr lang="cs-CZ" sz="2000" dirty="0"/>
              <a:t>být splněno, že: </a:t>
            </a:r>
            <a:endParaRPr lang="cs-CZ" sz="2000" dirty="0" smtClean="0"/>
          </a:p>
          <a:p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Biologické </a:t>
            </a:r>
            <a:r>
              <a:rPr lang="cs-CZ" sz="2000" dirty="0"/>
              <a:t>posouzení vyloučí nepříznivé dopady na ptáky a zvláště chráněné druhy rostlin a živočichů (komentář: tedy toto vyplyne z biolog. posouzení)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Provedení </a:t>
            </a:r>
            <a:r>
              <a:rPr lang="cs-CZ" sz="2000" dirty="0"/>
              <a:t>záměrů pro využití OZE nepovede ke zhoršení stavu nebo ekolog. potenciálu vodních útvarů a neznemožní dosažení jejich dobrého stavu/dobrého ekolog. potenciálu (komentář: dle MŽP je toto jen nutná formalita kvůli unijnímu právu a prý to nebude problém…)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Orgán </a:t>
            </a:r>
            <a:r>
              <a:rPr lang="cs-CZ" sz="2000" dirty="0"/>
              <a:t>NATURA vyloučení významný vliv na EVL / PO (komentář: tedy toto vyplyne ze stanoviska NATURA)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Odhad výkonu záměrů nedosahuje limitní hodnoty podle přílohy č. 1 zákona o posuzování vlivů (komentář: tento parametr má plně v rukou obec) </a:t>
            </a:r>
          </a:p>
          <a:p>
            <a:r>
              <a:rPr lang="cs-CZ" sz="2000" dirty="0" smtClean="0"/>
              <a:t>(…</a:t>
            </a:r>
            <a:r>
              <a:rPr lang="cs-CZ" sz="2000" dirty="0"/>
              <a:t>a potřebné podmínky se uvedou přímo v ÚP, věcné kapitoly tam na to jsou)</a:t>
            </a:r>
          </a:p>
        </p:txBody>
      </p:sp>
    </p:spTree>
    <p:extLst>
      <p:ext uri="{BB962C8B-B14F-4D97-AF65-F5344CB8AC3E}">
        <p14:creationId xmlns:p14="http://schemas.microsoft.com/office/powerpoint/2010/main" val="4040662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1672</Words>
  <Application>Microsoft Office PowerPoint</Application>
  <PresentationFormat>Předvádění na obrazovce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Office</vt:lpstr>
      <vt:lpstr>Obnovitelné zdroje energie v územním plánování </vt:lpstr>
      <vt:lpstr>OZE v územním plánování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pozornost.    Mgr. Jaroslav Kovanda oddělení územního plánování tel. 377 195 563 jaroslav.kovanda@plzensky-kraj.cz 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stavebního zákona</dc:title>
  <dc:creator>Kovanda Jaroslav</dc:creator>
  <cp:lastModifiedBy>Kovanda Jaroslav</cp:lastModifiedBy>
  <cp:revision>99</cp:revision>
  <dcterms:created xsi:type="dcterms:W3CDTF">2017-10-23T12:27:25Z</dcterms:created>
  <dcterms:modified xsi:type="dcterms:W3CDTF">2025-06-11T12:38:48Z</dcterms:modified>
</cp:coreProperties>
</file>