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4"/>
  </p:notesMasterIdLst>
  <p:handoutMasterIdLst>
    <p:handoutMasterId r:id="rId35"/>
  </p:handoutMasterIdLst>
  <p:sldIdLst>
    <p:sldId id="256" r:id="rId2"/>
    <p:sldId id="372" r:id="rId3"/>
    <p:sldId id="373" r:id="rId4"/>
    <p:sldId id="374" r:id="rId5"/>
    <p:sldId id="377" r:id="rId6"/>
    <p:sldId id="375" r:id="rId7"/>
    <p:sldId id="376" r:id="rId8"/>
    <p:sldId id="332" r:id="rId9"/>
    <p:sldId id="378" r:id="rId10"/>
    <p:sldId id="379" r:id="rId11"/>
    <p:sldId id="380" r:id="rId12"/>
    <p:sldId id="345" r:id="rId13"/>
    <p:sldId id="346" r:id="rId14"/>
    <p:sldId id="355" r:id="rId15"/>
    <p:sldId id="347" r:id="rId16"/>
    <p:sldId id="349" r:id="rId17"/>
    <p:sldId id="348" r:id="rId18"/>
    <p:sldId id="350" r:id="rId19"/>
    <p:sldId id="343" r:id="rId20"/>
    <p:sldId id="353" r:id="rId21"/>
    <p:sldId id="381" r:id="rId22"/>
    <p:sldId id="384" r:id="rId23"/>
    <p:sldId id="385" r:id="rId24"/>
    <p:sldId id="387" r:id="rId25"/>
    <p:sldId id="393" r:id="rId26"/>
    <p:sldId id="386" r:id="rId27"/>
    <p:sldId id="389" r:id="rId28"/>
    <p:sldId id="392" r:id="rId29"/>
    <p:sldId id="369" r:id="rId30"/>
    <p:sldId id="390" r:id="rId31"/>
    <p:sldId id="391" r:id="rId32"/>
    <p:sldId id="316" r:id="rId33"/>
  </p:sldIdLst>
  <p:sldSz cx="9144000" cy="6858000" type="screen4x3"/>
  <p:notesSz cx="6858000" cy="99790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91EE9"/>
    <a:srgbClr val="9989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0" autoAdjust="0"/>
    <p:restoredTop sz="94251" autoAdjust="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11\texty\Projekty%20OPVVV\OP%20VVV_15\KAP\Anal&#253;za\Pro1Platformy\1-&#352;koly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rv11\texty\Projekty%20OPVVV\OP%20VVV_15\KAP\Anal&#253;za\Pro1Platformy\1-&#352;kol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rv11\texty\Projekty%20OPVVV\KAP\Anal&#253;za\PSvzd&#283;l&#225;v&#225;n&#237;3-160426\Data\6-TrhPr&#225;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1"/>
            </a:pPr>
            <a:r>
              <a:rPr lang="en-US" sz="1050" b="1"/>
              <a:t>Vývoj počtu žáků SŠ v Plzeňském kraji podle stupně vzdělání</a:t>
            </a:r>
          </a:p>
        </c:rich>
      </c:tx>
      <c:layout>
        <c:manualLayout>
          <c:xMode val="edge"/>
          <c:yMode val="edge"/>
          <c:x val="0.13449134895992557"/>
          <c:y val="3.48649534713642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50569820447889"/>
          <c:y val="0.11195299642780368"/>
          <c:w val="0.4370221308201383"/>
          <c:h val="0.78212186816117191"/>
        </c:manualLayout>
      </c:layout>
      <c:lineChart>
        <c:grouping val="standard"/>
        <c:varyColors val="0"/>
        <c:ser>
          <c:idx val="4"/>
          <c:order val="0"/>
          <c:tx>
            <c:strRef>
              <c:f>'ŽáciSŠ-stupeň'!$A$3</c:f>
              <c:strCache>
                <c:ptCount val="1"/>
                <c:pt idx="0">
                  <c:v>Úplné střední odborné s maturitou (bez výcviku)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'ŽáciSŠ-stupeň'!$G$3:$Q$3</c:f>
              <c:numCache>
                <c:formatCode>#,##0</c:formatCode>
                <c:ptCount val="11"/>
                <c:pt idx="0">
                  <c:v>10773</c:v>
                </c:pt>
                <c:pt idx="1">
                  <c:v>10881</c:v>
                </c:pt>
                <c:pt idx="2">
                  <c:v>10818</c:v>
                </c:pt>
                <c:pt idx="3">
                  <c:v>10769</c:v>
                </c:pt>
                <c:pt idx="4">
                  <c:v>10636</c:v>
                </c:pt>
                <c:pt idx="5">
                  <c:v>10208</c:v>
                </c:pt>
                <c:pt idx="6">
                  <c:v>9707</c:v>
                </c:pt>
                <c:pt idx="7">
                  <c:v>9193</c:v>
                </c:pt>
                <c:pt idx="8">
                  <c:v>8659</c:v>
                </c:pt>
                <c:pt idx="9">
                  <c:v>8461</c:v>
                </c:pt>
                <c:pt idx="10">
                  <c:v>8268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'ŽáciSŠ-stupeň'!$A$4</c:f>
              <c:strCache>
                <c:ptCount val="1"/>
                <c:pt idx="0">
                  <c:v>Gymnázia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'ŽáciSŠ-stupeň'!$G$4:$Q$4</c:f>
              <c:numCache>
                <c:formatCode>#,##0</c:formatCode>
                <c:ptCount val="11"/>
                <c:pt idx="0">
                  <c:v>6526</c:v>
                </c:pt>
                <c:pt idx="1">
                  <c:v>6640</c:v>
                </c:pt>
                <c:pt idx="2">
                  <c:v>6657</c:v>
                </c:pt>
                <c:pt idx="3">
                  <c:v>6581</c:v>
                </c:pt>
                <c:pt idx="4">
                  <c:v>6515</c:v>
                </c:pt>
                <c:pt idx="5">
                  <c:v>6330</c:v>
                </c:pt>
                <c:pt idx="6">
                  <c:v>6245</c:v>
                </c:pt>
                <c:pt idx="7">
                  <c:v>6090</c:v>
                </c:pt>
                <c:pt idx="8">
                  <c:v>6020</c:v>
                </c:pt>
                <c:pt idx="9">
                  <c:v>6026</c:v>
                </c:pt>
                <c:pt idx="10">
                  <c:v>6019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'ŽáciSŠ-stupeň'!$A$9</c:f>
              <c:strCache>
                <c:ptCount val="1"/>
                <c:pt idx="0">
                  <c:v>Střední odborné s výučním listem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'ŽáciSŠ-stupeň'!$G$9:$Q$9</c:f>
              <c:numCache>
                <c:formatCode>#,##0</c:formatCode>
                <c:ptCount val="11"/>
                <c:pt idx="0">
                  <c:v>6671</c:v>
                </c:pt>
                <c:pt idx="1">
                  <c:v>6493</c:v>
                </c:pt>
                <c:pt idx="2">
                  <c:v>6050</c:v>
                </c:pt>
                <c:pt idx="3">
                  <c:v>5583</c:v>
                </c:pt>
                <c:pt idx="4">
                  <c:v>5548</c:v>
                </c:pt>
                <c:pt idx="5">
                  <c:v>5110</c:v>
                </c:pt>
                <c:pt idx="6">
                  <c:v>4908</c:v>
                </c:pt>
                <c:pt idx="7">
                  <c:v>4613</c:v>
                </c:pt>
                <c:pt idx="8">
                  <c:v>4538</c:v>
                </c:pt>
                <c:pt idx="9">
                  <c:v>4459</c:v>
                </c:pt>
                <c:pt idx="10">
                  <c:v>4427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'ŽáciSŠ-stupeň'!$A$10</c:f>
              <c:strCache>
                <c:ptCount val="1"/>
                <c:pt idx="0">
                  <c:v>Úplné střední odborné s výcvikem a maturitou</c:v>
                </c:pt>
              </c:strCache>
            </c:strRef>
          </c:tx>
          <c:spPr>
            <a:ln>
              <a:solidFill>
                <a:schemeClr val="accent4"/>
              </a:solidFill>
              <a:prstDash val="solid"/>
            </a:ln>
          </c:spPr>
          <c:marker>
            <c:symbol val="none"/>
          </c:marker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'ŽáciSŠ-stupeň'!$G$10:$Q$10</c:f>
              <c:numCache>
                <c:formatCode>#,##0</c:formatCode>
                <c:ptCount val="11"/>
                <c:pt idx="0">
                  <c:v>1429</c:v>
                </c:pt>
                <c:pt idx="1">
                  <c:v>1552</c:v>
                </c:pt>
                <c:pt idx="2">
                  <c:v>1572</c:v>
                </c:pt>
                <c:pt idx="3">
                  <c:v>1739</c:v>
                </c:pt>
                <c:pt idx="4">
                  <c:v>1836</c:v>
                </c:pt>
                <c:pt idx="5">
                  <c:v>1770</c:v>
                </c:pt>
                <c:pt idx="6">
                  <c:v>1679</c:v>
                </c:pt>
                <c:pt idx="7">
                  <c:v>1469</c:v>
                </c:pt>
                <c:pt idx="8">
                  <c:v>1363</c:v>
                </c:pt>
                <c:pt idx="9">
                  <c:v>1304</c:v>
                </c:pt>
                <c:pt idx="10">
                  <c:v>1294</c:v>
                </c:pt>
              </c:numCache>
            </c:numRef>
          </c:val>
          <c:smooth val="0"/>
        </c:ser>
        <c:ser>
          <c:idx val="12"/>
          <c:order val="4"/>
          <c:tx>
            <c:strRef>
              <c:f>'ŽáciSŠ-stupeň'!$A$11</c:f>
              <c:strCache>
                <c:ptCount val="1"/>
                <c:pt idx="0">
                  <c:v>Nástavby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'ŽáciSŠ-stupeň'!$G$11:$Q$11</c:f>
              <c:numCache>
                <c:formatCode>#,##0</c:formatCode>
                <c:ptCount val="11"/>
                <c:pt idx="0">
                  <c:v>2485</c:v>
                </c:pt>
                <c:pt idx="1">
                  <c:v>2430</c:v>
                </c:pt>
                <c:pt idx="2">
                  <c:v>2363</c:v>
                </c:pt>
                <c:pt idx="3">
                  <c:v>2571</c:v>
                </c:pt>
                <c:pt idx="4">
                  <c:v>2539</c:v>
                </c:pt>
                <c:pt idx="5">
                  <c:v>2524</c:v>
                </c:pt>
                <c:pt idx="6">
                  <c:v>2036</c:v>
                </c:pt>
                <c:pt idx="7">
                  <c:v>1633</c:v>
                </c:pt>
                <c:pt idx="8">
                  <c:v>1367</c:v>
                </c:pt>
                <c:pt idx="9">
                  <c:v>1164</c:v>
                </c:pt>
                <c:pt idx="10">
                  <c:v>1063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'ŽáciSŠ-stupeň'!$A$12</c:f>
              <c:strCache>
                <c:ptCount val="1"/>
                <c:pt idx="0">
                  <c:v>Nižší střední odborné s výučním listem</c:v>
                </c:pt>
              </c:strCache>
            </c:strRef>
          </c:tx>
          <c:spPr>
            <a:ln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'ŽáciSŠ-stupeň'!$G$12:$Q$12</c:f>
              <c:numCache>
                <c:formatCode>#,##0</c:formatCode>
                <c:ptCount val="11"/>
                <c:pt idx="0">
                  <c:v>905</c:v>
                </c:pt>
                <c:pt idx="1">
                  <c:v>862</c:v>
                </c:pt>
                <c:pt idx="2">
                  <c:v>798</c:v>
                </c:pt>
                <c:pt idx="3">
                  <c:v>746</c:v>
                </c:pt>
                <c:pt idx="4">
                  <c:v>725</c:v>
                </c:pt>
                <c:pt idx="5">
                  <c:v>733</c:v>
                </c:pt>
                <c:pt idx="6">
                  <c:v>665</c:v>
                </c:pt>
                <c:pt idx="7">
                  <c:v>546</c:v>
                </c:pt>
                <c:pt idx="8">
                  <c:v>579</c:v>
                </c:pt>
                <c:pt idx="9">
                  <c:v>572</c:v>
                </c:pt>
                <c:pt idx="10">
                  <c:v>576</c:v>
                </c:pt>
              </c:numCache>
            </c:numRef>
          </c:val>
          <c:smooth val="0"/>
        </c:ser>
        <c:ser>
          <c:idx val="13"/>
          <c:order val="6"/>
          <c:tx>
            <c:strRef>
              <c:f>'ŽáciSŠ-stupeň'!$A$13</c:f>
              <c:strCache>
                <c:ptCount val="1"/>
                <c:pt idx="0">
                  <c:v>Konzervatoř</c:v>
                </c:pt>
              </c:strCache>
            </c:strRef>
          </c:tx>
          <c:spPr>
            <a:ln>
              <a:solidFill>
                <a:srgbClr val="FF9933"/>
              </a:solidFill>
            </a:ln>
          </c:spPr>
          <c:marker>
            <c:symbol val="none"/>
          </c:marker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'ŽáciSŠ-stupeň'!$G$13:$Q$13</c:f>
              <c:numCache>
                <c:formatCode>#,##0</c:formatCode>
                <c:ptCount val="11"/>
                <c:pt idx="0">
                  <c:v>167</c:v>
                </c:pt>
                <c:pt idx="1">
                  <c:v>167</c:v>
                </c:pt>
                <c:pt idx="2">
                  <c:v>172</c:v>
                </c:pt>
                <c:pt idx="3">
                  <c:v>199</c:v>
                </c:pt>
                <c:pt idx="4">
                  <c:v>193</c:v>
                </c:pt>
                <c:pt idx="5">
                  <c:v>186</c:v>
                </c:pt>
                <c:pt idx="6">
                  <c:v>213</c:v>
                </c:pt>
                <c:pt idx="7">
                  <c:v>217</c:v>
                </c:pt>
                <c:pt idx="8">
                  <c:v>208</c:v>
                </c:pt>
                <c:pt idx="9">
                  <c:v>204</c:v>
                </c:pt>
                <c:pt idx="10">
                  <c:v>142</c:v>
                </c:pt>
              </c:numCache>
            </c:numRef>
          </c:val>
          <c:smooth val="0"/>
        </c:ser>
        <c:ser>
          <c:idx val="9"/>
          <c:order val="7"/>
          <c:tx>
            <c:strRef>
              <c:f>'ŽáciSŠ-stupeň'!$A$14</c:f>
              <c:strCache>
                <c:ptCount val="1"/>
                <c:pt idx="0">
                  <c:v>Praktická škola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'ŽáciSŠ-stupeň'!$G$14:$Q$14</c:f>
              <c:numCache>
                <c:formatCode>#,##0</c:formatCode>
                <c:ptCount val="11"/>
                <c:pt idx="0">
                  <c:v>35</c:v>
                </c:pt>
                <c:pt idx="1">
                  <c:v>48</c:v>
                </c:pt>
                <c:pt idx="2">
                  <c:v>48</c:v>
                </c:pt>
                <c:pt idx="3">
                  <c:v>43</c:v>
                </c:pt>
                <c:pt idx="4">
                  <c:v>37</c:v>
                </c:pt>
                <c:pt idx="5">
                  <c:v>40</c:v>
                </c:pt>
                <c:pt idx="6">
                  <c:v>44</c:v>
                </c:pt>
                <c:pt idx="7">
                  <c:v>37</c:v>
                </c:pt>
                <c:pt idx="8">
                  <c:v>40</c:v>
                </c:pt>
                <c:pt idx="9">
                  <c:v>33</c:v>
                </c:pt>
                <c:pt idx="10">
                  <c:v>31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'ŽáciSŠ-stupeň'!$A$15</c:f>
              <c:strCache>
                <c:ptCount val="1"/>
                <c:pt idx="0">
                  <c:v>Střední bez maturity i výučního listu</c:v>
                </c:pt>
              </c:strCache>
            </c:strRef>
          </c:tx>
          <c:spPr>
            <a:ln>
              <a:solidFill>
                <a:srgbClr val="DE10CF"/>
              </a:solidFill>
            </a:ln>
          </c:spPr>
          <c:marker>
            <c:symbol val="none"/>
          </c:marker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'ŽáciSŠ-stupeň'!$G$15:$Q$15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12</c:v>
                </c:pt>
                <c:pt idx="8">
                  <c:v>15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524544"/>
        <c:axId val="94526080"/>
      </c:lineChart>
      <c:catAx>
        <c:axId val="9452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4526080"/>
        <c:crosses val="autoZero"/>
        <c:auto val="1"/>
        <c:lblAlgn val="ctr"/>
        <c:lblOffset val="100"/>
        <c:noMultiLvlLbl val="0"/>
      </c:catAx>
      <c:valAx>
        <c:axId val="94526080"/>
        <c:scaling>
          <c:orientation val="minMax"/>
          <c:max val="1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počet žáků</a:t>
                </a:r>
              </a:p>
            </c:rich>
          </c:tx>
          <c:layout>
            <c:manualLayout>
              <c:xMode val="edge"/>
              <c:yMode val="edge"/>
              <c:x val="7.7197847327847091E-3"/>
              <c:y val="0.4087797889509083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4524544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59510920953893065"/>
          <c:y val="0.24931525549358091"/>
          <c:w val="0.39852958348618139"/>
          <c:h val="0.67309343336049321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1"/>
            </a:pPr>
            <a:r>
              <a:rPr lang="en-US" sz="1050" b="1"/>
              <a:t> Vývoj podílu žáků SŠ v Plzeňském kraji podle stupně vzdělání</a:t>
            </a:r>
          </a:p>
        </c:rich>
      </c:tx>
      <c:layout>
        <c:manualLayout>
          <c:xMode val="edge"/>
          <c:yMode val="edge"/>
          <c:x val="0.11071890672885305"/>
          <c:y val="3.678843788547809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2351649962024274E-2"/>
          <c:y val="0.10954077603645863"/>
          <c:w val="0.55667910269467313"/>
          <c:h val="0.7690371229594718"/>
        </c:manualLayout>
      </c:layout>
      <c:barChart>
        <c:barDir val="col"/>
        <c:grouping val="stacked"/>
        <c:varyColors val="0"/>
        <c:ser>
          <c:idx val="9"/>
          <c:order val="0"/>
          <c:tx>
            <c:strRef>
              <c:f>'ŽáciSŠ-stupeň'!$A$21</c:f>
              <c:strCache>
                <c:ptCount val="1"/>
                <c:pt idx="0">
                  <c:v>Praktická škola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'ŽáciSŠ-stupeň'!$G$21:$Q$21</c:f>
              <c:numCache>
                <c:formatCode>0</c:formatCode>
                <c:ptCount val="11"/>
                <c:pt idx="0">
                  <c:v>0.12072712221034122</c:v>
                </c:pt>
                <c:pt idx="1">
                  <c:v>0.16510164069755437</c:v>
                </c:pt>
                <c:pt idx="2">
                  <c:v>0.1685511623007234</c:v>
                </c:pt>
                <c:pt idx="3">
                  <c:v>0.15231483121391379</c:v>
                </c:pt>
                <c:pt idx="4">
                  <c:v>0.13200613650148102</c:v>
                </c:pt>
                <c:pt idx="5">
                  <c:v>0.14869335712427081</c:v>
                </c:pt>
                <c:pt idx="6">
                  <c:v>0.17256932188100607</c:v>
                </c:pt>
                <c:pt idx="7">
                  <c:v>0.15539689206215906</c:v>
                </c:pt>
                <c:pt idx="8">
                  <c:v>0.17552327877484752</c:v>
                </c:pt>
                <c:pt idx="9">
                  <c:v>0.14849480268190651</c:v>
                </c:pt>
                <c:pt idx="10">
                  <c:v>0.14207149404216357</c:v>
                </c:pt>
              </c:numCache>
            </c:numRef>
          </c:val>
        </c:ser>
        <c:ser>
          <c:idx val="8"/>
          <c:order val="1"/>
          <c:tx>
            <c:strRef>
              <c:f>'ŽáciSŠ-stupeň'!$A$22</c:f>
              <c:strCache>
                <c:ptCount val="1"/>
                <c:pt idx="0">
                  <c:v>Střední bez maturity i výučního listu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'ŽáciSŠ-stupeň'!$G$22:$Q$22</c:f>
              <c:numCache>
                <c:formatCode>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5.0398992020159593E-2</c:v>
                </c:pt>
                <c:pt idx="8">
                  <c:v>6.5821229540567808E-2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5"/>
          <c:order val="2"/>
          <c:tx>
            <c:strRef>
              <c:f>'ŽáciSŠ-stupeň'!$A$23</c:f>
              <c:strCache>
                <c:ptCount val="1"/>
                <c:pt idx="0">
                  <c:v>Nižší střední odborné s výučním listem</c:v>
                </c:pt>
              </c:strCache>
            </c:strRef>
          </c:tx>
          <c:spPr>
            <a:ln>
              <a:noFill/>
              <a:prstDash val="solid"/>
            </a:ln>
          </c:spPr>
          <c:invertIfNegative val="0"/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'ŽáciSŠ-stupeň'!$G$23:$Q$23</c:f>
              <c:numCache>
                <c:formatCode>0</c:formatCode>
                <c:ptCount val="11"/>
                <c:pt idx="0">
                  <c:v>3.1216584457245347</c:v>
                </c:pt>
                <c:pt idx="1">
                  <c:v>2.9649502975269209</c:v>
                </c:pt>
                <c:pt idx="2">
                  <c:v>2.8021630732495217</c:v>
                </c:pt>
                <c:pt idx="3">
                  <c:v>2.6424852112925512</c:v>
                </c:pt>
                <c:pt idx="4">
                  <c:v>2.5866067287452279</c:v>
                </c:pt>
                <c:pt idx="5">
                  <c:v>2.7248057693022592</c:v>
                </c:pt>
                <c:pt idx="6">
                  <c:v>2.6081499784288349</c:v>
                </c:pt>
                <c:pt idx="7">
                  <c:v>2.2931541369172614</c:v>
                </c:pt>
                <c:pt idx="8">
                  <c:v>2.5406994602659192</c:v>
                </c:pt>
                <c:pt idx="9">
                  <c:v>2.5739099131530367</c:v>
                </c:pt>
                <c:pt idx="10">
                  <c:v>2.6397800183318059</c:v>
                </c:pt>
              </c:numCache>
            </c:numRef>
          </c:val>
        </c:ser>
        <c:ser>
          <c:idx val="6"/>
          <c:order val="3"/>
          <c:tx>
            <c:strRef>
              <c:f>'ŽáciSŠ-stupeň'!$A$24</c:f>
              <c:strCache>
                <c:ptCount val="1"/>
                <c:pt idx="0">
                  <c:v>Střední odborné s výučním listem</c:v>
                </c:pt>
              </c:strCache>
            </c:strRef>
          </c:tx>
          <c:spPr>
            <a:solidFill>
              <a:srgbClr val="FF0000"/>
            </a:solidFill>
            <a:ln>
              <a:noFill/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'ŽáciSŠ-stupeň'!$G$24:$Q$24</c:f>
              <c:numCache>
                <c:formatCode>0</c:formatCode>
                <c:ptCount val="11"/>
                <c:pt idx="0">
                  <c:v>23.010589493291025</c:v>
                </c:pt>
                <c:pt idx="1">
                  <c:v>22.333436521858768</c:v>
                </c:pt>
                <c:pt idx="2">
                  <c:v>21.244469414987009</c:v>
                </c:pt>
                <c:pt idx="3">
                  <c:v>19.77613262016925</c:v>
                </c:pt>
                <c:pt idx="4">
                  <c:v>19.793785008384173</c:v>
                </c:pt>
                <c:pt idx="5">
                  <c:v>18.995576372625486</c:v>
                </c:pt>
                <c:pt idx="6">
                  <c:v>19.249323449817627</c:v>
                </c:pt>
                <c:pt idx="7">
                  <c:v>19.374212515749687</c:v>
                </c:pt>
                <c:pt idx="8">
                  <c:v>19.913115977006488</c:v>
                </c:pt>
                <c:pt idx="9">
                  <c:v>20.064797732079338</c:v>
                </c:pt>
                <c:pt idx="10">
                  <c:v>20.288725939504971</c:v>
                </c:pt>
              </c:numCache>
            </c:numRef>
          </c:val>
        </c:ser>
        <c:ser>
          <c:idx val="7"/>
          <c:order val="4"/>
          <c:tx>
            <c:strRef>
              <c:f>'ŽáciSŠ-stupeň'!$A$25</c:f>
              <c:strCache>
                <c:ptCount val="1"/>
                <c:pt idx="0">
                  <c:v>Úplné střední odborné s výcvikem a maturitou</c:v>
                </c:pt>
              </c:strCache>
            </c:strRef>
          </c:tx>
          <c:spPr>
            <a:ln>
              <a:noFill/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'ŽáciSŠ-stupeň'!$G$25:$Q$25</c:f>
              <c:numCache>
                <c:formatCode>0</c:formatCode>
                <c:ptCount val="11"/>
                <c:pt idx="0">
                  <c:v>4.9291159325307845</c:v>
                </c:pt>
                <c:pt idx="1">
                  <c:v>5.338286382554271</c:v>
                </c:pt>
                <c:pt idx="2">
                  <c:v>5.5200505653486855</c:v>
                </c:pt>
                <c:pt idx="3">
                  <c:v>6.1598951507208382</c:v>
                </c:pt>
                <c:pt idx="4">
                  <c:v>6.5503585572086047</c:v>
                </c:pt>
                <c:pt idx="5">
                  <c:v>6.5796810527489704</c:v>
                </c:pt>
                <c:pt idx="6">
                  <c:v>6.5850884417774651</c:v>
                </c:pt>
                <c:pt idx="7">
                  <c:v>6.1696766064678705</c:v>
                </c:pt>
                <c:pt idx="8">
                  <c:v>5.9809557242529294</c:v>
                </c:pt>
                <c:pt idx="9">
                  <c:v>5.8677946271880339</c:v>
                </c:pt>
                <c:pt idx="10">
                  <c:v>5.9303391384051425</c:v>
                </c:pt>
              </c:numCache>
            </c:numRef>
          </c:val>
        </c:ser>
        <c:ser>
          <c:idx val="4"/>
          <c:order val="5"/>
          <c:tx>
            <c:strRef>
              <c:f>'ŽáciSŠ-stupeň'!$A$26</c:f>
              <c:strCache>
                <c:ptCount val="1"/>
                <c:pt idx="0">
                  <c:v>Úplné střední odborné s maturitou (bez výcviku)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'ŽáciSŠ-stupeň'!$G$26:$Q$26</c:f>
              <c:numCache>
                <c:formatCode>0</c:formatCode>
                <c:ptCount val="11"/>
                <c:pt idx="0">
                  <c:v>37.159808216342995</c:v>
                </c:pt>
                <c:pt idx="1">
                  <c:v>37.426478175626855</c:v>
                </c:pt>
                <c:pt idx="2">
                  <c:v>37.987218203525529</c:v>
                </c:pt>
                <c:pt idx="3">
                  <c:v>38.146009705642577</c:v>
                </c:pt>
                <c:pt idx="4">
                  <c:v>37.946412644047243</c:v>
                </c:pt>
                <c:pt idx="5">
                  <c:v>37.946544738113822</c:v>
                </c:pt>
                <c:pt idx="6">
                  <c:v>38.071145624975557</c:v>
                </c:pt>
                <c:pt idx="7">
                  <c:v>38.609827803443849</c:v>
                </c:pt>
                <c:pt idx="8">
                  <c:v>37.996401772785106</c:v>
                </c:pt>
                <c:pt idx="9">
                  <c:v>38.073167439139624</c:v>
                </c:pt>
                <c:pt idx="10">
                  <c:v>37.891842346471215</c:v>
                </c:pt>
              </c:numCache>
            </c:numRef>
          </c:val>
        </c:ser>
        <c:ser>
          <c:idx val="3"/>
          <c:order val="6"/>
          <c:tx>
            <c:strRef>
              <c:f>'ŽáciSŠ-stupeň'!$A$27</c:f>
              <c:strCache>
                <c:ptCount val="1"/>
                <c:pt idx="0">
                  <c:v>Gymnázia celkem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'ŽáciSŠ-stupeň'!$G$27:$Q$27</c:f>
              <c:numCache>
                <c:formatCode>0</c:formatCode>
                <c:ptCount val="11"/>
                <c:pt idx="0">
                  <c:v>22.510434272705261</c:v>
                </c:pt>
                <c:pt idx="1">
                  <c:v>22.839060296495031</c:v>
                </c:pt>
                <c:pt idx="2">
                  <c:v>23.375939321581569</c:v>
                </c:pt>
                <c:pt idx="3">
                  <c:v>23.311253586482945</c:v>
                </c:pt>
                <c:pt idx="4">
                  <c:v>23.243783224517429</c:v>
                </c:pt>
                <c:pt idx="5">
                  <c:v>23.530723764915802</c:v>
                </c:pt>
                <c:pt idx="6">
                  <c:v>24.493077616974546</c:v>
                </c:pt>
                <c:pt idx="7">
                  <c:v>25.577488450230994</c:v>
                </c:pt>
                <c:pt idx="8">
                  <c:v>26.416253455614608</c:v>
                </c:pt>
                <c:pt idx="9">
                  <c:v>27.116050938217207</c:v>
                </c:pt>
                <c:pt idx="10">
                  <c:v>27.584784601283189</c:v>
                </c:pt>
              </c:numCache>
            </c:numRef>
          </c:val>
        </c:ser>
        <c:ser>
          <c:idx val="2"/>
          <c:order val="7"/>
          <c:tx>
            <c:strRef>
              <c:f>'ŽáciSŠ-stupeň'!$A$28</c:f>
              <c:strCache>
                <c:ptCount val="1"/>
                <c:pt idx="0">
                  <c:v>Nástavby</c:v>
                </c:pt>
              </c:strCache>
            </c:strRef>
          </c:tx>
          <c:spPr>
            <a:ln>
              <a:noFill/>
              <a:prstDash val="sysDash"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'ŽáciSŠ-stupeň'!$G$28:$Q$28</c:f>
              <c:numCache>
                <c:formatCode>0</c:formatCode>
                <c:ptCount val="11"/>
                <c:pt idx="0">
                  <c:v>8.5716256769342198</c:v>
                </c:pt>
                <c:pt idx="1">
                  <c:v>8.3582705603136933</c:v>
                </c:pt>
                <c:pt idx="2">
                  <c:v>8.2976332607626944</c:v>
                </c:pt>
                <c:pt idx="3">
                  <c:v>9.1070100244412178</c:v>
                </c:pt>
                <c:pt idx="4">
                  <c:v>9.0584751507367383</c:v>
                </c:pt>
                <c:pt idx="5">
                  <c:v>9.3825508345414956</c:v>
                </c:pt>
                <c:pt idx="6">
                  <c:v>7.985253167039259</c:v>
                </c:pt>
                <c:pt idx="7">
                  <c:v>6.8584628307433864</c:v>
                </c:pt>
                <c:pt idx="8">
                  <c:v>5.9985080521304095</c:v>
                </c:pt>
                <c:pt idx="9">
                  <c:v>5.2378166764163137</c:v>
                </c:pt>
                <c:pt idx="10">
                  <c:v>4.8716773602199819</c:v>
                </c:pt>
              </c:numCache>
            </c:numRef>
          </c:val>
        </c:ser>
        <c:ser>
          <c:idx val="1"/>
          <c:order val="8"/>
          <c:tx>
            <c:strRef>
              <c:f>'ŽáciSŠ-stupeň'!$A$29</c:f>
              <c:strCache>
                <c:ptCount val="1"/>
                <c:pt idx="0">
                  <c:v>Konzervatoř</c:v>
                </c:pt>
              </c:strCache>
            </c:strRef>
          </c:tx>
          <c:spPr>
            <a:ln>
              <a:noFill/>
              <a:prstDash val="sysDash"/>
            </a:ln>
          </c:spPr>
          <c:invertIfNegative val="0"/>
          <c:cat>
            <c:numRef>
              <c:f>'ŽáciSŠ-stupeň'!$G$2:$Q$2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'ŽáciSŠ-stupeň'!$G$29:$Q$29</c:f>
              <c:numCache>
                <c:formatCode>0</c:formatCode>
                <c:ptCount val="11"/>
                <c:pt idx="0">
                  <c:v>0.57604084026077218</c:v>
                </c:pt>
                <c:pt idx="1">
                  <c:v>0.57441612492690564</c:v>
                </c:pt>
                <c:pt idx="2">
                  <c:v>0.60397499824425871</c:v>
                </c:pt>
                <c:pt idx="3">
                  <c:v>0.70489887003648688</c:v>
                </c:pt>
                <c:pt idx="4">
                  <c:v>0.68857254985907457</c:v>
                </c:pt>
                <c:pt idx="5">
                  <c:v>0.69142411062785769</c:v>
                </c:pt>
                <c:pt idx="6">
                  <c:v>0.83539239910577712</c:v>
                </c:pt>
                <c:pt idx="7">
                  <c:v>0.91138177236455264</c:v>
                </c:pt>
                <c:pt idx="8">
                  <c:v>0.91272104962920764</c:v>
                </c:pt>
                <c:pt idx="9">
                  <c:v>0.91796787112451061</c:v>
                </c:pt>
                <c:pt idx="10">
                  <c:v>0.65077910174152165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97091584"/>
        <c:axId val="97093120"/>
      </c:barChart>
      <c:catAx>
        <c:axId val="9709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cs-CZ"/>
          </a:p>
        </c:txPr>
        <c:crossAx val="97093120"/>
        <c:crosses val="autoZero"/>
        <c:auto val="1"/>
        <c:lblAlgn val="ctr"/>
        <c:lblOffset val="100"/>
        <c:noMultiLvlLbl val="0"/>
      </c:catAx>
      <c:valAx>
        <c:axId val="970931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podíl (%)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97091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36837376291657"/>
          <c:y val="0.12195516632172848"/>
          <c:w val="0.34186811189427196"/>
          <c:h val="0.792511423033375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Ekonomicky aktivní v Plzeňském kraji podle věkových skupin</a:t>
            </a:r>
            <a:endParaRPr lang="cs-CZ"/>
          </a:p>
          <a:p>
            <a:pPr>
              <a:defRPr/>
            </a:pPr>
            <a:r>
              <a:rPr lang="en-US"/>
              <a:t>a pohlaví</a:t>
            </a:r>
            <a:r>
              <a:rPr lang="cs-CZ"/>
              <a:t> a počet obyvatel podle věkových skupin</a:t>
            </a:r>
            <a:endParaRPr lang="en-US"/>
          </a:p>
        </c:rich>
      </c:tx>
      <c:layout>
        <c:manualLayout>
          <c:xMode val="edge"/>
          <c:yMode val="edge"/>
          <c:x val="0.1385559977683100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286310891185964"/>
          <c:y val="0.10558727999718584"/>
          <c:w val="0.70375215560127791"/>
          <c:h val="0.75215928145116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'G16-G17'!$A$13</c:f>
              <c:strCache>
                <c:ptCount val="1"/>
                <c:pt idx="0">
                  <c:v>Ekonomicky aktivní muži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0"/>
                  <c:y val="-0.36684618486386783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31 109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0.43041717209107488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36 933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478011695428676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40 711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7414827848707179E-3"/>
                  <c:y val="-0.39649032101448339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32 900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8667255058546134E-7"/>
                  <c:y val="-0.39649032101448339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32 839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38537376995800265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31 309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35202411678855988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29 936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'G16-G17'!$C$12:$N$12</c:f>
              <c:strCache>
                <c:ptCount val="12"/>
                <c:pt idx="0">
                  <c:v>   0 -  4</c:v>
                </c:pt>
                <c:pt idx="1">
                  <c:v>   5 -  9</c:v>
                </c:pt>
                <c:pt idx="2">
                  <c:v> 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</c:strCache>
            </c:strRef>
          </c:cat>
          <c:val>
            <c:numRef>
              <c:f>'G16-G17'!$C$13:$N$13</c:f>
              <c:numCache>
                <c:formatCode>General</c:formatCode>
                <c:ptCount val="12"/>
                <c:pt idx="3">
                  <c:v>2352</c:v>
                </c:pt>
                <c:pt idx="4">
                  <c:v>12254</c:v>
                </c:pt>
                <c:pt idx="5">
                  <c:v>16985</c:v>
                </c:pt>
                <c:pt idx="6">
                  <c:v>20885</c:v>
                </c:pt>
                <c:pt idx="7">
                  <c:v>21937</c:v>
                </c:pt>
                <c:pt idx="8">
                  <c:v>17044</c:v>
                </c:pt>
                <c:pt idx="9">
                  <c:v>16689</c:v>
                </c:pt>
                <c:pt idx="10">
                  <c:v>15626</c:v>
                </c:pt>
                <c:pt idx="11">
                  <c:v>16813</c:v>
                </c:pt>
              </c:numCache>
            </c:numRef>
          </c:val>
        </c:ser>
        <c:ser>
          <c:idx val="1"/>
          <c:order val="1"/>
          <c:tx>
            <c:strRef>
              <c:f>'G16-G17'!$A$14</c:f>
              <c:strCache>
                <c:ptCount val="1"/>
                <c:pt idx="0">
                  <c:v>Ekonomicky aktivní ženy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cs-CZ"/>
                      <a:t>42.4%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cs-CZ"/>
                      <a:t>44,3%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cs-CZ"/>
                      <a:t>45,4%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cs-CZ"/>
                      <a:t>43,5%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cs-CZ"/>
                      <a:t>46,1%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cs-CZ"/>
                      <a:t>48,2%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cs-CZ"/>
                      <a:t>49,2%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cs-CZ"/>
                      <a:t>50,1%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cs-CZ"/>
                      <a:t>43,8%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'G16-G17'!$C$12:$N$12</c:f>
              <c:strCache>
                <c:ptCount val="12"/>
                <c:pt idx="0">
                  <c:v>   0 -  4</c:v>
                </c:pt>
                <c:pt idx="1">
                  <c:v>   5 -  9</c:v>
                </c:pt>
                <c:pt idx="2">
                  <c:v> 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</c:strCache>
            </c:strRef>
          </c:cat>
          <c:val>
            <c:numRef>
              <c:f>'G16-G17'!$C$14:$N$14</c:f>
              <c:numCache>
                <c:formatCode>General</c:formatCode>
                <c:ptCount val="12"/>
                <c:pt idx="3">
                  <c:v>1733</c:v>
                </c:pt>
                <c:pt idx="4">
                  <c:v>9731</c:v>
                </c:pt>
                <c:pt idx="5">
                  <c:v>14124</c:v>
                </c:pt>
                <c:pt idx="6">
                  <c:v>16048</c:v>
                </c:pt>
                <c:pt idx="7">
                  <c:v>18774</c:v>
                </c:pt>
                <c:pt idx="8">
                  <c:v>15856</c:v>
                </c:pt>
                <c:pt idx="9">
                  <c:v>16150</c:v>
                </c:pt>
                <c:pt idx="10">
                  <c:v>15683</c:v>
                </c:pt>
                <c:pt idx="11">
                  <c:v>13123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97143040"/>
        <c:axId val="98238848"/>
      </c:barChart>
      <c:lineChart>
        <c:grouping val="stacked"/>
        <c:varyColors val="0"/>
        <c:ser>
          <c:idx val="2"/>
          <c:order val="2"/>
          <c:tx>
            <c:strRef>
              <c:f>'G16-G17'!$B$18</c:f>
              <c:strCache>
                <c:ptCount val="1"/>
                <c:pt idx="0">
                  <c:v>Počet obyvatel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'G16-G17'!$C$19:$N$19</c:f>
              <c:numCache>
                <c:formatCode>General</c:formatCode>
                <c:ptCount val="12"/>
                <c:pt idx="0">
                  <c:v>31173</c:v>
                </c:pt>
                <c:pt idx="1">
                  <c:v>25703</c:v>
                </c:pt>
                <c:pt idx="2">
                  <c:v>23960</c:v>
                </c:pt>
                <c:pt idx="3">
                  <c:v>30584</c:v>
                </c:pt>
                <c:pt idx="4">
                  <c:v>36855</c:v>
                </c:pt>
                <c:pt idx="5">
                  <c:v>40579</c:v>
                </c:pt>
                <c:pt idx="6">
                  <c:v>47682</c:v>
                </c:pt>
                <c:pt idx="7">
                  <c:v>48064</c:v>
                </c:pt>
                <c:pt idx="8">
                  <c:v>37846</c:v>
                </c:pt>
                <c:pt idx="9">
                  <c:v>37627</c:v>
                </c:pt>
                <c:pt idx="10">
                  <c:v>37088</c:v>
                </c:pt>
                <c:pt idx="11">
                  <c:v>42174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143040"/>
        <c:axId val="98238848"/>
      </c:lineChart>
      <c:catAx>
        <c:axId val="97143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věkové skupiny (roky)</a:t>
                </a:r>
              </a:p>
            </c:rich>
          </c:tx>
          <c:layout>
            <c:manualLayout>
              <c:xMode val="edge"/>
              <c:yMode val="edge"/>
              <c:x val="0.36337676585872702"/>
              <c:y val="0.94999108997956672"/>
            </c:manualLayout>
          </c:layout>
          <c:overlay val="0"/>
        </c:title>
        <c:majorTickMark val="out"/>
        <c:minorTickMark val="none"/>
        <c:tickLblPos val="nextTo"/>
        <c:crossAx val="98238848"/>
        <c:crosses val="autoZero"/>
        <c:auto val="1"/>
        <c:lblAlgn val="ctr"/>
        <c:lblOffset val="100"/>
        <c:noMultiLvlLbl val="0"/>
      </c:catAx>
      <c:valAx>
        <c:axId val="98238848"/>
        <c:scaling>
          <c:orientation val="minMax"/>
          <c:max val="5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počet</a:t>
                </a:r>
              </a:p>
            </c:rich>
          </c:tx>
          <c:layout>
            <c:manualLayout>
              <c:xMode val="edge"/>
              <c:yMode val="edge"/>
              <c:x val="2.3020458938199048E-3"/>
              <c:y val="0.408785634965141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7143040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80654806239492671"/>
          <c:y val="0.3397317205678369"/>
          <c:w val="0.18396892152329336"/>
          <c:h val="0.3221788561196601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50"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0.6174</cdr:x>
      <cdr:y>0.93048</cdr:y>
    </cdr:from>
    <cdr:to>
      <cdr:x>1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484033" y="3400425"/>
          <a:ext cx="215900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pPr algn="r"/>
          <a:r>
            <a:rPr lang="cs-CZ" sz="800">
              <a:latin typeface="Arial" pitchFamily="34" charset="0"/>
              <a:cs typeface="Arial" pitchFamily="34" charset="0"/>
            </a:rPr>
            <a:t>Zdroj dat: OŠMS KÚ Plzeňského</a:t>
          </a:r>
          <a:r>
            <a:rPr lang="cs-CZ" sz="800" baseline="0">
              <a:latin typeface="Arial" pitchFamily="34" charset="0"/>
              <a:cs typeface="Arial" pitchFamily="34" charset="0"/>
            </a:rPr>
            <a:t> kraje</a:t>
          </a:r>
          <a:endParaRPr lang="cs-CZ" sz="80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0.60911</cdr:x>
      <cdr:y>0.91787</cdr:y>
    </cdr:from>
    <cdr:to>
      <cdr:x>1</cdr:x>
      <cdr:y>0.99302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595688" y="3107532"/>
          <a:ext cx="2136224" cy="254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cs-CZ" sz="800">
              <a:latin typeface="Arial" pitchFamily="34" charset="0"/>
              <a:cs typeface="Arial" pitchFamily="34" charset="0"/>
            </a:rPr>
            <a:t>Zdroj dat: OŠMS KÚ Plzeňského</a:t>
          </a:r>
          <a:r>
            <a:rPr lang="cs-CZ" sz="800" baseline="0">
              <a:latin typeface="Arial" pitchFamily="34" charset="0"/>
              <a:cs typeface="Arial" pitchFamily="34" charset="0"/>
            </a:rPr>
            <a:t> kraje</a:t>
          </a:r>
          <a:endParaRPr lang="cs-CZ" sz="80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0.67157</cdr:x>
      <cdr:y>0.94161</cdr:y>
    </cdr:from>
    <cdr:to>
      <cdr:x>1</cdr:x>
      <cdr:y>0.9927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115237" y="2891120"/>
          <a:ext cx="1501588" cy="1568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pPr algn="r"/>
          <a:r>
            <a:rPr lang="cs-CZ" sz="700">
              <a:latin typeface="Arial" pitchFamily="34" charset="0"/>
              <a:cs typeface="Arial" pitchFamily="34" charset="0"/>
            </a:rPr>
            <a:t>Zdroj dat:</a:t>
          </a:r>
          <a:r>
            <a:rPr lang="cs-CZ" sz="700" baseline="0">
              <a:latin typeface="Arial" pitchFamily="34" charset="0"/>
              <a:cs typeface="Arial" pitchFamily="34" charset="0"/>
            </a:rPr>
            <a:t> ČSÚ - SLDB 2011</a:t>
          </a:r>
          <a:endParaRPr lang="cs-CZ" sz="70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2724" cy="49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9" tIns="46750" rIns="93499" bIns="4675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644" y="0"/>
            <a:ext cx="2972723" cy="49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9" tIns="46750" rIns="93499" bIns="467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78000"/>
            <a:ext cx="2972724" cy="49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9" tIns="46750" rIns="93499" bIns="4675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644" y="9478000"/>
            <a:ext cx="2972723" cy="49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9" tIns="46750" rIns="93499" bIns="467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8B9915D-7CFE-4275-BB56-23902D8535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618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2724" cy="49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9" tIns="46750" rIns="93499" bIns="4675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644" y="0"/>
            <a:ext cx="2972723" cy="49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9" tIns="46750" rIns="93499" bIns="467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6125"/>
            <a:ext cx="4987925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639" y="4740597"/>
            <a:ext cx="5486727" cy="449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9" tIns="46750" rIns="93499" bIns="46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78000"/>
            <a:ext cx="2972724" cy="49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9" tIns="46750" rIns="93499" bIns="4675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644" y="9478000"/>
            <a:ext cx="2972723" cy="49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9" tIns="46750" rIns="93499" bIns="467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DB94A53-D6E9-4FD5-8397-E51F61E516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67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5101F-B779-4D30-B13E-0A0916A77092}" type="slidenum">
              <a:rPr lang="cs-CZ" altLang="cs-CZ">
                <a:cs typeface="Arial" charset="0"/>
              </a:rPr>
              <a:pPr/>
              <a:t>1</a:t>
            </a:fld>
            <a:endParaRPr lang="cs-CZ" altLang="cs-CZ">
              <a:cs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dirty="0" smtClean="0"/>
          </a:p>
          <a:p>
            <a:endParaRPr lang="cs-CZ" alt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cs-CZ" altLang="en-US"/>
              <a:t>Klepnutím lze upravit styl předlohy nadpisů.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cs-CZ" altLang="en-US"/>
              <a:t>Klepnutím lze upravit styl předlohy podnadpisů.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7172E-0DDA-4CDC-B3FC-7CA9A94BB9B2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827D7-8167-4E70-AC63-E9ADB5C7759C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7BC15-AD9B-4479-B190-E7DC7FB99238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A24F0-F6BF-455B-B610-50F88BBE506F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EE826-F530-4E17-85D2-6AA3EE212388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9647-2CC4-4C38-873C-9D98B254746B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3E593-593A-4115-B12B-3E74BAF35550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B737A-5C88-4C91-907C-52C13EA69258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30E8D-F555-408E-9B6A-68BE87EBADA9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B6C1A-5AFF-454E-A9B4-2071C398341C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4AA80-D720-4389-925F-4F5A61E340AB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356FC-A3A5-40E2-9647-D237E75BBB2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6EDB6-9847-40D1-8788-A87E3EF11D01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C3551-E109-4FD1-9FD5-C6076D3BC533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31686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0787F55-5017-48B0-9867-6F3D2CAB102C}" type="slidenum">
              <a:rPr lang="cs-CZ" altLang="en-US"/>
              <a:pPr/>
              <a:t>‹#›</a:t>
            </a:fld>
            <a:endParaRPr lang="cs-CZ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662" y="1585913"/>
            <a:ext cx="6675437" cy="4127500"/>
          </a:xfrm>
        </p:spPr>
        <p:txBody>
          <a:bodyPr/>
          <a:lstStyle/>
          <a:p>
            <a:pPr algn="l" eaLnBrk="1" hangingPunct="1"/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2000" dirty="0" smtClean="0"/>
              <a:t>Krajský akční plán vzdělávání v Plzeňském kraji</a:t>
            </a:r>
            <a:br>
              <a:rPr lang="cs-CZ" altLang="cs-CZ" sz="2000" dirty="0" smtClean="0"/>
            </a:b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>Pracovní skupina vzdělávání</a:t>
            </a:r>
            <a:br>
              <a:rPr lang="cs-CZ" altLang="cs-CZ" sz="2800" dirty="0" smtClean="0"/>
            </a:b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400" dirty="0" smtClean="0"/>
              <a:t>Analýza – shrnutí problémů k řešení</a:t>
            </a: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1800" dirty="0" smtClean="0"/>
              <a:t>Plzeň 26. 4. 2016</a:t>
            </a:r>
            <a:br>
              <a:rPr lang="cs-CZ" altLang="cs-CZ" sz="1800" dirty="0" smtClean="0"/>
            </a:b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Růst počtu žáků ZŠ v Plzeňském kraji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71613"/>
            <a:ext cx="8229600" cy="1347787"/>
          </a:xfrm>
        </p:spPr>
        <p:txBody>
          <a:bodyPr/>
          <a:lstStyle/>
          <a:p>
            <a:r>
              <a:rPr lang="cs-CZ" sz="2000" dirty="0" smtClean="0">
                <a:solidFill>
                  <a:srgbClr val="000000"/>
                </a:solidFill>
              </a:rPr>
              <a:t>z 41,9 tis. v roce 2010 na </a:t>
            </a:r>
            <a:r>
              <a:rPr lang="cs-CZ" sz="2000" dirty="0" smtClean="0"/>
              <a:t>53,6 tis. v roce 2021 (+28 %)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/>
            <a:r>
              <a:rPr lang="cs-CZ" sz="1800" dirty="0" smtClean="0"/>
              <a:t>kapacitní problémy lze očekávat kolem „okresních“ měst</a:t>
            </a:r>
          </a:p>
          <a:p>
            <a:pPr lvl="1"/>
            <a:r>
              <a:rPr lang="cs-CZ" sz="1800" dirty="0" smtClean="0"/>
              <a:t>mohou nastat personální problémy – snižování počtu studentů PF</a:t>
            </a:r>
          </a:p>
          <a:p>
            <a:pPr lvl="2"/>
            <a:r>
              <a:rPr lang="cs-CZ" sz="1600" dirty="0" smtClean="0"/>
              <a:t>zejm. matematika, fyzika …</a:t>
            </a:r>
            <a:endParaRPr lang="cs-CZ" sz="1600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834776"/>
            <a:ext cx="5672137" cy="389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753100" cy="1295400"/>
          </a:xfrm>
        </p:spPr>
        <p:txBody>
          <a:bodyPr/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Společné vzdělávání na školách v Plzeňském kraji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90662"/>
            <a:ext cx="8401050" cy="5214938"/>
          </a:xfrm>
        </p:spPr>
        <p:txBody>
          <a:bodyPr/>
          <a:lstStyle/>
          <a:p>
            <a:r>
              <a:rPr lang="cs-CZ" sz="2000" dirty="0" smtClean="0"/>
              <a:t>ZŠ</a:t>
            </a:r>
          </a:p>
          <a:p>
            <a:pPr lvl="1"/>
            <a:r>
              <a:rPr lang="cs-CZ" sz="1800" dirty="0" smtClean="0"/>
              <a:t>4,4 tis. postižených ze 47,9 tis. tj. 9 % </a:t>
            </a:r>
          </a:p>
          <a:p>
            <a:pPr lvl="1"/>
            <a:r>
              <a:rPr lang="cs-CZ" sz="1800" dirty="0" smtClean="0"/>
              <a:t>týká se velké většiny ZŠ</a:t>
            </a:r>
          </a:p>
          <a:p>
            <a:pPr lvl="1">
              <a:buNone/>
            </a:pPr>
            <a:endParaRPr lang="cs-CZ" sz="1800" dirty="0" smtClean="0"/>
          </a:p>
          <a:p>
            <a:pPr lvl="1">
              <a:buNone/>
            </a:pPr>
            <a:endParaRPr lang="cs-CZ" sz="1800" dirty="0" smtClean="0"/>
          </a:p>
          <a:p>
            <a:pPr lvl="1">
              <a:buNone/>
            </a:pPr>
            <a:endParaRPr lang="cs-CZ" sz="1800" dirty="0" smtClean="0"/>
          </a:p>
          <a:p>
            <a:pPr lvl="1">
              <a:buNone/>
            </a:pPr>
            <a:endParaRPr lang="cs-CZ" sz="1800" dirty="0" smtClean="0"/>
          </a:p>
          <a:p>
            <a:pPr lvl="1">
              <a:buNone/>
            </a:pPr>
            <a:endParaRPr lang="cs-CZ" sz="1800" dirty="0" smtClean="0"/>
          </a:p>
          <a:p>
            <a:pPr lvl="1">
              <a:buNone/>
            </a:pPr>
            <a:endParaRPr lang="cs-CZ" sz="1800" dirty="0" smtClean="0"/>
          </a:p>
          <a:p>
            <a:pPr lvl="1">
              <a:buNone/>
            </a:pPr>
            <a:endParaRPr lang="cs-CZ" sz="1800" dirty="0" smtClean="0"/>
          </a:p>
          <a:p>
            <a:pPr lvl="1">
              <a:buNone/>
            </a:pPr>
            <a:endParaRPr lang="cs-CZ" sz="1800" dirty="0" smtClean="0"/>
          </a:p>
          <a:p>
            <a:pPr lvl="1">
              <a:buNone/>
            </a:pPr>
            <a:endParaRPr lang="cs-CZ" sz="1800" dirty="0" smtClean="0"/>
          </a:p>
          <a:p>
            <a:pPr lvl="1">
              <a:buNone/>
            </a:pPr>
            <a:endParaRPr lang="cs-CZ" sz="1800" dirty="0" smtClean="0"/>
          </a:p>
          <a:p>
            <a:r>
              <a:rPr lang="cs-CZ" sz="2200" dirty="0" smtClean="0"/>
              <a:t>SŠ </a:t>
            </a:r>
          </a:p>
          <a:p>
            <a:pPr lvl="1"/>
            <a:r>
              <a:rPr lang="cs-CZ" sz="1800" dirty="0" smtClean="0"/>
              <a:t>nedostatečné informace z větší části SŠ (evidováno jen 280 postižených)</a:t>
            </a:r>
            <a:endParaRPr lang="cs-CZ" sz="1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827036"/>
              </p:ext>
            </p:extLst>
          </p:nvPr>
        </p:nvGraphicFramePr>
        <p:xfrm>
          <a:off x="1209676" y="2543173"/>
          <a:ext cx="6886573" cy="3123141"/>
        </p:xfrm>
        <a:graphic>
          <a:graphicData uri="http://schemas.openxmlformats.org/drawingml/2006/table">
            <a:tbl>
              <a:tblPr/>
              <a:tblGrid>
                <a:gridCol w="2278769"/>
                <a:gridCol w="569692"/>
                <a:gridCol w="569692"/>
                <a:gridCol w="569692"/>
                <a:gridCol w="603204"/>
                <a:gridCol w="569692"/>
                <a:gridCol w="565503"/>
                <a:gridCol w="569692"/>
                <a:gridCol w="590637"/>
              </a:tblGrid>
              <a:tr h="203094">
                <a:tc gridSpan="9"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Integrace žáků s postižením na ZŠ v Plzeňském kraji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309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absolutně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relativně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791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Typ postižení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Běžné ZŠ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spec. ZŠ = spec. třídy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Běžné ZŠ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spec. ZŠ = spec. třídy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8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běžné třídy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spec. třídy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běžné třídy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spec. třídy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309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Vývojové poruchy chování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A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FE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9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Mentální postižení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F8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F8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0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9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Souběžné postižení více vadami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2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E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F3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Autismus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6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4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F8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Vady řeči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C3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Vývojové poruchy učení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FE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Sluchové postižení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C6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Zrakové postižení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5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A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Tělesné postižení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F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1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Celkem postižených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7134225" cy="1295400"/>
          </a:xfrm>
        </p:spPr>
        <p:txBody>
          <a:bodyPr/>
          <a:lstStyle/>
          <a:p>
            <a:r>
              <a:rPr lang="cs-CZ" sz="2800" dirty="0" smtClean="0"/>
              <a:t>Propad počtu žáků SŠ v Plzeňském kraji v uplynulém období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557337"/>
          </a:xfrm>
        </p:spPr>
        <p:txBody>
          <a:bodyPr/>
          <a:lstStyle/>
          <a:p>
            <a:r>
              <a:rPr lang="cs-CZ" sz="2000" dirty="0" smtClean="0"/>
              <a:t>Mezi roky 2006-2015 – pokles o 25 % (z 29,1 tis. na 21,8 tis.)</a:t>
            </a:r>
          </a:p>
          <a:p>
            <a:pPr lvl="1"/>
            <a:r>
              <a:rPr lang="cs-CZ" sz="1800" dirty="0" smtClean="0"/>
              <a:t>podmíněno demograficky (viz dále Nástupy do 1. ročníků)</a:t>
            </a:r>
          </a:p>
          <a:p>
            <a:pPr lvl="1"/>
            <a:r>
              <a:rPr lang="cs-CZ" sz="1800" dirty="0" smtClean="0"/>
              <a:t>ale rozdílný vývoj stupňů SŠ vzdělání</a:t>
            </a:r>
          </a:p>
          <a:p>
            <a:pPr lvl="2"/>
            <a:r>
              <a:rPr lang="cs-CZ" sz="1600" dirty="0" smtClean="0"/>
              <a:t>střední odborné s výučním listem – pokles o 32 % </a:t>
            </a:r>
            <a:endParaRPr lang="cs-CZ" sz="1600" dirty="0"/>
          </a:p>
        </p:txBody>
      </p:sp>
      <p:graphicFrame>
        <p:nvGraphicFramePr>
          <p:cNvPr id="7" name="Graf 6"/>
          <p:cNvGraphicFramePr>
            <a:graphicFrameLocks/>
          </p:cNvGraphicFramePr>
          <p:nvPr/>
        </p:nvGraphicFramePr>
        <p:xfrm>
          <a:off x="207433" y="3286125"/>
          <a:ext cx="4478867" cy="340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4714875" y="3267075"/>
          <a:ext cx="4269316" cy="3421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381625" cy="1295400"/>
          </a:xfrm>
        </p:spPr>
        <p:txBody>
          <a:bodyPr/>
          <a:lstStyle/>
          <a:p>
            <a:r>
              <a:rPr lang="cs-CZ" sz="2800" dirty="0" smtClean="0"/>
              <a:t>Rozdílný vývoj počtu žáků SŠ v Plzeňském kraji podle oborů</a:t>
            </a:r>
            <a:endParaRPr lang="cs-CZ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476192"/>
            <a:ext cx="3724275" cy="262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4124325"/>
            <a:ext cx="3727236" cy="261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150" y="1466850"/>
            <a:ext cx="3721433" cy="26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150" y="4119986"/>
            <a:ext cx="3733800" cy="264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Omezený zájem dívek o prakticky zaměřené obory na SŠ (v Plzeňském kraji)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38288"/>
            <a:ext cx="8020050" cy="1738312"/>
          </a:xfrm>
        </p:spPr>
        <p:txBody>
          <a:bodyPr/>
          <a:lstStyle/>
          <a:p>
            <a:r>
              <a:rPr lang="cs-CZ" sz="2000" dirty="0" smtClean="0"/>
              <a:t>Výrazná diferenciace podílu žáků podle pohlaví a oborů</a:t>
            </a:r>
          </a:p>
          <a:p>
            <a:pPr lvl="1"/>
            <a:r>
              <a:rPr lang="cs-CZ" sz="1800" dirty="0" smtClean="0"/>
              <a:t>minimální možnosti atraktivní pro dívky v oborech s výučním listem</a:t>
            </a:r>
          </a:p>
          <a:p>
            <a:pPr lvl="2"/>
            <a:r>
              <a:rPr lang="cs-CZ" sz="1600" dirty="0" smtClean="0"/>
              <a:t>6 z 36 oborů má více než 90 % dívek</a:t>
            </a:r>
          </a:p>
          <a:p>
            <a:pPr lvl="2"/>
            <a:r>
              <a:rPr lang="cs-CZ" sz="1600" dirty="0" smtClean="0"/>
              <a:t>24 oborů má podíl dívek do 13 %</a:t>
            </a:r>
          </a:p>
          <a:p>
            <a:pPr lvl="1"/>
            <a:r>
              <a:rPr lang="cs-CZ" sz="1900" dirty="0" smtClean="0"/>
              <a:t>podobně obory s odborným výcvikem i maturitou</a:t>
            </a:r>
          </a:p>
          <a:p>
            <a:pPr lvl="2"/>
            <a:endParaRPr lang="cs-CZ" sz="1600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184275" y="3409950"/>
          <a:ext cx="6483350" cy="3134415"/>
        </p:xfrm>
        <a:graphic>
          <a:graphicData uri="http://schemas.openxmlformats.org/drawingml/2006/table">
            <a:tbl>
              <a:tblPr/>
              <a:tblGrid>
                <a:gridCol w="4030886"/>
                <a:gridCol w="817488"/>
                <a:gridCol w="817488"/>
                <a:gridCol w="817488"/>
              </a:tblGrid>
              <a:tr h="2571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Podíl dívek na žácích SŠ v Plzeňském kraji podle stupně vzdělání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16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Stupeň vzdělání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16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 toho dívky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16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absolutně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relativně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Praktická škola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45,2 %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2"/>
                    </a:solidFill>
                  </a:tcPr>
                </a:tc>
              </a:tr>
              <a:tr h="224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Nižší střední odborné s výučním listem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51,7 %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D8D8"/>
                    </a:solidFill>
                  </a:tcPr>
                </a:tc>
              </a:tr>
              <a:tr h="224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Střední odborné s výučním listem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4 427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33,7 %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099CD"/>
                    </a:solidFill>
                  </a:tcPr>
                </a:tc>
              </a:tr>
              <a:tr h="224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Úplné střední odborné s výcvikem a maturitou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31,3 %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</a:tr>
              <a:tr h="2240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Úplné střední odborné s maturitou (bez výcviku)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4 549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55,0 %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7A8"/>
                    </a:solidFill>
                  </a:tcPr>
                </a:tc>
              </a:tr>
              <a:tr h="224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Gymnázia celkem 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3 365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55,9 %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9A9C"/>
                    </a:solidFill>
                  </a:tcPr>
                </a:tc>
              </a:tr>
              <a:tr h="224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Nástavby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1 063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45,5 %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7F3"/>
                    </a:solidFill>
                  </a:tcPr>
                </a:tc>
              </a:tr>
              <a:tr h="224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Konzervatoř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59,2 %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224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Celkem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21 884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10 728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49,0 %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417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Zdroj dat: OŠMS KÚ Plzeňského kraje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98438"/>
            <a:ext cx="7153276" cy="1192212"/>
          </a:xfrm>
        </p:spPr>
        <p:txBody>
          <a:bodyPr/>
          <a:lstStyle/>
          <a:p>
            <a:r>
              <a:rPr lang="cs-CZ" sz="2800" dirty="0" smtClean="0"/>
              <a:t>Zastavení růstu </a:t>
            </a:r>
            <a:r>
              <a:rPr lang="cs-CZ" sz="2800" dirty="0" smtClean="0"/>
              <a:t>počtu nastupujících </a:t>
            </a:r>
            <a:r>
              <a:rPr lang="cs-CZ" sz="2800" dirty="0" smtClean="0"/>
              <a:t>do 1. ročníků SŠ v Plzeňském </a:t>
            </a:r>
            <a:r>
              <a:rPr lang="cs-CZ" sz="2800" dirty="0" smtClean="0"/>
              <a:t>kraji</a:t>
            </a:r>
            <a:endParaRPr lang="cs-CZ" sz="28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85913"/>
            <a:ext cx="3114676" cy="2919412"/>
          </a:xfrm>
        </p:spPr>
        <p:txBody>
          <a:bodyPr/>
          <a:lstStyle/>
          <a:p>
            <a:r>
              <a:rPr lang="cs-CZ" sz="1800" dirty="0" smtClean="0"/>
              <a:t>Pokles od roku 2006 do roku 2012 </a:t>
            </a:r>
          </a:p>
          <a:p>
            <a:pPr lvl="1"/>
            <a:r>
              <a:rPr lang="cs-CZ" sz="1600" dirty="0" smtClean="0"/>
              <a:t>o 27 % (bez nástaveb)</a:t>
            </a:r>
          </a:p>
          <a:p>
            <a:pPr lvl="1"/>
            <a:r>
              <a:rPr lang="cs-CZ" sz="1600" dirty="0" smtClean="0"/>
              <a:t>podmíněno demograficky</a:t>
            </a:r>
          </a:p>
          <a:p>
            <a:r>
              <a:rPr lang="cs-CZ" sz="1800" dirty="0" smtClean="0"/>
              <a:t>Dále meziroční pokles 2014-2015</a:t>
            </a:r>
          </a:p>
          <a:p>
            <a:pPr lvl="1"/>
            <a:r>
              <a:rPr lang="cs-CZ" sz="1600" dirty="0" smtClean="0"/>
              <a:t>pokles počtu žáků 9. tříd</a:t>
            </a:r>
          </a:p>
          <a:p>
            <a:pPr lvl="1"/>
            <a:r>
              <a:rPr lang="cs-CZ" sz="1600" dirty="0" smtClean="0"/>
              <a:t>pokles „opakovaných“ nástupů</a:t>
            </a:r>
            <a:endParaRPr lang="cs-CZ" sz="16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630" y="1447800"/>
            <a:ext cx="4972138" cy="316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66700" y="4648201"/>
          <a:ext cx="8648701" cy="2066802"/>
        </p:xfrm>
        <a:graphic>
          <a:graphicData uri="http://schemas.openxmlformats.org/drawingml/2006/table">
            <a:tbl>
              <a:tblPr/>
              <a:tblGrid>
                <a:gridCol w="1359138"/>
                <a:gridCol w="1647559"/>
                <a:gridCol w="474118"/>
                <a:gridCol w="474118"/>
                <a:gridCol w="474118"/>
                <a:gridCol w="474118"/>
                <a:gridCol w="474118"/>
                <a:gridCol w="474118"/>
                <a:gridCol w="474118"/>
                <a:gridCol w="474118"/>
                <a:gridCol w="474118"/>
                <a:gridCol w="474118"/>
                <a:gridCol w="474118"/>
                <a:gridCol w="426706"/>
              </a:tblGrid>
              <a:tr h="26764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Přestup ze ZŠ na SŠ v Plzeňském kraji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77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Počet nastupujících na SŠ (bez nástaveb)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7 311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6 831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6 727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6 763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5 610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5 301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5 335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5 597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5 348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6 210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77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Nastupující na víceletá gymnázia celkem</a:t>
                      </a:r>
                    </a:p>
                  </a:txBody>
                  <a:tcPr marL="752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77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Počet nastupujících na SŠ po 9. ročníku ZŠ</a:t>
                      </a:r>
                    </a:p>
                  </a:txBody>
                  <a:tcPr marL="752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6 652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6 099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4 966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4 659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4 954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4 705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5 567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77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"opakované nástupy" minimálně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absolutně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943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6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relativně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77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Počet žáků 9. ročníků ZŠ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5 867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5 298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4 373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4 728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64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Počet podle věku (15letí)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6 871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6 526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6 371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4 958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4 744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4 751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4 785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4 873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5 733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057900" cy="1295400"/>
          </a:xfrm>
        </p:spPr>
        <p:txBody>
          <a:bodyPr/>
          <a:lstStyle/>
          <a:p>
            <a:r>
              <a:rPr lang="cs-CZ" sz="2800" dirty="0" smtClean="0"/>
              <a:t>Předčasné ukončení studia na SŠ v Plzeňském kraji</a:t>
            </a:r>
            <a:endParaRPr lang="cs-CZ" sz="28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565150" y="1481137"/>
          <a:ext cx="7226300" cy="1731645"/>
        </p:xfrm>
        <a:graphic>
          <a:graphicData uri="http://schemas.openxmlformats.org/drawingml/2006/table">
            <a:tbl>
              <a:tblPr/>
              <a:tblGrid>
                <a:gridCol w="1114913"/>
                <a:gridCol w="547321"/>
                <a:gridCol w="547321"/>
                <a:gridCol w="547321"/>
                <a:gridCol w="547321"/>
                <a:gridCol w="547321"/>
                <a:gridCol w="547321"/>
                <a:gridCol w="547321"/>
                <a:gridCol w="547321"/>
                <a:gridCol w="547321"/>
                <a:gridCol w="585423"/>
                <a:gridCol w="600075"/>
              </a:tblGrid>
              <a:tr h="189723">
                <a:tc gridSpan="12"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Úplné odborné vzdělávání s maturitou (bez výcviku) – M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Změny počtů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Změny podle roku nástupu - relativně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45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1.-2.roč.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2.-3.roč.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7A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CA7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1B4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C7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3A2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D9F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E8C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AB0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AB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3.-4.roč.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EC5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3DB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198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CC4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B7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EB2A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A0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Absolventi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1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Celkově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B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71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Rok ukončení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574675" y="3276603"/>
          <a:ext cx="7235825" cy="1731645"/>
        </p:xfrm>
        <a:graphic>
          <a:graphicData uri="http://schemas.openxmlformats.org/drawingml/2006/table">
            <a:tbl>
              <a:tblPr/>
              <a:tblGrid>
                <a:gridCol w="1112035"/>
                <a:gridCol w="545908"/>
                <a:gridCol w="545908"/>
                <a:gridCol w="545908"/>
                <a:gridCol w="545908"/>
                <a:gridCol w="545908"/>
                <a:gridCol w="545908"/>
                <a:gridCol w="545908"/>
                <a:gridCol w="545908"/>
                <a:gridCol w="545908"/>
                <a:gridCol w="581968"/>
                <a:gridCol w="628650"/>
              </a:tblGrid>
              <a:tr h="190371">
                <a:tc gridSpan="1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Úplné odborné vzdělávání s výcvikem a maturitou – L0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Změny počtů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Změny podle roku nástupu - relativně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3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1.-2.roč.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2.-3.roč.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3DB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FA9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B7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A3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DD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AA7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AF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3.-4.roč.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DBB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4D2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E58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C1A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BA7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AA7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CA8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Absolventi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B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0A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A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D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Celkově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C5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-50,2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D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-50,8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1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-52,0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Rok ukončení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71500" y="5081587"/>
          <a:ext cx="7258050" cy="1539240"/>
        </p:xfrm>
        <a:graphic>
          <a:graphicData uri="http://schemas.openxmlformats.org/drawingml/2006/table">
            <a:tbl>
              <a:tblPr/>
              <a:tblGrid>
                <a:gridCol w="1113719"/>
                <a:gridCol w="716584"/>
                <a:gridCol w="603083"/>
                <a:gridCol w="603083"/>
                <a:gridCol w="603083"/>
                <a:gridCol w="603083"/>
                <a:gridCol w="603083"/>
                <a:gridCol w="603083"/>
                <a:gridCol w="603083"/>
                <a:gridCol w="603083"/>
                <a:gridCol w="603083"/>
              </a:tblGrid>
              <a:tr h="161925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Střední odborné vzdělání s výučním listem (H)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Změny počtů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Podle roku nástupu - relativně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19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1.-2.roč.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6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A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9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B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F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2.-3.roč.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0BD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D8C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49A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F96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299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298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C95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Absolventi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9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B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Celkově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9C9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Rok ukončení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122238"/>
            <a:ext cx="7010401" cy="1295400"/>
          </a:xfrm>
        </p:spPr>
        <p:txBody>
          <a:bodyPr/>
          <a:lstStyle/>
          <a:p>
            <a:r>
              <a:rPr lang="cs-CZ" sz="2800" dirty="0" smtClean="0"/>
              <a:t>Předčasný odchod ze vzdělávání na SŠ v Plzeňském kraji</a:t>
            </a:r>
            <a:endParaRPr lang="cs-CZ" sz="280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2112"/>
            <a:ext cx="8229600" cy="2071687"/>
          </a:xfrm>
        </p:spPr>
        <p:txBody>
          <a:bodyPr/>
          <a:lstStyle/>
          <a:p>
            <a:r>
              <a:rPr lang="cs-CZ" sz="1800" dirty="0" smtClean="0"/>
              <a:t>Malý zájem o nižší střední odborné vzdělání (E) – nelze otevřít obory</a:t>
            </a:r>
          </a:p>
          <a:p>
            <a:pPr lvl="1"/>
            <a:r>
              <a:rPr lang="cs-CZ" sz="1600" dirty="0" smtClean="0"/>
              <a:t>trvale klesá využití nabídky (41 % v roce 2015) – od r. 2010 nejnižší ze všech stupňů SŠ</a:t>
            </a:r>
          </a:p>
          <a:p>
            <a:pPr lvl="1"/>
            <a:r>
              <a:rPr lang="cs-CZ" sz="1600" dirty="0" smtClean="0"/>
              <a:t>ohrožení oborové nabídky – r. 2013 otevřeno 62 % oborů, r. 2015 otevřeno 80 %</a:t>
            </a:r>
          </a:p>
          <a:p>
            <a:r>
              <a:rPr lang="cs-CZ" sz="1800" dirty="0" smtClean="0"/>
              <a:t>Rostoucí potřeba v průběhu školního roku – přechod z oborů s výučním listem (H)</a:t>
            </a:r>
            <a:endParaRPr lang="cs-CZ" sz="1800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911225" y="3543301"/>
          <a:ext cx="7032625" cy="1593209"/>
        </p:xfrm>
        <a:graphic>
          <a:graphicData uri="http://schemas.openxmlformats.org/drawingml/2006/table">
            <a:tbl>
              <a:tblPr/>
              <a:tblGrid>
                <a:gridCol w="1215775"/>
                <a:gridCol w="581685"/>
                <a:gridCol w="581685"/>
                <a:gridCol w="581685"/>
                <a:gridCol w="581685"/>
                <a:gridCol w="581685"/>
                <a:gridCol w="581685"/>
                <a:gridCol w="581685"/>
                <a:gridCol w="581685"/>
                <a:gridCol w="581685"/>
                <a:gridCol w="581685"/>
              </a:tblGrid>
              <a:tr h="202292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Nižší odborné 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vzdělání s výučním listem (E) - 3leté obory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22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Změny počtů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Podle roku nástupu - relativně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229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1.-2.roč.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75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B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B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D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2.-3.roč.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1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A8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BF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D6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FD8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1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Absolventi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4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C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6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B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37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Celkově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-40,1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2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Rok ukončení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914399" y="5246455"/>
          <a:ext cx="7019923" cy="1349571"/>
        </p:xfrm>
        <a:graphic>
          <a:graphicData uri="http://schemas.openxmlformats.org/drawingml/2006/table">
            <a:tbl>
              <a:tblPr/>
              <a:tblGrid>
                <a:gridCol w="1210873"/>
                <a:gridCol w="579339"/>
                <a:gridCol w="579339"/>
                <a:gridCol w="579339"/>
                <a:gridCol w="579339"/>
                <a:gridCol w="579339"/>
                <a:gridCol w="579339"/>
                <a:gridCol w="579339"/>
                <a:gridCol w="584559"/>
                <a:gridCol w="584559"/>
                <a:gridCol w="584559"/>
              </a:tblGrid>
              <a:tr h="198397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Nižší odborné vzdělání s výučním listem (E) - 2leté obory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Změny počtů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Podle roku nástupu - relativně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6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9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1.-2.roč.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1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4D2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1C7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-46,2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2BE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Absolventi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6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8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7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3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Celkově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-66,7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-53,1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-51,6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-51,2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-51,4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-76,9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Rok ukončení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122238"/>
            <a:ext cx="6724651" cy="925512"/>
          </a:xfrm>
        </p:spPr>
        <p:txBody>
          <a:bodyPr/>
          <a:lstStyle/>
          <a:p>
            <a:r>
              <a:rPr lang="cs-CZ" sz="2800" dirty="0" smtClean="0"/>
              <a:t>Výrazný úbytek absolventů SŠ v Plzeňském kraji </a:t>
            </a:r>
            <a:r>
              <a:rPr lang="cs-CZ" sz="2800" b="0" dirty="0" smtClean="0"/>
              <a:t>(32 % bez nástaveb)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091750"/>
            <a:ext cx="4019550" cy="284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6439" y="1095375"/>
            <a:ext cx="3998912" cy="283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5326" y="3952876"/>
            <a:ext cx="4014604" cy="283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4" y="3952875"/>
            <a:ext cx="4017961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848475" cy="1295400"/>
          </a:xfrm>
        </p:spPr>
        <p:txBody>
          <a:bodyPr/>
          <a:lstStyle/>
          <a:p>
            <a:r>
              <a:rPr lang="cs-CZ" sz="2800" dirty="0" smtClean="0"/>
              <a:t>Menší uplatnění absolventů SŠ v kraji s nižším středním odborným vzděláním</a:t>
            </a:r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06" y="2409825"/>
            <a:ext cx="8513869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7363"/>
            <a:ext cx="8229600" cy="528637"/>
          </a:xfrm>
        </p:spPr>
        <p:txBody>
          <a:bodyPr/>
          <a:lstStyle/>
          <a:p>
            <a:r>
              <a:rPr lang="cs-CZ" sz="2000" dirty="0" smtClean="0"/>
              <a:t>V době krize platí i pro další stupně středního vzdělání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857625"/>
            <a:ext cx="7772400" cy="520700"/>
          </a:xfrm>
        </p:spPr>
        <p:txBody>
          <a:bodyPr/>
          <a:lstStyle/>
          <a:p>
            <a:r>
              <a:rPr lang="cs-CZ" sz="3200" cap="none" dirty="0" smtClean="0"/>
              <a:t>Obyvatelstvo v Plzeňském kraji</a:t>
            </a:r>
            <a:br>
              <a:rPr lang="cs-CZ" sz="3200" cap="none" dirty="0" smtClean="0"/>
            </a:br>
            <a:endParaRPr lang="cs-CZ" sz="3200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341313"/>
            <a:ext cx="7410451" cy="1096962"/>
          </a:xfrm>
        </p:spPr>
        <p:txBody>
          <a:bodyPr/>
          <a:lstStyle/>
          <a:p>
            <a:r>
              <a:rPr lang="cs-CZ" sz="2800" dirty="0" smtClean="0"/>
              <a:t>Menší podíl VOŠ na terciárním vzdělávání v Plzeňském kraji</a:t>
            </a:r>
            <a:endParaRPr lang="cs-CZ" sz="28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71473" y="4360485"/>
          <a:ext cx="8401051" cy="2274630"/>
        </p:xfrm>
        <a:graphic>
          <a:graphicData uri="http://schemas.openxmlformats.org/drawingml/2006/table">
            <a:tbl>
              <a:tblPr/>
              <a:tblGrid>
                <a:gridCol w="790577"/>
                <a:gridCol w="3381375"/>
                <a:gridCol w="400050"/>
                <a:gridCol w="466725"/>
                <a:gridCol w="481017"/>
                <a:gridCol w="412141"/>
                <a:gridCol w="412141"/>
                <a:gridCol w="412141"/>
                <a:gridCol w="412141"/>
                <a:gridCol w="412141"/>
                <a:gridCol w="412141"/>
                <a:gridCol w="408461"/>
              </a:tblGrid>
              <a:tr h="170319">
                <a:tc gridSpan="12"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Vývoj nezaměstnanosti absolventů VOŠ v Plzeňském kraji</a:t>
                      </a:r>
                    </a:p>
                  </a:txBody>
                  <a:tcPr marL="8007" marR="8007" marT="8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92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Obec</a:t>
                      </a:r>
                    </a:p>
                  </a:txBody>
                  <a:tcPr marL="8007" marR="8007" marT="8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Organizace</a:t>
                      </a: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Neúspěšnost absolventů (%)</a:t>
                      </a:r>
                    </a:p>
                  </a:txBody>
                  <a:tcPr marL="8007" marR="8007" marT="8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35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04/06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07" marR="8007" marT="8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04/07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04/08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4/09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04/10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04/11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04/12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04/13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04/14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04/15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07" marR="8007" marT="80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4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Domažlice</a:t>
                      </a:r>
                    </a:p>
                  </a:txBody>
                  <a:tcPr marL="8007" marR="8007" marT="80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VOŠ, Obchodní akademie a SZŠ Domažlice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2,4</a:t>
                      </a:r>
                    </a:p>
                  </a:txBody>
                  <a:tcPr marL="8007" marR="8007" marT="80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2,4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4,8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6,8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7,1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976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Klatovy</a:t>
                      </a:r>
                    </a:p>
                  </a:txBody>
                  <a:tcPr marL="8007" marR="8007" marT="80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VOŠ, Obchodní akademie, SZŠ a Jazyková škola Klatovy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4,7</a:t>
                      </a:r>
                    </a:p>
                  </a:txBody>
                  <a:tcPr marL="8007" marR="8007" marT="80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16,3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2,1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5,7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5,4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2,2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3,2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5,6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8,5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4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Plzeň</a:t>
                      </a:r>
                    </a:p>
                  </a:txBody>
                  <a:tcPr marL="8007" marR="8007" marT="80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VOŠ a SPŠ elektrotechnická Plzeň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</a:t>
                      </a:r>
                    </a:p>
                  </a:txBody>
                  <a:tcPr marL="8007" marR="8007" marT="80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3,4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4,2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6,4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3,5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2,2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6,2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4,9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2,7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976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Plzeň</a:t>
                      </a:r>
                    </a:p>
                  </a:txBody>
                  <a:tcPr marL="8007" marR="8007" marT="80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VOŠ zdravotnická, managementu a veřejnosprávních studií, s.r.o.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5,1</a:t>
                      </a:r>
                    </a:p>
                  </a:txBody>
                  <a:tcPr marL="8007" marR="8007" marT="80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3,8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3,3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2,9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2,8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6,3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6,5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4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Plzeň</a:t>
                      </a:r>
                    </a:p>
                  </a:txBody>
                  <a:tcPr marL="8007" marR="8007" marT="80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SZŠ a VOŠ zdravotnická Plzeň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</a:t>
                      </a:r>
                    </a:p>
                  </a:txBody>
                  <a:tcPr marL="8007" marR="8007" marT="80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2,1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3,2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1,3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2,1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892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CELKEM</a:t>
                      </a:r>
                    </a:p>
                  </a:txBody>
                  <a:tcPr marL="8007" marR="8007" marT="80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3,3</a:t>
                      </a:r>
                    </a:p>
                  </a:txBody>
                  <a:tcPr marL="8007" marR="8007" marT="80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3,9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2,3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3,3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2,2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4,6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3,2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4,1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53539">
                <a:tc gridSpan="12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Zdroj dat: OŠMS KÚ Plzeňského kraje</a:t>
                      </a:r>
                    </a:p>
                  </a:txBody>
                  <a:tcPr marL="8007" marR="8007" marT="80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9714"/>
            <a:ext cx="4257676" cy="276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9" y="1516063"/>
            <a:ext cx="4202112" cy="276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857625"/>
            <a:ext cx="7772400" cy="520700"/>
          </a:xfrm>
        </p:spPr>
        <p:txBody>
          <a:bodyPr/>
          <a:lstStyle/>
          <a:p>
            <a:r>
              <a:rPr lang="cs-CZ" sz="3200" cap="none" dirty="0" smtClean="0"/>
              <a:t>Trh práce v Plzeňském kraji</a:t>
            </a:r>
            <a:br>
              <a:rPr lang="cs-CZ" sz="3200" cap="none" dirty="0" smtClean="0"/>
            </a:br>
            <a:endParaRPr lang="cs-CZ" sz="3200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Pokračuje pokles mladých nastupujících na trh práce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595438"/>
            <a:ext cx="8229600" cy="1090612"/>
          </a:xfrm>
        </p:spPr>
        <p:txBody>
          <a:bodyPr/>
          <a:lstStyle/>
          <a:p>
            <a:r>
              <a:rPr lang="cs-CZ" sz="2000" dirty="0" smtClean="0"/>
              <a:t>Dle SLDB 2011</a:t>
            </a:r>
          </a:p>
          <a:p>
            <a:pPr lvl="1"/>
            <a:r>
              <a:rPr lang="cs-CZ" sz="1800" dirty="0" smtClean="0"/>
              <a:t>ekonomicky aktivních 25-29 let jen 76 % proti věku 35-39 let</a:t>
            </a:r>
          </a:p>
          <a:p>
            <a:pPr lvl="1"/>
            <a:r>
              <a:rPr lang="cs-CZ" sz="1800" dirty="0" smtClean="0"/>
              <a:t>obyvatel ve věku 10-14 let jen polovina proti věku 30-34 let</a:t>
            </a:r>
            <a:endParaRPr lang="cs-CZ" sz="1800" dirty="0"/>
          </a:p>
        </p:txBody>
      </p:sp>
      <p:graphicFrame>
        <p:nvGraphicFramePr>
          <p:cNvPr id="7" name="Graf 6"/>
          <p:cNvGraphicFramePr/>
          <p:nvPr/>
        </p:nvGraphicFramePr>
        <p:xfrm>
          <a:off x="1190625" y="2771775"/>
          <a:ext cx="6991350" cy="3837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Růst zaměstnanosti v Plzeňském kraji, zejména v průmyslu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719262"/>
            <a:ext cx="4505326" cy="4910137"/>
          </a:xfrm>
        </p:spPr>
        <p:txBody>
          <a:bodyPr/>
          <a:lstStyle/>
          <a:p>
            <a:r>
              <a:rPr lang="cs-CZ" sz="2000" dirty="0" smtClean="0"/>
              <a:t>Vývoj počtu zaměstnaných podle VŠPS v letech </a:t>
            </a:r>
            <a:r>
              <a:rPr lang="cs-CZ" sz="2000" b="1" dirty="0" smtClean="0"/>
              <a:t>2010-2015</a:t>
            </a:r>
            <a:r>
              <a:rPr lang="cs-CZ" sz="2000" dirty="0" smtClean="0"/>
              <a:t> – trendy:</a:t>
            </a:r>
          </a:p>
          <a:p>
            <a:pPr lvl="1"/>
            <a:r>
              <a:rPr lang="cs-CZ" sz="1800" b="1" dirty="0" smtClean="0"/>
              <a:t>Počet zaměstnaných z 273 tis. na více než 285 tis.</a:t>
            </a:r>
            <a:r>
              <a:rPr lang="cs-CZ" sz="1800" dirty="0" smtClean="0"/>
              <a:t>, tj. nejméně o 12 tis. (relativně o více než 4 %).</a:t>
            </a:r>
          </a:p>
          <a:p>
            <a:pPr lvl="1"/>
            <a:r>
              <a:rPr lang="cs-CZ" sz="1800" dirty="0" smtClean="0"/>
              <a:t>K výraznějšímu </a:t>
            </a:r>
            <a:r>
              <a:rPr lang="cs-CZ" sz="1800" b="1" dirty="0" smtClean="0"/>
              <a:t>nárůstu počtu zaměstnaných</a:t>
            </a:r>
            <a:r>
              <a:rPr lang="cs-CZ" sz="1800" dirty="0" smtClean="0"/>
              <a:t> (přibližně o 20 %) došlo </a:t>
            </a:r>
            <a:r>
              <a:rPr lang="cs-CZ" sz="1800" b="1" dirty="0" smtClean="0"/>
              <a:t>v odvětvích</a:t>
            </a:r>
            <a:r>
              <a:rPr lang="cs-CZ" sz="1800" dirty="0" smtClean="0"/>
              <a:t>:</a:t>
            </a:r>
          </a:p>
          <a:p>
            <a:pPr lvl="2"/>
            <a:r>
              <a:rPr lang="cs-CZ" sz="1600" dirty="0" smtClean="0"/>
              <a:t>Zpracovatelský průmysl (z cca 80 tis. na více než 96 tis.),</a:t>
            </a:r>
          </a:p>
          <a:p>
            <a:pPr lvl="2"/>
            <a:r>
              <a:rPr lang="cs-CZ" sz="1600" dirty="0" smtClean="0"/>
              <a:t>Doprava a skladování (přibližně z 16 na 19 tis. – posun ze 7. na 5. místo),</a:t>
            </a:r>
          </a:p>
          <a:p>
            <a:pPr lvl="2"/>
            <a:r>
              <a:rPr lang="cs-CZ" sz="1600" dirty="0" smtClean="0"/>
              <a:t>Profesní, vědecké a technické činnosti (přibližně z 8 na 10 tis. – posun ze 10. na 9. místo).</a:t>
            </a:r>
          </a:p>
          <a:p>
            <a:endParaRPr lang="cs-CZ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462" y="1831975"/>
            <a:ext cx="4106863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639050" cy="1295400"/>
          </a:xfrm>
        </p:spPr>
        <p:txBody>
          <a:bodyPr/>
          <a:lstStyle/>
          <a:p>
            <a:r>
              <a:rPr lang="cs-CZ" sz="2800" dirty="0" smtClean="0"/>
              <a:t>Největší růst v hlavních třídách Obsluha strojů a zařízení, montéři a „Specialisté“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719262"/>
            <a:ext cx="3724276" cy="4833937"/>
          </a:xfrm>
        </p:spPr>
        <p:txBody>
          <a:bodyPr/>
          <a:lstStyle/>
          <a:p>
            <a:r>
              <a:rPr lang="cs-CZ" sz="2000" dirty="0" smtClean="0"/>
              <a:t>Vývoj počtu zaměstnaných podle VŠPS v letech </a:t>
            </a:r>
            <a:r>
              <a:rPr lang="cs-CZ" sz="2000" b="1" dirty="0" smtClean="0"/>
              <a:t>2010-2015</a:t>
            </a:r>
            <a:r>
              <a:rPr lang="cs-CZ" sz="2000" dirty="0" smtClean="0"/>
              <a:t> – trendy:</a:t>
            </a:r>
          </a:p>
          <a:p>
            <a:pPr lvl="1"/>
            <a:r>
              <a:rPr lang="cs-CZ" sz="1800" b="1" dirty="0" smtClean="0"/>
              <a:t>Nejrychleji rostoucí</a:t>
            </a:r>
            <a:r>
              <a:rPr lang="cs-CZ" sz="1800" dirty="0" smtClean="0"/>
              <a:t> hlavní třídou zaměstnání </a:t>
            </a:r>
            <a:r>
              <a:rPr lang="cs-CZ" sz="1800" b="1" dirty="0" smtClean="0"/>
              <a:t>Obsluha strojů a zařízení, montéři</a:t>
            </a:r>
            <a:r>
              <a:rPr lang="cs-CZ" sz="1800" dirty="0" smtClean="0"/>
              <a:t> (ze 42 na 52 tis. – ze 3. na 1. místo!)</a:t>
            </a:r>
          </a:p>
          <a:p>
            <a:pPr lvl="1"/>
            <a:r>
              <a:rPr lang="cs-CZ" sz="1800" dirty="0" smtClean="0"/>
              <a:t>O více než pětinu se </a:t>
            </a:r>
            <a:r>
              <a:rPr lang="cs-CZ" sz="1800" b="1" dirty="0" smtClean="0"/>
              <a:t>zvýšil počet zaměstnaných</a:t>
            </a:r>
            <a:r>
              <a:rPr lang="cs-CZ" sz="1800" dirty="0" smtClean="0"/>
              <a:t> :</a:t>
            </a:r>
          </a:p>
          <a:p>
            <a:pPr lvl="2"/>
            <a:r>
              <a:rPr lang="cs-CZ" sz="1600" dirty="0" smtClean="0"/>
              <a:t>Vědečtí a odborní duševní pracovníci (z 29 na 36 tis.)</a:t>
            </a:r>
          </a:p>
          <a:p>
            <a:pPr lvl="2"/>
            <a:r>
              <a:rPr lang="cs-CZ" sz="1600" dirty="0" smtClean="0"/>
              <a:t>Zákonodárci a řídící pracovníci (z 12 na 15 tis.)</a:t>
            </a:r>
          </a:p>
          <a:p>
            <a:pPr lvl="2"/>
            <a:r>
              <a:rPr lang="cs-CZ" sz="1600" dirty="0" smtClean="0"/>
              <a:t>Pomocní a nekvalifikovaní (z 12 na 15 tis.)</a:t>
            </a:r>
          </a:p>
          <a:p>
            <a:endParaRPr lang="cs-CZ" sz="1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524" y="1724026"/>
            <a:ext cx="4767601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Pokles zájmu mladých v hlavní třídě Řemeslníci, kvalifikovaní výrobci, opraváři</a:t>
            </a:r>
            <a:endParaRPr lang="cs-CZ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1704975"/>
            <a:ext cx="4289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75" y="1705769"/>
            <a:ext cx="427482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13" y="4191000"/>
            <a:ext cx="4289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7088" y="4191000"/>
            <a:ext cx="4289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943725" cy="1295400"/>
          </a:xfrm>
        </p:spPr>
        <p:txBody>
          <a:bodyPr/>
          <a:lstStyle/>
          <a:p>
            <a:r>
              <a:rPr lang="cs-CZ" sz="2800" dirty="0" smtClean="0"/>
              <a:t>Nepříznivá věková struktura pedagogů v Plzeňském kraji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05001"/>
            <a:ext cx="2924175" cy="4714874"/>
          </a:xfrm>
        </p:spPr>
        <p:txBody>
          <a:bodyPr/>
          <a:lstStyle/>
          <a:p>
            <a:r>
              <a:rPr lang="cs-CZ" sz="2000" dirty="0" smtClean="0"/>
              <a:t>Dle SLDB 2011</a:t>
            </a:r>
          </a:p>
          <a:p>
            <a:pPr lvl="1"/>
            <a:r>
              <a:rPr lang="cs-CZ" sz="1800" dirty="0" smtClean="0"/>
              <a:t>dnes výrazně nejpočetnější skupina 50-54 let</a:t>
            </a:r>
          </a:p>
          <a:p>
            <a:pPr lvl="1"/>
            <a:r>
              <a:rPr lang="cs-CZ" sz="1800" dirty="0" smtClean="0"/>
              <a:t>věková skupina 25-29 let byla menší než skupina 55-59 let (o 21 %)</a:t>
            </a:r>
          </a:p>
          <a:p>
            <a:pPr>
              <a:spcBef>
                <a:spcPts val="1200"/>
              </a:spcBef>
            </a:pPr>
            <a:r>
              <a:rPr lang="cs-CZ" sz="2000" dirty="0" smtClean="0"/>
              <a:t>Nedostatek pedagogů některých aprobací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415" y="1857376"/>
            <a:ext cx="5592886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258050" cy="1295400"/>
          </a:xfrm>
        </p:spPr>
        <p:txBody>
          <a:bodyPr/>
          <a:lstStyle/>
          <a:p>
            <a:r>
              <a:rPr lang="cs-CZ" sz="2800" dirty="0" smtClean="0"/>
              <a:t>Pozitivní je dlouhodobě nízká míra nezaměstnanosti v Plzeňském kraji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19238"/>
            <a:ext cx="8229600" cy="614362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v"/>
            </a:pPr>
            <a:r>
              <a:rPr lang="cs-CZ" sz="2000" dirty="0" smtClean="0"/>
              <a:t>aktuálně se snižují meziokresní rozdíly v nezaměstnanosti </a:t>
            </a:r>
            <a:endParaRPr lang="cs-CZ" sz="20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" y="1990725"/>
            <a:ext cx="8078336" cy="475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Rychlý růst počtu volných pracovních míst v Plzeňském kraji od roku 2014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1500188"/>
            <a:ext cx="8229600" cy="538162"/>
          </a:xfrm>
        </p:spPr>
        <p:txBody>
          <a:bodyPr/>
          <a:lstStyle/>
          <a:p>
            <a:r>
              <a:rPr lang="cs-CZ" sz="2000" dirty="0" smtClean="0"/>
              <a:t>v okrese Plzeň-město méně intenzivní než před rokem 2008</a:t>
            </a:r>
            <a:endParaRPr lang="cs-CZ" sz="20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952625"/>
            <a:ext cx="7728746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Velká citlivost obyvatel s nižším vzděláním na vývoj ekonomiky v Plzeňském kraji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1014412"/>
          </a:xfrm>
        </p:spPr>
        <p:txBody>
          <a:bodyPr/>
          <a:lstStyle/>
          <a:p>
            <a:r>
              <a:rPr lang="cs-CZ" sz="2000" dirty="0" smtClean="0"/>
              <a:t>Obyvatelé s nižším vzděláním</a:t>
            </a:r>
          </a:p>
          <a:p>
            <a:pPr lvl="1"/>
            <a:r>
              <a:rPr lang="cs-CZ" sz="1800" dirty="0" smtClean="0"/>
              <a:t>vysoká nezaměstnanost v době krize (např. SLDB 2011)  </a:t>
            </a:r>
          </a:p>
          <a:p>
            <a:pPr lvl="1"/>
            <a:r>
              <a:rPr lang="cs-CZ" sz="1800" dirty="0" smtClean="0"/>
              <a:t>citelný nedostatek v době ekonomického růstu (</a:t>
            </a:r>
            <a:r>
              <a:rPr lang="en-US" sz="1800" dirty="0" smtClean="0"/>
              <a:t>&lt; 1 ne</a:t>
            </a:r>
            <a:r>
              <a:rPr lang="cs-CZ" sz="1800" dirty="0" smtClean="0"/>
              <a:t>zaměstnaný/VPM)</a:t>
            </a:r>
            <a:endParaRPr lang="cs-CZ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9" y="2838450"/>
            <a:ext cx="367045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6193" y="2838840"/>
            <a:ext cx="5320182" cy="387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6248400" cy="1295400"/>
          </a:xfrm>
        </p:spPr>
        <p:txBody>
          <a:bodyPr/>
          <a:lstStyle/>
          <a:p>
            <a:r>
              <a:rPr lang="cs-CZ" sz="2800" dirty="0" smtClean="0"/>
              <a:t>Velké rozdíly v počtu obyvatel podle věkových skupin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62113"/>
            <a:ext cx="8686800" cy="1500187"/>
          </a:xfrm>
        </p:spPr>
        <p:txBody>
          <a:bodyPr/>
          <a:lstStyle/>
          <a:p>
            <a:r>
              <a:rPr lang="cs-CZ" sz="2000" dirty="0" smtClean="0">
                <a:ea typeface="+mn-ea"/>
                <a:cs typeface="+mn-cs"/>
              </a:rPr>
              <a:t>Pokles počtu obyvatel v produktivním věku (o 10 % v letech 2009-2024)</a:t>
            </a:r>
          </a:p>
          <a:p>
            <a:r>
              <a:rPr lang="cs-CZ" sz="2000" dirty="0" smtClean="0"/>
              <a:t>S</a:t>
            </a:r>
            <a:r>
              <a:rPr lang="cs-CZ" sz="2000" dirty="0" smtClean="0">
                <a:ea typeface="+mn-ea"/>
                <a:cs typeface="+mn-cs"/>
              </a:rPr>
              <a:t>nižování počtů vstupujících na trh práce</a:t>
            </a:r>
          </a:p>
          <a:p>
            <a:r>
              <a:rPr lang="cs-CZ" sz="2000" dirty="0" smtClean="0">
                <a:ea typeface="+mn-ea"/>
                <a:cs typeface="+mn-cs"/>
              </a:rPr>
              <a:t>Výkyvy v počtech dětí, žáků a studentů </a:t>
            </a:r>
          </a:p>
          <a:p>
            <a:pPr lvl="1"/>
            <a:r>
              <a:rPr lang="cs-CZ" sz="1800" dirty="0" smtClean="0">
                <a:ea typeface="+mn-ea"/>
                <a:cs typeface="+mn-cs"/>
              </a:rPr>
              <a:t>očekávaný rychlý růst na ZŠ a na SŠ pomalý růst </a:t>
            </a:r>
            <a:endParaRPr lang="cs-CZ" sz="1600" dirty="0" smtClean="0">
              <a:ea typeface="+mn-ea"/>
              <a:cs typeface="+mn-cs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3171825"/>
            <a:ext cx="4435353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748" y="3171826"/>
            <a:ext cx="4460658" cy="360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Řada „dělnických“ profesí s velkým počtem volných pracovních míst v kraji 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709612"/>
          </a:xfrm>
        </p:spPr>
        <p:txBody>
          <a:bodyPr/>
          <a:lstStyle/>
          <a:p>
            <a:r>
              <a:rPr lang="cs-CZ" sz="2000" dirty="0" smtClean="0"/>
              <a:t>Profese podle 4. z 5 úrovní CZ-ISCO</a:t>
            </a:r>
          </a:p>
          <a:p>
            <a:pPr lvl="1"/>
            <a:r>
              <a:rPr lang="cs-CZ" sz="1800" dirty="0" smtClean="0"/>
              <a:t>nad 200 VPM převažují profese pro vyučené</a:t>
            </a:r>
            <a:endParaRPr lang="cs-CZ" sz="18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66750" y="2596832"/>
          <a:ext cx="7734300" cy="3982039"/>
        </p:xfrm>
        <a:graphic>
          <a:graphicData uri="http://schemas.openxmlformats.org/drawingml/2006/table">
            <a:tbl>
              <a:tblPr/>
              <a:tblGrid>
                <a:gridCol w="592160"/>
                <a:gridCol w="6577117"/>
                <a:gridCol w="565023"/>
              </a:tblGrid>
              <a:tr h="50831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Profese 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 největším počtem volných pracovních míst (</a:t>
                      </a:r>
                      <a:r>
                        <a:rPr lang="cs-CZ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VPM)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 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Plzeňském kraji ve 4. čtvrtletí 2015 (řazeno podle počtu VPM)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454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Profese podle CZ-ISCO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VPM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9329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Ostatní pomocní pracovníci ve výrobě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854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8332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Řidiči nákladních automobilů, tahačů a speciálních vozidel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419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7212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Svářeči, řezači plamenem a páječi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409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8183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Obsluha strojů na balení, plnění a etiketování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323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8344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Obsluha vysokozdvižných a jiných vozíků a skladníci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311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8212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Montážní dělníci elektrických, energetických a elektronických zařízení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267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7222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Nástrojaři a příbuzní pracovníci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257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5414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Pracovníci ostrahy a bezpečnostních agentur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243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5223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Prodavači v prodejnách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221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5120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Kuchaři (kromě šéfkuchařů), pomocní kuchaři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218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3139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Operátoři velínů jinde neuvedení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202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96175" cy="1295400"/>
          </a:xfrm>
        </p:spPr>
        <p:txBody>
          <a:bodyPr/>
          <a:lstStyle/>
          <a:p>
            <a:r>
              <a:rPr lang="cs-CZ" sz="2800" dirty="0" err="1" smtClean="0"/>
              <a:t>Vnitrokrajské</a:t>
            </a:r>
            <a:r>
              <a:rPr lang="cs-CZ" sz="2800" dirty="0" smtClean="0"/>
              <a:t> rozdíly ve struktuře ekonomické základny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7639050" cy="614362"/>
          </a:xfrm>
        </p:spPr>
        <p:txBody>
          <a:bodyPr/>
          <a:lstStyle/>
          <a:p>
            <a:r>
              <a:rPr lang="cs-CZ" sz="2000" dirty="0" smtClean="0"/>
              <a:t>Mezi organizacemi od 200 zaměstnanců (v okrese PM od 500) v kraji převládají podniky pod zahraniční kontrolou   </a:t>
            </a: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30869"/>
              </p:ext>
            </p:extLst>
          </p:nvPr>
        </p:nvGraphicFramePr>
        <p:xfrm>
          <a:off x="952498" y="2626550"/>
          <a:ext cx="7000878" cy="4012374"/>
        </p:xfrm>
        <a:graphic>
          <a:graphicData uri="http://schemas.openxmlformats.org/drawingml/2006/table">
            <a:tbl>
              <a:tblPr/>
              <a:tblGrid>
                <a:gridCol w="2298181"/>
                <a:gridCol w="628263"/>
                <a:gridCol w="547122"/>
                <a:gridCol w="506551"/>
                <a:gridCol w="628263"/>
                <a:gridCol w="566827"/>
                <a:gridCol w="628263"/>
                <a:gridCol w="566827"/>
                <a:gridCol w="630581"/>
              </a:tblGrid>
              <a:tr h="624353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nejvýznamnějších zaměstnavatelů podle okresů </a:t>
                      </a:r>
                      <a:r>
                        <a:rPr lang="cs-CZ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 institucionálního sektoru (k 31.12.2015)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5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počet zaměstnanců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DO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KT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PJ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PM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TC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PK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Nefinanční podniky pod zahraniční kontrolou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Nefinanční podniky soukromé národní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Nefinanční podniky veřejné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Místní vládní instituce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Ústřední vládní instituce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58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Zdroj dat: </a:t>
                      </a:r>
                      <a:r>
                        <a:rPr lang="cs-CZ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ČSÚ 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RES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6858000" cy="1295400"/>
          </a:xfrm>
        </p:spPr>
        <p:txBody>
          <a:bodyPr/>
          <a:lstStyle/>
          <a:p>
            <a:r>
              <a:rPr lang="cs-CZ" altLang="cs-CZ" sz="2800" dirty="0" smtClean="0"/>
              <a:t>Děkuji za pozornost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2181225"/>
            <a:ext cx="8410576" cy="4419600"/>
          </a:xfrm>
        </p:spPr>
        <p:txBody>
          <a:bodyPr/>
          <a:lstStyle/>
          <a:p>
            <a:pPr>
              <a:buNone/>
            </a:pPr>
            <a:r>
              <a:rPr lang="cs-CZ" altLang="cs-CZ" sz="2000" dirty="0" smtClean="0"/>
              <a:t>Pavel Beneš</a:t>
            </a:r>
          </a:p>
          <a:p>
            <a:pPr>
              <a:buNone/>
            </a:pPr>
            <a:endParaRPr lang="cs-CZ" altLang="cs-CZ" sz="1000" dirty="0" smtClean="0"/>
          </a:p>
          <a:p>
            <a:pPr>
              <a:buNone/>
            </a:pPr>
            <a:r>
              <a:rPr lang="cs-CZ" altLang="cs-CZ" sz="2400" dirty="0" smtClean="0"/>
              <a:t>Regionální rozvojová agentura Plzeňského kraje, o.p.s.</a:t>
            </a:r>
          </a:p>
          <a:p>
            <a:pPr>
              <a:buNone/>
            </a:pPr>
            <a:endParaRPr lang="cs-CZ" altLang="cs-CZ" sz="2400" dirty="0" smtClean="0"/>
          </a:p>
          <a:p>
            <a:pPr lvl="1"/>
            <a:endParaRPr lang="cs-CZ" altLang="cs-CZ" sz="1800" dirty="0" smtClean="0"/>
          </a:p>
          <a:p>
            <a:pPr lvl="1"/>
            <a:endParaRPr lang="cs-CZ" altLang="cs-CZ" sz="1800" dirty="0" smtClean="0"/>
          </a:p>
        </p:txBody>
      </p:sp>
      <p:pic>
        <p:nvPicPr>
          <p:cNvPr id="5123" name="Picture 3" descr="U:\_RRA_PK_\LOGO\RRAPK LOGO 2009\RRA_2009_men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19464"/>
            <a:ext cx="823589" cy="547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857625"/>
            <a:ext cx="7772400" cy="520700"/>
          </a:xfrm>
        </p:spPr>
        <p:txBody>
          <a:bodyPr/>
          <a:lstStyle/>
          <a:p>
            <a:r>
              <a:rPr lang="cs-CZ" sz="3200" cap="none" dirty="0" smtClean="0"/>
              <a:t>Vzdělanost obyvatel v Plzeňském kraji</a:t>
            </a:r>
            <a:endParaRPr lang="cs-CZ" sz="3200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6086475" cy="1295400"/>
          </a:xfrm>
        </p:spPr>
        <p:txBody>
          <a:bodyPr/>
          <a:lstStyle/>
          <a:p>
            <a:r>
              <a:rPr lang="cs-CZ" sz="2800" dirty="0" smtClean="0"/>
              <a:t>Ztráta postavení Plzeňského kraje z hlediska vzdělanosti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71613"/>
            <a:ext cx="8229600" cy="871537"/>
          </a:xfrm>
        </p:spPr>
        <p:txBody>
          <a:bodyPr/>
          <a:lstStyle/>
          <a:p>
            <a:r>
              <a:rPr lang="cs-CZ" sz="2000" dirty="0" smtClean="0"/>
              <a:t>Posun ze 4. na 8. místo v podílu VŠ mezi roky 2001 a 2011</a:t>
            </a:r>
          </a:p>
          <a:p>
            <a:r>
              <a:rPr lang="cs-CZ" sz="2000" dirty="0" smtClean="0"/>
              <a:t>11. místo podle podílu VŠ ve věkové skupině 30-34 let v roce 2011</a:t>
            </a:r>
            <a:endParaRPr lang="cs-CZ" sz="20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85725" y="2333630"/>
          <a:ext cx="8782050" cy="4476762"/>
        </p:xfrm>
        <a:graphic>
          <a:graphicData uri="http://schemas.openxmlformats.org/drawingml/2006/table">
            <a:tbl>
              <a:tblPr/>
              <a:tblGrid>
                <a:gridCol w="1117712"/>
                <a:gridCol w="384794"/>
                <a:gridCol w="381128"/>
                <a:gridCol w="384794"/>
                <a:gridCol w="381128"/>
                <a:gridCol w="384794"/>
                <a:gridCol w="381128"/>
                <a:gridCol w="384794"/>
                <a:gridCol w="410446"/>
                <a:gridCol w="406781"/>
                <a:gridCol w="381128"/>
                <a:gridCol w="384794"/>
                <a:gridCol w="381128"/>
                <a:gridCol w="384794"/>
                <a:gridCol w="381128"/>
                <a:gridCol w="384794"/>
                <a:gridCol w="381128"/>
                <a:gridCol w="384794"/>
                <a:gridCol w="381128"/>
                <a:gridCol w="373799"/>
                <a:gridCol w="345936"/>
              </a:tblGrid>
              <a:tr h="203877">
                <a:tc gridSpan="21"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Vzdělanostní struktura obyvatel krajů ČR dle SLDB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255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kraje</a:t>
                      </a:r>
                    </a:p>
                  </a:txBody>
                  <a:tcPr marL="8389" marR="8389" marT="8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SLDB 2011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SLDB 2001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267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střední, vč. vyučení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úplné střední s maturitou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vysoko-školské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alespoň s maturitou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index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vzdělanosti *)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střední, vč. vyučení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úplné střední s maturitou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vysoko-školské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alespoň s maturitou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index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vzdělanosti *)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38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%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poř.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%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poř.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%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poř.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%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poř.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%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poř.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%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poř.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%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poř.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%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poř.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%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poř.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%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poř.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Hl. m. Praha</a:t>
                      </a:r>
                    </a:p>
                  </a:txBody>
                  <a:tcPr marL="8389" marR="8389" marT="8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20,3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29,9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23,6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58,9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28,8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30,5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54,5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92,2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Středočeský</a:t>
                      </a:r>
                    </a:p>
                  </a:txBody>
                  <a:tcPr marL="8389" marR="8389" marT="8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33,6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28,2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66,8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40,4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48,8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Jihočeský</a:t>
                      </a:r>
                    </a:p>
                  </a:txBody>
                  <a:tcPr marL="8389" marR="8389" marT="8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34,9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27,5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38,7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51,7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Plzeňský</a:t>
                      </a:r>
                    </a:p>
                  </a:txBody>
                  <a:tcPr marL="8389" marR="8389" marT="8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34,7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27,2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39,4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25,0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51,4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Karlovarský</a:t>
                      </a:r>
                    </a:p>
                  </a:txBody>
                  <a:tcPr marL="8389" marR="8389" marT="8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34,3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48,7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38,4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31,3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42,5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Ústecký</a:t>
                      </a:r>
                    </a:p>
                  </a:txBody>
                  <a:tcPr marL="8389" marR="8389" marT="8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34,9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50,9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39,3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30,5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41,3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Liberecký</a:t>
                      </a:r>
                    </a:p>
                  </a:txBody>
                  <a:tcPr marL="8389" marR="8389" marT="8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35,9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26,0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58,8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40,0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23,8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Královéhradecký</a:t>
                      </a:r>
                    </a:p>
                  </a:txBody>
                  <a:tcPr marL="8389" marR="8389" marT="8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35,5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27,4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39,7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25,2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51,2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Pardubický</a:t>
                      </a:r>
                    </a:p>
                  </a:txBody>
                  <a:tcPr marL="8389" marR="8389" marT="8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36,6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26,9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60,8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40,8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Vysočina</a:t>
                      </a:r>
                    </a:p>
                  </a:txBody>
                  <a:tcPr marL="8389" marR="8389" marT="8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37,5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59,6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40,6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47,5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Jihomoravský</a:t>
                      </a:r>
                    </a:p>
                  </a:txBody>
                  <a:tcPr marL="8389" marR="8389" marT="8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32,3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26,9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74,9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37,0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Olomoucký</a:t>
                      </a:r>
                    </a:p>
                  </a:txBody>
                  <a:tcPr marL="8389" marR="8389" marT="8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35,4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26,9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64,9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39,1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52,0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Zlínský</a:t>
                      </a:r>
                    </a:p>
                  </a:txBody>
                  <a:tcPr marL="8389" marR="8389" marT="8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35,8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26,6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39,0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50,3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3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Moravskoslezský</a:t>
                      </a:r>
                    </a:p>
                  </a:txBody>
                  <a:tcPr marL="8389" marR="8389" marT="8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35,1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25,9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63,2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38,7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23,4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49,7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ČR</a:t>
                      </a:r>
                    </a:p>
                  </a:txBody>
                  <a:tcPr marL="8389" marR="8389" marT="8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33,0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27,1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68,6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38,0</a:t>
                      </a:r>
                    </a:p>
                  </a:txBody>
                  <a:tcPr marL="8389" marR="8389" marT="83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37,2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55,0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60">
                <a:tc gridSpan="21"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Zdroj dat: ČSÚ - SLDB 2001, 2011 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5660">
                <a:tc gridSpan="21"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*) index vzdělanosti = podíl s maturitou (vč. nástaveb a VOŠ) + 3x podíl VŠ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Změny ve struktuře obyvatel Plzeňského kraje podle stupně vzdělání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519237"/>
            <a:ext cx="8229600" cy="1347787"/>
          </a:xfrm>
        </p:spPr>
        <p:txBody>
          <a:bodyPr/>
          <a:lstStyle/>
          <a:p>
            <a:r>
              <a:rPr lang="cs-CZ" sz="2000" dirty="0" smtClean="0"/>
              <a:t>V mladších skupinách s klesajícím věkem </a:t>
            </a:r>
          </a:p>
          <a:p>
            <a:pPr lvl="1"/>
            <a:r>
              <a:rPr lang="cs-CZ" sz="1800" dirty="0" smtClean="0"/>
              <a:t>růst podílu obyvatel bez SŠ</a:t>
            </a:r>
          </a:p>
          <a:p>
            <a:pPr lvl="2"/>
            <a:r>
              <a:rPr lang="cs-CZ" sz="1600" dirty="0" smtClean="0"/>
              <a:t>více u mužů (9,5 % v roce 2011 ve věkové skupině 25-29 let)</a:t>
            </a:r>
          </a:p>
          <a:p>
            <a:pPr lvl="1"/>
            <a:r>
              <a:rPr lang="cs-CZ" sz="1800" dirty="0" smtClean="0"/>
              <a:t>rychlejší růst vzdělanosti u žen než u mužů </a:t>
            </a:r>
            <a:endParaRPr lang="cs-CZ" sz="18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2866705"/>
            <a:ext cx="6129337" cy="38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572250" cy="1295400"/>
          </a:xfrm>
        </p:spPr>
        <p:txBody>
          <a:bodyPr/>
          <a:lstStyle/>
          <a:p>
            <a:r>
              <a:rPr lang="cs-CZ" sz="2800" dirty="0" smtClean="0"/>
              <a:t>Pokles zájmu o technické vzdělávání v Plzeňském kraji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725" y="1414463"/>
            <a:ext cx="8229600" cy="719137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</a:pPr>
            <a:r>
              <a:rPr lang="cs-CZ" sz="2000" dirty="0" smtClean="0">
                <a:ea typeface="+mn-ea"/>
                <a:cs typeface="+mn-cs"/>
              </a:rPr>
              <a:t>výraznější u žen</a:t>
            </a:r>
          </a:p>
        </p:txBody>
      </p:sp>
      <p:sp>
        <p:nvSpPr>
          <p:cNvPr id="4" name="Obdélník 3"/>
          <p:cNvSpPr/>
          <p:nvPr/>
        </p:nvSpPr>
        <p:spPr>
          <a:xfrm>
            <a:off x="495300" y="1838325"/>
            <a:ext cx="8220075" cy="49149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9" y="1847850"/>
            <a:ext cx="4706936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75" y="1855157"/>
            <a:ext cx="3484563" cy="486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857625"/>
            <a:ext cx="7772400" cy="520700"/>
          </a:xfrm>
        </p:spPr>
        <p:txBody>
          <a:bodyPr/>
          <a:lstStyle/>
          <a:p>
            <a:r>
              <a:rPr lang="cs-CZ" sz="3200" cap="none" dirty="0" smtClean="0"/>
              <a:t>Vzdělávací systém Plzeňského kraje</a:t>
            </a:r>
            <a:br>
              <a:rPr lang="cs-CZ" sz="3200" cap="none" dirty="0" smtClean="0"/>
            </a:br>
            <a:endParaRPr lang="cs-CZ" sz="3200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Zastavení růstu počtu dětí v MŠ, ale 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1443037"/>
          </a:xfrm>
        </p:spPr>
        <p:txBody>
          <a:bodyPr/>
          <a:lstStyle/>
          <a:p>
            <a:r>
              <a:rPr lang="cs-CZ" sz="2000" dirty="0" smtClean="0"/>
              <a:t>zavedení </a:t>
            </a:r>
            <a:r>
              <a:rPr lang="cs-CZ" sz="2000" dirty="0" smtClean="0"/>
              <a:t>povinného předškolního ročníku od roku 2016 </a:t>
            </a:r>
          </a:p>
          <a:p>
            <a:r>
              <a:rPr lang="cs-CZ" sz="2000" dirty="0" smtClean="0"/>
              <a:t>garance míst v mateřských školách pro mladší ročníky (4leté děti od roku 2017, 3leté děti od roku 2018) </a:t>
            </a:r>
          </a:p>
          <a:p>
            <a:r>
              <a:rPr lang="cs-CZ" sz="2000" dirty="0" smtClean="0"/>
              <a:t>sílící tendence </a:t>
            </a:r>
            <a:r>
              <a:rPr lang="cs-CZ" sz="2000" dirty="0" smtClean="0"/>
              <a:t>umístit do mateřských škol děti 2leté 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3017598"/>
            <a:ext cx="5329237" cy="371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íť">
  <a:themeElements>
    <a:clrScheme name="Síť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í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íť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íť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7985</TotalTime>
  <Words>2666</Words>
  <Application>Microsoft Office PowerPoint</Application>
  <PresentationFormat>Předvádění na obrazovce (4:3)</PresentationFormat>
  <Paragraphs>1292</Paragraphs>
  <Slides>32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Síť</vt:lpstr>
      <vt:lpstr>    Krajský akční plán vzdělávání v Plzeňském kraji  Pracovní skupina vzdělávání  Analýza – shrnutí problémů k řešení  Plzeň 26. 4. 2016  </vt:lpstr>
      <vt:lpstr>Obyvatelstvo v Plzeňském kraji </vt:lpstr>
      <vt:lpstr>Velké rozdíly v počtu obyvatel podle věkových skupin</vt:lpstr>
      <vt:lpstr>Vzdělanost obyvatel v Plzeňském kraji</vt:lpstr>
      <vt:lpstr>Ztráta postavení Plzeňského kraje z hlediska vzdělanosti</vt:lpstr>
      <vt:lpstr>Změny ve struktuře obyvatel Plzeňského kraje podle stupně vzdělání</vt:lpstr>
      <vt:lpstr>Pokles zájmu o technické vzdělávání v Plzeňském kraji</vt:lpstr>
      <vt:lpstr>Vzdělávací systém Plzeňského kraje </vt:lpstr>
      <vt:lpstr>Zastavení růstu počtu dětí v MŠ, ale </vt:lpstr>
      <vt:lpstr>Růst počtu žáků ZŠ v Plzeňském kraji</vt:lpstr>
      <vt:lpstr> Společné vzdělávání na školách v Plzeňském kraji</vt:lpstr>
      <vt:lpstr>Propad počtu žáků SŠ v Plzeňském kraji v uplynulém období</vt:lpstr>
      <vt:lpstr>Rozdílný vývoj počtu žáků SŠ v Plzeňském kraji podle oborů</vt:lpstr>
      <vt:lpstr>Omezený zájem dívek o prakticky zaměřené obory na SŠ (v Plzeňském kraji)</vt:lpstr>
      <vt:lpstr>Zastavení růstu počtu nastupujících do 1. ročníků SŠ v Plzeňském kraji</vt:lpstr>
      <vt:lpstr>Předčasné ukončení studia na SŠ v Plzeňském kraji</vt:lpstr>
      <vt:lpstr>Předčasný odchod ze vzdělávání na SŠ v Plzeňském kraji</vt:lpstr>
      <vt:lpstr>Výrazný úbytek absolventů SŠ v Plzeňském kraji (32 % bez nástaveb)</vt:lpstr>
      <vt:lpstr>Menší uplatnění absolventů SŠ v kraji s nižším středním odborným vzděláním</vt:lpstr>
      <vt:lpstr>Menší podíl VOŠ na terciárním vzdělávání v Plzeňském kraji</vt:lpstr>
      <vt:lpstr>Trh práce v Plzeňském kraji </vt:lpstr>
      <vt:lpstr>Pokračuje pokles mladých nastupujících na trh práce</vt:lpstr>
      <vt:lpstr>Růst zaměstnanosti v Plzeňském kraji, zejména v průmyslu</vt:lpstr>
      <vt:lpstr>Největší růst v hlavních třídách Obsluha strojů a zařízení, montéři a „Specialisté“</vt:lpstr>
      <vt:lpstr>Pokles zájmu mladých v hlavní třídě Řemeslníci, kvalifikovaní výrobci, opraváři</vt:lpstr>
      <vt:lpstr>Nepříznivá věková struktura pedagogů v Plzeňském kraji</vt:lpstr>
      <vt:lpstr>Pozitivní je dlouhodobě nízká míra nezaměstnanosti v Plzeňském kraji</vt:lpstr>
      <vt:lpstr>Rychlý růst počtu volných pracovních míst v Plzeňském kraji od roku 2014 </vt:lpstr>
      <vt:lpstr>Velká citlivost obyvatel s nižším vzděláním na vývoj ekonomiky v Plzeňském kraji</vt:lpstr>
      <vt:lpstr>Řada „dělnických“ profesí s velkým počtem volných pracovních míst v kraji  </vt:lpstr>
      <vt:lpstr>Vnitrokrajské rozdíly ve struktuře ekonomické základny 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doksansky</dc:creator>
  <cp:lastModifiedBy>Ženíšková Lucie</cp:lastModifiedBy>
  <cp:revision>628</cp:revision>
  <dcterms:created xsi:type="dcterms:W3CDTF">2009-01-06T11:44:45Z</dcterms:created>
  <dcterms:modified xsi:type="dcterms:W3CDTF">2016-04-25T13:05:58Z</dcterms:modified>
</cp:coreProperties>
</file>