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drawings/drawing3.xml" ContentType="application/vnd.openxmlformats-officedocument.drawingml.chartshapes+xml"/>
  <Override PartName="/ppt/charts/chart5.xml" ContentType="application/vnd.openxmlformats-officedocument.drawingml.chart+xml"/>
  <Override PartName="/ppt/drawings/drawing4.xml" ContentType="application/vnd.openxmlformats-officedocument.drawingml.chartshapes+xml"/>
  <Override PartName="/ppt/charts/chart6.xml" ContentType="application/vnd.openxmlformats-officedocument.drawingml.chart+xml"/>
  <Override PartName="/ppt/drawings/drawing5.xml" ContentType="application/vnd.openxmlformats-officedocument.drawingml.chartshapes+xml"/>
  <Override PartName="/ppt/charts/chart7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6.xml" ContentType="application/vnd.openxmlformats-officedocument.drawingml.chartshapes+xml"/>
  <Override PartName="/ppt/charts/chart8.xml" ContentType="application/vnd.openxmlformats-officedocument.drawingml.chart+xml"/>
  <Override PartName="/ppt/theme/themeOverride1.xml" ContentType="application/vnd.openxmlformats-officedocument.themeOverride+xml"/>
  <Override PartName="/ppt/drawings/drawing7.xml" ContentType="application/vnd.openxmlformats-officedocument.drawingml.chartshapes+xml"/>
  <Override PartName="/ppt/charts/chart9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8.xml" ContentType="application/vnd.openxmlformats-officedocument.drawingml.chartshapes+xml"/>
  <Override PartName="/ppt/charts/chart10.xml" ContentType="application/vnd.openxmlformats-officedocument.drawingml.chart+xml"/>
  <Override PartName="/ppt/theme/themeOverride2.xml" ContentType="application/vnd.openxmlformats-officedocument.themeOverride+xml"/>
  <Override PartName="/ppt/drawings/drawing9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  <p:sldMasterId id="2147483701" r:id="rId4"/>
  </p:sldMasterIdLst>
  <p:notesMasterIdLst>
    <p:notesMasterId r:id="rId62"/>
  </p:notesMasterIdLst>
  <p:handoutMasterIdLst>
    <p:handoutMasterId r:id="rId63"/>
  </p:handoutMasterIdLst>
  <p:sldIdLst>
    <p:sldId id="256" r:id="rId5"/>
    <p:sldId id="290" r:id="rId6"/>
    <p:sldId id="259" r:id="rId7"/>
    <p:sldId id="306" r:id="rId8"/>
    <p:sldId id="335" r:id="rId9"/>
    <p:sldId id="375" r:id="rId10"/>
    <p:sldId id="377" r:id="rId11"/>
    <p:sldId id="424" r:id="rId12"/>
    <p:sldId id="423" r:id="rId13"/>
    <p:sldId id="425" r:id="rId14"/>
    <p:sldId id="426" r:id="rId15"/>
    <p:sldId id="427" r:id="rId16"/>
    <p:sldId id="429" r:id="rId17"/>
    <p:sldId id="317" r:id="rId18"/>
    <p:sldId id="438" r:id="rId19"/>
    <p:sldId id="376" r:id="rId20"/>
    <p:sldId id="379" r:id="rId21"/>
    <p:sldId id="439" r:id="rId22"/>
    <p:sldId id="292" r:id="rId23"/>
    <p:sldId id="432" r:id="rId24"/>
    <p:sldId id="433" r:id="rId25"/>
    <p:sldId id="434" r:id="rId26"/>
    <p:sldId id="435" r:id="rId27"/>
    <p:sldId id="436" r:id="rId28"/>
    <p:sldId id="437" r:id="rId29"/>
    <p:sldId id="307" r:id="rId30"/>
    <p:sldId id="451" r:id="rId31"/>
    <p:sldId id="440" r:id="rId32"/>
    <p:sldId id="441" r:id="rId33"/>
    <p:sldId id="442" r:id="rId34"/>
    <p:sldId id="443" r:id="rId35"/>
    <p:sldId id="444" r:id="rId36"/>
    <p:sldId id="445" r:id="rId37"/>
    <p:sldId id="446" r:id="rId38"/>
    <p:sldId id="447" r:id="rId39"/>
    <p:sldId id="448" r:id="rId40"/>
    <p:sldId id="449" r:id="rId41"/>
    <p:sldId id="450" r:id="rId42"/>
    <p:sldId id="430" r:id="rId43"/>
    <p:sldId id="452" r:id="rId44"/>
    <p:sldId id="453" r:id="rId45"/>
    <p:sldId id="454" r:id="rId46"/>
    <p:sldId id="455" r:id="rId47"/>
    <p:sldId id="456" r:id="rId48"/>
    <p:sldId id="457" r:id="rId49"/>
    <p:sldId id="458" r:id="rId50"/>
    <p:sldId id="459" r:id="rId51"/>
    <p:sldId id="460" r:id="rId52"/>
    <p:sldId id="461" r:id="rId53"/>
    <p:sldId id="462" r:id="rId54"/>
    <p:sldId id="463" r:id="rId55"/>
    <p:sldId id="464" r:id="rId56"/>
    <p:sldId id="465" r:id="rId57"/>
    <p:sldId id="466" r:id="rId58"/>
    <p:sldId id="467" r:id="rId59"/>
    <p:sldId id="293" r:id="rId60"/>
    <p:sldId id="283" r:id="rId61"/>
  </p:sldIdLst>
  <p:sldSz cx="12192000" cy="6858000"/>
  <p:notesSz cx="9874250" cy="6797675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17" d="100"/>
          <a:sy n="117" d="100"/>
        </p:scale>
        <p:origin x="115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\\serverdc\texty\Plz_kraj\OSMS_K&#218;PK\Absolventi2019\ProPrezentaci\AbsolventiS&#352;vPK06-18_191016prez.xlsx" TargetMode="Externa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9.xml"/><Relationship Id="rId2" Type="http://schemas.openxmlformats.org/officeDocument/2006/relationships/oleObject" Target="file:///\\serverdc\texty\Plz_kraj\OSMS_K&#218;PK\Absolventi2019\Prezentace\PodkladyPrezentace\V&#352;absolventi06-18dleM&#352;MTprez.xlsx" TargetMode="External"/><Relationship Id="rId1" Type="http://schemas.openxmlformats.org/officeDocument/2006/relationships/themeOverride" Target="../theme/themeOverride2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serverdc\texty\Plz_kraj\OSMS_K&#218;PK\Absolventi2019\ProPrezentaci\Krajske_srovn&#225;n&#237;_S&#352;aVO&#352;191016prez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\\serverdc\texty\Plz_kraj\OSMS_K&#218;PK\Absolventi2019\ProPrezentaci\AbsolventiS&#352;vPK06-18_191016prez.xlsx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file:///\\serverdc\texty\Plz_kraj\OSMS_K&#218;PK\Absolventi2019\Prezentace\PodkladyPrezentace\AbsolventiS&#352;vPK06-18_191016prez.xlsx" TargetMode="Externa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oleObject" Target="file:///\\serverdc\texty\Plz_kraj\OSMS_K&#218;PK\Absolventi2019\ProPrezentaci\PredikceAbsolvent&#367;S&#352;prez.xlsx" TargetMode="Externa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oleObject" Target="file:///\\serverdc\texty\Plz_kraj\OSMS_K&#218;PK\Absolventi2019\ProPrezentaci\PredikceAbsolvent&#367;S&#352;prez.xlsx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\\serverdc\gis\Gisdata\kraj\Observato&#345;+Spr&#225;vn&#225;Volba\OBSERVATO&#344;\Vzd&#283;l&#225;v&#225;n&#237;\V&#352;\PK\BilanceZapsan&#253;ch+Student&#367;+Absolvent&#367;06-18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7.xml"/><Relationship Id="rId2" Type="http://schemas.openxmlformats.org/officeDocument/2006/relationships/oleObject" Target="file:///\\serverdc\texty\Plz_kraj\OSMS_K&#218;PK\Absolventi2019\Prezentace\PodkladyPrezentace\V&#352;absolventi06-18dleM&#352;MTprez.xlsx" TargetMode="External"/><Relationship Id="rId1" Type="http://schemas.openxmlformats.org/officeDocument/2006/relationships/themeOverride" Target="../theme/themeOverride1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\\serverdc\gis\Gisdata\kraj\Observato&#345;+Spr&#225;vn&#225;Volba\OBSERVATO&#344;\Vzd&#283;l&#225;v&#225;n&#237;\V&#352;\PK\BilanceZapsan&#253;ch+Student&#367;+Absolvent&#367;06-18.xlsx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 b="1"/>
            </a:pPr>
            <a:r>
              <a:rPr lang="cs-CZ" sz="1400" b="1"/>
              <a:t>Vývoj počtu absolventů SŠ v Plzeňském kraji podle stupně vzdělání</a:t>
            </a:r>
          </a:p>
        </c:rich>
      </c:tx>
      <c:layout>
        <c:manualLayout>
          <c:xMode val="edge"/>
          <c:yMode val="edge"/>
          <c:x val="9.9712537310634411E-2"/>
          <c:y val="1.4751419748073283E-3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10107646126941729"/>
          <c:y val="6.04547644366017E-2"/>
          <c:w val="0.61811878619288441"/>
          <c:h val="0.84854422924877881"/>
        </c:manualLayout>
      </c:layout>
      <c:barChart>
        <c:barDir val="col"/>
        <c:grouping val="stacked"/>
        <c:varyColors val="0"/>
        <c:ser>
          <c:idx val="4"/>
          <c:order val="0"/>
          <c:tx>
            <c:strRef>
              <c:f>StupeňAbsol!$A$4</c:f>
              <c:strCache>
                <c:ptCount val="1"/>
                <c:pt idx="0">
                  <c:v>Praktická škola</c:v>
                </c:pt>
              </c:strCache>
            </c:strRef>
          </c:tx>
          <c:invertIfNegative val="0"/>
          <c:cat>
            <c:numRef>
              <c:f>StupeňAbsol!$B$3:$N$3</c:f>
              <c:numCache>
                <c:formatCode>General</c:formatCode>
                <c:ptCount val="13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</c:numCache>
            </c:numRef>
          </c:cat>
          <c:val>
            <c:numRef>
              <c:f>StupeňAbsol!$B$4:$N$4</c:f>
              <c:numCache>
                <c:formatCode>General</c:formatCode>
                <c:ptCount val="13"/>
                <c:pt idx="0">
                  <c:v>15</c:v>
                </c:pt>
                <c:pt idx="1">
                  <c:v>9</c:v>
                </c:pt>
                <c:pt idx="2">
                  <c:v>9</c:v>
                </c:pt>
                <c:pt idx="3">
                  <c:v>8</c:v>
                </c:pt>
                <c:pt idx="4">
                  <c:v>8</c:v>
                </c:pt>
                <c:pt idx="5">
                  <c:v>9</c:v>
                </c:pt>
                <c:pt idx="6">
                  <c:v>5</c:v>
                </c:pt>
                <c:pt idx="7">
                  <c:v>0</c:v>
                </c:pt>
                <c:pt idx="8">
                  <c:v>15</c:v>
                </c:pt>
                <c:pt idx="9">
                  <c:v>6</c:v>
                </c:pt>
                <c:pt idx="10">
                  <c:v>6</c:v>
                </c:pt>
                <c:pt idx="11">
                  <c:v>1</c:v>
                </c:pt>
                <c:pt idx="12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62-47AC-9714-BFA3153FC6F9}"/>
            </c:ext>
          </c:extLst>
        </c:ser>
        <c:ser>
          <c:idx val="9"/>
          <c:order val="1"/>
          <c:tx>
            <c:strRef>
              <c:f>StupeňAbsol!$A$5</c:f>
              <c:strCache>
                <c:ptCount val="1"/>
                <c:pt idx="0">
                  <c:v>Střední bez maturity i výučního listu</c:v>
                </c:pt>
              </c:strCache>
            </c:strRef>
          </c:tx>
          <c:invertIfNegative val="0"/>
          <c:val>
            <c:numRef>
              <c:f>StupeňAbsol!$B$5:$N$5</c:f>
              <c:numCache>
                <c:formatCode>General</c:formatCode>
                <c:ptCount val="13"/>
                <c:pt idx="8">
                  <c:v>9</c:v>
                </c:pt>
                <c:pt idx="12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062-47AC-9714-BFA3153FC6F9}"/>
            </c:ext>
          </c:extLst>
        </c:ser>
        <c:ser>
          <c:idx val="2"/>
          <c:order val="2"/>
          <c:tx>
            <c:strRef>
              <c:f>StupeňAbsol!$A$6</c:f>
              <c:strCache>
                <c:ptCount val="1"/>
                <c:pt idx="0">
                  <c:v>Nižší střední odborné s výučním listem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>
                    <a:solidFill>
                      <a:schemeClr val="bg1"/>
                    </a:solidFill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StupeňAbsol!$B$3:$N$3</c:f>
              <c:numCache>
                <c:formatCode>General</c:formatCode>
                <c:ptCount val="13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</c:numCache>
            </c:numRef>
          </c:cat>
          <c:val>
            <c:numRef>
              <c:f>StupeňAbsol!$B$6:$N$6</c:f>
              <c:numCache>
                <c:formatCode>General</c:formatCode>
                <c:ptCount val="13"/>
                <c:pt idx="0">
                  <c:v>259</c:v>
                </c:pt>
                <c:pt idx="1">
                  <c:v>236</c:v>
                </c:pt>
                <c:pt idx="2">
                  <c:v>169</c:v>
                </c:pt>
                <c:pt idx="3">
                  <c:v>199</c:v>
                </c:pt>
                <c:pt idx="4">
                  <c:v>164</c:v>
                </c:pt>
                <c:pt idx="5">
                  <c:v>164</c:v>
                </c:pt>
                <c:pt idx="6">
                  <c:v>178</c:v>
                </c:pt>
                <c:pt idx="7">
                  <c:v>153</c:v>
                </c:pt>
                <c:pt idx="8">
                  <c:v>115</c:v>
                </c:pt>
                <c:pt idx="9">
                  <c:v>97</c:v>
                </c:pt>
                <c:pt idx="10">
                  <c:v>144</c:v>
                </c:pt>
                <c:pt idx="11">
                  <c:v>130</c:v>
                </c:pt>
                <c:pt idx="12">
                  <c:v>114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062-47AC-9714-BFA3153FC6F9}"/>
            </c:ext>
          </c:extLst>
        </c:ser>
        <c:ser>
          <c:idx val="5"/>
          <c:order val="3"/>
          <c:tx>
            <c:strRef>
              <c:f>StupeňAbsol!$A$7</c:f>
              <c:strCache>
                <c:ptCount val="1"/>
                <c:pt idx="0">
                  <c:v>Střední odborné s výučním listem</c:v>
                </c:pt>
              </c:strCache>
            </c:strRef>
          </c:tx>
          <c:spPr>
            <a:solidFill>
              <a:srgbClr val="FF8F8F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/>
                </a:pPr>
                <a:endParaRPr lang="cs-CZ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StupeňAbsol!$B$3:$N$3</c:f>
              <c:numCache>
                <c:formatCode>General</c:formatCode>
                <c:ptCount val="13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</c:numCache>
            </c:numRef>
          </c:cat>
          <c:val>
            <c:numRef>
              <c:f>StupeňAbsol!$B$7:$N$7</c:f>
              <c:numCache>
                <c:formatCode>General</c:formatCode>
                <c:ptCount val="13"/>
                <c:pt idx="0">
                  <c:v>1941</c:v>
                </c:pt>
                <c:pt idx="1">
                  <c:v>1952</c:v>
                </c:pt>
                <c:pt idx="2">
                  <c:v>1694</c:v>
                </c:pt>
                <c:pt idx="3">
                  <c:v>1500</c:v>
                </c:pt>
                <c:pt idx="4">
                  <c:v>1535</c:v>
                </c:pt>
                <c:pt idx="5">
                  <c:v>1413</c:v>
                </c:pt>
                <c:pt idx="6">
                  <c:v>1492</c:v>
                </c:pt>
                <c:pt idx="7">
                  <c:v>1168</c:v>
                </c:pt>
                <c:pt idx="8">
                  <c:v>1233</c:v>
                </c:pt>
                <c:pt idx="9">
                  <c:v>1149</c:v>
                </c:pt>
                <c:pt idx="10">
                  <c:v>1115</c:v>
                </c:pt>
                <c:pt idx="11">
                  <c:v>1089</c:v>
                </c:pt>
                <c:pt idx="12">
                  <c:v>1090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062-47AC-9714-BFA3153FC6F9}"/>
            </c:ext>
          </c:extLst>
        </c:ser>
        <c:ser>
          <c:idx val="7"/>
          <c:order val="4"/>
          <c:tx>
            <c:strRef>
              <c:f>StupeňAbsol!$A$8</c:f>
              <c:strCache>
                <c:ptCount val="1"/>
                <c:pt idx="0">
                  <c:v>Úplné střední odborné s výcvikem a maturitou</c:v>
                </c:pt>
              </c:strCache>
            </c:strRef>
          </c:tx>
          <c:spPr>
            <a:solidFill>
              <a:schemeClr val="accent4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/>
                </a:pPr>
                <a:endParaRPr lang="cs-CZ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StupeňAbsol!$B$3:$N$3</c:f>
              <c:numCache>
                <c:formatCode>General</c:formatCode>
                <c:ptCount val="13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</c:numCache>
            </c:numRef>
          </c:cat>
          <c:val>
            <c:numRef>
              <c:f>StupeňAbsol!$B$8:$N$8</c:f>
              <c:numCache>
                <c:formatCode>General</c:formatCode>
                <c:ptCount val="13"/>
                <c:pt idx="0">
                  <c:v>260</c:v>
                </c:pt>
                <c:pt idx="1">
                  <c:v>280</c:v>
                </c:pt>
                <c:pt idx="2">
                  <c:v>308</c:v>
                </c:pt>
                <c:pt idx="3">
                  <c:v>317</c:v>
                </c:pt>
                <c:pt idx="4">
                  <c:v>396</c:v>
                </c:pt>
                <c:pt idx="5">
                  <c:v>249</c:v>
                </c:pt>
                <c:pt idx="6">
                  <c:v>313</c:v>
                </c:pt>
                <c:pt idx="7">
                  <c:v>265</c:v>
                </c:pt>
                <c:pt idx="8">
                  <c:v>224</c:v>
                </c:pt>
                <c:pt idx="9">
                  <c:v>178</c:v>
                </c:pt>
                <c:pt idx="10">
                  <c:v>174</c:v>
                </c:pt>
                <c:pt idx="11">
                  <c:v>184</c:v>
                </c:pt>
                <c:pt idx="12">
                  <c:v>183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062-47AC-9714-BFA3153FC6F9}"/>
            </c:ext>
          </c:extLst>
        </c:ser>
        <c:ser>
          <c:idx val="3"/>
          <c:order val="5"/>
          <c:tx>
            <c:strRef>
              <c:f>StupeňAbsol!$A$9</c:f>
              <c:strCache>
                <c:ptCount val="1"/>
                <c:pt idx="0">
                  <c:v>Úplné střední odborné s maturitou (bez výcviku)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>
                    <a:solidFill>
                      <a:schemeClr val="bg1"/>
                    </a:solidFill>
                  </a:defRPr>
                </a:pPr>
                <a:endParaRPr lang="cs-CZ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StupeňAbsol!$B$3:$N$3</c:f>
              <c:numCache>
                <c:formatCode>General</c:formatCode>
                <c:ptCount val="13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</c:numCache>
            </c:numRef>
          </c:cat>
          <c:val>
            <c:numRef>
              <c:f>StupeňAbsol!$B$9:$N$9</c:f>
              <c:numCache>
                <c:formatCode>General</c:formatCode>
                <c:ptCount val="13"/>
                <c:pt idx="0">
                  <c:v>2278</c:v>
                </c:pt>
                <c:pt idx="1">
                  <c:v>2434</c:v>
                </c:pt>
                <c:pt idx="2">
                  <c:v>2303</c:v>
                </c:pt>
                <c:pt idx="3">
                  <c:v>2348</c:v>
                </c:pt>
                <c:pt idx="4">
                  <c:v>2218</c:v>
                </c:pt>
                <c:pt idx="5">
                  <c:v>1925</c:v>
                </c:pt>
                <c:pt idx="6">
                  <c:v>1875</c:v>
                </c:pt>
                <c:pt idx="7">
                  <c:v>2120</c:v>
                </c:pt>
                <c:pt idx="8">
                  <c:v>1778</c:v>
                </c:pt>
                <c:pt idx="9">
                  <c:v>1567</c:v>
                </c:pt>
                <c:pt idx="10">
                  <c:v>1419</c:v>
                </c:pt>
                <c:pt idx="11">
                  <c:v>1440</c:v>
                </c:pt>
                <c:pt idx="12">
                  <c:v>1582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062-47AC-9714-BFA3153FC6F9}"/>
            </c:ext>
          </c:extLst>
        </c:ser>
        <c:ser>
          <c:idx val="1"/>
          <c:order val="6"/>
          <c:tx>
            <c:strRef>
              <c:f>StupeňAbsol!$A$10</c:f>
              <c:strCache>
                <c:ptCount val="1"/>
                <c:pt idx="0">
                  <c:v>Gymnázia celkem</c:v>
                </c:pt>
              </c:strCache>
            </c:strRef>
          </c:tx>
          <c:spPr>
            <a:solidFill>
              <a:srgbClr val="D8BCF6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/>
                </a:pPr>
                <a:endParaRPr lang="cs-CZ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StupeňAbsol!$B$3:$N$3</c:f>
              <c:numCache>
                <c:formatCode>General</c:formatCode>
                <c:ptCount val="13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</c:numCache>
            </c:numRef>
          </c:cat>
          <c:val>
            <c:numRef>
              <c:f>StupeňAbsol!$B$10:$N$10</c:f>
              <c:numCache>
                <c:formatCode>General</c:formatCode>
                <c:ptCount val="13"/>
                <c:pt idx="0">
                  <c:v>966</c:v>
                </c:pt>
                <c:pt idx="1">
                  <c:v>995</c:v>
                </c:pt>
                <c:pt idx="2">
                  <c:v>1014</c:v>
                </c:pt>
                <c:pt idx="3">
                  <c:v>1001</c:v>
                </c:pt>
                <c:pt idx="4">
                  <c:v>1055</c:v>
                </c:pt>
                <c:pt idx="5">
                  <c:v>974</c:v>
                </c:pt>
                <c:pt idx="6">
                  <c:v>1006</c:v>
                </c:pt>
                <c:pt idx="7">
                  <c:v>953</c:v>
                </c:pt>
                <c:pt idx="8">
                  <c:v>949</c:v>
                </c:pt>
                <c:pt idx="9">
                  <c:v>904</c:v>
                </c:pt>
                <c:pt idx="10">
                  <c:v>880</c:v>
                </c:pt>
                <c:pt idx="11">
                  <c:v>860</c:v>
                </c:pt>
                <c:pt idx="12">
                  <c:v>892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062-47AC-9714-BFA3153FC6F9}"/>
            </c:ext>
          </c:extLst>
        </c:ser>
        <c:ser>
          <c:idx val="6"/>
          <c:order val="7"/>
          <c:tx>
            <c:strRef>
              <c:f>StupeňAbsol!$A$12</c:f>
              <c:strCache>
                <c:ptCount val="1"/>
                <c:pt idx="0">
                  <c:v>Konzervatoř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cat>
            <c:numRef>
              <c:f>StupeňAbsol!$B$3:$N$3</c:f>
              <c:numCache>
                <c:formatCode>General</c:formatCode>
                <c:ptCount val="13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</c:numCache>
            </c:numRef>
          </c:cat>
          <c:val>
            <c:numRef>
              <c:f>StupeňAbsol!$B$12:$N$12</c:f>
              <c:numCache>
                <c:formatCode>General</c:formatCode>
                <c:ptCount val="13"/>
                <c:pt idx="0">
                  <c:v>23</c:v>
                </c:pt>
                <c:pt idx="1">
                  <c:v>25</c:v>
                </c:pt>
                <c:pt idx="2">
                  <c:v>25</c:v>
                </c:pt>
                <c:pt idx="3">
                  <c:v>17</c:v>
                </c:pt>
                <c:pt idx="4">
                  <c:v>13</c:v>
                </c:pt>
                <c:pt idx="5">
                  <c:v>26</c:v>
                </c:pt>
                <c:pt idx="6">
                  <c:v>19</c:v>
                </c:pt>
                <c:pt idx="7">
                  <c:v>16</c:v>
                </c:pt>
                <c:pt idx="8">
                  <c:v>40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1062-47AC-9714-BFA3153FC6F9}"/>
            </c:ext>
          </c:extLst>
        </c:ser>
        <c:ser>
          <c:idx val="0"/>
          <c:order val="8"/>
          <c:tx>
            <c:strRef>
              <c:f>StupeňAbsol!$A$11</c:f>
              <c:strCache>
                <c:ptCount val="1"/>
                <c:pt idx="0">
                  <c:v>Nástavby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/>
                </a:pPr>
                <a:endParaRPr lang="cs-CZ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StupeňAbsol!$B$3:$N$3</c:f>
              <c:numCache>
                <c:formatCode>General</c:formatCode>
                <c:ptCount val="13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</c:numCache>
            </c:numRef>
          </c:cat>
          <c:val>
            <c:numRef>
              <c:f>StupeňAbsol!$B$11:$N$11</c:f>
              <c:numCache>
                <c:formatCode>General</c:formatCode>
                <c:ptCount val="13"/>
                <c:pt idx="0">
                  <c:v>746</c:v>
                </c:pt>
                <c:pt idx="1">
                  <c:v>783</c:v>
                </c:pt>
                <c:pt idx="2">
                  <c:v>794</c:v>
                </c:pt>
                <c:pt idx="3">
                  <c:v>733</c:v>
                </c:pt>
                <c:pt idx="4">
                  <c:v>731</c:v>
                </c:pt>
                <c:pt idx="5">
                  <c:v>538</c:v>
                </c:pt>
                <c:pt idx="6">
                  <c:v>432</c:v>
                </c:pt>
                <c:pt idx="7">
                  <c:v>337</c:v>
                </c:pt>
                <c:pt idx="8">
                  <c:v>299</c:v>
                </c:pt>
                <c:pt idx="9">
                  <c:v>136</c:v>
                </c:pt>
                <c:pt idx="10">
                  <c:v>131</c:v>
                </c:pt>
                <c:pt idx="11">
                  <c:v>125</c:v>
                </c:pt>
                <c:pt idx="12">
                  <c:v>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062-47AC-9714-BFA3153FC6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"/>
        <c:overlap val="100"/>
        <c:axId val="140355072"/>
        <c:axId val="140356992"/>
      </c:barChart>
      <c:lineChart>
        <c:grouping val="standard"/>
        <c:varyColors val="0"/>
        <c:ser>
          <c:idx val="8"/>
          <c:order val="9"/>
          <c:tx>
            <c:strRef>
              <c:f>StupeňAbsol!$A$15</c:f>
              <c:strCache>
                <c:ptCount val="1"/>
                <c:pt idx="0">
                  <c:v>Počet 18letých (k 1.1.)</c:v>
                </c:pt>
              </c:strCache>
            </c:strRef>
          </c:tx>
          <c:spPr>
            <a:ln w="19050">
              <a:solidFill>
                <a:srgbClr val="00B050"/>
              </a:solidFill>
            </a:ln>
          </c:spPr>
          <c:marker>
            <c:symbol val="none"/>
          </c:marker>
          <c:val>
            <c:numRef>
              <c:f>StupeňAbsol!$B$15:$N$15</c:f>
              <c:numCache>
                <c:formatCode>General</c:formatCode>
                <c:ptCount val="13"/>
                <c:pt idx="0">
                  <c:v>6898</c:v>
                </c:pt>
                <c:pt idx="1">
                  <c:v>6872</c:v>
                </c:pt>
                <c:pt idx="2">
                  <c:v>6952</c:v>
                </c:pt>
                <c:pt idx="3">
                  <c:v>6919</c:v>
                </c:pt>
                <c:pt idx="4">
                  <c:v>6785</c:v>
                </c:pt>
                <c:pt idx="5">
                  <c:v>6265</c:v>
                </c:pt>
                <c:pt idx="6">
                  <c:v>6451</c:v>
                </c:pt>
                <c:pt idx="7">
                  <c:v>5819</c:v>
                </c:pt>
                <c:pt idx="8">
                  <c:v>5176</c:v>
                </c:pt>
                <c:pt idx="9">
                  <c:v>4819</c:v>
                </c:pt>
                <c:pt idx="10">
                  <c:v>4747</c:v>
                </c:pt>
                <c:pt idx="11">
                  <c:v>4855</c:v>
                </c:pt>
                <c:pt idx="12">
                  <c:v>4826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1062-47AC-9714-BFA3153FC6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0355072"/>
        <c:axId val="140356992"/>
      </c:lineChart>
      <c:catAx>
        <c:axId val="140355072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 rot="-2700000" vert="horz"/>
          <a:lstStyle/>
          <a:p>
            <a:pPr>
              <a:defRPr/>
            </a:pPr>
            <a:endParaRPr lang="cs-CZ"/>
          </a:p>
        </c:txPr>
        <c:crossAx val="140356992"/>
        <c:crosses val="autoZero"/>
        <c:auto val="1"/>
        <c:lblAlgn val="ctr"/>
        <c:lblOffset val="100"/>
        <c:tickMarkSkip val="4"/>
        <c:noMultiLvlLbl val="0"/>
      </c:catAx>
      <c:valAx>
        <c:axId val="140356992"/>
        <c:scaling>
          <c:orientation val="minMax"/>
          <c:max val="750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cs-CZ"/>
                  <a:t>počet absolventů</a:t>
                </a:r>
              </a:p>
            </c:rich>
          </c:tx>
          <c:layout>
            <c:manualLayout>
              <c:xMode val="edge"/>
              <c:yMode val="edge"/>
              <c:x val="3.657253686662666E-3"/>
              <c:y val="0.36539033582340724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cs-CZ"/>
          </a:p>
        </c:txPr>
        <c:crossAx val="140355072"/>
        <c:crosses val="autoZero"/>
        <c:crossBetween val="between"/>
        <c:majorUnit val="500"/>
      </c:valAx>
    </c:plotArea>
    <c:legend>
      <c:legendPos val="r"/>
      <c:layout>
        <c:manualLayout>
          <c:xMode val="edge"/>
          <c:yMode val="edge"/>
          <c:x val="0.72353053000136647"/>
          <c:y val="0.11682987501043687"/>
          <c:w val="0.27646946999863353"/>
          <c:h val="0.80458534074809629"/>
        </c:manualLayout>
      </c:layout>
      <c:overlay val="0"/>
    </c:legend>
    <c:plotVisOnly val="1"/>
    <c:dispBlanksAs val="gap"/>
    <c:showDLblsOverMax val="0"/>
  </c:chart>
  <c:spPr>
    <a:ln w="12700">
      <a:solidFill>
        <a:schemeClr val="bg1">
          <a:lumMod val="75000"/>
        </a:schemeClr>
      </a:solidFill>
    </a:ln>
  </c:spPr>
  <c:txPr>
    <a:bodyPr/>
    <a:lstStyle/>
    <a:p>
      <a:pPr>
        <a:defRPr sz="12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cs-CZ"/>
    </a:p>
  </c:txPr>
  <c:externalData r:id="rId1">
    <c:autoUpdate val="0"/>
  </c:externalData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Vývoj počtu absolventů </a:t>
            </a:r>
            <a:r>
              <a:rPr lang="cs-CZ"/>
              <a:t>magisterského studia podle fakult</a:t>
            </a:r>
          </a:p>
          <a:p>
            <a:pPr>
              <a:defRPr/>
            </a:pPr>
            <a:r>
              <a:rPr lang="cs-CZ"/>
              <a:t>v Plzeňském  kraji</a:t>
            </a:r>
            <a:r>
              <a:rPr lang="en-US"/>
              <a:t> </a:t>
            </a:r>
            <a:endParaRPr lang="cs-CZ"/>
          </a:p>
        </c:rich>
      </c:tx>
      <c:layout>
        <c:manualLayout>
          <c:xMode val="edge"/>
          <c:yMode val="edge"/>
          <c:x val="0.10713252154597398"/>
          <c:y val="0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10241351525436415"/>
          <c:y val="9.6511248838359348E-2"/>
          <c:w val="0.52642202927743953"/>
          <c:h val="0.81076609393078225"/>
        </c:manualLayout>
      </c:layout>
      <c:barChart>
        <c:barDir val="col"/>
        <c:grouping val="stacked"/>
        <c:varyColors val="0"/>
        <c:ser>
          <c:idx val="1"/>
          <c:order val="1"/>
          <c:tx>
            <c:strRef>
              <c:f>'CelkMgr06-18'!$T$33</c:f>
              <c:strCache>
                <c:ptCount val="1"/>
                <c:pt idx="0">
                  <c:v>Lékařská fakulta v Plzni</c:v>
                </c:pt>
              </c:strCache>
            </c:strRef>
          </c:tx>
          <c:spPr>
            <a:solidFill>
              <a:srgbClr val="FF7575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/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'CelkMgr06-18'!$U$31:$AG$31</c:f>
              <c:numCache>
                <c:formatCode>General</c:formatCode>
                <c:ptCount val="13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</c:numCache>
            </c:numRef>
          </c:cat>
          <c:val>
            <c:numRef>
              <c:f>'CelkMgr06-18'!$U$33:$AG$33</c:f>
              <c:numCache>
                <c:formatCode>#,##0</c:formatCode>
                <c:ptCount val="13"/>
                <c:pt idx="0">
                  <c:v>173</c:v>
                </c:pt>
                <c:pt idx="1">
                  <c:v>157</c:v>
                </c:pt>
                <c:pt idx="2">
                  <c:v>181</c:v>
                </c:pt>
                <c:pt idx="3">
                  <c:v>251</c:v>
                </c:pt>
                <c:pt idx="4">
                  <c:v>267</c:v>
                </c:pt>
                <c:pt idx="5">
                  <c:v>261</c:v>
                </c:pt>
                <c:pt idx="6">
                  <c:v>297</c:v>
                </c:pt>
                <c:pt idx="7">
                  <c:v>239</c:v>
                </c:pt>
                <c:pt idx="8">
                  <c:v>236</c:v>
                </c:pt>
                <c:pt idx="9">
                  <c:v>269</c:v>
                </c:pt>
                <c:pt idx="10">
                  <c:v>263</c:v>
                </c:pt>
                <c:pt idx="11">
                  <c:v>283</c:v>
                </c:pt>
                <c:pt idx="12">
                  <c:v>251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40E-46B1-9D12-D2803C8F5ECB}"/>
            </c:ext>
          </c:extLst>
        </c:ser>
        <c:ser>
          <c:idx val="2"/>
          <c:order val="2"/>
          <c:tx>
            <c:strRef>
              <c:f>'CelkMgr06-18'!$T$34</c:f>
              <c:strCache>
                <c:ptCount val="1"/>
                <c:pt idx="0">
                  <c:v>Fakulta pedagogická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/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'CelkMgr06-18'!$U$31:$AG$31</c:f>
              <c:numCache>
                <c:formatCode>General</c:formatCode>
                <c:ptCount val="13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</c:numCache>
            </c:numRef>
          </c:cat>
          <c:val>
            <c:numRef>
              <c:f>'CelkMgr06-18'!$U$34:$AG$34</c:f>
              <c:numCache>
                <c:formatCode>#,##0</c:formatCode>
                <c:ptCount val="13"/>
                <c:pt idx="0">
                  <c:v>442</c:v>
                </c:pt>
                <c:pt idx="1">
                  <c:v>395</c:v>
                </c:pt>
                <c:pt idx="2">
                  <c:v>384</c:v>
                </c:pt>
                <c:pt idx="3">
                  <c:v>413</c:v>
                </c:pt>
                <c:pt idx="4">
                  <c:v>514</c:v>
                </c:pt>
                <c:pt idx="5">
                  <c:v>369</c:v>
                </c:pt>
                <c:pt idx="6">
                  <c:v>282</c:v>
                </c:pt>
                <c:pt idx="7">
                  <c:v>304</c:v>
                </c:pt>
                <c:pt idx="8">
                  <c:v>282</c:v>
                </c:pt>
                <c:pt idx="9">
                  <c:v>228</c:v>
                </c:pt>
                <c:pt idx="10">
                  <c:v>227</c:v>
                </c:pt>
                <c:pt idx="11">
                  <c:v>171</c:v>
                </c:pt>
                <c:pt idx="12">
                  <c:v>163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40E-46B1-9D12-D2803C8F5ECB}"/>
            </c:ext>
          </c:extLst>
        </c:ser>
        <c:ser>
          <c:idx val="3"/>
          <c:order val="3"/>
          <c:tx>
            <c:strRef>
              <c:f>'CelkMgr06-18'!$T$35</c:f>
              <c:strCache>
                <c:ptCount val="1"/>
                <c:pt idx="0">
                  <c:v>Fakulta právnická</c:v>
                </c:pt>
              </c:strCache>
            </c:strRef>
          </c:tx>
          <c:spPr>
            <a:solidFill>
              <a:srgbClr val="F79646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/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'CelkMgr06-18'!$U$31:$AG$31</c:f>
              <c:numCache>
                <c:formatCode>General</c:formatCode>
                <c:ptCount val="13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</c:numCache>
            </c:numRef>
          </c:cat>
          <c:val>
            <c:numRef>
              <c:f>'CelkMgr06-18'!$U$35:$AG$35</c:f>
              <c:numCache>
                <c:formatCode>#,##0</c:formatCode>
                <c:ptCount val="13"/>
                <c:pt idx="0">
                  <c:v>303</c:v>
                </c:pt>
                <c:pt idx="1">
                  <c:v>296</c:v>
                </c:pt>
                <c:pt idx="2">
                  <c:v>292</c:v>
                </c:pt>
                <c:pt idx="3">
                  <c:v>353</c:v>
                </c:pt>
                <c:pt idx="4">
                  <c:v>306</c:v>
                </c:pt>
                <c:pt idx="5">
                  <c:v>338</c:v>
                </c:pt>
                <c:pt idx="6">
                  <c:v>394</c:v>
                </c:pt>
                <c:pt idx="7">
                  <c:v>240</c:v>
                </c:pt>
                <c:pt idx="8">
                  <c:v>271</c:v>
                </c:pt>
                <c:pt idx="9">
                  <c:v>208</c:v>
                </c:pt>
                <c:pt idx="10">
                  <c:v>157</c:v>
                </c:pt>
                <c:pt idx="11">
                  <c:v>58</c:v>
                </c:pt>
                <c:pt idx="12">
                  <c:v>148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40E-46B1-9D12-D2803C8F5ECB}"/>
            </c:ext>
          </c:extLst>
        </c:ser>
        <c:ser>
          <c:idx val="4"/>
          <c:order val="4"/>
          <c:tx>
            <c:strRef>
              <c:f>'CelkMgr06-18'!$T$36</c:f>
              <c:strCache>
                <c:ptCount val="1"/>
                <c:pt idx="0">
                  <c:v>Filozofická fakulta</c:v>
                </c:pt>
              </c:strCache>
            </c:strRef>
          </c:tx>
          <c:spPr>
            <a:solidFill>
              <a:srgbClr val="8064A2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>
                    <a:solidFill>
                      <a:schemeClr val="bg1"/>
                    </a:solidFill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'CelkMgr06-18'!$U$31:$AG$31</c:f>
              <c:numCache>
                <c:formatCode>General</c:formatCode>
                <c:ptCount val="13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</c:numCache>
            </c:numRef>
          </c:cat>
          <c:val>
            <c:numRef>
              <c:f>'CelkMgr06-18'!$U$36:$AG$36</c:f>
              <c:numCache>
                <c:formatCode>#,##0</c:formatCode>
                <c:ptCount val="13"/>
                <c:pt idx="0">
                  <c:v>140</c:v>
                </c:pt>
                <c:pt idx="1">
                  <c:v>169</c:v>
                </c:pt>
                <c:pt idx="2">
                  <c:v>186</c:v>
                </c:pt>
                <c:pt idx="3">
                  <c:v>158</c:v>
                </c:pt>
                <c:pt idx="4">
                  <c:v>181</c:v>
                </c:pt>
                <c:pt idx="5">
                  <c:v>206</c:v>
                </c:pt>
                <c:pt idx="6">
                  <c:v>180</c:v>
                </c:pt>
                <c:pt idx="7">
                  <c:v>202</c:v>
                </c:pt>
                <c:pt idx="8">
                  <c:v>214</c:v>
                </c:pt>
                <c:pt idx="9">
                  <c:v>162</c:v>
                </c:pt>
                <c:pt idx="10">
                  <c:v>153</c:v>
                </c:pt>
                <c:pt idx="11">
                  <c:v>133</c:v>
                </c:pt>
                <c:pt idx="12">
                  <c:v>126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40E-46B1-9D12-D2803C8F5ECB}"/>
            </c:ext>
          </c:extLst>
        </c:ser>
        <c:ser>
          <c:idx val="5"/>
          <c:order val="5"/>
          <c:tx>
            <c:strRef>
              <c:f>'CelkMgr06-18'!$T$37</c:f>
              <c:strCache>
                <c:ptCount val="1"/>
                <c:pt idx="0">
                  <c:v>Fakulta elektrotechnická</c:v>
                </c:pt>
              </c:strCache>
            </c:strRef>
          </c:tx>
          <c:spPr>
            <a:solidFill>
              <a:srgbClr val="4BACC6">
                <a:lumMod val="75000"/>
              </a:srgbClr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>
                    <a:solidFill>
                      <a:schemeClr val="bg1"/>
                    </a:solidFill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'CelkMgr06-18'!$U$31:$AG$31</c:f>
              <c:numCache>
                <c:formatCode>General</c:formatCode>
                <c:ptCount val="13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</c:numCache>
            </c:numRef>
          </c:cat>
          <c:val>
            <c:numRef>
              <c:f>'CelkMgr06-18'!$U$37:$AG$37</c:f>
              <c:numCache>
                <c:formatCode>#,##0</c:formatCode>
                <c:ptCount val="13"/>
                <c:pt idx="0">
                  <c:v>247</c:v>
                </c:pt>
                <c:pt idx="1">
                  <c:v>212</c:v>
                </c:pt>
                <c:pt idx="2">
                  <c:v>245</c:v>
                </c:pt>
                <c:pt idx="3">
                  <c:v>202</c:v>
                </c:pt>
                <c:pt idx="4">
                  <c:v>208</c:v>
                </c:pt>
                <c:pt idx="5">
                  <c:v>263</c:v>
                </c:pt>
                <c:pt idx="6">
                  <c:v>225</c:v>
                </c:pt>
                <c:pt idx="7">
                  <c:v>194</c:v>
                </c:pt>
                <c:pt idx="8">
                  <c:v>175</c:v>
                </c:pt>
                <c:pt idx="9">
                  <c:v>165</c:v>
                </c:pt>
                <c:pt idx="10">
                  <c:v>133</c:v>
                </c:pt>
                <c:pt idx="11">
                  <c:v>127</c:v>
                </c:pt>
                <c:pt idx="12">
                  <c:v>114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40E-46B1-9D12-D2803C8F5ECB}"/>
            </c:ext>
          </c:extLst>
        </c:ser>
        <c:ser>
          <c:idx val="6"/>
          <c:order val="6"/>
          <c:tx>
            <c:strRef>
              <c:f>'CelkMgr06-18'!$T$38</c:f>
              <c:strCache>
                <c:ptCount val="1"/>
                <c:pt idx="0">
                  <c:v>Fakulta ekonomická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/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'CelkMgr06-18'!$U$31:$AG$31</c:f>
              <c:numCache>
                <c:formatCode>General</c:formatCode>
                <c:ptCount val="13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</c:numCache>
            </c:numRef>
          </c:cat>
          <c:val>
            <c:numRef>
              <c:f>'CelkMgr06-18'!$U$38:$AG$38</c:f>
              <c:numCache>
                <c:formatCode>#,##0</c:formatCode>
                <c:ptCount val="13"/>
                <c:pt idx="0">
                  <c:v>134</c:v>
                </c:pt>
                <c:pt idx="1">
                  <c:v>194</c:v>
                </c:pt>
                <c:pt idx="2">
                  <c:v>188</c:v>
                </c:pt>
                <c:pt idx="3">
                  <c:v>181</c:v>
                </c:pt>
                <c:pt idx="4">
                  <c:v>149</c:v>
                </c:pt>
                <c:pt idx="5">
                  <c:v>165</c:v>
                </c:pt>
                <c:pt idx="6">
                  <c:v>118</c:v>
                </c:pt>
                <c:pt idx="7">
                  <c:v>111</c:v>
                </c:pt>
                <c:pt idx="8">
                  <c:v>145</c:v>
                </c:pt>
                <c:pt idx="9">
                  <c:v>104</c:v>
                </c:pt>
                <c:pt idx="10">
                  <c:v>125</c:v>
                </c:pt>
                <c:pt idx="11">
                  <c:v>149</c:v>
                </c:pt>
                <c:pt idx="12">
                  <c:v>112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40E-46B1-9D12-D2803C8F5ECB}"/>
            </c:ext>
          </c:extLst>
        </c:ser>
        <c:ser>
          <c:idx val="7"/>
          <c:order val="7"/>
          <c:tx>
            <c:strRef>
              <c:f>'CelkMgr06-18'!$T$39</c:f>
              <c:strCache>
                <c:ptCount val="1"/>
                <c:pt idx="0">
                  <c:v>Fakulta aplikovaných věd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/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'CelkMgr06-18'!$U$31:$AG$31</c:f>
              <c:numCache>
                <c:formatCode>General</c:formatCode>
                <c:ptCount val="13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</c:numCache>
            </c:numRef>
          </c:cat>
          <c:val>
            <c:numRef>
              <c:f>'CelkMgr06-18'!$U$39:$AG$39</c:f>
              <c:numCache>
                <c:formatCode>#,##0</c:formatCode>
                <c:ptCount val="13"/>
                <c:pt idx="0">
                  <c:v>164</c:v>
                </c:pt>
                <c:pt idx="1">
                  <c:v>164</c:v>
                </c:pt>
                <c:pt idx="2">
                  <c:v>118</c:v>
                </c:pt>
                <c:pt idx="3">
                  <c:v>122</c:v>
                </c:pt>
                <c:pt idx="4">
                  <c:v>135</c:v>
                </c:pt>
                <c:pt idx="5">
                  <c:v>119</c:v>
                </c:pt>
                <c:pt idx="6">
                  <c:v>102</c:v>
                </c:pt>
                <c:pt idx="7">
                  <c:v>132</c:v>
                </c:pt>
                <c:pt idx="8">
                  <c:v>116</c:v>
                </c:pt>
                <c:pt idx="9">
                  <c:v>100</c:v>
                </c:pt>
                <c:pt idx="10">
                  <c:v>123</c:v>
                </c:pt>
                <c:pt idx="11">
                  <c:v>86</c:v>
                </c:pt>
                <c:pt idx="12">
                  <c:v>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40E-46B1-9D12-D2803C8F5ECB}"/>
            </c:ext>
          </c:extLst>
        </c:ser>
        <c:ser>
          <c:idx val="8"/>
          <c:order val="8"/>
          <c:tx>
            <c:strRef>
              <c:f>'CelkMgr06-18'!$T$40</c:f>
              <c:strCache>
                <c:ptCount val="1"/>
                <c:pt idx="0">
                  <c:v>Fakulta strojní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100">
                    <a:solidFill>
                      <a:schemeClr val="bg1"/>
                    </a:solidFill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'CelkMgr06-18'!$U$31:$AG$31</c:f>
              <c:numCache>
                <c:formatCode>General</c:formatCode>
                <c:ptCount val="13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</c:numCache>
            </c:numRef>
          </c:cat>
          <c:val>
            <c:numRef>
              <c:f>'CelkMgr06-18'!$U$40:$AG$40</c:f>
              <c:numCache>
                <c:formatCode>#,##0</c:formatCode>
                <c:ptCount val="13"/>
                <c:pt idx="0">
                  <c:v>109</c:v>
                </c:pt>
                <c:pt idx="1">
                  <c:v>144</c:v>
                </c:pt>
                <c:pt idx="2">
                  <c:v>99</c:v>
                </c:pt>
                <c:pt idx="3">
                  <c:v>114</c:v>
                </c:pt>
                <c:pt idx="4">
                  <c:v>70</c:v>
                </c:pt>
                <c:pt idx="5">
                  <c:v>111</c:v>
                </c:pt>
                <c:pt idx="6">
                  <c:v>79</c:v>
                </c:pt>
                <c:pt idx="7">
                  <c:v>86</c:v>
                </c:pt>
                <c:pt idx="8">
                  <c:v>88</c:v>
                </c:pt>
                <c:pt idx="9">
                  <c:v>92</c:v>
                </c:pt>
                <c:pt idx="10">
                  <c:v>83</c:v>
                </c:pt>
                <c:pt idx="11">
                  <c:v>99</c:v>
                </c:pt>
                <c:pt idx="12">
                  <c:v>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B40E-46B1-9D12-D2803C8F5ECB}"/>
            </c:ext>
          </c:extLst>
        </c:ser>
        <c:ser>
          <c:idx val="0"/>
          <c:order val="9"/>
          <c:tx>
            <c:strRef>
              <c:f>'CelkMgr06-18'!$T$41</c:f>
              <c:strCache>
                <c:ptCount val="1"/>
                <c:pt idx="0">
                  <c:v>Fakulta designu a umění L. Sutnara</c:v>
                </c:pt>
              </c:strCache>
            </c:strRef>
          </c:tx>
          <c:spPr>
            <a:solidFill>
              <a:srgbClr val="DB7BD6"/>
            </a:solidFill>
            <a:ln>
              <a:noFill/>
            </a:ln>
          </c:spPr>
          <c:invertIfNegative val="0"/>
          <c:cat>
            <c:numRef>
              <c:f>'CelkMgr06-18'!$U$31:$AG$31</c:f>
              <c:numCache>
                <c:formatCode>General</c:formatCode>
                <c:ptCount val="13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</c:numCache>
            </c:numRef>
          </c:cat>
          <c:val>
            <c:numRef>
              <c:f>'CelkMgr06-18'!$U$41:$AG$41</c:f>
              <c:numCache>
                <c:formatCode>#,##0</c:formatCode>
                <c:ptCount val="13"/>
                <c:pt idx="0">
                  <c:v>0</c:v>
                </c:pt>
                <c:pt idx="1">
                  <c:v>0</c:v>
                </c:pt>
                <c:pt idx="2">
                  <c:v>2</c:v>
                </c:pt>
                <c:pt idx="3">
                  <c:v>10</c:v>
                </c:pt>
                <c:pt idx="4">
                  <c:v>11</c:v>
                </c:pt>
                <c:pt idx="5">
                  <c:v>18</c:v>
                </c:pt>
                <c:pt idx="6">
                  <c:v>24</c:v>
                </c:pt>
                <c:pt idx="7">
                  <c:v>28</c:v>
                </c:pt>
                <c:pt idx="8">
                  <c:v>38</c:v>
                </c:pt>
                <c:pt idx="9">
                  <c:v>46</c:v>
                </c:pt>
                <c:pt idx="10">
                  <c:v>44</c:v>
                </c:pt>
                <c:pt idx="11">
                  <c:v>60</c:v>
                </c:pt>
                <c:pt idx="12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40E-46B1-9D12-D2803C8F5ECB}"/>
            </c:ext>
          </c:extLst>
        </c:ser>
        <c:ser>
          <c:idx val="9"/>
          <c:order val="10"/>
          <c:tx>
            <c:strRef>
              <c:f>'CelkMgr06-18'!$T$42</c:f>
              <c:strCache>
                <c:ptCount val="1"/>
                <c:pt idx="0">
                  <c:v>Fakulta zdravotnických studií</c:v>
                </c:pt>
              </c:strCache>
            </c:strRef>
          </c:tx>
          <c:spPr>
            <a:solidFill>
              <a:srgbClr val="C0504D">
                <a:lumMod val="75000"/>
              </a:srgbClr>
            </a:solidFill>
          </c:spPr>
          <c:invertIfNegative val="0"/>
          <c:cat>
            <c:numRef>
              <c:f>'CelkMgr06-18'!$U$31:$AG$31</c:f>
              <c:numCache>
                <c:formatCode>General</c:formatCode>
                <c:ptCount val="13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</c:numCache>
            </c:numRef>
          </c:cat>
          <c:val>
            <c:numRef>
              <c:f>'CelkMgr06-18'!$U$42:$AG$42</c:f>
              <c:numCache>
                <c:formatCode>#,##0</c:formatCode>
                <c:ptCount val="1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27</c:v>
                </c:pt>
                <c:pt idx="8">
                  <c:v>16</c:v>
                </c:pt>
                <c:pt idx="9">
                  <c:v>19</c:v>
                </c:pt>
                <c:pt idx="10">
                  <c:v>14</c:v>
                </c:pt>
                <c:pt idx="11">
                  <c:v>18</c:v>
                </c:pt>
                <c:pt idx="12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B40E-46B1-9D12-D2803C8F5E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100"/>
        <c:axId val="153360640"/>
        <c:axId val="153382912"/>
      </c:barChart>
      <c:lineChart>
        <c:grouping val="standard"/>
        <c:varyColors val="0"/>
        <c:ser>
          <c:idx val="10"/>
          <c:order val="0"/>
          <c:tx>
            <c:strRef>
              <c:f>'CelkMgr06-18'!$T$43</c:f>
              <c:strCache>
                <c:ptCount val="1"/>
                <c:pt idx="0">
                  <c:v>Počet 24letých v kraji</c:v>
                </c:pt>
              </c:strCache>
            </c:strRef>
          </c:tx>
          <c:spPr>
            <a:ln w="25400">
              <a:solidFill>
                <a:srgbClr val="FF0000"/>
              </a:solidFill>
            </a:ln>
          </c:spPr>
          <c:marker>
            <c:symbol val="none"/>
          </c:marker>
          <c:val>
            <c:numRef>
              <c:f>'CelkMgr06-18'!$U$43:$AG$43</c:f>
              <c:numCache>
                <c:formatCode>#,##0</c:formatCode>
                <c:ptCount val="13"/>
                <c:pt idx="0">
                  <c:v>7430</c:v>
                </c:pt>
                <c:pt idx="1">
                  <c:v>7597</c:v>
                </c:pt>
                <c:pt idx="2">
                  <c:v>7740</c:v>
                </c:pt>
                <c:pt idx="3">
                  <c:v>7962</c:v>
                </c:pt>
                <c:pt idx="4">
                  <c:v>8023</c:v>
                </c:pt>
                <c:pt idx="5">
                  <c:v>7500</c:v>
                </c:pt>
                <c:pt idx="6">
                  <c:v>7400</c:v>
                </c:pt>
                <c:pt idx="7">
                  <c:v>7446</c:v>
                </c:pt>
                <c:pt idx="8">
                  <c:v>7306</c:v>
                </c:pt>
                <c:pt idx="9">
                  <c:v>7128</c:v>
                </c:pt>
                <c:pt idx="10">
                  <c:v>7022</c:v>
                </c:pt>
                <c:pt idx="11">
                  <c:v>6531</c:v>
                </c:pt>
                <c:pt idx="12">
                  <c:v>6765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B40E-46B1-9D12-D2803C8F5E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50555480"/>
        <c:axId val="450557776"/>
      </c:lineChart>
      <c:catAx>
        <c:axId val="1533606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2700000"/>
          <a:lstStyle/>
          <a:p>
            <a:pPr>
              <a:defRPr/>
            </a:pPr>
            <a:endParaRPr lang="cs-CZ"/>
          </a:p>
        </c:txPr>
        <c:crossAx val="153382912"/>
        <c:crosses val="autoZero"/>
        <c:auto val="1"/>
        <c:lblAlgn val="ctr"/>
        <c:lblOffset val="100"/>
        <c:noMultiLvlLbl val="0"/>
      </c:catAx>
      <c:valAx>
        <c:axId val="153382912"/>
        <c:scaling>
          <c:orientation val="minMax"/>
          <c:max val="2050"/>
          <c:min val="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b="0"/>
                </a:pPr>
                <a:r>
                  <a:rPr lang="en-US" b="0"/>
                  <a:t>počet absolventů</a:t>
                </a:r>
              </a:p>
            </c:rich>
          </c:tx>
          <c:overlay val="0"/>
        </c:title>
        <c:numFmt formatCode="#,##0" sourceLinked="1"/>
        <c:majorTickMark val="out"/>
        <c:minorTickMark val="none"/>
        <c:tickLblPos val="nextTo"/>
        <c:crossAx val="153360640"/>
        <c:crosses val="autoZero"/>
        <c:crossBetween val="between"/>
        <c:majorUnit val="200"/>
      </c:valAx>
      <c:valAx>
        <c:axId val="450557776"/>
        <c:scaling>
          <c:orientation val="minMax"/>
          <c:max val="8200"/>
          <c:min val="0"/>
        </c:scaling>
        <c:delete val="0"/>
        <c:axPos val="r"/>
        <c:title>
          <c:tx>
            <c:rich>
              <a:bodyPr/>
              <a:lstStyle/>
              <a:p>
                <a:pPr>
                  <a:defRPr b="0"/>
                </a:pPr>
                <a:r>
                  <a:rPr lang="cs-CZ" b="0"/>
                  <a:t>počet 24letých v kraji</a:t>
                </a:r>
              </a:p>
            </c:rich>
          </c:tx>
          <c:layout>
            <c:manualLayout>
              <c:xMode val="edge"/>
              <c:yMode val="edge"/>
              <c:x val="0.70699207287116095"/>
              <c:y val="0.3533524428841367"/>
            </c:manualLayout>
          </c:layout>
          <c:overlay val="0"/>
        </c:title>
        <c:numFmt formatCode="#,##0" sourceLinked="1"/>
        <c:majorTickMark val="out"/>
        <c:minorTickMark val="none"/>
        <c:tickLblPos val="nextTo"/>
        <c:crossAx val="450555480"/>
        <c:crosses val="max"/>
        <c:crossBetween val="between"/>
        <c:majorUnit val="800"/>
      </c:valAx>
      <c:catAx>
        <c:axId val="450555480"/>
        <c:scaling>
          <c:orientation val="minMax"/>
        </c:scaling>
        <c:delete val="1"/>
        <c:axPos val="b"/>
        <c:majorTickMark val="out"/>
        <c:minorTickMark val="none"/>
        <c:tickLblPos val="nextTo"/>
        <c:crossAx val="450557776"/>
        <c:crosses val="autoZero"/>
        <c:auto val="1"/>
        <c:lblAlgn val="ctr"/>
        <c:lblOffset val="100"/>
        <c:noMultiLvlLbl val="0"/>
      </c:catAx>
    </c:plotArea>
    <c:legend>
      <c:legendPos val="r"/>
      <c:layout>
        <c:manualLayout>
          <c:xMode val="edge"/>
          <c:yMode val="edge"/>
          <c:x val="0.73758142674486182"/>
          <c:y val="8.2427550228044419E-2"/>
          <c:w val="0.26241857325513807"/>
          <c:h val="0.84107313789911042"/>
        </c:manualLayout>
      </c:layout>
      <c:overlay val="0"/>
    </c:legend>
    <c:plotVisOnly val="1"/>
    <c:dispBlanksAs val="gap"/>
    <c:showDLblsOverMax val="0"/>
  </c:chart>
  <c:spPr>
    <a:ln w="12700">
      <a:solidFill>
        <a:sysClr val="window" lastClr="FFFFFF">
          <a:lumMod val="75000"/>
        </a:sysClr>
      </a:solidFill>
    </a:ln>
  </c:spPr>
  <c:txPr>
    <a:bodyPr/>
    <a:lstStyle/>
    <a:p>
      <a:pPr>
        <a:defRPr sz="1200">
          <a:latin typeface="Arial" pitchFamily="34" charset="0"/>
          <a:cs typeface="Arial" pitchFamily="34" charset="0"/>
        </a:defRPr>
      </a:pPr>
      <a:endParaRPr lang="cs-CZ"/>
    </a:p>
  </c:txPr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cs-CZ" sz="1400" b="1"/>
              <a:t>Vývoj podílů absolventů SŠ podle stupně a krajů mezi lety 2012/13 a 2016/17</a:t>
            </a:r>
          </a:p>
        </c:rich>
      </c:tx>
      <c:layout>
        <c:manualLayout>
          <c:xMode val="edge"/>
          <c:yMode val="edge"/>
          <c:x val="0.21602957668504133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4.827654550469871E-2"/>
          <c:y val="5.1130904297237219E-2"/>
          <c:w val="0.94623747003184344"/>
          <c:h val="0.7531739189603470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'G_celk-struk'!$C$78</c:f>
              <c:strCache>
                <c:ptCount val="1"/>
                <c:pt idx="0">
                  <c:v>bez výučního listu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multiLvlStrRef>
              <c:f>'G_celk-struk'!$A$79:$B$167</c:f>
              <c:multiLvlStrCache>
                <c:ptCount val="89"/>
                <c:lvl>
                  <c:pt idx="0">
                    <c:v>2012/13</c:v>
                  </c:pt>
                  <c:pt idx="1">
                    <c:v>2013/14</c:v>
                  </c:pt>
                  <c:pt idx="2">
                    <c:v>2014/15</c:v>
                  </c:pt>
                  <c:pt idx="3">
                    <c:v>2015/16</c:v>
                  </c:pt>
                  <c:pt idx="4">
                    <c:v>2016/17</c:v>
                  </c:pt>
                  <c:pt idx="6">
                    <c:v>2012/13</c:v>
                  </c:pt>
                  <c:pt idx="7">
                    <c:v>2013/14</c:v>
                  </c:pt>
                  <c:pt idx="8">
                    <c:v>2014/15</c:v>
                  </c:pt>
                  <c:pt idx="9">
                    <c:v>2015/16</c:v>
                  </c:pt>
                  <c:pt idx="10">
                    <c:v>2016/17</c:v>
                  </c:pt>
                  <c:pt idx="12">
                    <c:v>2012/13</c:v>
                  </c:pt>
                  <c:pt idx="13">
                    <c:v>2013/14</c:v>
                  </c:pt>
                  <c:pt idx="14">
                    <c:v>2014/15</c:v>
                  </c:pt>
                  <c:pt idx="15">
                    <c:v>2015/16</c:v>
                  </c:pt>
                  <c:pt idx="16">
                    <c:v>2016/17</c:v>
                  </c:pt>
                  <c:pt idx="18">
                    <c:v>2012/13</c:v>
                  </c:pt>
                  <c:pt idx="19">
                    <c:v>2013/14</c:v>
                  </c:pt>
                  <c:pt idx="20">
                    <c:v>2014/15</c:v>
                  </c:pt>
                  <c:pt idx="21">
                    <c:v>2015/16</c:v>
                  </c:pt>
                  <c:pt idx="22">
                    <c:v>2016/17</c:v>
                  </c:pt>
                  <c:pt idx="24">
                    <c:v>2012/13</c:v>
                  </c:pt>
                  <c:pt idx="25">
                    <c:v>2013/14</c:v>
                  </c:pt>
                  <c:pt idx="26">
                    <c:v>2014/15</c:v>
                  </c:pt>
                  <c:pt idx="27">
                    <c:v>2015/16</c:v>
                  </c:pt>
                  <c:pt idx="28">
                    <c:v>2016/17</c:v>
                  </c:pt>
                  <c:pt idx="30">
                    <c:v>2012/13</c:v>
                  </c:pt>
                  <c:pt idx="31">
                    <c:v>2013/14</c:v>
                  </c:pt>
                  <c:pt idx="32">
                    <c:v>2014/15</c:v>
                  </c:pt>
                  <c:pt idx="33">
                    <c:v>2015/16</c:v>
                  </c:pt>
                  <c:pt idx="34">
                    <c:v>2016/17</c:v>
                  </c:pt>
                  <c:pt idx="36">
                    <c:v>2012/13</c:v>
                  </c:pt>
                  <c:pt idx="37">
                    <c:v>2013/14</c:v>
                  </c:pt>
                  <c:pt idx="38">
                    <c:v>2014/15</c:v>
                  </c:pt>
                  <c:pt idx="39">
                    <c:v>2015/16</c:v>
                  </c:pt>
                  <c:pt idx="40">
                    <c:v>2016/17</c:v>
                  </c:pt>
                  <c:pt idx="42">
                    <c:v>2012/13</c:v>
                  </c:pt>
                  <c:pt idx="43">
                    <c:v>2013/14</c:v>
                  </c:pt>
                  <c:pt idx="44">
                    <c:v>2014/15</c:v>
                  </c:pt>
                  <c:pt idx="45">
                    <c:v>2015/16</c:v>
                  </c:pt>
                  <c:pt idx="46">
                    <c:v>2016/17</c:v>
                  </c:pt>
                  <c:pt idx="48">
                    <c:v>2012/13</c:v>
                  </c:pt>
                  <c:pt idx="49">
                    <c:v>2013/14</c:v>
                  </c:pt>
                  <c:pt idx="50">
                    <c:v>2014/15</c:v>
                  </c:pt>
                  <c:pt idx="51">
                    <c:v>2015/16</c:v>
                  </c:pt>
                  <c:pt idx="52">
                    <c:v>2016/17</c:v>
                  </c:pt>
                  <c:pt idx="54">
                    <c:v>2012/13</c:v>
                  </c:pt>
                  <c:pt idx="55">
                    <c:v>2013/14</c:v>
                  </c:pt>
                  <c:pt idx="56">
                    <c:v>2014/15</c:v>
                  </c:pt>
                  <c:pt idx="57">
                    <c:v>2015/16</c:v>
                  </c:pt>
                  <c:pt idx="58">
                    <c:v>2016/17</c:v>
                  </c:pt>
                  <c:pt idx="60">
                    <c:v>2012/13</c:v>
                  </c:pt>
                  <c:pt idx="61">
                    <c:v>2013/14</c:v>
                  </c:pt>
                  <c:pt idx="62">
                    <c:v>2014/15</c:v>
                  </c:pt>
                  <c:pt idx="63">
                    <c:v>2015/16</c:v>
                  </c:pt>
                  <c:pt idx="64">
                    <c:v>2016/17</c:v>
                  </c:pt>
                  <c:pt idx="66">
                    <c:v>2012/13</c:v>
                  </c:pt>
                  <c:pt idx="67">
                    <c:v>2013/14</c:v>
                  </c:pt>
                  <c:pt idx="68">
                    <c:v>2014/15</c:v>
                  </c:pt>
                  <c:pt idx="69">
                    <c:v>2015/16</c:v>
                  </c:pt>
                  <c:pt idx="70">
                    <c:v>2016/17</c:v>
                  </c:pt>
                  <c:pt idx="72">
                    <c:v>2012/13</c:v>
                  </c:pt>
                  <c:pt idx="73">
                    <c:v>2013/14</c:v>
                  </c:pt>
                  <c:pt idx="74">
                    <c:v>2014/15</c:v>
                  </c:pt>
                  <c:pt idx="75">
                    <c:v>2015/16</c:v>
                  </c:pt>
                  <c:pt idx="76">
                    <c:v>2016/17</c:v>
                  </c:pt>
                  <c:pt idx="78">
                    <c:v>2012/13</c:v>
                  </c:pt>
                  <c:pt idx="79">
                    <c:v>2013/14</c:v>
                  </c:pt>
                  <c:pt idx="80">
                    <c:v>2014/15</c:v>
                  </c:pt>
                  <c:pt idx="81">
                    <c:v>2015/16</c:v>
                  </c:pt>
                  <c:pt idx="82">
                    <c:v>2016/17</c:v>
                  </c:pt>
                  <c:pt idx="84">
                    <c:v>2012/13</c:v>
                  </c:pt>
                  <c:pt idx="85">
                    <c:v>2013/14</c:v>
                  </c:pt>
                  <c:pt idx="86">
                    <c:v>2014/15</c:v>
                  </c:pt>
                  <c:pt idx="87">
                    <c:v>2015/16</c:v>
                  </c:pt>
                  <c:pt idx="88">
                    <c:v>2016/17</c:v>
                  </c:pt>
                </c:lvl>
                <c:lvl>
                  <c:pt idx="0">
                    <c:v>PHA</c:v>
                  </c:pt>
                  <c:pt idx="6">
                    <c:v>STC</c:v>
                  </c:pt>
                  <c:pt idx="12">
                    <c:v>JHC</c:v>
                  </c:pt>
                  <c:pt idx="18">
                    <c:v>PLK</c:v>
                  </c:pt>
                  <c:pt idx="24">
                    <c:v>KVK</c:v>
                  </c:pt>
                  <c:pt idx="30">
                    <c:v>ULK</c:v>
                  </c:pt>
                  <c:pt idx="36">
                    <c:v>LBK</c:v>
                  </c:pt>
                  <c:pt idx="42">
                    <c:v>HKK</c:v>
                  </c:pt>
                  <c:pt idx="48">
                    <c:v>PAK</c:v>
                  </c:pt>
                  <c:pt idx="54">
                    <c:v>VYS</c:v>
                  </c:pt>
                  <c:pt idx="60">
                    <c:v>JHM</c:v>
                  </c:pt>
                  <c:pt idx="66">
                    <c:v>OLK</c:v>
                  </c:pt>
                  <c:pt idx="72">
                    <c:v>ZLK</c:v>
                  </c:pt>
                  <c:pt idx="78">
                    <c:v>MSK</c:v>
                  </c:pt>
                  <c:pt idx="84">
                    <c:v>ČR</c:v>
                  </c:pt>
                </c:lvl>
              </c:multiLvlStrCache>
            </c:multiLvlStrRef>
          </c:cat>
          <c:val>
            <c:numRef>
              <c:f>'G_celk-struk'!$C$79:$C$167</c:f>
              <c:numCache>
                <c:formatCode>#,##0.00;;\-</c:formatCode>
                <c:ptCount val="89"/>
                <c:pt idx="0">
                  <c:v>0.92701837181864144</c:v>
                </c:pt>
                <c:pt idx="1">
                  <c:v>1.0144253140995811</c:v>
                </c:pt>
                <c:pt idx="2">
                  <c:v>0.869140625</c:v>
                </c:pt>
                <c:pt idx="3">
                  <c:v>0.71465561885033657</c:v>
                </c:pt>
                <c:pt idx="4">
                  <c:v>0.80950917102162112</c:v>
                </c:pt>
                <c:pt idx="6">
                  <c:v>0.6674963231134744</c:v>
                </c:pt>
                <c:pt idx="7">
                  <c:v>0.50012503125781449</c:v>
                </c:pt>
                <c:pt idx="8">
                  <c:v>0.97021964694785057</c:v>
                </c:pt>
                <c:pt idx="9">
                  <c:v>0.77220077220077221</c:v>
                </c:pt>
                <c:pt idx="10">
                  <c:v>1.0797342192691028</c:v>
                </c:pt>
                <c:pt idx="12">
                  <c:v>0.2242487666317835</c:v>
                </c:pt>
                <c:pt idx="13">
                  <c:v>0.4383746417130332</c:v>
                </c:pt>
                <c:pt idx="14">
                  <c:v>0.40763387066889017</c:v>
                </c:pt>
                <c:pt idx="15">
                  <c:v>0.62232594321275769</c:v>
                </c:pt>
                <c:pt idx="16">
                  <c:v>0.70257611241217799</c:v>
                </c:pt>
                <c:pt idx="18">
                  <c:v>0</c:v>
                </c:pt>
                <c:pt idx="19">
                  <c:v>0.52459016393442626</c:v>
                </c:pt>
                <c:pt idx="20">
                  <c:v>0.14655593551538837</c:v>
                </c:pt>
                <c:pt idx="21">
                  <c:v>0.15600624024960999</c:v>
                </c:pt>
                <c:pt idx="22">
                  <c:v>2.6143790849673207E-2</c:v>
                </c:pt>
                <c:pt idx="24">
                  <c:v>0.12381345439537762</c:v>
                </c:pt>
                <c:pt idx="25">
                  <c:v>0.27447392497712719</c:v>
                </c:pt>
                <c:pt idx="26">
                  <c:v>0.31931878658861096</c:v>
                </c:pt>
                <c:pt idx="27">
                  <c:v>0.45924225028702642</c:v>
                </c:pt>
                <c:pt idx="28">
                  <c:v>0.26983270372369134</c:v>
                </c:pt>
                <c:pt idx="30">
                  <c:v>0.68886337543053955</c:v>
                </c:pt>
                <c:pt idx="31">
                  <c:v>0.89858793324775355</c:v>
                </c:pt>
                <c:pt idx="32">
                  <c:v>0.79155672823219003</c:v>
                </c:pt>
                <c:pt idx="33">
                  <c:v>1.1242270938729624</c:v>
                </c:pt>
                <c:pt idx="34">
                  <c:v>0.65958226456577496</c:v>
                </c:pt>
                <c:pt idx="36">
                  <c:v>0.55915244261330199</c:v>
                </c:pt>
                <c:pt idx="37">
                  <c:v>0.87691825869088635</c:v>
                </c:pt>
                <c:pt idx="38">
                  <c:v>0.66291017567119659</c:v>
                </c:pt>
                <c:pt idx="39">
                  <c:v>0.9068712940355772</c:v>
                </c:pt>
                <c:pt idx="40">
                  <c:v>0.9743774810537712</c:v>
                </c:pt>
                <c:pt idx="42">
                  <c:v>0.4809286898839138</c:v>
                </c:pt>
                <c:pt idx="43">
                  <c:v>1.0470169893322798</c:v>
                </c:pt>
                <c:pt idx="44">
                  <c:v>0.65904245008722617</c:v>
                </c:pt>
                <c:pt idx="45">
                  <c:v>1.4215904042647711</c:v>
                </c:pt>
                <c:pt idx="46">
                  <c:v>0.9712928987696956</c:v>
                </c:pt>
                <c:pt idx="48">
                  <c:v>0.35266457680250785</c:v>
                </c:pt>
                <c:pt idx="49">
                  <c:v>0.34549773267112938</c:v>
                </c:pt>
                <c:pt idx="50">
                  <c:v>0.60038424591738715</c:v>
                </c:pt>
                <c:pt idx="51">
                  <c:v>0.85085085085085088</c:v>
                </c:pt>
                <c:pt idx="52">
                  <c:v>0.60488749092668759</c:v>
                </c:pt>
                <c:pt idx="54">
                  <c:v>0.51291445319655615</c:v>
                </c:pt>
                <c:pt idx="55">
                  <c:v>0.37460978147762747</c:v>
                </c:pt>
                <c:pt idx="56">
                  <c:v>0.82663092046470055</c:v>
                </c:pt>
                <c:pt idx="57">
                  <c:v>0.71182548794489098</c:v>
                </c:pt>
                <c:pt idx="58">
                  <c:v>1.03505057633498</c:v>
                </c:pt>
                <c:pt idx="60">
                  <c:v>0.67555863502511693</c:v>
                </c:pt>
                <c:pt idx="61">
                  <c:v>0.83156062657126284</c:v>
                </c:pt>
                <c:pt idx="62">
                  <c:v>0.74020016680567147</c:v>
                </c:pt>
                <c:pt idx="63">
                  <c:v>0.81567916619463021</c:v>
                </c:pt>
                <c:pt idx="64">
                  <c:v>0.73504466809906133</c:v>
                </c:pt>
                <c:pt idx="66">
                  <c:v>0.40479526700918578</c:v>
                </c:pt>
                <c:pt idx="67">
                  <c:v>0.60841642724353562</c:v>
                </c:pt>
                <c:pt idx="68">
                  <c:v>0.76572470373746582</c:v>
                </c:pt>
                <c:pt idx="69">
                  <c:v>1.3870416112483375</c:v>
                </c:pt>
                <c:pt idx="70">
                  <c:v>0.83554880364603112</c:v>
                </c:pt>
                <c:pt idx="72">
                  <c:v>0.39963110974485089</c:v>
                </c:pt>
                <c:pt idx="73">
                  <c:v>0.4610746586274162</c:v>
                </c:pt>
                <c:pt idx="74">
                  <c:v>0.45540796963946867</c:v>
                </c:pt>
                <c:pt idx="75">
                  <c:v>0.30889621087314661</c:v>
                </c:pt>
                <c:pt idx="76">
                  <c:v>0.41476565740356702</c:v>
                </c:pt>
                <c:pt idx="78">
                  <c:v>0.88091353996737365</c:v>
                </c:pt>
                <c:pt idx="79">
                  <c:v>0.52131819028113946</c:v>
                </c:pt>
                <c:pt idx="80">
                  <c:v>0.73351993050863817</c:v>
                </c:pt>
                <c:pt idx="81">
                  <c:v>0.95419847328244278</c:v>
                </c:pt>
                <c:pt idx="82">
                  <c:v>1.0766721044045677</c:v>
                </c:pt>
                <c:pt idx="84">
                  <c:v>0.57627807704034961</c:v>
                </c:pt>
                <c:pt idx="85">
                  <c:v>0.65910588877019927</c:v>
                </c:pt>
                <c:pt idx="86">
                  <c:v>0.69187743190661477</c:v>
                </c:pt>
                <c:pt idx="87">
                  <c:v>0.8253811203832685</c:v>
                </c:pt>
                <c:pt idx="88">
                  <c:v>0.78281944606451781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633-4300-841C-6A4AB605967C}"/>
            </c:ext>
          </c:extLst>
        </c:ser>
        <c:ser>
          <c:idx val="1"/>
          <c:order val="1"/>
          <c:tx>
            <c:strRef>
              <c:f>'G_celk-struk'!$D$78</c:f>
              <c:strCache>
                <c:ptCount val="1"/>
                <c:pt idx="0">
                  <c:v>s výučním listem</c:v>
                </c:pt>
              </c:strCache>
            </c:strRef>
          </c:tx>
          <c:spPr>
            <a:solidFill>
              <a:srgbClr val="FF7B7B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'G_celk-struk'!$A$79:$B$167</c:f>
              <c:multiLvlStrCache>
                <c:ptCount val="89"/>
                <c:lvl>
                  <c:pt idx="0">
                    <c:v>2012/13</c:v>
                  </c:pt>
                  <c:pt idx="1">
                    <c:v>2013/14</c:v>
                  </c:pt>
                  <c:pt idx="2">
                    <c:v>2014/15</c:v>
                  </c:pt>
                  <c:pt idx="3">
                    <c:v>2015/16</c:v>
                  </c:pt>
                  <c:pt idx="4">
                    <c:v>2016/17</c:v>
                  </c:pt>
                  <c:pt idx="6">
                    <c:v>2012/13</c:v>
                  </c:pt>
                  <c:pt idx="7">
                    <c:v>2013/14</c:v>
                  </c:pt>
                  <c:pt idx="8">
                    <c:v>2014/15</c:v>
                  </c:pt>
                  <c:pt idx="9">
                    <c:v>2015/16</c:v>
                  </c:pt>
                  <c:pt idx="10">
                    <c:v>2016/17</c:v>
                  </c:pt>
                  <c:pt idx="12">
                    <c:v>2012/13</c:v>
                  </c:pt>
                  <c:pt idx="13">
                    <c:v>2013/14</c:v>
                  </c:pt>
                  <c:pt idx="14">
                    <c:v>2014/15</c:v>
                  </c:pt>
                  <c:pt idx="15">
                    <c:v>2015/16</c:v>
                  </c:pt>
                  <c:pt idx="16">
                    <c:v>2016/17</c:v>
                  </c:pt>
                  <c:pt idx="18">
                    <c:v>2012/13</c:v>
                  </c:pt>
                  <c:pt idx="19">
                    <c:v>2013/14</c:v>
                  </c:pt>
                  <c:pt idx="20">
                    <c:v>2014/15</c:v>
                  </c:pt>
                  <c:pt idx="21">
                    <c:v>2015/16</c:v>
                  </c:pt>
                  <c:pt idx="22">
                    <c:v>2016/17</c:v>
                  </c:pt>
                  <c:pt idx="24">
                    <c:v>2012/13</c:v>
                  </c:pt>
                  <c:pt idx="25">
                    <c:v>2013/14</c:v>
                  </c:pt>
                  <c:pt idx="26">
                    <c:v>2014/15</c:v>
                  </c:pt>
                  <c:pt idx="27">
                    <c:v>2015/16</c:v>
                  </c:pt>
                  <c:pt idx="28">
                    <c:v>2016/17</c:v>
                  </c:pt>
                  <c:pt idx="30">
                    <c:v>2012/13</c:v>
                  </c:pt>
                  <c:pt idx="31">
                    <c:v>2013/14</c:v>
                  </c:pt>
                  <c:pt idx="32">
                    <c:v>2014/15</c:v>
                  </c:pt>
                  <c:pt idx="33">
                    <c:v>2015/16</c:v>
                  </c:pt>
                  <c:pt idx="34">
                    <c:v>2016/17</c:v>
                  </c:pt>
                  <c:pt idx="36">
                    <c:v>2012/13</c:v>
                  </c:pt>
                  <c:pt idx="37">
                    <c:v>2013/14</c:v>
                  </c:pt>
                  <c:pt idx="38">
                    <c:v>2014/15</c:v>
                  </c:pt>
                  <c:pt idx="39">
                    <c:v>2015/16</c:v>
                  </c:pt>
                  <c:pt idx="40">
                    <c:v>2016/17</c:v>
                  </c:pt>
                  <c:pt idx="42">
                    <c:v>2012/13</c:v>
                  </c:pt>
                  <c:pt idx="43">
                    <c:v>2013/14</c:v>
                  </c:pt>
                  <c:pt idx="44">
                    <c:v>2014/15</c:v>
                  </c:pt>
                  <c:pt idx="45">
                    <c:v>2015/16</c:v>
                  </c:pt>
                  <c:pt idx="46">
                    <c:v>2016/17</c:v>
                  </c:pt>
                  <c:pt idx="48">
                    <c:v>2012/13</c:v>
                  </c:pt>
                  <c:pt idx="49">
                    <c:v>2013/14</c:v>
                  </c:pt>
                  <c:pt idx="50">
                    <c:v>2014/15</c:v>
                  </c:pt>
                  <c:pt idx="51">
                    <c:v>2015/16</c:v>
                  </c:pt>
                  <c:pt idx="52">
                    <c:v>2016/17</c:v>
                  </c:pt>
                  <c:pt idx="54">
                    <c:v>2012/13</c:v>
                  </c:pt>
                  <c:pt idx="55">
                    <c:v>2013/14</c:v>
                  </c:pt>
                  <c:pt idx="56">
                    <c:v>2014/15</c:v>
                  </c:pt>
                  <c:pt idx="57">
                    <c:v>2015/16</c:v>
                  </c:pt>
                  <c:pt idx="58">
                    <c:v>2016/17</c:v>
                  </c:pt>
                  <c:pt idx="60">
                    <c:v>2012/13</c:v>
                  </c:pt>
                  <c:pt idx="61">
                    <c:v>2013/14</c:v>
                  </c:pt>
                  <c:pt idx="62">
                    <c:v>2014/15</c:v>
                  </c:pt>
                  <c:pt idx="63">
                    <c:v>2015/16</c:v>
                  </c:pt>
                  <c:pt idx="64">
                    <c:v>2016/17</c:v>
                  </c:pt>
                  <c:pt idx="66">
                    <c:v>2012/13</c:v>
                  </c:pt>
                  <c:pt idx="67">
                    <c:v>2013/14</c:v>
                  </c:pt>
                  <c:pt idx="68">
                    <c:v>2014/15</c:v>
                  </c:pt>
                  <c:pt idx="69">
                    <c:v>2015/16</c:v>
                  </c:pt>
                  <c:pt idx="70">
                    <c:v>2016/17</c:v>
                  </c:pt>
                  <c:pt idx="72">
                    <c:v>2012/13</c:v>
                  </c:pt>
                  <c:pt idx="73">
                    <c:v>2013/14</c:v>
                  </c:pt>
                  <c:pt idx="74">
                    <c:v>2014/15</c:v>
                  </c:pt>
                  <c:pt idx="75">
                    <c:v>2015/16</c:v>
                  </c:pt>
                  <c:pt idx="76">
                    <c:v>2016/17</c:v>
                  </c:pt>
                  <c:pt idx="78">
                    <c:v>2012/13</c:v>
                  </c:pt>
                  <c:pt idx="79">
                    <c:v>2013/14</c:v>
                  </c:pt>
                  <c:pt idx="80">
                    <c:v>2014/15</c:v>
                  </c:pt>
                  <c:pt idx="81">
                    <c:v>2015/16</c:v>
                  </c:pt>
                  <c:pt idx="82">
                    <c:v>2016/17</c:v>
                  </c:pt>
                  <c:pt idx="84">
                    <c:v>2012/13</c:v>
                  </c:pt>
                  <c:pt idx="85">
                    <c:v>2013/14</c:v>
                  </c:pt>
                  <c:pt idx="86">
                    <c:v>2014/15</c:v>
                  </c:pt>
                  <c:pt idx="87">
                    <c:v>2015/16</c:v>
                  </c:pt>
                  <c:pt idx="88">
                    <c:v>2016/17</c:v>
                  </c:pt>
                </c:lvl>
                <c:lvl>
                  <c:pt idx="0">
                    <c:v>PHA</c:v>
                  </c:pt>
                  <c:pt idx="6">
                    <c:v>STC</c:v>
                  </c:pt>
                  <c:pt idx="12">
                    <c:v>JHC</c:v>
                  </c:pt>
                  <c:pt idx="18">
                    <c:v>PLK</c:v>
                  </c:pt>
                  <c:pt idx="24">
                    <c:v>KVK</c:v>
                  </c:pt>
                  <c:pt idx="30">
                    <c:v>ULK</c:v>
                  </c:pt>
                  <c:pt idx="36">
                    <c:v>LBK</c:v>
                  </c:pt>
                  <c:pt idx="42">
                    <c:v>HKK</c:v>
                  </c:pt>
                  <c:pt idx="48">
                    <c:v>PAK</c:v>
                  </c:pt>
                  <c:pt idx="54">
                    <c:v>VYS</c:v>
                  </c:pt>
                  <c:pt idx="60">
                    <c:v>JHM</c:v>
                  </c:pt>
                  <c:pt idx="66">
                    <c:v>OLK</c:v>
                  </c:pt>
                  <c:pt idx="72">
                    <c:v>ZLK</c:v>
                  </c:pt>
                  <c:pt idx="78">
                    <c:v>MSK</c:v>
                  </c:pt>
                  <c:pt idx="84">
                    <c:v>ČR</c:v>
                  </c:pt>
                </c:lvl>
              </c:multiLvlStrCache>
            </c:multiLvlStrRef>
          </c:cat>
          <c:val>
            <c:numRef>
              <c:f>'G_celk-struk'!$D$79:$D$167</c:f>
              <c:numCache>
                <c:formatCode>#,##0.0;;\-</c:formatCode>
                <c:ptCount val="89"/>
                <c:pt idx="0">
                  <c:v>15.911006236305411</c:v>
                </c:pt>
                <c:pt idx="1">
                  <c:v>17.69194974406701</c:v>
                </c:pt>
                <c:pt idx="2">
                  <c:v>16.904296875</c:v>
                </c:pt>
                <c:pt idx="3">
                  <c:v>16.975660279647851</c:v>
                </c:pt>
                <c:pt idx="4">
                  <c:v>16.313146838815452</c:v>
                </c:pt>
                <c:pt idx="6">
                  <c:v>30.67089037221405</c:v>
                </c:pt>
                <c:pt idx="7">
                  <c:v>31.970492623155788</c:v>
                </c:pt>
                <c:pt idx="8">
                  <c:v>32.192426896644655</c:v>
                </c:pt>
                <c:pt idx="9">
                  <c:v>32.203632203632203</c:v>
                </c:pt>
                <c:pt idx="10">
                  <c:v>31.658361018826138</c:v>
                </c:pt>
                <c:pt idx="12">
                  <c:v>27.95634624009568</c:v>
                </c:pt>
                <c:pt idx="13">
                  <c:v>29.505985499915699</c:v>
                </c:pt>
                <c:pt idx="14">
                  <c:v>29.646099685010192</c:v>
                </c:pt>
                <c:pt idx="15">
                  <c:v>29.132633216647218</c:v>
                </c:pt>
                <c:pt idx="16">
                  <c:v>29.625292740046838</c:v>
                </c:pt>
                <c:pt idx="18">
                  <c:v>27.239188358270138</c:v>
                </c:pt>
                <c:pt idx="19">
                  <c:v>29.377049180327869</c:v>
                </c:pt>
                <c:pt idx="20">
                  <c:v>29.628724963361012</c:v>
                </c:pt>
                <c:pt idx="21">
                  <c:v>31.357254290171603</c:v>
                </c:pt>
                <c:pt idx="22">
                  <c:v>30.614379084967318</c:v>
                </c:pt>
                <c:pt idx="24">
                  <c:v>32.56293850598432</c:v>
                </c:pt>
                <c:pt idx="25">
                  <c:v>32.570905763952425</c:v>
                </c:pt>
                <c:pt idx="26">
                  <c:v>31.133581692389566</c:v>
                </c:pt>
                <c:pt idx="27">
                  <c:v>32.548794489092998</c:v>
                </c:pt>
                <c:pt idx="28">
                  <c:v>32.64975715056665</c:v>
                </c:pt>
                <c:pt idx="30">
                  <c:v>29.994259471871409</c:v>
                </c:pt>
                <c:pt idx="31">
                  <c:v>32.028241335044925</c:v>
                </c:pt>
                <c:pt idx="32">
                  <c:v>32.524186455584875</c:v>
                </c:pt>
                <c:pt idx="33">
                  <c:v>32.26531759415402</c:v>
                </c:pt>
                <c:pt idx="34">
                  <c:v>33.693660681568339</c:v>
                </c:pt>
                <c:pt idx="36">
                  <c:v>28.781636256621539</c:v>
                </c:pt>
                <c:pt idx="37">
                  <c:v>29.282806138427809</c:v>
                </c:pt>
                <c:pt idx="38">
                  <c:v>33.775273450447465</c:v>
                </c:pt>
                <c:pt idx="39">
                  <c:v>30.833623997209624</c:v>
                </c:pt>
                <c:pt idx="40">
                  <c:v>30.45831829664381</c:v>
                </c:pt>
                <c:pt idx="42">
                  <c:v>26.46766169154229</c:v>
                </c:pt>
                <c:pt idx="43">
                  <c:v>28.52627419992098</c:v>
                </c:pt>
                <c:pt idx="44">
                  <c:v>29.172320217096338</c:v>
                </c:pt>
                <c:pt idx="45">
                  <c:v>29.409151488227455</c:v>
                </c:pt>
                <c:pt idx="46">
                  <c:v>28.253831210878484</c:v>
                </c:pt>
                <c:pt idx="48">
                  <c:v>28.036833855799376</c:v>
                </c:pt>
                <c:pt idx="49">
                  <c:v>30.123083567264093</c:v>
                </c:pt>
                <c:pt idx="50">
                  <c:v>32.060518731988473</c:v>
                </c:pt>
                <c:pt idx="51">
                  <c:v>32.432432432432435</c:v>
                </c:pt>
                <c:pt idx="52">
                  <c:v>30.994435035083473</c:v>
                </c:pt>
                <c:pt idx="54">
                  <c:v>28.356841912438174</c:v>
                </c:pt>
                <c:pt idx="55">
                  <c:v>31.238293444328825</c:v>
                </c:pt>
                <c:pt idx="56">
                  <c:v>30.697050938337799</c:v>
                </c:pt>
                <c:pt idx="57">
                  <c:v>32.307692307692307</c:v>
                </c:pt>
                <c:pt idx="58">
                  <c:v>30.087038343919076</c:v>
                </c:pt>
                <c:pt idx="60">
                  <c:v>24.077602632946473</c:v>
                </c:pt>
                <c:pt idx="61">
                  <c:v>26.136143879327019</c:v>
                </c:pt>
                <c:pt idx="62">
                  <c:v>26.115512927439532</c:v>
                </c:pt>
                <c:pt idx="63">
                  <c:v>25.512631698198707</c:v>
                </c:pt>
                <c:pt idx="64">
                  <c:v>25.986656112179123</c:v>
                </c:pt>
                <c:pt idx="66">
                  <c:v>26.42067569671493</c:v>
                </c:pt>
                <c:pt idx="67">
                  <c:v>27.885752915328716</c:v>
                </c:pt>
                <c:pt idx="68">
                  <c:v>28.659981768459435</c:v>
                </c:pt>
                <c:pt idx="69">
                  <c:v>30.229906897206916</c:v>
                </c:pt>
                <c:pt idx="70">
                  <c:v>30.364603114318268</c:v>
                </c:pt>
                <c:pt idx="72">
                  <c:v>23.347679065478019</c:v>
                </c:pt>
                <c:pt idx="73">
                  <c:v>26.494059230359994</c:v>
                </c:pt>
                <c:pt idx="74">
                  <c:v>26.527514231499051</c:v>
                </c:pt>
                <c:pt idx="75">
                  <c:v>25.617792421746294</c:v>
                </c:pt>
                <c:pt idx="76">
                  <c:v>26.710908336789714</c:v>
                </c:pt>
                <c:pt idx="78">
                  <c:v>26.223491027732464</c:v>
                </c:pt>
                <c:pt idx="79">
                  <c:v>27.471606777136476</c:v>
                </c:pt>
                <c:pt idx="80">
                  <c:v>28.72309622623299</c:v>
                </c:pt>
                <c:pt idx="81">
                  <c:v>27.608142493638677</c:v>
                </c:pt>
                <c:pt idx="82">
                  <c:v>27.504078303425779</c:v>
                </c:pt>
                <c:pt idx="84">
                  <c:v>25.857302571399533</c:v>
                </c:pt>
                <c:pt idx="85">
                  <c:v>27.651764812836653</c:v>
                </c:pt>
                <c:pt idx="86">
                  <c:v>28.028939688715955</c:v>
                </c:pt>
                <c:pt idx="87">
                  <c:v>27.971827685417832</c:v>
                </c:pt>
                <c:pt idx="88">
                  <c:v>27.78620215923377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633-4300-841C-6A4AB605967C}"/>
            </c:ext>
          </c:extLst>
        </c:ser>
        <c:ser>
          <c:idx val="4"/>
          <c:order val="2"/>
          <c:tx>
            <c:strRef>
              <c:f>'G_celk-struk'!$G$78</c:f>
              <c:strCache>
                <c:ptCount val="1"/>
                <c:pt idx="0">
                  <c:v>odborné s maturitou</c:v>
                </c:pt>
              </c:strCache>
            </c:strRef>
          </c:tx>
          <c:spPr>
            <a:solidFill>
              <a:srgbClr val="3E89CE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'G_celk-struk'!$A$79:$B$167</c:f>
              <c:multiLvlStrCache>
                <c:ptCount val="89"/>
                <c:lvl>
                  <c:pt idx="0">
                    <c:v>2012/13</c:v>
                  </c:pt>
                  <c:pt idx="1">
                    <c:v>2013/14</c:v>
                  </c:pt>
                  <c:pt idx="2">
                    <c:v>2014/15</c:v>
                  </c:pt>
                  <c:pt idx="3">
                    <c:v>2015/16</c:v>
                  </c:pt>
                  <c:pt idx="4">
                    <c:v>2016/17</c:v>
                  </c:pt>
                  <c:pt idx="6">
                    <c:v>2012/13</c:v>
                  </c:pt>
                  <c:pt idx="7">
                    <c:v>2013/14</c:v>
                  </c:pt>
                  <c:pt idx="8">
                    <c:v>2014/15</c:v>
                  </c:pt>
                  <c:pt idx="9">
                    <c:v>2015/16</c:v>
                  </c:pt>
                  <c:pt idx="10">
                    <c:v>2016/17</c:v>
                  </c:pt>
                  <c:pt idx="12">
                    <c:v>2012/13</c:v>
                  </c:pt>
                  <c:pt idx="13">
                    <c:v>2013/14</c:v>
                  </c:pt>
                  <c:pt idx="14">
                    <c:v>2014/15</c:v>
                  </c:pt>
                  <c:pt idx="15">
                    <c:v>2015/16</c:v>
                  </c:pt>
                  <c:pt idx="16">
                    <c:v>2016/17</c:v>
                  </c:pt>
                  <c:pt idx="18">
                    <c:v>2012/13</c:v>
                  </c:pt>
                  <c:pt idx="19">
                    <c:v>2013/14</c:v>
                  </c:pt>
                  <c:pt idx="20">
                    <c:v>2014/15</c:v>
                  </c:pt>
                  <c:pt idx="21">
                    <c:v>2015/16</c:v>
                  </c:pt>
                  <c:pt idx="22">
                    <c:v>2016/17</c:v>
                  </c:pt>
                  <c:pt idx="24">
                    <c:v>2012/13</c:v>
                  </c:pt>
                  <c:pt idx="25">
                    <c:v>2013/14</c:v>
                  </c:pt>
                  <c:pt idx="26">
                    <c:v>2014/15</c:v>
                  </c:pt>
                  <c:pt idx="27">
                    <c:v>2015/16</c:v>
                  </c:pt>
                  <c:pt idx="28">
                    <c:v>2016/17</c:v>
                  </c:pt>
                  <c:pt idx="30">
                    <c:v>2012/13</c:v>
                  </c:pt>
                  <c:pt idx="31">
                    <c:v>2013/14</c:v>
                  </c:pt>
                  <c:pt idx="32">
                    <c:v>2014/15</c:v>
                  </c:pt>
                  <c:pt idx="33">
                    <c:v>2015/16</c:v>
                  </c:pt>
                  <c:pt idx="34">
                    <c:v>2016/17</c:v>
                  </c:pt>
                  <c:pt idx="36">
                    <c:v>2012/13</c:v>
                  </c:pt>
                  <c:pt idx="37">
                    <c:v>2013/14</c:v>
                  </c:pt>
                  <c:pt idx="38">
                    <c:v>2014/15</c:v>
                  </c:pt>
                  <c:pt idx="39">
                    <c:v>2015/16</c:v>
                  </c:pt>
                  <c:pt idx="40">
                    <c:v>2016/17</c:v>
                  </c:pt>
                  <c:pt idx="42">
                    <c:v>2012/13</c:v>
                  </c:pt>
                  <c:pt idx="43">
                    <c:v>2013/14</c:v>
                  </c:pt>
                  <c:pt idx="44">
                    <c:v>2014/15</c:v>
                  </c:pt>
                  <c:pt idx="45">
                    <c:v>2015/16</c:v>
                  </c:pt>
                  <c:pt idx="46">
                    <c:v>2016/17</c:v>
                  </c:pt>
                  <c:pt idx="48">
                    <c:v>2012/13</c:v>
                  </c:pt>
                  <c:pt idx="49">
                    <c:v>2013/14</c:v>
                  </c:pt>
                  <c:pt idx="50">
                    <c:v>2014/15</c:v>
                  </c:pt>
                  <c:pt idx="51">
                    <c:v>2015/16</c:v>
                  </c:pt>
                  <c:pt idx="52">
                    <c:v>2016/17</c:v>
                  </c:pt>
                  <c:pt idx="54">
                    <c:v>2012/13</c:v>
                  </c:pt>
                  <c:pt idx="55">
                    <c:v>2013/14</c:v>
                  </c:pt>
                  <c:pt idx="56">
                    <c:v>2014/15</c:v>
                  </c:pt>
                  <c:pt idx="57">
                    <c:v>2015/16</c:v>
                  </c:pt>
                  <c:pt idx="58">
                    <c:v>2016/17</c:v>
                  </c:pt>
                  <c:pt idx="60">
                    <c:v>2012/13</c:v>
                  </c:pt>
                  <c:pt idx="61">
                    <c:v>2013/14</c:v>
                  </c:pt>
                  <c:pt idx="62">
                    <c:v>2014/15</c:v>
                  </c:pt>
                  <c:pt idx="63">
                    <c:v>2015/16</c:v>
                  </c:pt>
                  <c:pt idx="64">
                    <c:v>2016/17</c:v>
                  </c:pt>
                  <c:pt idx="66">
                    <c:v>2012/13</c:v>
                  </c:pt>
                  <c:pt idx="67">
                    <c:v>2013/14</c:v>
                  </c:pt>
                  <c:pt idx="68">
                    <c:v>2014/15</c:v>
                  </c:pt>
                  <c:pt idx="69">
                    <c:v>2015/16</c:v>
                  </c:pt>
                  <c:pt idx="70">
                    <c:v>2016/17</c:v>
                  </c:pt>
                  <c:pt idx="72">
                    <c:v>2012/13</c:v>
                  </c:pt>
                  <c:pt idx="73">
                    <c:v>2013/14</c:v>
                  </c:pt>
                  <c:pt idx="74">
                    <c:v>2014/15</c:v>
                  </c:pt>
                  <c:pt idx="75">
                    <c:v>2015/16</c:v>
                  </c:pt>
                  <c:pt idx="76">
                    <c:v>2016/17</c:v>
                  </c:pt>
                  <c:pt idx="78">
                    <c:v>2012/13</c:v>
                  </c:pt>
                  <c:pt idx="79">
                    <c:v>2013/14</c:v>
                  </c:pt>
                  <c:pt idx="80">
                    <c:v>2014/15</c:v>
                  </c:pt>
                  <c:pt idx="81">
                    <c:v>2015/16</c:v>
                  </c:pt>
                  <c:pt idx="82">
                    <c:v>2016/17</c:v>
                  </c:pt>
                  <c:pt idx="84">
                    <c:v>2012/13</c:v>
                  </c:pt>
                  <c:pt idx="85">
                    <c:v>2013/14</c:v>
                  </c:pt>
                  <c:pt idx="86">
                    <c:v>2014/15</c:v>
                  </c:pt>
                  <c:pt idx="87">
                    <c:v>2015/16</c:v>
                  </c:pt>
                  <c:pt idx="88">
                    <c:v>2016/17</c:v>
                  </c:pt>
                </c:lvl>
                <c:lvl>
                  <c:pt idx="0">
                    <c:v>PHA</c:v>
                  </c:pt>
                  <c:pt idx="6">
                    <c:v>STC</c:v>
                  </c:pt>
                  <c:pt idx="12">
                    <c:v>JHC</c:v>
                  </c:pt>
                  <c:pt idx="18">
                    <c:v>PLK</c:v>
                  </c:pt>
                  <c:pt idx="24">
                    <c:v>KVK</c:v>
                  </c:pt>
                  <c:pt idx="30">
                    <c:v>ULK</c:v>
                  </c:pt>
                  <c:pt idx="36">
                    <c:v>LBK</c:v>
                  </c:pt>
                  <c:pt idx="42">
                    <c:v>HKK</c:v>
                  </c:pt>
                  <c:pt idx="48">
                    <c:v>PAK</c:v>
                  </c:pt>
                  <c:pt idx="54">
                    <c:v>VYS</c:v>
                  </c:pt>
                  <c:pt idx="60">
                    <c:v>JHM</c:v>
                  </c:pt>
                  <c:pt idx="66">
                    <c:v>OLK</c:v>
                  </c:pt>
                  <c:pt idx="72">
                    <c:v>ZLK</c:v>
                  </c:pt>
                  <c:pt idx="78">
                    <c:v>MSK</c:v>
                  </c:pt>
                  <c:pt idx="84">
                    <c:v>ČR</c:v>
                  </c:pt>
                </c:lvl>
              </c:multiLvlStrCache>
            </c:multiLvlStrRef>
          </c:cat>
          <c:val>
            <c:numRef>
              <c:f>'G_celk-struk'!$G$79:$G$167</c:f>
              <c:numCache>
                <c:formatCode>#,##0.0;;\-</c:formatCode>
                <c:ptCount val="89"/>
                <c:pt idx="0">
                  <c:v>42.70183718186415</c:v>
                </c:pt>
                <c:pt idx="1">
                  <c:v>40.093066542577944</c:v>
                </c:pt>
                <c:pt idx="2">
                  <c:v>39.9609375</c:v>
                </c:pt>
                <c:pt idx="3">
                  <c:v>39.823925427239772</c:v>
                </c:pt>
                <c:pt idx="4">
                  <c:v>38.569525566144073</c:v>
                </c:pt>
                <c:pt idx="6">
                  <c:v>36.191876909152619</c:v>
                </c:pt>
                <c:pt idx="7">
                  <c:v>34.671167791947987</c:v>
                </c:pt>
                <c:pt idx="8">
                  <c:v>32.70448726586713</c:v>
                </c:pt>
                <c:pt idx="9">
                  <c:v>31.359931359931359</c:v>
                </c:pt>
                <c:pt idx="10">
                  <c:v>31.533776301218165</c:v>
                </c:pt>
                <c:pt idx="12">
                  <c:v>41.545821497981763</c:v>
                </c:pt>
                <c:pt idx="13">
                  <c:v>38.694992412746586</c:v>
                </c:pt>
                <c:pt idx="14">
                  <c:v>39.003149898091536</c:v>
                </c:pt>
                <c:pt idx="15">
                  <c:v>38.214702450408403</c:v>
                </c:pt>
                <c:pt idx="16">
                  <c:v>38.192818110850894</c:v>
                </c:pt>
                <c:pt idx="18">
                  <c:v>44.927239188358271</c:v>
                </c:pt>
                <c:pt idx="19">
                  <c:v>40.808743169398909</c:v>
                </c:pt>
                <c:pt idx="20">
                  <c:v>40.47386419149975</c:v>
                </c:pt>
                <c:pt idx="21">
                  <c:v>38.767550702028082</c:v>
                </c:pt>
                <c:pt idx="22">
                  <c:v>39.215686274509807</c:v>
                </c:pt>
                <c:pt idx="24">
                  <c:v>39.042509286009079</c:v>
                </c:pt>
                <c:pt idx="25">
                  <c:v>38.746569075937785</c:v>
                </c:pt>
                <c:pt idx="26">
                  <c:v>37.626397019691325</c:v>
                </c:pt>
                <c:pt idx="27">
                  <c:v>35.304247990815156</c:v>
                </c:pt>
                <c:pt idx="28">
                  <c:v>36.64328116567728</c:v>
                </c:pt>
                <c:pt idx="30">
                  <c:v>41.676234213547644</c:v>
                </c:pt>
                <c:pt idx="31">
                  <c:v>37.997432605905004</c:v>
                </c:pt>
                <c:pt idx="32">
                  <c:v>37.695690413368517</c:v>
                </c:pt>
                <c:pt idx="33">
                  <c:v>35.637998875772908</c:v>
                </c:pt>
                <c:pt idx="34">
                  <c:v>36.716746060828143</c:v>
                </c:pt>
                <c:pt idx="36">
                  <c:v>39.493819894055328</c:v>
                </c:pt>
                <c:pt idx="37">
                  <c:v>39.179455057939244</c:v>
                </c:pt>
                <c:pt idx="38">
                  <c:v>36.62578720583361</c:v>
                </c:pt>
                <c:pt idx="39">
                  <c:v>37.844436693407744</c:v>
                </c:pt>
                <c:pt idx="40">
                  <c:v>37.567665102850953</c:v>
                </c:pt>
                <c:pt idx="42">
                  <c:v>41.923714759535656</c:v>
                </c:pt>
                <c:pt idx="43">
                  <c:v>39.470564994073484</c:v>
                </c:pt>
                <c:pt idx="44">
                  <c:v>40.395425470052338</c:v>
                </c:pt>
                <c:pt idx="45">
                  <c:v>37.894269213682804</c:v>
                </c:pt>
                <c:pt idx="46">
                  <c:v>39.32657025685301</c:v>
                </c:pt>
                <c:pt idx="48">
                  <c:v>43.240595611285265</c:v>
                </c:pt>
                <c:pt idx="49">
                  <c:v>40.682358022025475</c:v>
                </c:pt>
                <c:pt idx="50">
                  <c:v>39.649375600384246</c:v>
                </c:pt>
                <c:pt idx="51">
                  <c:v>36.536536536536538</c:v>
                </c:pt>
                <c:pt idx="52">
                  <c:v>37.696588434551174</c:v>
                </c:pt>
                <c:pt idx="54">
                  <c:v>40.410331562557246</c:v>
                </c:pt>
                <c:pt idx="55">
                  <c:v>37.710718002081165</c:v>
                </c:pt>
                <c:pt idx="56">
                  <c:v>38.069705093833775</c:v>
                </c:pt>
                <c:pt idx="57">
                  <c:v>37.175660160734786</c:v>
                </c:pt>
                <c:pt idx="58">
                  <c:v>38.438014584803575</c:v>
                </c:pt>
                <c:pt idx="60">
                  <c:v>41.061839598129225</c:v>
                </c:pt>
                <c:pt idx="61">
                  <c:v>36.956101334364725</c:v>
                </c:pt>
                <c:pt idx="62">
                  <c:v>35.998748957464556</c:v>
                </c:pt>
                <c:pt idx="63">
                  <c:v>36.580944828367507</c:v>
                </c:pt>
                <c:pt idx="64">
                  <c:v>36.265973086056768</c:v>
                </c:pt>
                <c:pt idx="66">
                  <c:v>40.308267164876227</c:v>
                </c:pt>
                <c:pt idx="67">
                  <c:v>38.820348149400033</c:v>
                </c:pt>
                <c:pt idx="68">
                  <c:v>36.8824065633546</c:v>
                </c:pt>
                <c:pt idx="69">
                  <c:v>34.315029450883529</c:v>
                </c:pt>
                <c:pt idx="70">
                  <c:v>35.947588302316746</c:v>
                </c:pt>
                <c:pt idx="72">
                  <c:v>43.529050107592994</c:v>
                </c:pt>
                <c:pt idx="73">
                  <c:v>39.758822486256427</c:v>
                </c:pt>
                <c:pt idx="74">
                  <c:v>38.481973434535107</c:v>
                </c:pt>
                <c:pt idx="75">
                  <c:v>43.307248764415156</c:v>
                </c:pt>
                <c:pt idx="76">
                  <c:v>41.538780588967235</c:v>
                </c:pt>
                <c:pt idx="78">
                  <c:v>39.804241435562801</c:v>
                </c:pt>
                <c:pt idx="79">
                  <c:v>39.824986036119903</c:v>
                </c:pt>
                <c:pt idx="80">
                  <c:v>37.689412218897786</c:v>
                </c:pt>
                <c:pt idx="81">
                  <c:v>36.609414758269722</c:v>
                </c:pt>
                <c:pt idx="82">
                  <c:v>37.107123436650355</c:v>
                </c:pt>
                <c:pt idx="84">
                  <c:v>41.073279804858217</c:v>
                </c:pt>
                <c:pt idx="85">
                  <c:v>38.68497011295711</c:v>
                </c:pt>
                <c:pt idx="86">
                  <c:v>37.796692607003891</c:v>
                </c:pt>
                <c:pt idx="87">
                  <c:v>37.066642365224638</c:v>
                </c:pt>
                <c:pt idx="88">
                  <c:v>37.264279326567909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633-4300-841C-6A4AB605967C}"/>
            </c:ext>
          </c:extLst>
        </c:ser>
        <c:ser>
          <c:idx val="5"/>
          <c:order val="3"/>
          <c:tx>
            <c:strRef>
              <c:f>'G_celk-struk'!$H$78</c:f>
              <c:strCache>
                <c:ptCount val="1"/>
                <c:pt idx="0">
                  <c:v>lyceum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'G_celk-struk'!$A$79:$B$167</c:f>
              <c:multiLvlStrCache>
                <c:ptCount val="89"/>
                <c:lvl>
                  <c:pt idx="0">
                    <c:v>2012/13</c:v>
                  </c:pt>
                  <c:pt idx="1">
                    <c:v>2013/14</c:v>
                  </c:pt>
                  <c:pt idx="2">
                    <c:v>2014/15</c:v>
                  </c:pt>
                  <c:pt idx="3">
                    <c:v>2015/16</c:v>
                  </c:pt>
                  <c:pt idx="4">
                    <c:v>2016/17</c:v>
                  </c:pt>
                  <c:pt idx="6">
                    <c:v>2012/13</c:v>
                  </c:pt>
                  <c:pt idx="7">
                    <c:v>2013/14</c:v>
                  </c:pt>
                  <c:pt idx="8">
                    <c:v>2014/15</c:v>
                  </c:pt>
                  <c:pt idx="9">
                    <c:v>2015/16</c:v>
                  </c:pt>
                  <c:pt idx="10">
                    <c:v>2016/17</c:v>
                  </c:pt>
                  <c:pt idx="12">
                    <c:v>2012/13</c:v>
                  </c:pt>
                  <c:pt idx="13">
                    <c:v>2013/14</c:v>
                  </c:pt>
                  <c:pt idx="14">
                    <c:v>2014/15</c:v>
                  </c:pt>
                  <c:pt idx="15">
                    <c:v>2015/16</c:v>
                  </c:pt>
                  <c:pt idx="16">
                    <c:v>2016/17</c:v>
                  </c:pt>
                  <c:pt idx="18">
                    <c:v>2012/13</c:v>
                  </c:pt>
                  <c:pt idx="19">
                    <c:v>2013/14</c:v>
                  </c:pt>
                  <c:pt idx="20">
                    <c:v>2014/15</c:v>
                  </c:pt>
                  <c:pt idx="21">
                    <c:v>2015/16</c:v>
                  </c:pt>
                  <c:pt idx="22">
                    <c:v>2016/17</c:v>
                  </c:pt>
                  <c:pt idx="24">
                    <c:v>2012/13</c:v>
                  </c:pt>
                  <c:pt idx="25">
                    <c:v>2013/14</c:v>
                  </c:pt>
                  <c:pt idx="26">
                    <c:v>2014/15</c:v>
                  </c:pt>
                  <c:pt idx="27">
                    <c:v>2015/16</c:v>
                  </c:pt>
                  <c:pt idx="28">
                    <c:v>2016/17</c:v>
                  </c:pt>
                  <c:pt idx="30">
                    <c:v>2012/13</c:v>
                  </c:pt>
                  <c:pt idx="31">
                    <c:v>2013/14</c:v>
                  </c:pt>
                  <c:pt idx="32">
                    <c:v>2014/15</c:v>
                  </c:pt>
                  <c:pt idx="33">
                    <c:v>2015/16</c:v>
                  </c:pt>
                  <c:pt idx="34">
                    <c:v>2016/17</c:v>
                  </c:pt>
                  <c:pt idx="36">
                    <c:v>2012/13</c:v>
                  </c:pt>
                  <c:pt idx="37">
                    <c:v>2013/14</c:v>
                  </c:pt>
                  <c:pt idx="38">
                    <c:v>2014/15</c:v>
                  </c:pt>
                  <c:pt idx="39">
                    <c:v>2015/16</c:v>
                  </c:pt>
                  <c:pt idx="40">
                    <c:v>2016/17</c:v>
                  </c:pt>
                  <c:pt idx="42">
                    <c:v>2012/13</c:v>
                  </c:pt>
                  <c:pt idx="43">
                    <c:v>2013/14</c:v>
                  </c:pt>
                  <c:pt idx="44">
                    <c:v>2014/15</c:v>
                  </c:pt>
                  <c:pt idx="45">
                    <c:v>2015/16</c:v>
                  </c:pt>
                  <c:pt idx="46">
                    <c:v>2016/17</c:v>
                  </c:pt>
                  <c:pt idx="48">
                    <c:v>2012/13</c:v>
                  </c:pt>
                  <c:pt idx="49">
                    <c:v>2013/14</c:v>
                  </c:pt>
                  <c:pt idx="50">
                    <c:v>2014/15</c:v>
                  </c:pt>
                  <c:pt idx="51">
                    <c:v>2015/16</c:v>
                  </c:pt>
                  <c:pt idx="52">
                    <c:v>2016/17</c:v>
                  </c:pt>
                  <c:pt idx="54">
                    <c:v>2012/13</c:v>
                  </c:pt>
                  <c:pt idx="55">
                    <c:v>2013/14</c:v>
                  </c:pt>
                  <c:pt idx="56">
                    <c:v>2014/15</c:v>
                  </c:pt>
                  <c:pt idx="57">
                    <c:v>2015/16</c:v>
                  </c:pt>
                  <c:pt idx="58">
                    <c:v>2016/17</c:v>
                  </c:pt>
                  <c:pt idx="60">
                    <c:v>2012/13</c:v>
                  </c:pt>
                  <c:pt idx="61">
                    <c:v>2013/14</c:v>
                  </c:pt>
                  <c:pt idx="62">
                    <c:v>2014/15</c:v>
                  </c:pt>
                  <c:pt idx="63">
                    <c:v>2015/16</c:v>
                  </c:pt>
                  <c:pt idx="64">
                    <c:v>2016/17</c:v>
                  </c:pt>
                  <c:pt idx="66">
                    <c:v>2012/13</c:v>
                  </c:pt>
                  <c:pt idx="67">
                    <c:v>2013/14</c:v>
                  </c:pt>
                  <c:pt idx="68">
                    <c:v>2014/15</c:v>
                  </c:pt>
                  <c:pt idx="69">
                    <c:v>2015/16</c:v>
                  </c:pt>
                  <c:pt idx="70">
                    <c:v>2016/17</c:v>
                  </c:pt>
                  <c:pt idx="72">
                    <c:v>2012/13</c:v>
                  </c:pt>
                  <c:pt idx="73">
                    <c:v>2013/14</c:v>
                  </c:pt>
                  <c:pt idx="74">
                    <c:v>2014/15</c:v>
                  </c:pt>
                  <c:pt idx="75">
                    <c:v>2015/16</c:v>
                  </c:pt>
                  <c:pt idx="76">
                    <c:v>2016/17</c:v>
                  </c:pt>
                  <c:pt idx="78">
                    <c:v>2012/13</c:v>
                  </c:pt>
                  <c:pt idx="79">
                    <c:v>2013/14</c:v>
                  </c:pt>
                  <c:pt idx="80">
                    <c:v>2014/15</c:v>
                  </c:pt>
                  <c:pt idx="81">
                    <c:v>2015/16</c:v>
                  </c:pt>
                  <c:pt idx="82">
                    <c:v>2016/17</c:v>
                  </c:pt>
                  <c:pt idx="84">
                    <c:v>2012/13</c:v>
                  </c:pt>
                  <c:pt idx="85">
                    <c:v>2013/14</c:v>
                  </c:pt>
                  <c:pt idx="86">
                    <c:v>2014/15</c:v>
                  </c:pt>
                  <c:pt idx="87">
                    <c:v>2015/16</c:v>
                  </c:pt>
                  <c:pt idx="88">
                    <c:v>2016/17</c:v>
                  </c:pt>
                </c:lvl>
                <c:lvl>
                  <c:pt idx="0">
                    <c:v>PHA</c:v>
                  </c:pt>
                  <c:pt idx="6">
                    <c:v>STC</c:v>
                  </c:pt>
                  <c:pt idx="12">
                    <c:v>JHC</c:v>
                  </c:pt>
                  <c:pt idx="18">
                    <c:v>PLK</c:v>
                  </c:pt>
                  <c:pt idx="24">
                    <c:v>KVK</c:v>
                  </c:pt>
                  <c:pt idx="30">
                    <c:v>ULK</c:v>
                  </c:pt>
                  <c:pt idx="36">
                    <c:v>LBK</c:v>
                  </c:pt>
                  <c:pt idx="42">
                    <c:v>HKK</c:v>
                  </c:pt>
                  <c:pt idx="48">
                    <c:v>PAK</c:v>
                  </c:pt>
                  <c:pt idx="54">
                    <c:v>VYS</c:v>
                  </c:pt>
                  <c:pt idx="60">
                    <c:v>JHM</c:v>
                  </c:pt>
                  <c:pt idx="66">
                    <c:v>OLK</c:v>
                  </c:pt>
                  <c:pt idx="72">
                    <c:v>ZLK</c:v>
                  </c:pt>
                  <c:pt idx="78">
                    <c:v>MSK</c:v>
                  </c:pt>
                  <c:pt idx="84">
                    <c:v>ČR</c:v>
                  </c:pt>
                </c:lvl>
              </c:multiLvlStrCache>
            </c:multiLvlStrRef>
          </c:cat>
          <c:val>
            <c:numRef>
              <c:f>'G_celk-struk'!$H$79:$H$167</c:f>
              <c:numCache>
                <c:formatCode>#,##0.0;;\-</c:formatCode>
                <c:ptCount val="89"/>
                <c:pt idx="0">
                  <c:v>5.5115455924490142</c:v>
                </c:pt>
                <c:pt idx="1">
                  <c:v>5.4723127035830617</c:v>
                </c:pt>
                <c:pt idx="2">
                  <c:v>5.80078125</c:v>
                </c:pt>
                <c:pt idx="3">
                  <c:v>5.613671672708441</c:v>
                </c:pt>
                <c:pt idx="4">
                  <c:v>5.5743416333640745</c:v>
                </c:pt>
                <c:pt idx="6">
                  <c:v>4.5367122977712411</c:v>
                </c:pt>
                <c:pt idx="7">
                  <c:v>4.8262065516379096</c:v>
                </c:pt>
                <c:pt idx="8">
                  <c:v>5.295782239590352</c:v>
                </c:pt>
                <c:pt idx="9">
                  <c:v>5.4483054483054483</c:v>
                </c:pt>
                <c:pt idx="10">
                  <c:v>5.1356589147286824</c:v>
                </c:pt>
                <c:pt idx="12">
                  <c:v>4.4550754970847661</c:v>
                </c:pt>
                <c:pt idx="13">
                  <c:v>3.5575788231326926</c:v>
                </c:pt>
                <c:pt idx="14">
                  <c:v>4.3727997035390027</c:v>
                </c:pt>
                <c:pt idx="15">
                  <c:v>3.2866588875923766</c:v>
                </c:pt>
                <c:pt idx="16">
                  <c:v>4.4301327088212332</c:v>
                </c:pt>
                <c:pt idx="18">
                  <c:v>5.2674728427956552</c:v>
                </c:pt>
                <c:pt idx="19">
                  <c:v>4.3934426229508192</c:v>
                </c:pt>
                <c:pt idx="20">
                  <c:v>4.2012701514411335</c:v>
                </c:pt>
                <c:pt idx="21">
                  <c:v>4.2381695267810713</c:v>
                </c:pt>
                <c:pt idx="22">
                  <c:v>4.5751633986928102</c:v>
                </c:pt>
                <c:pt idx="24">
                  <c:v>4.8287247214197278</c:v>
                </c:pt>
                <c:pt idx="25">
                  <c:v>3.5681610247026532</c:v>
                </c:pt>
                <c:pt idx="26">
                  <c:v>4.0447046301224052</c:v>
                </c:pt>
                <c:pt idx="27">
                  <c:v>3.6739380022962114</c:v>
                </c:pt>
                <c:pt idx="28">
                  <c:v>2.7522935779816518</c:v>
                </c:pt>
                <c:pt idx="30">
                  <c:v>4.8938002296211254</c:v>
                </c:pt>
                <c:pt idx="31">
                  <c:v>4.4127086007702179</c:v>
                </c:pt>
                <c:pt idx="32">
                  <c:v>4.8021108179419532</c:v>
                </c:pt>
                <c:pt idx="33">
                  <c:v>5.2089188682780589</c:v>
                </c:pt>
                <c:pt idx="34">
                  <c:v>4.3056064492488089</c:v>
                </c:pt>
                <c:pt idx="36">
                  <c:v>6.0329605650382572</c:v>
                </c:pt>
                <c:pt idx="37">
                  <c:v>5.5746946445349197</c:v>
                </c:pt>
                <c:pt idx="38">
                  <c:v>4.7066622472654949</c:v>
                </c:pt>
                <c:pt idx="39">
                  <c:v>4.9877921171956743</c:v>
                </c:pt>
                <c:pt idx="40">
                  <c:v>5.7740887766149402</c:v>
                </c:pt>
                <c:pt idx="42">
                  <c:v>5.7711442786069647</c:v>
                </c:pt>
                <c:pt idx="43">
                  <c:v>4.9782694587119716</c:v>
                </c:pt>
                <c:pt idx="44">
                  <c:v>4.5163791432448148</c:v>
                </c:pt>
                <c:pt idx="45">
                  <c:v>4.7756552643269661</c:v>
                </c:pt>
                <c:pt idx="46">
                  <c:v>4.6406216274552126</c:v>
                </c:pt>
                <c:pt idx="48">
                  <c:v>3.9184952978056429</c:v>
                </c:pt>
                <c:pt idx="49">
                  <c:v>3.4333837184193481</c:v>
                </c:pt>
                <c:pt idx="50">
                  <c:v>2.3535062439961578</c:v>
                </c:pt>
                <c:pt idx="51">
                  <c:v>3.6786786786786783</c:v>
                </c:pt>
                <c:pt idx="52">
                  <c:v>2.9760464553593033</c:v>
                </c:pt>
                <c:pt idx="54">
                  <c:v>5.8618794651034989</c:v>
                </c:pt>
                <c:pt idx="55">
                  <c:v>5.5983350676378771</c:v>
                </c:pt>
                <c:pt idx="56">
                  <c:v>4.2001787310098297</c:v>
                </c:pt>
                <c:pt idx="57">
                  <c:v>3.9724454649827781</c:v>
                </c:pt>
                <c:pt idx="58">
                  <c:v>3.9755351681957185</c:v>
                </c:pt>
                <c:pt idx="60">
                  <c:v>5.4044690802009354</c:v>
                </c:pt>
                <c:pt idx="61">
                  <c:v>5.2117578804873332</c:v>
                </c:pt>
                <c:pt idx="62">
                  <c:v>4.5350291909924936</c:v>
                </c:pt>
                <c:pt idx="63">
                  <c:v>4.0557380763566329</c:v>
                </c:pt>
                <c:pt idx="64">
                  <c:v>3.4038222322741154</c:v>
                </c:pt>
                <c:pt idx="66">
                  <c:v>3.9701074264362446</c:v>
                </c:pt>
                <c:pt idx="67">
                  <c:v>3.8702044955213788</c:v>
                </c:pt>
                <c:pt idx="68">
                  <c:v>4.2479489516864168</c:v>
                </c:pt>
                <c:pt idx="69">
                  <c:v>4.1611248337450126</c:v>
                </c:pt>
                <c:pt idx="70">
                  <c:v>3.7599696164071403</c:v>
                </c:pt>
                <c:pt idx="72">
                  <c:v>6.3018751921303409</c:v>
                </c:pt>
                <c:pt idx="73">
                  <c:v>5.4087604185139204</c:v>
                </c:pt>
                <c:pt idx="74">
                  <c:v>4.4592030360531307</c:v>
                </c:pt>
                <c:pt idx="75">
                  <c:v>1.1738056013179572</c:v>
                </c:pt>
                <c:pt idx="76">
                  <c:v>1.1198672749896308</c:v>
                </c:pt>
                <c:pt idx="78">
                  <c:v>6.0195758564437192</c:v>
                </c:pt>
                <c:pt idx="79">
                  <c:v>5.8834481474585738</c:v>
                </c:pt>
                <c:pt idx="80">
                  <c:v>5.520702634880803</c:v>
                </c:pt>
                <c:pt idx="81">
                  <c:v>5.1208651399491094</c:v>
                </c:pt>
                <c:pt idx="82">
                  <c:v>5.0462207721587822</c:v>
                </c:pt>
                <c:pt idx="84">
                  <c:v>5.2525663177152149</c:v>
                </c:pt>
                <c:pt idx="85">
                  <c:v>4.8887474715334438</c:v>
                </c:pt>
                <c:pt idx="86">
                  <c:v>4.717898832684825</c:v>
                </c:pt>
                <c:pt idx="87">
                  <c:v>4.4159191803470765</c:v>
                </c:pt>
                <c:pt idx="88">
                  <c:v>4.2601448993610429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633-4300-841C-6A4AB605967C}"/>
            </c:ext>
          </c:extLst>
        </c:ser>
        <c:ser>
          <c:idx val="6"/>
          <c:order val="4"/>
          <c:tx>
            <c:strRef>
              <c:f>'G_celk-struk'!$I$78</c:f>
              <c:strCache>
                <c:ptCount val="1"/>
                <c:pt idx="0">
                  <c:v>gymnázium</c:v>
                </c:pt>
              </c:strCache>
            </c:strRef>
          </c:tx>
          <c:spPr>
            <a:solidFill>
              <a:srgbClr val="D1B2E8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'G_celk-struk'!$A$79:$B$167</c:f>
              <c:multiLvlStrCache>
                <c:ptCount val="89"/>
                <c:lvl>
                  <c:pt idx="0">
                    <c:v>2012/13</c:v>
                  </c:pt>
                  <c:pt idx="1">
                    <c:v>2013/14</c:v>
                  </c:pt>
                  <c:pt idx="2">
                    <c:v>2014/15</c:v>
                  </c:pt>
                  <c:pt idx="3">
                    <c:v>2015/16</c:v>
                  </c:pt>
                  <c:pt idx="4">
                    <c:v>2016/17</c:v>
                  </c:pt>
                  <c:pt idx="6">
                    <c:v>2012/13</c:v>
                  </c:pt>
                  <c:pt idx="7">
                    <c:v>2013/14</c:v>
                  </c:pt>
                  <c:pt idx="8">
                    <c:v>2014/15</c:v>
                  </c:pt>
                  <c:pt idx="9">
                    <c:v>2015/16</c:v>
                  </c:pt>
                  <c:pt idx="10">
                    <c:v>2016/17</c:v>
                  </c:pt>
                  <c:pt idx="12">
                    <c:v>2012/13</c:v>
                  </c:pt>
                  <c:pt idx="13">
                    <c:v>2013/14</c:v>
                  </c:pt>
                  <c:pt idx="14">
                    <c:v>2014/15</c:v>
                  </c:pt>
                  <c:pt idx="15">
                    <c:v>2015/16</c:v>
                  </c:pt>
                  <c:pt idx="16">
                    <c:v>2016/17</c:v>
                  </c:pt>
                  <c:pt idx="18">
                    <c:v>2012/13</c:v>
                  </c:pt>
                  <c:pt idx="19">
                    <c:v>2013/14</c:v>
                  </c:pt>
                  <c:pt idx="20">
                    <c:v>2014/15</c:v>
                  </c:pt>
                  <c:pt idx="21">
                    <c:v>2015/16</c:v>
                  </c:pt>
                  <c:pt idx="22">
                    <c:v>2016/17</c:v>
                  </c:pt>
                  <c:pt idx="24">
                    <c:v>2012/13</c:v>
                  </c:pt>
                  <c:pt idx="25">
                    <c:v>2013/14</c:v>
                  </c:pt>
                  <c:pt idx="26">
                    <c:v>2014/15</c:v>
                  </c:pt>
                  <c:pt idx="27">
                    <c:v>2015/16</c:v>
                  </c:pt>
                  <c:pt idx="28">
                    <c:v>2016/17</c:v>
                  </c:pt>
                  <c:pt idx="30">
                    <c:v>2012/13</c:v>
                  </c:pt>
                  <c:pt idx="31">
                    <c:v>2013/14</c:v>
                  </c:pt>
                  <c:pt idx="32">
                    <c:v>2014/15</c:v>
                  </c:pt>
                  <c:pt idx="33">
                    <c:v>2015/16</c:v>
                  </c:pt>
                  <c:pt idx="34">
                    <c:v>2016/17</c:v>
                  </c:pt>
                  <c:pt idx="36">
                    <c:v>2012/13</c:v>
                  </c:pt>
                  <c:pt idx="37">
                    <c:v>2013/14</c:v>
                  </c:pt>
                  <c:pt idx="38">
                    <c:v>2014/15</c:v>
                  </c:pt>
                  <c:pt idx="39">
                    <c:v>2015/16</c:v>
                  </c:pt>
                  <c:pt idx="40">
                    <c:v>2016/17</c:v>
                  </c:pt>
                  <c:pt idx="42">
                    <c:v>2012/13</c:v>
                  </c:pt>
                  <c:pt idx="43">
                    <c:v>2013/14</c:v>
                  </c:pt>
                  <c:pt idx="44">
                    <c:v>2014/15</c:v>
                  </c:pt>
                  <c:pt idx="45">
                    <c:v>2015/16</c:v>
                  </c:pt>
                  <c:pt idx="46">
                    <c:v>2016/17</c:v>
                  </c:pt>
                  <c:pt idx="48">
                    <c:v>2012/13</c:v>
                  </c:pt>
                  <c:pt idx="49">
                    <c:v>2013/14</c:v>
                  </c:pt>
                  <c:pt idx="50">
                    <c:v>2014/15</c:v>
                  </c:pt>
                  <c:pt idx="51">
                    <c:v>2015/16</c:v>
                  </c:pt>
                  <c:pt idx="52">
                    <c:v>2016/17</c:v>
                  </c:pt>
                  <c:pt idx="54">
                    <c:v>2012/13</c:v>
                  </c:pt>
                  <c:pt idx="55">
                    <c:v>2013/14</c:v>
                  </c:pt>
                  <c:pt idx="56">
                    <c:v>2014/15</c:v>
                  </c:pt>
                  <c:pt idx="57">
                    <c:v>2015/16</c:v>
                  </c:pt>
                  <c:pt idx="58">
                    <c:v>2016/17</c:v>
                  </c:pt>
                  <c:pt idx="60">
                    <c:v>2012/13</c:v>
                  </c:pt>
                  <c:pt idx="61">
                    <c:v>2013/14</c:v>
                  </c:pt>
                  <c:pt idx="62">
                    <c:v>2014/15</c:v>
                  </c:pt>
                  <c:pt idx="63">
                    <c:v>2015/16</c:v>
                  </c:pt>
                  <c:pt idx="64">
                    <c:v>2016/17</c:v>
                  </c:pt>
                  <c:pt idx="66">
                    <c:v>2012/13</c:v>
                  </c:pt>
                  <c:pt idx="67">
                    <c:v>2013/14</c:v>
                  </c:pt>
                  <c:pt idx="68">
                    <c:v>2014/15</c:v>
                  </c:pt>
                  <c:pt idx="69">
                    <c:v>2015/16</c:v>
                  </c:pt>
                  <c:pt idx="70">
                    <c:v>2016/17</c:v>
                  </c:pt>
                  <c:pt idx="72">
                    <c:v>2012/13</c:v>
                  </c:pt>
                  <c:pt idx="73">
                    <c:v>2013/14</c:v>
                  </c:pt>
                  <c:pt idx="74">
                    <c:v>2014/15</c:v>
                  </c:pt>
                  <c:pt idx="75">
                    <c:v>2015/16</c:v>
                  </c:pt>
                  <c:pt idx="76">
                    <c:v>2016/17</c:v>
                  </c:pt>
                  <c:pt idx="78">
                    <c:v>2012/13</c:v>
                  </c:pt>
                  <c:pt idx="79">
                    <c:v>2013/14</c:v>
                  </c:pt>
                  <c:pt idx="80">
                    <c:v>2014/15</c:v>
                  </c:pt>
                  <c:pt idx="81">
                    <c:v>2015/16</c:v>
                  </c:pt>
                  <c:pt idx="82">
                    <c:v>2016/17</c:v>
                  </c:pt>
                  <c:pt idx="84">
                    <c:v>2012/13</c:v>
                  </c:pt>
                  <c:pt idx="85">
                    <c:v>2013/14</c:v>
                  </c:pt>
                  <c:pt idx="86">
                    <c:v>2014/15</c:v>
                  </c:pt>
                  <c:pt idx="87">
                    <c:v>2015/16</c:v>
                  </c:pt>
                  <c:pt idx="88">
                    <c:v>2016/17</c:v>
                  </c:pt>
                </c:lvl>
                <c:lvl>
                  <c:pt idx="0">
                    <c:v>PHA</c:v>
                  </c:pt>
                  <c:pt idx="6">
                    <c:v>STC</c:v>
                  </c:pt>
                  <c:pt idx="12">
                    <c:v>JHC</c:v>
                  </c:pt>
                  <c:pt idx="18">
                    <c:v>PLK</c:v>
                  </c:pt>
                  <c:pt idx="24">
                    <c:v>KVK</c:v>
                  </c:pt>
                  <c:pt idx="30">
                    <c:v>ULK</c:v>
                  </c:pt>
                  <c:pt idx="36">
                    <c:v>LBK</c:v>
                  </c:pt>
                  <c:pt idx="42">
                    <c:v>HKK</c:v>
                  </c:pt>
                  <c:pt idx="48">
                    <c:v>PAK</c:v>
                  </c:pt>
                  <c:pt idx="54">
                    <c:v>VYS</c:v>
                  </c:pt>
                  <c:pt idx="60">
                    <c:v>JHM</c:v>
                  </c:pt>
                  <c:pt idx="66">
                    <c:v>OLK</c:v>
                  </c:pt>
                  <c:pt idx="72">
                    <c:v>ZLK</c:v>
                  </c:pt>
                  <c:pt idx="78">
                    <c:v>MSK</c:v>
                  </c:pt>
                  <c:pt idx="84">
                    <c:v>ČR</c:v>
                  </c:pt>
                </c:lvl>
              </c:multiLvlStrCache>
            </c:multiLvlStrRef>
          </c:cat>
          <c:val>
            <c:numRef>
              <c:f>'G_celk-struk'!$I$79:$I$167</c:f>
              <c:numCache>
                <c:formatCode>#,##0.0;;\-</c:formatCode>
                <c:ptCount val="89"/>
                <c:pt idx="0">
                  <c:v>31.122534973874938</c:v>
                </c:pt>
                <c:pt idx="1">
                  <c:v>31.98697068403909</c:v>
                </c:pt>
                <c:pt idx="2">
                  <c:v>33.125</c:v>
                </c:pt>
                <c:pt idx="3">
                  <c:v>33.713102019678928</c:v>
                </c:pt>
                <c:pt idx="4">
                  <c:v>35.83358950712163</c:v>
                </c:pt>
                <c:pt idx="6">
                  <c:v>23.01165290191198</c:v>
                </c:pt>
                <c:pt idx="7">
                  <c:v>23.443360840210055</c:v>
                </c:pt>
                <c:pt idx="8">
                  <c:v>24.53847190405606</c:v>
                </c:pt>
                <c:pt idx="9">
                  <c:v>25.925925925925924</c:v>
                </c:pt>
                <c:pt idx="10">
                  <c:v>26.910299003322258</c:v>
                </c:pt>
                <c:pt idx="12">
                  <c:v>21.587681267753027</c:v>
                </c:pt>
                <c:pt idx="13">
                  <c:v>22.87978418479177</c:v>
                </c:pt>
                <c:pt idx="14">
                  <c:v>22.920140818973504</c:v>
                </c:pt>
                <c:pt idx="15">
                  <c:v>24.873590042784912</c:v>
                </c:pt>
                <c:pt idx="16">
                  <c:v>24.043715846994534</c:v>
                </c:pt>
                <c:pt idx="18">
                  <c:v>19.266243082598894</c:v>
                </c:pt>
                <c:pt idx="19">
                  <c:v>20.633879781420767</c:v>
                </c:pt>
                <c:pt idx="20">
                  <c:v>22.203224230581338</c:v>
                </c:pt>
                <c:pt idx="21">
                  <c:v>22.776911076443056</c:v>
                </c:pt>
                <c:pt idx="22">
                  <c:v>22.535947712418299</c:v>
                </c:pt>
                <c:pt idx="24">
                  <c:v>20.676846884028063</c:v>
                </c:pt>
                <c:pt idx="25">
                  <c:v>22.323879231473008</c:v>
                </c:pt>
                <c:pt idx="26">
                  <c:v>24.587546567323042</c:v>
                </c:pt>
                <c:pt idx="27">
                  <c:v>26.521239954075774</c:v>
                </c:pt>
                <c:pt idx="28">
                  <c:v>26.17377226119806</c:v>
                </c:pt>
                <c:pt idx="30">
                  <c:v>19.718714121699197</c:v>
                </c:pt>
                <c:pt idx="31">
                  <c:v>21.630295250320923</c:v>
                </c:pt>
                <c:pt idx="32">
                  <c:v>22.022867194371152</c:v>
                </c:pt>
                <c:pt idx="33">
                  <c:v>24.095934045343824</c:v>
                </c:pt>
                <c:pt idx="34">
                  <c:v>23.176987907658482</c:v>
                </c:pt>
                <c:pt idx="36">
                  <c:v>21.600941730429664</c:v>
                </c:pt>
                <c:pt idx="37">
                  <c:v>22.204823050422799</c:v>
                </c:pt>
                <c:pt idx="38">
                  <c:v>21.975472323500167</c:v>
                </c:pt>
                <c:pt idx="39">
                  <c:v>23.404255319148938</c:v>
                </c:pt>
                <c:pt idx="40">
                  <c:v>23.7098520389751</c:v>
                </c:pt>
                <c:pt idx="42">
                  <c:v>20.746268656716417</c:v>
                </c:pt>
                <c:pt idx="43">
                  <c:v>23.350454365863296</c:v>
                </c:pt>
                <c:pt idx="44">
                  <c:v>22.34929249854623</c:v>
                </c:pt>
                <c:pt idx="45">
                  <c:v>23.94491337183474</c:v>
                </c:pt>
                <c:pt idx="46">
                  <c:v>23.980142456291819</c:v>
                </c:pt>
                <c:pt idx="48">
                  <c:v>20.944357366771161</c:v>
                </c:pt>
                <c:pt idx="49">
                  <c:v>22.025480457784496</c:v>
                </c:pt>
                <c:pt idx="50">
                  <c:v>23.126801152737752</c:v>
                </c:pt>
                <c:pt idx="51">
                  <c:v>24.34934934934935</c:v>
                </c:pt>
                <c:pt idx="52">
                  <c:v>25.211710621824341</c:v>
                </c:pt>
                <c:pt idx="54">
                  <c:v>20.223484154607071</c:v>
                </c:pt>
                <c:pt idx="55">
                  <c:v>20.874089490114464</c:v>
                </c:pt>
                <c:pt idx="56">
                  <c:v>23.324396782841823</c:v>
                </c:pt>
                <c:pt idx="57">
                  <c:v>22.985074626865671</c:v>
                </c:pt>
                <c:pt idx="58">
                  <c:v>23.782639378969655</c:v>
                </c:pt>
                <c:pt idx="60">
                  <c:v>24.311449852762863</c:v>
                </c:pt>
                <c:pt idx="61">
                  <c:v>25.04351189325082</c:v>
                </c:pt>
                <c:pt idx="62">
                  <c:v>26.428273561301086</c:v>
                </c:pt>
                <c:pt idx="63">
                  <c:v>27.551829613685285</c:v>
                </c:pt>
                <c:pt idx="64">
                  <c:v>27.795996833653735</c:v>
                </c:pt>
                <c:pt idx="66">
                  <c:v>23.664954071306244</c:v>
                </c:pt>
                <c:pt idx="67">
                  <c:v>23.897245225621091</c:v>
                </c:pt>
                <c:pt idx="68">
                  <c:v>24.958979033728351</c:v>
                </c:pt>
                <c:pt idx="69">
                  <c:v>26.904807144214328</c:v>
                </c:pt>
                <c:pt idx="70">
                  <c:v>25.009494872768705</c:v>
                </c:pt>
                <c:pt idx="72">
                  <c:v>22.225637872732861</c:v>
                </c:pt>
                <c:pt idx="73">
                  <c:v>24.170952296506474</c:v>
                </c:pt>
                <c:pt idx="74">
                  <c:v>26.015180265654646</c:v>
                </c:pt>
                <c:pt idx="75">
                  <c:v>26.709225700164748</c:v>
                </c:pt>
                <c:pt idx="76">
                  <c:v>27.250103691414353</c:v>
                </c:pt>
                <c:pt idx="78">
                  <c:v>23.482871125611744</c:v>
                </c:pt>
                <c:pt idx="79">
                  <c:v>23.328989015080989</c:v>
                </c:pt>
                <c:pt idx="80">
                  <c:v>23.926261943827814</c:v>
                </c:pt>
                <c:pt idx="81">
                  <c:v>26.664546225614927</c:v>
                </c:pt>
                <c:pt idx="82">
                  <c:v>26.068515497553019</c:v>
                </c:pt>
                <c:pt idx="84">
                  <c:v>23.169021241996138</c:v>
                </c:pt>
                <c:pt idx="85">
                  <c:v>24.132366644696472</c:v>
                </c:pt>
                <c:pt idx="86">
                  <c:v>25.10943579766537</c:v>
                </c:pt>
                <c:pt idx="87">
                  <c:v>26.498118808014269</c:v>
                </c:pt>
                <c:pt idx="88">
                  <c:v>26.688440452583695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633-4300-841C-6A4AB605967C}"/>
            </c:ext>
          </c:extLst>
        </c:ser>
        <c:ser>
          <c:idx val="2"/>
          <c:order val="5"/>
          <c:tx>
            <c:strRef>
              <c:f>'G_celk-struk'!$E$78</c:f>
              <c:strCache>
                <c:ptCount val="1"/>
                <c:pt idx="0">
                  <c:v>zkrácené studium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multiLvlStrRef>
              <c:f>'G_celk-struk'!$A$79:$B$167</c:f>
              <c:multiLvlStrCache>
                <c:ptCount val="89"/>
                <c:lvl>
                  <c:pt idx="0">
                    <c:v>2012/13</c:v>
                  </c:pt>
                  <c:pt idx="1">
                    <c:v>2013/14</c:v>
                  </c:pt>
                  <c:pt idx="2">
                    <c:v>2014/15</c:v>
                  </c:pt>
                  <c:pt idx="3">
                    <c:v>2015/16</c:v>
                  </c:pt>
                  <c:pt idx="4">
                    <c:v>2016/17</c:v>
                  </c:pt>
                  <c:pt idx="6">
                    <c:v>2012/13</c:v>
                  </c:pt>
                  <c:pt idx="7">
                    <c:v>2013/14</c:v>
                  </c:pt>
                  <c:pt idx="8">
                    <c:v>2014/15</c:v>
                  </c:pt>
                  <c:pt idx="9">
                    <c:v>2015/16</c:v>
                  </c:pt>
                  <c:pt idx="10">
                    <c:v>2016/17</c:v>
                  </c:pt>
                  <c:pt idx="12">
                    <c:v>2012/13</c:v>
                  </c:pt>
                  <c:pt idx="13">
                    <c:v>2013/14</c:v>
                  </c:pt>
                  <c:pt idx="14">
                    <c:v>2014/15</c:v>
                  </c:pt>
                  <c:pt idx="15">
                    <c:v>2015/16</c:v>
                  </c:pt>
                  <c:pt idx="16">
                    <c:v>2016/17</c:v>
                  </c:pt>
                  <c:pt idx="18">
                    <c:v>2012/13</c:v>
                  </c:pt>
                  <c:pt idx="19">
                    <c:v>2013/14</c:v>
                  </c:pt>
                  <c:pt idx="20">
                    <c:v>2014/15</c:v>
                  </c:pt>
                  <c:pt idx="21">
                    <c:v>2015/16</c:v>
                  </c:pt>
                  <c:pt idx="22">
                    <c:v>2016/17</c:v>
                  </c:pt>
                  <c:pt idx="24">
                    <c:v>2012/13</c:v>
                  </c:pt>
                  <c:pt idx="25">
                    <c:v>2013/14</c:v>
                  </c:pt>
                  <c:pt idx="26">
                    <c:v>2014/15</c:v>
                  </c:pt>
                  <c:pt idx="27">
                    <c:v>2015/16</c:v>
                  </c:pt>
                  <c:pt idx="28">
                    <c:v>2016/17</c:v>
                  </c:pt>
                  <c:pt idx="30">
                    <c:v>2012/13</c:v>
                  </c:pt>
                  <c:pt idx="31">
                    <c:v>2013/14</c:v>
                  </c:pt>
                  <c:pt idx="32">
                    <c:v>2014/15</c:v>
                  </c:pt>
                  <c:pt idx="33">
                    <c:v>2015/16</c:v>
                  </c:pt>
                  <c:pt idx="34">
                    <c:v>2016/17</c:v>
                  </c:pt>
                  <c:pt idx="36">
                    <c:v>2012/13</c:v>
                  </c:pt>
                  <c:pt idx="37">
                    <c:v>2013/14</c:v>
                  </c:pt>
                  <c:pt idx="38">
                    <c:v>2014/15</c:v>
                  </c:pt>
                  <c:pt idx="39">
                    <c:v>2015/16</c:v>
                  </c:pt>
                  <c:pt idx="40">
                    <c:v>2016/17</c:v>
                  </c:pt>
                  <c:pt idx="42">
                    <c:v>2012/13</c:v>
                  </c:pt>
                  <c:pt idx="43">
                    <c:v>2013/14</c:v>
                  </c:pt>
                  <c:pt idx="44">
                    <c:v>2014/15</c:v>
                  </c:pt>
                  <c:pt idx="45">
                    <c:v>2015/16</c:v>
                  </c:pt>
                  <c:pt idx="46">
                    <c:v>2016/17</c:v>
                  </c:pt>
                  <c:pt idx="48">
                    <c:v>2012/13</c:v>
                  </c:pt>
                  <c:pt idx="49">
                    <c:v>2013/14</c:v>
                  </c:pt>
                  <c:pt idx="50">
                    <c:v>2014/15</c:v>
                  </c:pt>
                  <c:pt idx="51">
                    <c:v>2015/16</c:v>
                  </c:pt>
                  <c:pt idx="52">
                    <c:v>2016/17</c:v>
                  </c:pt>
                  <c:pt idx="54">
                    <c:v>2012/13</c:v>
                  </c:pt>
                  <c:pt idx="55">
                    <c:v>2013/14</c:v>
                  </c:pt>
                  <c:pt idx="56">
                    <c:v>2014/15</c:v>
                  </c:pt>
                  <c:pt idx="57">
                    <c:v>2015/16</c:v>
                  </c:pt>
                  <c:pt idx="58">
                    <c:v>2016/17</c:v>
                  </c:pt>
                  <c:pt idx="60">
                    <c:v>2012/13</c:v>
                  </c:pt>
                  <c:pt idx="61">
                    <c:v>2013/14</c:v>
                  </c:pt>
                  <c:pt idx="62">
                    <c:v>2014/15</c:v>
                  </c:pt>
                  <c:pt idx="63">
                    <c:v>2015/16</c:v>
                  </c:pt>
                  <c:pt idx="64">
                    <c:v>2016/17</c:v>
                  </c:pt>
                  <c:pt idx="66">
                    <c:v>2012/13</c:v>
                  </c:pt>
                  <c:pt idx="67">
                    <c:v>2013/14</c:v>
                  </c:pt>
                  <c:pt idx="68">
                    <c:v>2014/15</c:v>
                  </c:pt>
                  <c:pt idx="69">
                    <c:v>2015/16</c:v>
                  </c:pt>
                  <c:pt idx="70">
                    <c:v>2016/17</c:v>
                  </c:pt>
                  <c:pt idx="72">
                    <c:v>2012/13</c:v>
                  </c:pt>
                  <c:pt idx="73">
                    <c:v>2013/14</c:v>
                  </c:pt>
                  <c:pt idx="74">
                    <c:v>2014/15</c:v>
                  </c:pt>
                  <c:pt idx="75">
                    <c:v>2015/16</c:v>
                  </c:pt>
                  <c:pt idx="76">
                    <c:v>2016/17</c:v>
                  </c:pt>
                  <c:pt idx="78">
                    <c:v>2012/13</c:v>
                  </c:pt>
                  <c:pt idx="79">
                    <c:v>2013/14</c:v>
                  </c:pt>
                  <c:pt idx="80">
                    <c:v>2014/15</c:v>
                  </c:pt>
                  <c:pt idx="81">
                    <c:v>2015/16</c:v>
                  </c:pt>
                  <c:pt idx="82">
                    <c:v>2016/17</c:v>
                  </c:pt>
                  <c:pt idx="84">
                    <c:v>2012/13</c:v>
                  </c:pt>
                  <c:pt idx="85">
                    <c:v>2013/14</c:v>
                  </c:pt>
                  <c:pt idx="86">
                    <c:v>2014/15</c:v>
                  </c:pt>
                  <c:pt idx="87">
                    <c:v>2015/16</c:v>
                  </c:pt>
                  <c:pt idx="88">
                    <c:v>2016/17</c:v>
                  </c:pt>
                </c:lvl>
                <c:lvl>
                  <c:pt idx="0">
                    <c:v>PHA</c:v>
                  </c:pt>
                  <c:pt idx="6">
                    <c:v>STC</c:v>
                  </c:pt>
                  <c:pt idx="12">
                    <c:v>JHC</c:v>
                  </c:pt>
                  <c:pt idx="18">
                    <c:v>PLK</c:v>
                  </c:pt>
                  <c:pt idx="24">
                    <c:v>KVK</c:v>
                  </c:pt>
                  <c:pt idx="30">
                    <c:v>ULK</c:v>
                  </c:pt>
                  <c:pt idx="36">
                    <c:v>LBK</c:v>
                  </c:pt>
                  <c:pt idx="42">
                    <c:v>HKK</c:v>
                  </c:pt>
                  <c:pt idx="48">
                    <c:v>PAK</c:v>
                  </c:pt>
                  <c:pt idx="54">
                    <c:v>VYS</c:v>
                  </c:pt>
                  <c:pt idx="60">
                    <c:v>JHM</c:v>
                  </c:pt>
                  <c:pt idx="66">
                    <c:v>OLK</c:v>
                  </c:pt>
                  <c:pt idx="72">
                    <c:v>ZLK</c:v>
                  </c:pt>
                  <c:pt idx="78">
                    <c:v>MSK</c:v>
                  </c:pt>
                  <c:pt idx="84">
                    <c:v>ČR</c:v>
                  </c:pt>
                </c:lvl>
              </c:multiLvlStrCache>
            </c:multiLvlStrRef>
          </c:cat>
          <c:val>
            <c:numRef>
              <c:f>'G_celk-struk'!$E$79:$E$167</c:f>
              <c:numCache>
                <c:formatCode>#,##0.0;;\-</c:formatCode>
                <c:ptCount val="89"/>
                <c:pt idx="0">
                  <c:v>0.75846957694252493</c:v>
                </c:pt>
                <c:pt idx="1">
                  <c:v>0.93997208003722665</c:v>
                </c:pt>
                <c:pt idx="2">
                  <c:v>1.240234375</c:v>
                </c:pt>
                <c:pt idx="3">
                  <c:v>1.3153806317969963</c:v>
                </c:pt>
                <c:pt idx="4">
                  <c:v>1.0656829593196024</c:v>
                </c:pt>
                <c:pt idx="6">
                  <c:v>0.7466908021269375</c:v>
                </c:pt>
                <c:pt idx="7">
                  <c:v>0.63765941485371347</c:v>
                </c:pt>
                <c:pt idx="8">
                  <c:v>1.4957552890446031</c:v>
                </c:pt>
                <c:pt idx="9">
                  <c:v>1.758901758901759</c:v>
                </c:pt>
                <c:pt idx="10">
                  <c:v>1.1351052048726467</c:v>
                </c:pt>
                <c:pt idx="12">
                  <c:v>0.29899835550904469</c:v>
                </c:pt>
                <c:pt idx="13">
                  <c:v>0.37093238914179733</c:v>
                </c:pt>
                <c:pt idx="14">
                  <c:v>0.25940337224383914</c:v>
                </c:pt>
                <c:pt idx="15">
                  <c:v>0.73901205756514976</c:v>
                </c:pt>
                <c:pt idx="16">
                  <c:v>0.44886807181889149</c:v>
                </c:pt>
                <c:pt idx="18">
                  <c:v>4.0992006558721053E-2</c:v>
                </c:pt>
                <c:pt idx="19">
                  <c:v>0.48087431693989069</c:v>
                </c:pt>
                <c:pt idx="20">
                  <c:v>0.43966780654616511</c:v>
                </c:pt>
                <c:pt idx="21">
                  <c:v>0.49401976079043158</c:v>
                </c:pt>
                <c:pt idx="22">
                  <c:v>0.52287581699346397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30">
                  <c:v>0.44489092996555685</c:v>
                </c:pt>
                <c:pt idx="31">
                  <c:v>0.64184852374839541</c:v>
                </c:pt>
                <c:pt idx="32">
                  <c:v>0.45734388742304311</c:v>
                </c:pt>
                <c:pt idx="33">
                  <c:v>0.69327337455499338</c:v>
                </c:pt>
                <c:pt idx="34">
                  <c:v>0.23818248442652987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2">
                  <c:v>0.54726368159203986</c:v>
                </c:pt>
                <c:pt idx="43">
                  <c:v>0.19755037534571318</c:v>
                </c:pt>
                <c:pt idx="44">
                  <c:v>0.69780965303353359</c:v>
                </c:pt>
                <c:pt idx="45">
                  <c:v>0.66637050199911152</c:v>
                </c:pt>
                <c:pt idx="46">
                  <c:v>0.77703431901575648</c:v>
                </c:pt>
                <c:pt idx="48">
                  <c:v>0</c:v>
                </c:pt>
                <c:pt idx="49">
                  <c:v>0.1511552580436191</c:v>
                </c:pt>
                <c:pt idx="50">
                  <c:v>2.4015369836695485E-2</c:v>
                </c:pt>
                <c:pt idx="51">
                  <c:v>0.22522522522522523</c:v>
                </c:pt>
                <c:pt idx="52">
                  <c:v>0</c:v>
                </c:pt>
                <c:pt idx="54">
                  <c:v>0.49459607986810772</c:v>
                </c:pt>
                <c:pt idx="55">
                  <c:v>2.081165452653486E-2</c:v>
                </c:pt>
                <c:pt idx="56">
                  <c:v>0.17873100983020554</c:v>
                </c:pt>
                <c:pt idx="57">
                  <c:v>0.13777267508610791</c:v>
                </c:pt>
                <c:pt idx="58">
                  <c:v>7.0571630204657732E-2</c:v>
                </c:pt>
                <c:pt idx="60">
                  <c:v>1.0653040013857613</c:v>
                </c:pt>
                <c:pt idx="61">
                  <c:v>2.2722877586540324</c:v>
                </c:pt>
                <c:pt idx="62">
                  <c:v>3.3673894912427027</c:v>
                </c:pt>
                <c:pt idx="63">
                  <c:v>3.0134813639968279</c:v>
                </c:pt>
                <c:pt idx="64">
                  <c:v>3.2228881601266539</c:v>
                </c:pt>
                <c:pt idx="66">
                  <c:v>0.26467382842908294</c:v>
                </c:pt>
                <c:pt idx="67">
                  <c:v>0.18590501943552476</c:v>
                </c:pt>
                <c:pt idx="68">
                  <c:v>0.29170464904284416</c:v>
                </c:pt>
                <c:pt idx="69">
                  <c:v>0.43701311039331181</c:v>
                </c:pt>
                <c:pt idx="70">
                  <c:v>0.64565134827193316</c:v>
                </c:pt>
                <c:pt idx="72">
                  <c:v>0.26129726406394099</c:v>
                </c:pt>
                <c:pt idx="73">
                  <c:v>0.15960276644795177</c:v>
                </c:pt>
                <c:pt idx="74">
                  <c:v>0.32258064516129031</c:v>
                </c:pt>
                <c:pt idx="75">
                  <c:v>0.10296540362438221</c:v>
                </c:pt>
                <c:pt idx="76">
                  <c:v>0</c:v>
                </c:pt>
                <c:pt idx="78">
                  <c:v>0.42414355628058731</c:v>
                </c:pt>
                <c:pt idx="79">
                  <c:v>0.61441072425991428</c:v>
                </c:pt>
                <c:pt idx="80">
                  <c:v>1.0327188495318984</c:v>
                </c:pt>
                <c:pt idx="81">
                  <c:v>0.69974554707379133</c:v>
                </c:pt>
                <c:pt idx="82">
                  <c:v>0.53289831430125068</c:v>
                </c:pt>
                <c:pt idx="84">
                  <c:v>0.48582172985059452</c:v>
                </c:pt>
                <c:pt idx="85">
                  <c:v>0.65342394145321481</c:v>
                </c:pt>
                <c:pt idx="86">
                  <c:v>0.97762645914396884</c:v>
                </c:pt>
                <c:pt idx="87">
                  <c:v>0.9750953614622524</c:v>
                </c:pt>
                <c:pt idx="88">
                  <c:v>0.84114208691369541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633-4300-841C-6A4AB605967C}"/>
            </c:ext>
          </c:extLst>
        </c:ser>
        <c:ser>
          <c:idx val="3"/>
          <c:order val="6"/>
          <c:tx>
            <c:strRef>
              <c:f>'G_celk-struk'!$F$78</c:f>
              <c:strCache>
                <c:ptCount val="1"/>
                <c:pt idx="0">
                  <c:v>nástavba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'G_celk-struk'!$A$79:$B$167</c:f>
              <c:multiLvlStrCache>
                <c:ptCount val="89"/>
                <c:lvl>
                  <c:pt idx="0">
                    <c:v>2012/13</c:v>
                  </c:pt>
                  <c:pt idx="1">
                    <c:v>2013/14</c:v>
                  </c:pt>
                  <c:pt idx="2">
                    <c:v>2014/15</c:v>
                  </c:pt>
                  <c:pt idx="3">
                    <c:v>2015/16</c:v>
                  </c:pt>
                  <c:pt idx="4">
                    <c:v>2016/17</c:v>
                  </c:pt>
                  <c:pt idx="6">
                    <c:v>2012/13</c:v>
                  </c:pt>
                  <c:pt idx="7">
                    <c:v>2013/14</c:v>
                  </c:pt>
                  <c:pt idx="8">
                    <c:v>2014/15</c:v>
                  </c:pt>
                  <c:pt idx="9">
                    <c:v>2015/16</c:v>
                  </c:pt>
                  <c:pt idx="10">
                    <c:v>2016/17</c:v>
                  </c:pt>
                  <c:pt idx="12">
                    <c:v>2012/13</c:v>
                  </c:pt>
                  <c:pt idx="13">
                    <c:v>2013/14</c:v>
                  </c:pt>
                  <c:pt idx="14">
                    <c:v>2014/15</c:v>
                  </c:pt>
                  <c:pt idx="15">
                    <c:v>2015/16</c:v>
                  </c:pt>
                  <c:pt idx="16">
                    <c:v>2016/17</c:v>
                  </c:pt>
                  <c:pt idx="18">
                    <c:v>2012/13</c:v>
                  </c:pt>
                  <c:pt idx="19">
                    <c:v>2013/14</c:v>
                  </c:pt>
                  <c:pt idx="20">
                    <c:v>2014/15</c:v>
                  </c:pt>
                  <c:pt idx="21">
                    <c:v>2015/16</c:v>
                  </c:pt>
                  <c:pt idx="22">
                    <c:v>2016/17</c:v>
                  </c:pt>
                  <c:pt idx="24">
                    <c:v>2012/13</c:v>
                  </c:pt>
                  <c:pt idx="25">
                    <c:v>2013/14</c:v>
                  </c:pt>
                  <c:pt idx="26">
                    <c:v>2014/15</c:v>
                  </c:pt>
                  <c:pt idx="27">
                    <c:v>2015/16</c:v>
                  </c:pt>
                  <c:pt idx="28">
                    <c:v>2016/17</c:v>
                  </c:pt>
                  <c:pt idx="30">
                    <c:v>2012/13</c:v>
                  </c:pt>
                  <c:pt idx="31">
                    <c:v>2013/14</c:v>
                  </c:pt>
                  <c:pt idx="32">
                    <c:v>2014/15</c:v>
                  </c:pt>
                  <c:pt idx="33">
                    <c:v>2015/16</c:v>
                  </c:pt>
                  <c:pt idx="34">
                    <c:v>2016/17</c:v>
                  </c:pt>
                  <c:pt idx="36">
                    <c:v>2012/13</c:v>
                  </c:pt>
                  <c:pt idx="37">
                    <c:v>2013/14</c:v>
                  </c:pt>
                  <c:pt idx="38">
                    <c:v>2014/15</c:v>
                  </c:pt>
                  <c:pt idx="39">
                    <c:v>2015/16</c:v>
                  </c:pt>
                  <c:pt idx="40">
                    <c:v>2016/17</c:v>
                  </c:pt>
                  <c:pt idx="42">
                    <c:v>2012/13</c:v>
                  </c:pt>
                  <c:pt idx="43">
                    <c:v>2013/14</c:v>
                  </c:pt>
                  <c:pt idx="44">
                    <c:v>2014/15</c:v>
                  </c:pt>
                  <c:pt idx="45">
                    <c:v>2015/16</c:v>
                  </c:pt>
                  <c:pt idx="46">
                    <c:v>2016/17</c:v>
                  </c:pt>
                  <c:pt idx="48">
                    <c:v>2012/13</c:v>
                  </c:pt>
                  <c:pt idx="49">
                    <c:v>2013/14</c:v>
                  </c:pt>
                  <c:pt idx="50">
                    <c:v>2014/15</c:v>
                  </c:pt>
                  <c:pt idx="51">
                    <c:v>2015/16</c:v>
                  </c:pt>
                  <c:pt idx="52">
                    <c:v>2016/17</c:v>
                  </c:pt>
                  <c:pt idx="54">
                    <c:v>2012/13</c:v>
                  </c:pt>
                  <c:pt idx="55">
                    <c:v>2013/14</c:v>
                  </c:pt>
                  <c:pt idx="56">
                    <c:v>2014/15</c:v>
                  </c:pt>
                  <c:pt idx="57">
                    <c:v>2015/16</c:v>
                  </c:pt>
                  <c:pt idx="58">
                    <c:v>2016/17</c:v>
                  </c:pt>
                  <c:pt idx="60">
                    <c:v>2012/13</c:v>
                  </c:pt>
                  <c:pt idx="61">
                    <c:v>2013/14</c:v>
                  </c:pt>
                  <c:pt idx="62">
                    <c:v>2014/15</c:v>
                  </c:pt>
                  <c:pt idx="63">
                    <c:v>2015/16</c:v>
                  </c:pt>
                  <c:pt idx="64">
                    <c:v>2016/17</c:v>
                  </c:pt>
                  <c:pt idx="66">
                    <c:v>2012/13</c:v>
                  </c:pt>
                  <c:pt idx="67">
                    <c:v>2013/14</c:v>
                  </c:pt>
                  <c:pt idx="68">
                    <c:v>2014/15</c:v>
                  </c:pt>
                  <c:pt idx="69">
                    <c:v>2015/16</c:v>
                  </c:pt>
                  <c:pt idx="70">
                    <c:v>2016/17</c:v>
                  </c:pt>
                  <c:pt idx="72">
                    <c:v>2012/13</c:v>
                  </c:pt>
                  <c:pt idx="73">
                    <c:v>2013/14</c:v>
                  </c:pt>
                  <c:pt idx="74">
                    <c:v>2014/15</c:v>
                  </c:pt>
                  <c:pt idx="75">
                    <c:v>2015/16</c:v>
                  </c:pt>
                  <c:pt idx="76">
                    <c:v>2016/17</c:v>
                  </c:pt>
                  <c:pt idx="78">
                    <c:v>2012/13</c:v>
                  </c:pt>
                  <c:pt idx="79">
                    <c:v>2013/14</c:v>
                  </c:pt>
                  <c:pt idx="80">
                    <c:v>2014/15</c:v>
                  </c:pt>
                  <c:pt idx="81">
                    <c:v>2015/16</c:v>
                  </c:pt>
                  <c:pt idx="82">
                    <c:v>2016/17</c:v>
                  </c:pt>
                  <c:pt idx="84">
                    <c:v>2012/13</c:v>
                  </c:pt>
                  <c:pt idx="85">
                    <c:v>2013/14</c:v>
                  </c:pt>
                  <c:pt idx="86">
                    <c:v>2014/15</c:v>
                  </c:pt>
                  <c:pt idx="87">
                    <c:v>2015/16</c:v>
                  </c:pt>
                  <c:pt idx="88">
                    <c:v>2016/17</c:v>
                  </c:pt>
                </c:lvl>
                <c:lvl>
                  <c:pt idx="0">
                    <c:v>PHA</c:v>
                  </c:pt>
                  <c:pt idx="6">
                    <c:v>STC</c:v>
                  </c:pt>
                  <c:pt idx="12">
                    <c:v>JHC</c:v>
                  </c:pt>
                  <c:pt idx="18">
                    <c:v>PLK</c:v>
                  </c:pt>
                  <c:pt idx="24">
                    <c:v>KVK</c:v>
                  </c:pt>
                  <c:pt idx="30">
                    <c:v>ULK</c:v>
                  </c:pt>
                  <c:pt idx="36">
                    <c:v>LBK</c:v>
                  </c:pt>
                  <c:pt idx="42">
                    <c:v>HKK</c:v>
                  </c:pt>
                  <c:pt idx="48">
                    <c:v>PAK</c:v>
                  </c:pt>
                  <c:pt idx="54">
                    <c:v>VYS</c:v>
                  </c:pt>
                  <c:pt idx="60">
                    <c:v>JHM</c:v>
                  </c:pt>
                  <c:pt idx="66">
                    <c:v>OLK</c:v>
                  </c:pt>
                  <c:pt idx="72">
                    <c:v>ZLK</c:v>
                  </c:pt>
                  <c:pt idx="78">
                    <c:v>MSK</c:v>
                  </c:pt>
                  <c:pt idx="84">
                    <c:v>ČR</c:v>
                  </c:pt>
                </c:lvl>
              </c:multiLvlStrCache>
            </c:multiLvlStrRef>
          </c:cat>
          <c:val>
            <c:numRef>
              <c:f>'G_celk-struk'!$F$79:$F$167</c:f>
              <c:numCache>
                <c:formatCode>#,##0.0;;\-</c:formatCode>
                <c:ptCount val="89"/>
                <c:pt idx="0">
                  <c:v>3.0675880667453228</c:v>
                </c:pt>
                <c:pt idx="1">
                  <c:v>2.8292228943694742</c:v>
                </c:pt>
                <c:pt idx="2">
                  <c:v>2.099609375</c:v>
                </c:pt>
                <c:pt idx="3">
                  <c:v>1.8643190056965304</c:v>
                </c:pt>
                <c:pt idx="4">
                  <c:v>1.8342043242135464</c:v>
                </c:pt>
                <c:pt idx="6">
                  <c:v>4.1746803937096955</c:v>
                </c:pt>
                <c:pt idx="7">
                  <c:v>3.9509877469367343</c:v>
                </c:pt>
                <c:pt idx="8">
                  <c:v>2.8028567578493466</c:v>
                </c:pt>
                <c:pt idx="9">
                  <c:v>2.531102531102531</c:v>
                </c:pt>
                <c:pt idx="10">
                  <c:v>2.5470653377630121</c:v>
                </c:pt>
                <c:pt idx="12">
                  <c:v>3.931828374943938</c:v>
                </c:pt>
                <c:pt idx="13">
                  <c:v>4.5523520485584212</c:v>
                </c:pt>
                <c:pt idx="14">
                  <c:v>3.3907726514730405</c:v>
                </c:pt>
                <c:pt idx="15">
                  <c:v>3.1310774017891867</c:v>
                </c:pt>
                <c:pt idx="16">
                  <c:v>2.5565964090554254</c:v>
                </c:pt>
                <c:pt idx="18">
                  <c:v>3.2588645214183232</c:v>
                </c:pt>
                <c:pt idx="19">
                  <c:v>3.7814207650273226</c:v>
                </c:pt>
                <c:pt idx="20">
                  <c:v>2.9066927210552027</c:v>
                </c:pt>
                <c:pt idx="21">
                  <c:v>2.2100884035361412</c:v>
                </c:pt>
                <c:pt idx="22">
                  <c:v>2.5098039215686274</c:v>
                </c:pt>
                <c:pt idx="24">
                  <c:v>2.7651671481634339</c:v>
                </c:pt>
                <c:pt idx="25">
                  <c:v>2.5160109789569991</c:v>
                </c:pt>
                <c:pt idx="26">
                  <c:v>2.2884513038850454</c:v>
                </c:pt>
                <c:pt idx="27">
                  <c:v>1.4925373134328357</c:v>
                </c:pt>
                <c:pt idx="28">
                  <c:v>1.5110631408526713</c:v>
                </c:pt>
                <c:pt idx="30">
                  <c:v>2.5832376578645238</c:v>
                </c:pt>
                <c:pt idx="31">
                  <c:v>2.3908857509627728</c:v>
                </c:pt>
                <c:pt idx="32">
                  <c:v>1.706244503078276</c:v>
                </c:pt>
                <c:pt idx="33">
                  <c:v>0.97433014802323414</c:v>
                </c:pt>
                <c:pt idx="34">
                  <c:v>1.2092341517039207</c:v>
                </c:pt>
                <c:pt idx="36">
                  <c:v>3.5314891112419069</c:v>
                </c:pt>
                <c:pt idx="37">
                  <c:v>2.8813028499843405</c:v>
                </c:pt>
                <c:pt idx="38">
                  <c:v>2.2538945972820681</c:v>
                </c:pt>
                <c:pt idx="39">
                  <c:v>2.0230205790024414</c:v>
                </c:pt>
                <c:pt idx="40">
                  <c:v>1.5156983038614218</c:v>
                </c:pt>
                <c:pt idx="42">
                  <c:v>4.0630182421227197</c:v>
                </c:pt>
                <c:pt idx="43">
                  <c:v>2.429869616752272</c:v>
                </c:pt>
                <c:pt idx="44">
                  <c:v>2.2097305679395234</c:v>
                </c:pt>
                <c:pt idx="45">
                  <c:v>1.8880497556641493</c:v>
                </c:pt>
                <c:pt idx="46">
                  <c:v>2.0505072307360241</c:v>
                </c:pt>
                <c:pt idx="48">
                  <c:v>3.5070532915360504</c:v>
                </c:pt>
                <c:pt idx="49">
                  <c:v>3.2390412437918377</c:v>
                </c:pt>
                <c:pt idx="50">
                  <c:v>2.1853986551392892</c:v>
                </c:pt>
                <c:pt idx="51">
                  <c:v>1.9269269269269269</c:v>
                </c:pt>
                <c:pt idx="52">
                  <c:v>2.5163319622550206</c:v>
                </c:pt>
                <c:pt idx="54">
                  <c:v>4.1399523722293461</c:v>
                </c:pt>
                <c:pt idx="55">
                  <c:v>4.1831425598335068</c:v>
                </c:pt>
                <c:pt idx="56">
                  <c:v>2.7033065236818588</c:v>
                </c:pt>
                <c:pt idx="57">
                  <c:v>2.7095292766934556</c:v>
                </c:pt>
                <c:pt idx="58">
                  <c:v>2.6111503175723358</c:v>
                </c:pt>
                <c:pt idx="60">
                  <c:v>3.4037761995496276</c:v>
                </c:pt>
                <c:pt idx="61">
                  <c:v>3.5486366273448073</c:v>
                </c:pt>
                <c:pt idx="62">
                  <c:v>2.8148457047539615</c:v>
                </c:pt>
                <c:pt idx="63">
                  <c:v>2.4696952532004079</c:v>
                </c:pt>
                <c:pt idx="64">
                  <c:v>2.5896189076105394</c:v>
                </c:pt>
                <c:pt idx="66">
                  <c:v>4.9665265452280867</c:v>
                </c:pt>
                <c:pt idx="67">
                  <c:v>4.7321277674497209</c:v>
                </c:pt>
                <c:pt idx="68">
                  <c:v>4.193254329990884</c:v>
                </c:pt>
                <c:pt idx="69">
                  <c:v>2.5650769523085692</c:v>
                </c:pt>
                <c:pt idx="70">
                  <c:v>3.4371439422711738</c:v>
                </c:pt>
                <c:pt idx="72">
                  <c:v>3.9348293882569934</c:v>
                </c:pt>
                <c:pt idx="73">
                  <c:v>3.5467281432878166</c:v>
                </c:pt>
                <c:pt idx="74">
                  <c:v>3.7381404174573056</c:v>
                </c:pt>
                <c:pt idx="75">
                  <c:v>2.7800658978583197</c:v>
                </c:pt>
                <c:pt idx="76">
                  <c:v>2.9655744504355037</c:v>
                </c:pt>
                <c:pt idx="78">
                  <c:v>3.1647634584013047</c:v>
                </c:pt>
                <c:pt idx="79">
                  <c:v>2.3552411096630048</c:v>
                </c:pt>
                <c:pt idx="80">
                  <c:v>2.3742881961200659</c:v>
                </c:pt>
                <c:pt idx="81">
                  <c:v>2.3430873621713317</c:v>
                </c:pt>
                <c:pt idx="82">
                  <c:v>2.6644915715062534</c:v>
                </c:pt>
                <c:pt idx="84">
                  <c:v>3.5857302571399532</c:v>
                </c:pt>
                <c:pt idx="85">
                  <c:v>3.333030296143094</c:v>
                </c:pt>
                <c:pt idx="86">
                  <c:v>2.6775291828793772</c:v>
                </c:pt>
                <c:pt idx="87">
                  <c:v>2.2496192050824733</c:v>
                </c:pt>
                <c:pt idx="88">
                  <c:v>2.3769716292753733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633-4300-841C-6A4AB60596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"/>
        <c:overlap val="100"/>
        <c:axId val="567182456"/>
        <c:axId val="567183440"/>
      </c:barChart>
      <c:catAx>
        <c:axId val="567182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cs-CZ"/>
          </a:p>
        </c:txPr>
        <c:crossAx val="567183440"/>
        <c:crosses val="autoZero"/>
        <c:auto val="1"/>
        <c:lblAlgn val="ctr"/>
        <c:lblOffset val="100"/>
        <c:noMultiLvlLbl val="0"/>
      </c:catAx>
      <c:valAx>
        <c:axId val="567183440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podíl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cs-CZ"/>
            </a:p>
          </c:txPr>
        </c:title>
        <c:numFmt formatCode="#\ ##0;;0" sourceLinked="0"/>
        <c:majorTickMark val="none"/>
        <c:minorTickMark val="none"/>
        <c:tickLblPos val="nextTo"/>
        <c:spPr>
          <a:noFill/>
          <a:ln>
            <a:noFill/>
          </a:ln>
          <a:effectLst>
            <a:glow>
              <a:schemeClr val="accent1">
                <a:alpha val="40000"/>
              </a:schemeClr>
            </a:glow>
            <a:outerShdw blurRad="50800" dist="50800" dir="5400000" sx="1000" sy="1000" algn="ctr" rotWithShape="0">
              <a:srgbClr val="000000">
                <a:alpha val="43137"/>
              </a:srgbClr>
            </a:outerShdw>
            <a:softEdge rad="0"/>
          </a:effectLst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cs-CZ"/>
          </a:p>
        </c:txPr>
        <c:crossAx val="567182456"/>
        <c:crosses val="autoZero"/>
        <c:crossBetween val="between"/>
      </c:valAx>
      <c:spPr>
        <a:noFill/>
        <a:ln w="0">
          <a:solidFill>
            <a:schemeClr val="accent1"/>
          </a:solidFill>
        </a:ln>
        <a:effectLst/>
      </c:spPr>
    </c:plotArea>
    <c:legend>
      <c:legendPos val="b"/>
      <c:layout>
        <c:manualLayout>
          <c:xMode val="edge"/>
          <c:yMode val="edge"/>
          <c:x val="3.3653675074561289E-2"/>
          <c:y val="0.97025226746418602"/>
          <c:w val="0.95354250584642974"/>
          <c:h val="2.62665306132505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cs-CZ"/>
        </a:p>
      </c:txPr>
    </c:legend>
    <c:plotVisOnly val="1"/>
    <c:dispBlanksAs val="gap"/>
    <c:showDLblsOverMax val="0"/>
  </c:chart>
  <c:spPr>
    <a:solidFill>
      <a:schemeClr val="bg1"/>
    </a:solidFill>
    <a:ln w="12700">
      <a:solidFill>
        <a:schemeClr val="bg1">
          <a:lumMod val="65000"/>
        </a:schemeClr>
      </a:solidFill>
    </a:ln>
    <a:effectLst/>
  </c:spPr>
  <c:txPr>
    <a:bodyPr/>
    <a:lstStyle/>
    <a:p>
      <a:pPr>
        <a:defRPr sz="1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cs-CZ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300"/>
            </a:pPr>
            <a:r>
              <a:rPr lang="en-US" sz="1300" dirty="0" err="1"/>
              <a:t>Vývoj</a:t>
            </a:r>
            <a:r>
              <a:rPr lang="en-US" sz="1300" dirty="0"/>
              <a:t> </a:t>
            </a:r>
            <a:r>
              <a:rPr lang="en-US" sz="1300" dirty="0" err="1"/>
              <a:t>počtu</a:t>
            </a:r>
            <a:r>
              <a:rPr lang="en-US" sz="1300" dirty="0"/>
              <a:t> </a:t>
            </a:r>
            <a:r>
              <a:rPr lang="en-US" sz="1300" dirty="0" err="1"/>
              <a:t>absolventů</a:t>
            </a:r>
            <a:r>
              <a:rPr lang="en-US" sz="1300" dirty="0"/>
              <a:t> </a:t>
            </a:r>
            <a:r>
              <a:rPr lang="cs-CZ" sz="1300" dirty="0"/>
              <a:t>s výučním listem (H)</a:t>
            </a:r>
          </a:p>
          <a:p>
            <a:pPr>
              <a:defRPr sz="1300"/>
            </a:pPr>
            <a:r>
              <a:rPr lang="en-US" sz="1300" dirty="0"/>
              <a:t>v </a:t>
            </a:r>
            <a:r>
              <a:rPr lang="en-US" sz="1300" dirty="0" err="1"/>
              <a:t>Plzeňském</a:t>
            </a:r>
            <a:r>
              <a:rPr lang="en-US" sz="1300" dirty="0"/>
              <a:t> </a:t>
            </a:r>
            <a:r>
              <a:rPr lang="en-US" sz="1300" dirty="0" err="1"/>
              <a:t>kraji</a:t>
            </a:r>
            <a:r>
              <a:rPr lang="en-US" sz="1300" dirty="0"/>
              <a:t> </a:t>
            </a:r>
          </a:p>
        </c:rich>
      </c:tx>
      <c:layout>
        <c:manualLayout>
          <c:xMode val="edge"/>
          <c:yMode val="edge"/>
          <c:x val="0.1348892121566995"/>
          <c:y val="0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12461783492908692"/>
          <c:y val="0.14234463408141101"/>
          <c:w val="0.53408721826524119"/>
          <c:h val="0.70012941083181346"/>
        </c:manualLayout>
      </c:layout>
      <c:lineChart>
        <c:grouping val="standard"/>
        <c:varyColors val="0"/>
        <c:ser>
          <c:idx val="0"/>
          <c:order val="0"/>
          <c:tx>
            <c:strRef>
              <c:f>'Stupeň+ŠiršíSkupAbsol'!$B$8</c:f>
              <c:strCache>
                <c:ptCount val="1"/>
                <c:pt idx="0">
                  <c:v>Technické obory</c:v>
                </c:pt>
              </c:strCache>
            </c:strRef>
          </c:tx>
          <c:spPr>
            <a:ln w="25400">
              <a:solidFill>
                <a:schemeClr val="accent1"/>
              </a:solidFill>
            </a:ln>
          </c:spPr>
          <c:marker>
            <c:symbol val="none"/>
          </c:marker>
          <c:cat>
            <c:numRef>
              <c:f>'Stupeň+ŠiršíSkupAbsol'!$C$2:$O$2</c:f>
              <c:numCache>
                <c:formatCode>General</c:formatCode>
                <c:ptCount val="13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</c:numCache>
            </c:numRef>
          </c:cat>
          <c:val>
            <c:numRef>
              <c:f>'Stupeň+ŠiršíSkupAbsol'!$C$8:$O$8</c:f>
              <c:numCache>
                <c:formatCode>General</c:formatCode>
                <c:ptCount val="13"/>
                <c:pt idx="0">
                  <c:v>843</c:v>
                </c:pt>
                <c:pt idx="1">
                  <c:v>923</c:v>
                </c:pt>
                <c:pt idx="2">
                  <c:v>803</c:v>
                </c:pt>
                <c:pt idx="3">
                  <c:v>711</c:v>
                </c:pt>
                <c:pt idx="4">
                  <c:v>709</c:v>
                </c:pt>
                <c:pt idx="5">
                  <c:v>704</c:v>
                </c:pt>
                <c:pt idx="6">
                  <c:v>797</c:v>
                </c:pt>
                <c:pt idx="7">
                  <c:v>592</c:v>
                </c:pt>
                <c:pt idx="8">
                  <c:v>633</c:v>
                </c:pt>
                <c:pt idx="9">
                  <c:v>638</c:v>
                </c:pt>
                <c:pt idx="10">
                  <c:v>637</c:v>
                </c:pt>
                <c:pt idx="11">
                  <c:v>648</c:v>
                </c:pt>
                <c:pt idx="12">
                  <c:v>631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A4B-412B-B024-6791AC56977D}"/>
            </c:ext>
          </c:extLst>
        </c:ser>
        <c:ser>
          <c:idx val="1"/>
          <c:order val="1"/>
          <c:tx>
            <c:strRef>
              <c:f>'Stupeň+ŠiršíSkupAbsol'!$B$9</c:f>
              <c:strCache>
                <c:ptCount val="1"/>
                <c:pt idx="0">
                  <c:v>Obchod, služby a ostatní</c:v>
                </c:pt>
              </c:strCache>
            </c:strRef>
          </c:tx>
          <c:spPr>
            <a:ln w="25400">
              <a:solidFill>
                <a:srgbClr val="FFC000"/>
              </a:solidFill>
            </a:ln>
          </c:spPr>
          <c:marker>
            <c:symbol val="none"/>
          </c:marker>
          <c:cat>
            <c:numRef>
              <c:f>'Stupeň+ŠiršíSkupAbsol'!$C$2:$O$2</c:f>
              <c:numCache>
                <c:formatCode>General</c:formatCode>
                <c:ptCount val="13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</c:numCache>
            </c:numRef>
          </c:cat>
          <c:val>
            <c:numRef>
              <c:f>'Stupeň+ŠiršíSkupAbsol'!$C$9:$O$9</c:f>
              <c:numCache>
                <c:formatCode>General</c:formatCode>
                <c:ptCount val="13"/>
                <c:pt idx="0">
                  <c:v>906</c:v>
                </c:pt>
                <c:pt idx="1">
                  <c:v>846</c:v>
                </c:pt>
                <c:pt idx="2">
                  <c:v>790</c:v>
                </c:pt>
                <c:pt idx="3">
                  <c:v>697</c:v>
                </c:pt>
                <c:pt idx="4">
                  <c:v>716</c:v>
                </c:pt>
                <c:pt idx="5">
                  <c:v>612</c:v>
                </c:pt>
                <c:pt idx="6">
                  <c:v>577</c:v>
                </c:pt>
                <c:pt idx="7">
                  <c:v>476</c:v>
                </c:pt>
                <c:pt idx="8">
                  <c:v>499</c:v>
                </c:pt>
                <c:pt idx="9">
                  <c:v>408</c:v>
                </c:pt>
                <c:pt idx="10">
                  <c:v>376</c:v>
                </c:pt>
                <c:pt idx="11">
                  <c:v>351</c:v>
                </c:pt>
                <c:pt idx="12">
                  <c:v>377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A4B-412B-B024-6791AC56977D}"/>
            </c:ext>
          </c:extLst>
        </c:ser>
        <c:ser>
          <c:idx val="2"/>
          <c:order val="2"/>
          <c:tx>
            <c:strRef>
              <c:f>'Stupeň+ŠiršíSkupAbsol'!$B$10</c:f>
              <c:strCache>
                <c:ptCount val="1"/>
                <c:pt idx="0">
                  <c:v>Přírodovědné obory</c:v>
                </c:pt>
              </c:strCache>
            </c:strRef>
          </c:tx>
          <c:spPr>
            <a:ln w="25400">
              <a:solidFill>
                <a:schemeClr val="accent6"/>
              </a:solidFill>
            </a:ln>
          </c:spPr>
          <c:marker>
            <c:symbol val="none"/>
          </c:marker>
          <c:cat>
            <c:numRef>
              <c:f>'Stupeň+ŠiršíSkupAbsol'!$C$2:$O$2</c:f>
              <c:numCache>
                <c:formatCode>General</c:formatCode>
                <c:ptCount val="13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</c:numCache>
            </c:numRef>
          </c:cat>
          <c:val>
            <c:numRef>
              <c:f>'Stupeň+ŠiršíSkupAbsol'!$C$10:$O$10</c:f>
              <c:numCache>
                <c:formatCode>General</c:formatCode>
                <c:ptCount val="13"/>
                <c:pt idx="0">
                  <c:v>112</c:v>
                </c:pt>
                <c:pt idx="1">
                  <c:v>110</c:v>
                </c:pt>
                <c:pt idx="2">
                  <c:v>101</c:v>
                </c:pt>
                <c:pt idx="3">
                  <c:v>92</c:v>
                </c:pt>
                <c:pt idx="4">
                  <c:v>110</c:v>
                </c:pt>
                <c:pt idx="5">
                  <c:v>97</c:v>
                </c:pt>
                <c:pt idx="6">
                  <c:v>118</c:v>
                </c:pt>
                <c:pt idx="7">
                  <c:v>100</c:v>
                </c:pt>
                <c:pt idx="8">
                  <c:v>101</c:v>
                </c:pt>
                <c:pt idx="9">
                  <c:v>103</c:v>
                </c:pt>
                <c:pt idx="10">
                  <c:v>102</c:v>
                </c:pt>
                <c:pt idx="11">
                  <c:v>90</c:v>
                </c:pt>
                <c:pt idx="12">
                  <c:v>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A4B-412B-B024-6791AC56977D}"/>
            </c:ext>
          </c:extLst>
        </c:ser>
        <c:ser>
          <c:idx val="3"/>
          <c:order val="3"/>
          <c:tx>
            <c:strRef>
              <c:f>'Stupeň+ŠiršíSkupAbsol'!$B$11</c:f>
              <c:strCache>
                <c:ptCount val="1"/>
                <c:pt idx="0">
                  <c:v>Ekonomika a podnikání</c:v>
                </c:pt>
              </c:strCache>
            </c:strRef>
          </c:tx>
          <c:spPr>
            <a:ln w="25400">
              <a:solidFill>
                <a:schemeClr val="accent2"/>
              </a:solidFill>
            </a:ln>
          </c:spPr>
          <c:marker>
            <c:symbol val="none"/>
          </c:marker>
          <c:cat>
            <c:numRef>
              <c:f>'Stupeň+ŠiršíSkupAbsol'!$C$2:$O$2</c:f>
              <c:numCache>
                <c:formatCode>General</c:formatCode>
                <c:ptCount val="13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</c:numCache>
            </c:numRef>
          </c:cat>
          <c:val>
            <c:numRef>
              <c:f>'Stupeň+ŠiršíSkupAbsol'!$C$11:$O$11</c:f>
              <c:numCache>
                <c:formatCode>General</c:formatCode>
                <c:ptCount val="13"/>
                <c:pt idx="0">
                  <c:v>80</c:v>
                </c:pt>
                <c:pt idx="1">
                  <c:v>73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FA4B-412B-B024-6791AC5697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9932288"/>
        <c:axId val="149942272"/>
      </c:lineChart>
      <c:catAx>
        <c:axId val="149932288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 rot="-2700000"/>
          <a:lstStyle/>
          <a:p>
            <a:pPr>
              <a:defRPr/>
            </a:pPr>
            <a:endParaRPr lang="cs-CZ"/>
          </a:p>
        </c:txPr>
        <c:crossAx val="149942272"/>
        <c:crosses val="autoZero"/>
        <c:auto val="1"/>
        <c:lblAlgn val="ctr"/>
        <c:lblOffset val="100"/>
        <c:tickLblSkip val="1"/>
        <c:tickMarkSkip val="4"/>
        <c:noMultiLvlLbl val="0"/>
      </c:catAx>
      <c:valAx>
        <c:axId val="149942272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b="0"/>
                </a:pPr>
                <a:r>
                  <a:rPr lang="en-US" b="0"/>
                  <a:t>počet absolventů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4993228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564992840837879"/>
          <c:y val="0.20519728569557219"/>
          <c:w val="0.3222642699103237"/>
          <c:h val="0.64254172962355049"/>
        </c:manualLayout>
      </c:layout>
      <c:overlay val="0"/>
    </c:legend>
    <c:plotVisOnly val="1"/>
    <c:dispBlanksAs val="gap"/>
    <c:showDLblsOverMax val="0"/>
  </c:chart>
  <c:spPr>
    <a:ln w="12700">
      <a:solidFill>
        <a:schemeClr val="bg1">
          <a:lumMod val="65000"/>
        </a:schemeClr>
      </a:solidFill>
    </a:ln>
  </c:spPr>
  <c:txPr>
    <a:bodyPr/>
    <a:lstStyle/>
    <a:p>
      <a:pPr>
        <a:defRPr sz="1200">
          <a:latin typeface="Arial" pitchFamily="34" charset="0"/>
          <a:cs typeface="Arial" pitchFamily="34" charset="0"/>
        </a:defRPr>
      </a:pPr>
      <a:endParaRPr lang="cs-CZ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300"/>
            </a:pPr>
            <a:r>
              <a:rPr lang="en-US" sz="1300" dirty="0" err="1"/>
              <a:t>Vývoj</a:t>
            </a:r>
            <a:r>
              <a:rPr lang="en-US" sz="1300" dirty="0"/>
              <a:t> </a:t>
            </a:r>
            <a:r>
              <a:rPr lang="en-US" sz="1300" dirty="0" err="1"/>
              <a:t>počtu</a:t>
            </a:r>
            <a:r>
              <a:rPr lang="en-US" sz="1300" dirty="0"/>
              <a:t> </a:t>
            </a:r>
            <a:r>
              <a:rPr lang="en-US" sz="1300" dirty="0" err="1"/>
              <a:t>absolventů</a:t>
            </a:r>
            <a:r>
              <a:rPr lang="en-US" sz="1300" dirty="0"/>
              <a:t> </a:t>
            </a:r>
            <a:r>
              <a:rPr lang="cs-CZ" sz="1300" dirty="0"/>
              <a:t>úplného středního odborného vzdělání s maturitou bez výcviku (M)</a:t>
            </a:r>
          </a:p>
          <a:p>
            <a:pPr>
              <a:defRPr sz="1300"/>
            </a:pPr>
            <a:r>
              <a:rPr lang="cs-CZ" sz="1300" dirty="0"/>
              <a:t>i s výcvikem (L0) </a:t>
            </a:r>
            <a:r>
              <a:rPr lang="en-US" sz="1300" dirty="0"/>
              <a:t>v </a:t>
            </a:r>
            <a:r>
              <a:rPr lang="en-US" sz="1300" dirty="0" err="1"/>
              <a:t>Plzeňském</a:t>
            </a:r>
            <a:r>
              <a:rPr lang="en-US" sz="1300" dirty="0"/>
              <a:t> </a:t>
            </a:r>
            <a:r>
              <a:rPr lang="en-US" sz="1300" dirty="0" err="1"/>
              <a:t>kraji</a:t>
            </a:r>
            <a:r>
              <a:rPr lang="en-US" sz="1300" dirty="0"/>
              <a:t> </a:t>
            </a:r>
          </a:p>
        </c:rich>
      </c:tx>
      <c:layout>
        <c:manualLayout>
          <c:xMode val="edge"/>
          <c:yMode val="edge"/>
          <c:x val="0.13973061672285692"/>
          <c:y val="0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12278210136990711"/>
          <c:y val="0.19903507336027088"/>
          <c:w val="0.54126832135970204"/>
          <c:h val="0.65703463110222771"/>
        </c:manualLayout>
      </c:layout>
      <c:lineChart>
        <c:grouping val="standard"/>
        <c:varyColors val="0"/>
        <c:ser>
          <c:idx val="0"/>
          <c:order val="0"/>
          <c:tx>
            <c:strRef>
              <c:f>'Stupeň+ŠiršíSkup'!$B$32</c:f>
              <c:strCache>
                <c:ptCount val="1"/>
                <c:pt idx="0">
                  <c:v>Technické obory</c:v>
                </c:pt>
              </c:strCache>
            </c:strRef>
          </c:tx>
          <c:spPr>
            <a:ln w="25400">
              <a:solidFill>
                <a:schemeClr val="accent1"/>
              </a:solidFill>
            </a:ln>
          </c:spPr>
          <c:marker>
            <c:symbol val="none"/>
          </c:marker>
          <c:cat>
            <c:numRef>
              <c:f>'Stupeň+ŠiršíSkup'!$C$2:$O$2</c:f>
              <c:numCache>
                <c:formatCode>General</c:formatCode>
                <c:ptCount val="13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</c:numCache>
            </c:numRef>
          </c:cat>
          <c:val>
            <c:numRef>
              <c:f>'Stupeň+ŠiršíSkup'!$C$32:$O$32</c:f>
              <c:numCache>
                <c:formatCode>General</c:formatCode>
                <c:ptCount val="13"/>
                <c:pt idx="0">
                  <c:v>965</c:v>
                </c:pt>
                <c:pt idx="1">
                  <c:v>997</c:v>
                </c:pt>
                <c:pt idx="2">
                  <c:v>945</c:v>
                </c:pt>
                <c:pt idx="3">
                  <c:v>912</c:v>
                </c:pt>
                <c:pt idx="4">
                  <c:v>973</c:v>
                </c:pt>
                <c:pt idx="5">
                  <c:v>809</c:v>
                </c:pt>
                <c:pt idx="6">
                  <c:v>770</c:v>
                </c:pt>
                <c:pt idx="7">
                  <c:v>862</c:v>
                </c:pt>
                <c:pt idx="8">
                  <c:v>704</c:v>
                </c:pt>
                <c:pt idx="9">
                  <c:v>576</c:v>
                </c:pt>
                <c:pt idx="10">
                  <c:v>576</c:v>
                </c:pt>
                <c:pt idx="11">
                  <c:v>616</c:v>
                </c:pt>
                <c:pt idx="12">
                  <c:v>623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710-459B-897A-F6CDA406A782}"/>
            </c:ext>
          </c:extLst>
        </c:ser>
        <c:ser>
          <c:idx val="2"/>
          <c:order val="1"/>
          <c:tx>
            <c:strRef>
              <c:f>'Stupeň+ŠiršíSkup'!$B$33</c:f>
              <c:strCache>
                <c:ptCount val="1"/>
                <c:pt idx="0">
                  <c:v>Obchod, služby a ostatní</c:v>
                </c:pt>
              </c:strCache>
            </c:strRef>
          </c:tx>
          <c:spPr>
            <a:ln w="25400">
              <a:solidFill>
                <a:schemeClr val="accent4"/>
              </a:solidFill>
            </a:ln>
          </c:spPr>
          <c:marker>
            <c:symbol val="none"/>
          </c:marker>
          <c:cat>
            <c:numRef>
              <c:f>'Stupeň+ŠiršíSkup'!$C$2:$O$2</c:f>
              <c:numCache>
                <c:formatCode>General</c:formatCode>
                <c:ptCount val="13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</c:numCache>
            </c:numRef>
          </c:cat>
          <c:val>
            <c:numRef>
              <c:f>'Stupeň+ŠiršíSkup'!$C$33:$O$33</c:f>
              <c:numCache>
                <c:formatCode>General</c:formatCode>
                <c:ptCount val="13"/>
                <c:pt idx="0">
                  <c:v>415</c:v>
                </c:pt>
                <c:pt idx="1">
                  <c:v>454</c:v>
                </c:pt>
                <c:pt idx="2">
                  <c:v>571</c:v>
                </c:pt>
                <c:pt idx="3">
                  <c:v>567</c:v>
                </c:pt>
                <c:pt idx="4">
                  <c:v>535</c:v>
                </c:pt>
                <c:pt idx="5">
                  <c:v>447</c:v>
                </c:pt>
                <c:pt idx="6">
                  <c:v>525</c:v>
                </c:pt>
                <c:pt idx="7">
                  <c:v>492</c:v>
                </c:pt>
                <c:pt idx="8">
                  <c:v>416</c:v>
                </c:pt>
                <c:pt idx="9">
                  <c:v>377</c:v>
                </c:pt>
                <c:pt idx="10">
                  <c:v>345</c:v>
                </c:pt>
                <c:pt idx="11">
                  <c:v>311</c:v>
                </c:pt>
                <c:pt idx="12">
                  <c:v>420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710-459B-897A-F6CDA406A782}"/>
            </c:ext>
          </c:extLst>
        </c:ser>
        <c:ser>
          <c:idx val="1"/>
          <c:order val="2"/>
          <c:tx>
            <c:strRef>
              <c:f>'Stupeň+ŠiršíSkup'!$B$34</c:f>
              <c:strCache>
                <c:ptCount val="1"/>
                <c:pt idx="0">
                  <c:v>Ekonomika a podnikání</c:v>
                </c:pt>
              </c:strCache>
            </c:strRef>
          </c:tx>
          <c:spPr>
            <a:ln w="25400"/>
          </c:spPr>
          <c:marker>
            <c:symbol val="none"/>
          </c:marker>
          <c:cat>
            <c:numRef>
              <c:f>'Stupeň+ŠiršíSkup'!$C$2:$O$2</c:f>
              <c:numCache>
                <c:formatCode>General</c:formatCode>
                <c:ptCount val="13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</c:numCache>
            </c:numRef>
          </c:cat>
          <c:val>
            <c:numRef>
              <c:f>'Stupeň+ŠiršíSkup'!$C$34:$O$34</c:f>
              <c:numCache>
                <c:formatCode>General</c:formatCode>
                <c:ptCount val="13"/>
                <c:pt idx="0">
                  <c:v>644</c:v>
                </c:pt>
                <c:pt idx="1">
                  <c:v>637</c:v>
                </c:pt>
                <c:pt idx="2">
                  <c:v>566</c:v>
                </c:pt>
                <c:pt idx="3">
                  <c:v>512</c:v>
                </c:pt>
                <c:pt idx="4">
                  <c:v>575</c:v>
                </c:pt>
                <c:pt idx="5">
                  <c:v>465</c:v>
                </c:pt>
                <c:pt idx="6">
                  <c:v>454</c:v>
                </c:pt>
                <c:pt idx="7">
                  <c:v>531</c:v>
                </c:pt>
                <c:pt idx="8">
                  <c:v>429</c:v>
                </c:pt>
                <c:pt idx="9">
                  <c:v>406</c:v>
                </c:pt>
                <c:pt idx="10">
                  <c:v>375</c:v>
                </c:pt>
                <c:pt idx="11">
                  <c:v>353</c:v>
                </c:pt>
                <c:pt idx="12">
                  <c:v>348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710-459B-897A-F6CDA406A782}"/>
            </c:ext>
          </c:extLst>
        </c:ser>
        <c:ser>
          <c:idx val="3"/>
          <c:order val="3"/>
          <c:tx>
            <c:strRef>
              <c:f>'Stupeň+ŠiršíSkup'!$B$35</c:f>
              <c:strCache>
                <c:ptCount val="1"/>
                <c:pt idx="0">
                  <c:v>Přírodovědné obory</c:v>
                </c:pt>
              </c:strCache>
            </c:strRef>
          </c:tx>
          <c:spPr>
            <a:ln w="25400">
              <a:solidFill>
                <a:schemeClr val="accent6"/>
              </a:solidFill>
            </a:ln>
          </c:spPr>
          <c:marker>
            <c:symbol val="none"/>
          </c:marker>
          <c:cat>
            <c:numRef>
              <c:f>'Stupeň+ŠiršíSkup'!$C$2:$O$2</c:f>
              <c:numCache>
                <c:formatCode>General</c:formatCode>
                <c:ptCount val="13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</c:numCache>
            </c:numRef>
          </c:cat>
          <c:val>
            <c:numRef>
              <c:f>'Stupeň+ŠiršíSkup'!$C$35:$O$35</c:f>
              <c:numCache>
                <c:formatCode>General</c:formatCode>
                <c:ptCount val="13"/>
                <c:pt idx="0">
                  <c:v>423</c:v>
                </c:pt>
                <c:pt idx="1">
                  <c:v>405</c:v>
                </c:pt>
                <c:pt idx="2">
                  <c:v>368</c:v>
                </c:pt>
                <c:pt idx="3">
                  <c:v>412</c:v>
                </c:pt>
                <c:pt idx="4">
                  <c:v>282</c:v>
                </c:pt>
                <c:pt idx="5">
                  <c:v>214</c:v>
                </c:pt>
                <c:pt idx="6">
                  <c:v>177</c:v>
                </c:pt>
                <c:pt idx="7">
                  <c:v>246</c:v>
                </c:pt>
                <c:pt idx="8">
                  <c:v>255</c:v>
                </c:pt>
                <c:pt idx="9">
                  <c:v>218</c:v>
                </c:pt>
                <c:pt idx="10">
                  <c:v>137</c:v>
                </c:pt>
                <c:pt idx="11">
                  <c:v>170</c:v>
                </c:pt>
                <c:pt idx="12">
                  <c:v>204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710-459B-897A-F6CDA406A782}"/>
            </c:ext>
          </c:extLst>
        </c:ser>
        <c:ser>
          <c:idx val="4"/>
          <c:order val="4"/>
          <c:tx>
            <c:strRef>
              <c:f>'Stupeň+ŠiršíSkup'!$B$36</c:f>
              <c:strCache>
                <c:ptCount val="1"/>
                <c:pt idx="0">
                  <c:v>Obecně odborná příprava</c:v>
                </c:pt>
              </c:strCache>
            </c:strRef>
          </c:tx>
          <c:spPr>
            <a:ln w="25400">
              <a:solidFill>
                <a:srgbClr val="9572D4"/>
              </a:solidFill>
            </a:ln>
          </c:spPr>
          <c:marker>
            <c:symbol val="none"/>
          </c:marker>
          <c:cat>
            <c:numRef>
              <c:f>'Stupeň+ŠiršíSkup'!$C$2:$O$2</c:f>
              <c:numCache>
                <c:formatCode>General</c:formatCode>
                <c:ptCount val="13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</c:numCache>
            </c:numRef>
          </c:cat>
          <c:val>
            <c:numRef>
              <c:f>'Stupeň+ŠiršíSkup'!$C$36:$O$36</c:f>
              <c:numCache>
                <c:formatCode>General</c:formatCode>
                <c:ptCount val="13"/>
                <c:pt idx="0">
                  <c:v>91</c:v>
                </c:pt>
                <c:pt idx="1">
                  <c:v>221</c:v>
                </c:pt>
                <c:pt idx="2">
                  <c:v>161</c:v>
                </c:pt>
                <c:pt idx="3">
                  <c:v>262</c:v>
                </c:pt>
                <c:pt idx="4">
                  <c:v>249</c:v>
                </c:pt>
                <c:pt idx="5">
                  <c:v>239</c:v>
                </c:pt>
                <c:pt idx="6">
                  <c:v>262</c:v>
                </c:pt>
                <c:pt idx="7">
                  <c:v>254</c:v>
                </c:pt>
                <c:pt idx="8">
                  <c:v>198</c:v>
                </c:pt>
                <c:pt idx="9">
                  <c:v>168</c:v>
                </c:pt>
                <c:pt idx="10">
                  <c:v>160</c:v>
                </c:pt>
                <c:pt idx="11">
                  <c:v>174</c:v>
                </c:pt>
                <c:pt idx="12">
                  <c:v>170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0710-459B-897A-F6CDA406A7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50065920"/>
        <c:axId val="150067456"/>
      </c:lineChart>
      <c:catAx>
        <c:axId val="150065920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 rot="-2700000"/>
          <a:lstStyle/>
          <a:p>
            <a:pPr>
              <a:defRPr/>
            </a:pPr>
            <a:endParaRPr lang="cs-CZ"/>
          </a:p>
        </c:txPr>
        <c:crossAx val="150067456"/>
        <c:crosses val="autoZero"/>
        <c:auto val="1"/>
        <c:lblAlgn val="ctr"/>
        <c:lblOffset val="100"/>
        <c:tickLblSkip val="1"/>
        <c:tickMarkSkip val="4"/>
        <c:noMultiLvlLbl val="0"/>
      </c:catAx>
      <c:valAx>
        <c:axId val="150067456"/>
        <c:scaling>
          <c:orientation val="minMax"/>
          <c:max val="100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b="0"/>
                </a:pPr>
                <a:r>
                  <a:rPr lang="en-US" b="0"/>
                  <a:t>počet absolventů</a:t>
                </a:r>
              </a:p>
            </c:rich>
          </c:tx>
          <c:layout>
            <c:manualLayout>
              <c:xMode val="edge"/>
              <c:yMode val="edge"/>
              <c:x val="3.7584642954175181E-3"/>
              <c:y val="0.3340823870700373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15006592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248243756127979"/>
          <c:y val="0.30411328698239298"/>
          <c:w val="0.32468488889899694"/>
          <c:h val="0.55405513292151631"/>
        </c:manualLayout>
      </c:layout>
      <c:overlay val="0"/>
    </c:legend>
    <c:plotVisOnly val="1"/>
    <c:dispBlanksAs val="gap"/>
    <c:showDLblsOverMax val="0"/>
  </c:chart>
  <c:spPr>
    <a:ln>
      <a:solidFill>
        <a:schemeClr val="bg1">
          <a:lumMod val="65000"/>
        </a:schemeClr>
      </a:solidFill>
    </a:ln>
  </c:spPr>
  <c:txPr>
    <a:bodyPr/>
    <a:lstStyle/>
    <a:p>
      <a:pPr>
        <a:defRPr sz="1200">
          <a:latin typeface="Arial" pitchFamily="34" charset="0"/>
          <a:cs typeface="Arial" pitchFamily="34" charset="0"/>
        </a:defRPr>
      </a:pPr>
      <a:endParaRPr lang="cs-CZ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 b="1"/>
            </a:pPr>
            <a:r>
              <a:rPr lang="cs-CZ" sz="1400" b="1" dirty="0"/>
              <a:t>Vývoj a predikce počtu absolventů středního odborného vzdělání s výučním listem (H) na SŠ</a:t>
            </a:r>
          </a:p>
        </c:rich>
      </c:tx>
      <c:layout>
        <c:manualLayout>
          <c:xMode val="edge"/>
          <c:yMode val="edge"/>
          <c:x val="0.1357694180810074"/>
          <c:y val="1.7535724701079028E-3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11969895700041304"/>
          <c:y val="0.15453251676873719"/>
          <c:w val="0.5808731144028163"/>
          <c:h val="0.69543233226882639"/>
        </c:manualLayout>
      </c:layout>
      <c:lineChart>
        <c:grouping val="standard"/>
        <c:varyColors val="0"/>
        <c:ser>
          <c:idx val="0"/>
          <c:order val="0"/>
          <c:tx>
            <c:strRef>
              <c:f>PredikceSŠ!$A$17</c:f>
              <c:strCache>
                <c:ptCount val="1"/>
                <c:pt idx="0">
                  <c:v>Počet nastupujících do 1. ročníku (+3 roky)</c:v>
                </c:pt>
              </c:strCache>
            </c:strRef>
          </c:tx>
          <c:spPr>
            <a:ln w="22225">
              <a:solidFill>
                <a:schemeClr val="accent2"/>
              </a:solidFill>
              <a:prstDash val="dash"/>
            </a:ln>
          </c:spPr>
          <c:marker>
            <c:symbol val="none"/>
          </c:marker>
          <c:val>
            <c:numRef>
              <c:f>PredikceSŠ!$C$17:$R$17</c:f>
              <c:numCache>
                <c:formatCode>General</c:formatCode>
                <c:ptCount val="16"/>
                <c:pt idx="2">
                  <c:v>2290</c:v>
                </c:pt>
                <c:pt idx="3">
                  <c:v>2287</c:v>
                </c:pt>
                <c:pt idx="4">
                  <c:v>2064</c:v>
                </c:pt>
                <c:pt idx="5">
                  <c:v>1905</c:v>
                </c:pt>
                <c:pt idx="6">
                  <c:v>1962</c:v>
                </c:pt>
                <c:pt idx="7">
                  <c:v>1603</c:v>
                </c:pt>
                <c:pt idx="8">
                  <c:v>1609</c:v>
                </c:pt>
                <c:pt idx="9">
                  <c:v>1584</c:v>
                </c:pt>
                <c:pt idx="10">
                  <c:v>1509</c:v>
                </c:pt>
                <c:pt idx="11">
                  <c:v>1578</c:v>
                </c:pt>
                <c:pt idx="12">
                  <c:v>1545</c:v>
                </c:pt>
                <c:pt idx="13">
                  <c:v>1589</c:v>
                </c:pt>
                <c:pt idx="14">
                  <c:v>1476</c:v>
                </c:pt>
                <c:pt idx="15">
                  <c:v>1599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516-4766-A449-215A23A4DF9D}"/>
            </c:ext>
          </c:extLst>
        </c:ser>
        <c:ser>
          <c:idx val="5"/>
          <c:order val="1"/>
          <c:tx>
            <c:strRef>
              <c:f>PredikceSŠ!$A$3</c:f>
              <c:strCache>
                <c:ptCount val="1"/>
                <c:pt idx="0">
                  <c:v>Vývoj a predikce dle podílu na 18letých</c:v>
                </c:pt>
              </c:strCache>
            </c:strRef>
          </c:tx>
          <c:spPr>
            <a:ln w="25400">
              <a:solidFill>
                <a:srgbClr val="FF5757"/>
              </a:solidFill>
            </a:ln>
          </c:spPr>
          <c:marker>
            <c:symbol val="none"/>
          </c:marker>
          <c:dPt>
            <c:idx val="13"/>
            <c:bubble3D val="0"/>
            <c:spPr>
              <a:ln w="25400">
                <a:solidFill>
                  <a:srgbClr val="FF5757"/>
                </a:solidFill>
                <a:prstDash val="sysDot"/>
              </a:ln>
            </c:spPr>
            <c:extLst>
              <c:ext xmlns:c16="http://schemas.microsoft.com/office/drawing/2014/chart" uri="{C3380CC4-5D6E-409C-BE32-E72D297353CC}">
                <c16:uniqueId val="{00000002-D516-4766-A449-215A23A4DF9D}"/>
              </c:ext>
            </c:extLst>
          </c:dPt>
          <c:dPt>
            <c:idx val="14"/>
            <c:bubble3D val="0"/>
            <c:spPr>
              <a:ln w="25400">
                <a:solidFill>
                  <a:srgbClr val="FF5757"/>
                </a:solidFill>
                <a:prstDash val="sysDot"/>
              </a:ln>
            </c:spPr>
            <c:extLst>
              <c:ext xmlns:c16="http://schemas.microsoft.com/office/drawing/2014/chart" uri="{C3380CC4-5D6E-409C-BE32-E72D297353CC}">
                <c16:uniqueId val="{00000004-D516-4766-A449-215A23A4DF9D}"/>
              </c:ext>
            </c:extLst>
          </c:dPt>
          <c:dPt>
            <c:idx val="15"/>
            <c:bubble3D val="0"/>
            <c:spPr>
              <a:ln w="25400">
                <a:solidFill>
                  <a:srgbClr val="FF5757"/>
                </a:solidFill>
                <a:prstDash val="sysDot"/>
              </a:ln>
            </c:spPr>
            <c:extLst>
              <c:ext xmlns:c16="http://schemas.microsoft.com/office/drawing/2014/chart" uri="{C3380CC4-5D6E-409C-BE32-E72D297353CC}">
                <c16:uniqueId val="{00000006-D516-4766-A449-215A23A4DF9D}"/>
              </c:ext>
            </c:extLst>
          </c:dPt>
          <c:dPt>
            <c:idx val="16"/>
            <c:bubble3D val="0"/>
            <c:spPr>
              <a:ln w="25400">
                <a:solidFill>
                  <a:srgbClr val="FF5757"/>
                </a:solidFill>
                <a:prstDash val="sysDot"/>
              </a:ln>
            </c:spPr>
            <c:extLst>
              <c:ext xmlns:c16="http://schemas.microsoft.com/office/drawing/2014/chart" uri="{C3380CC4-5D6E-409C-BE32-E72D297353CC}">
                <c16:uniqueId val="{00000008-D516-4766-A449-215A23A4DF9D}"/>
              </c:ext>
            </c:extLst>
          </c:dPt>
          <c:dPt>
            <c:idx val="17"/>
            <c:bubble3D val="0"/>
            <c:spPr>
              <a:ln w="25400">
                <a:solidFill>
                  <a:srgbClr val="FF5757"/>
                </a:solidFill>
                <a:prstDash val="sysDot"/>
              </a:ln>
            </c:spPr>
            <c:extLst>
              <c:ext xmlns:c16="http://schemas.microsoft.com/office/drawing/2014/chart" uri="{C3380CC4-5D6E-409C-BE32-E72D297353CC}">
                <c16:uniqueId val="{0000000A-D516-4766-A449-215A23A4DF9D}"/>
              </c:ext>
            </c:extLst>
          </c:dPt>
          <c:cat>
            <c:numRef>
              <c:f>PredikceSŠ!$B$3:$S$3</c:f>
              <c:numCache>
                <c:formatCode>General</c:formatCode>
                <c:ptCount val="18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  <c:pt idx="15">
                  <c:v>2021</c:v>
                </c:pt>
                <c:pt idx="16">
                  <c:v>2022</c:v>
                </c:pt>
                <c:pt idx="17">
                  <c:v>2023</c:v>
                </c:pt>
              </c:numCache>
            </c:numRef>
          </c:cat>
          <c:val>
            <c:numRef>
              <c:f>PredikceSŠ!$B$4:$S$4</c:f>
              <c:numCache>
                <c:formatCode>General</c:formatCode>
                <c:ptCount val="18"/>
                <c:pt idx="0">
                  <c:v>1941</c:v>
                </c:pt>
                <c:pt idx="1">
                  <c:v>1952</c:v>
                </c:pt>
                <c:pt idx="2">
                  <c:v>1694</c:v>
                </c:pt>
                <c:pt idx="3">
                  <c:v>1500</c:v>
                </c:pt>
                <c:pt idx="4">
                  <c:v>1535</c:v>
                </c:pt>
                <c:pt idx="5">
                  <c:v>1413</c:v>
                </c:pt>
                <c:pt idx="6">
                  <c:v>1492</c:v>
                </c:pt>
                <c:pt idx="7">
                  <c:v>1168</c:v>
                </c:pt>
                <c:pt idx="8">
                  <c:v>1233</c:v>
                </c:pt>
                <c:pt idx="9">
                  <c:v>1149</c:v>
                </c:pt>
                <c:pt idx="10">
                  <c:v>1115</c:v>
                </c:pt>
                <c:pt idx="11">
                  <c:v>1089</c:v>
                </c:pt>
                <c:pt idx="12">
                  <c:v>1090</c:v>
                </c:pt>
                <c:pt idx="13">
                  <c:v>1143.5288023207625</c:v>
                </c:pt>
                <c:pt idx="14">
                  <c:v>1140.1409034397016</c:v>
                </c:pt>
                <c:pt idx="15">
                  <c:v>1163.1786158309158</c:v>
                </c:pt>
                <c:pt idx="16">
                  <c:v>1166.3406547865725</c:v>
                </c:pt>
                <c:pt idx="17">
                  <c:v>1184.1835888934934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D516-4766-A449-215A23A4DF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0296960"/>
        <c:axId val="140298880"/>
      </c:lineChart>
      <c:catAx>
        <c:axId val="140296960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 rot="-2700000" vert="horz"/>
          <a:lstStyle/>
          <a:p>
            <a:pPr>
              <a:defRPr/>
            </a:pPr>
            <a:endParaRPr lang="cs-CZ"/>
          </a:p>
        </c:txPr>
        <c:crossAx val="140298880"/>
        <c:crosses val="autoZero"/>
        <c:auto val="1"/>
        <c:lblAlgn val="ctr"/>
        <c:lblOffset val="100"/>
        <c:tickLblSkip val="1"/>
        <c:tickMarkSkip val="4"/>
        <c:noMultiLvlLbl val="0"/>
      </c:catAx>
      <c:valAx>
        <c:axId val="140298880"/>
        <c:scaling>
          <c:orientation val="minMax"/>
          <c:max val="250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cs-CZ"/>
                  <a:t>počet absolventů</a:t>
                </a:r>
              </a:p>
            </c:rich>
          </c:tx>
          <c:layout>
            <c:manualLayout>
              <c:xMode val="edge"/>
              <c:yMode val="edge"/>
              <c:x val="3.6572536866626647E-3"/>
              <c:y val="0.3653903358234070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cs-CZ"/>
          </a:p>
        </c:txPr>
        <c:crossAx val="14029696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2760151361050607"/>
          <c:y val="0.30876407115777194"/>
          <c:w val="0.26867831578992302"/>
          <c:h val="0.44330843259977121"/>
        </c:manualLayout>
      </c:layout>
      <c:overlay val="0"/>
    </c:legend>
    <c:plotVisOnly val="1"/>
    <c:dispBlanksAs val="gap"/>
    <c:showDLblsOverMax val="0"/>
  </c:chart>
  <c:spPr>
    <a:solidFill>
      <a:schemeClr val="bg1"/>
    </a:solidFill>
    <a:ln w="12700">
      <a:solidFill>
        <a:schemeClr val="bg1">
          <a:lumMod val="65000"/>
        </a:schemeClr>
      </a:solidFill>
    </a:ln>
  </c:spPr>
  <c:txPr>
    <a:bodyPr/>
    <a:lstStyle/>
    <a:p>
      <a:pPr>
        <a:defRPr sz="12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cs-CZ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 b="1"/>
            </a:pPr>
            <a:r>
              <a:rPr lang="cs-CZ" sz="1400" b="1" dirty="0"/>
              <a:t>Vývoj a predikce počtu absolventů úplného středního odborného vzdělání s maturitou (M) na SŠ</a:t>
            </a:r>
          </a:p>
        </c:rich>
      </c:tx>
      <c:layout>
        <c:manualLayout>
          <c:xMode val="edge"/>
          <c:yMode val="edge"/>
          <c:x val="0.10340211228330835"/>
          <c:y val="4.7328218588061103E-3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1254292980520092"/>
          <c:y val="0.14342115585335546"/>
          <c:w val="0.59588154122393078"/>
          <c:h val="0.711032578312213"/>
        </c:manualLayout>
      </c:layout>
      <c:lineChart>
        <c:grouping val="standard"/>
        <c:varyColors val="0"/>
        <c:ser>
          <c:idx val="1"/>
          <c:order val="0"/>
          <c:tx>
            <c:strRef>
              <c:f>PredikceSŠ!$A$19</c:f>
              <c:strCache>
                <c:ptCount val="1"/>
                <c:pt idx="0">
                  <c:v>Počet nastupujících do 1. ročníku (+4 roky)</c:v>
                </c:pt>
              </c:strCache>
            </c:strRef>
          </c:tx>
          <c:spPr>
            <a:ln w="22225">
              <a:solidFill>
                <a:srgbClr val="00B0F0"/>
              </a:solidFill>
              <a:prstDash val="dash"/>
            </a:ln>
          </c:spPr>
          <c:marker>
            <c:symbol val="none"/>
          </c:marker>
          <c:val>
            <c:numRef>
              <c:f>PredikceSŠ!$B$19:$R$19</c:f>
              <c:numCache>
                <c:formatCode>General</c:formatCode>
                <c:ptCount val="17"/>
                <c:pt idx="3">
                  <c:v>2892</c:v>
                </c:pt>
                <c:pt idx="4">
                  <c:v>2914</c:v>
                </c:pt>
                <c:pt idx="5">
                  <c:v>2830</c:v>
                </c:pt>
                <c:pt idx="6">
                  <c:v>2762</c:v>
                </c:pt>
                <c:pt idx="7">
                  <c:v>2834</c:v>
                </c:pt>
                <c:pt idx="8">
                  <c:v>2399</c:v>
                </c:pt>
                <c:pt idx="9">
                  <c:v>2293</c:v>
                </c:pt>
                <c:pt idx="10">
                  <c:v>2120</c:v>
                </c:pt>
                <c:pt idx="11">
                  <c:v>2127</c:v>
                </c:pt>
                <c:pt idx="12">
                  <c:v>2288</c:v>
                </c:pt>
                <c:pt idx="13">
                  <c:v>2142</c:v>
                </c:pt>
                <c:pt idx="14">
                  <c:v>2264</c:v>
                </c:pt>
                <c:pt idx="15">
                  <c:v>2408</c:v>
                </c:pt>
                <c:pt idx="16">
                  <c:v>2352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45A-4B83-9E51-FC31673692CA}"/>
            </c:ext>
          </c:extLst>
        </c:ser>
        <c:ser>
          <c:idx val="3"/>
          <c:order val="1"/>
          <c:tx>
            <c:strRef>
              <c:f>PredikceSŠ!$A$6</c:f>
              <c:strCache>
                <c:ptCount val="1"/>
                <c:pt idx="0">
                  <c:v>Vývoj a predikce dle podílu na 19letých</c:v>
                </c:pt>
              </c:strCache>
            </c:strRef>
          </c:tx>
          <c:spPr>
            <a:ln w="25400">
              <a:solidFill>
                <a:schemeClr val="accent1"/>
              </a:solidFill>
            </a:ln>
          </c:spPr>
          <c:marker>
            <c:symbol val="none"/>
          </c:marker>
          <c:dPt>
            <c:idx val="13"/>
            <c:bubble3D val="0"/>
            <c:spPr>
              <a:ln w="25400">
                <a:solidFill>
                  <a:schemeClr val="accent1"/>
                </a:solidFill>
                <a:prstDash val="sysDot"/>
              </a:ln>
            </c:spPr>
            <c:extLst>
              <c:ext xmlns:c16="http://schemas.microsoft.com/office/drawing/2014/chart" uri="{C3380CC4-5D6E-409C-BE32-E72D297353CC}">
                <c16:uniqueId val="{00000002-845A-4B83-9E51-FC31673692CA}"/>
              </c:ext>
            </c:extLst>
          </c:dPt>
          <c:dPt>
            <c:idx val="14"/>
            <c:bubble3D val="0"/>
            <c:spPr>
              <a:ln w="25400">
                <a:solidFill>
                  <a:schemeClr val="accent1"/>
                </a:solidFill>
                <a:prstDash val="sysDot"/>
              </a:ln>
            </c:spPr>
            <c:extLst>
              <c:ext xmlns:c16="http://schemas.microsoft.com/office/drawing/2014/chart" uri="{C3380CC4-5D6E-409C-BE32-E72D297353CC}">
                <c16:uniqueId val="{00000004-845A-4B83-9E51-FC31673692CA}"/>
              </c:ext>
            </c:extLst>
          </c:dPt>
          <c:dPt>
            <c:idx val="15"/>
            <c:bubble3D val="0"/>
            <c:spPr>
              <a:ln w="25400">
                <a:solidFill>
                  <a:schemeClr val="accent1"/>
                </a:solidFill>
                <a:prstDash val="sysDot"/>
              </a:ln>
            </c:spPr>
            <c:extLst>
              <c:ext xmlns:c16="http://schemas.microsoft.com/office/drawing/2014/chart" uri="{C3380CC4-5D6E-409C-BE32-E72D297353CC}">
                <c16:uniqueId val="{00000006-845A-4B83-9E51-FC31673692CA}"/>
              </c:ext>
            </c:extLst>
          </c:dPt>
          <c:dPt>
            <c:idx val="16"/>
            <c:bubble3D val="0"/>
            <c:spPr>
              <a:ln w="25400">
                <a:solidFill>
                  <a:schemeClr val="accent1"/>
                </a:solidFill>
                <a:prstDash val="sysDot"/>
              </a:ln>
            </c:spPr>
            <c:extLst>
              <c:ext xmlns:c16="http://schemas.microsoft.com/office/drawing/2014/chart" uri="{C3380CC4-5D6E-409C-BE32-E72D297353CC}">
                <c16:uniqueId val="{00000008-845A-4B83-9E51-FC31673692CA}"/>
              </c:ext>
            </c:extLst>
          </c:dPt>
          <c:dPt>
            <c:idx val="17"/>
            <c:bubble3D val="0"/>
            <c:spPr>
              <a:ln w="25400">
                <a:solidFill>
                  <a:schemeClr val="accent1"/>
                </a:solidFill>
                <a:prstDash val="sysDot"/>
              </a:ln>
            </c:spPr>
            <c:extLst>
              <c:ext xmlns:c16="http://schemas.microsoft.com/office/drawing/2014/chart" uri="{C3380CC4-5D6E-409C-BE32-E72D297353CC}">
                <c16:uniqueId val="{0000000A-845A-4B83-9E51-FC31673692CA}"/>
              </c:ext>
            </c:extLst>
          </c:dPt>
          <c:cat>
            <c:numRef>
              <c:f>PredikceSŠ!$B$3:$S$3</c:f>
              <c:numCache>
                <c:formatCode>General</c:formatCode>
                <c:ptCount val="18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  <c:pt idx="15">
                  <c:v>2021</c:v>
                </c:pt>
                <c:pt idx="16">
                  <c:v>2022</c:v>
                </c:pt>
                <c:pt idx="17">
                  <c:v>2023</c:v>
                </c:pt>
              </c:numCache>
            </c:numRef>
          </c:cat>
          <c:val>
            <c:numRef>
              <c:f>PredikceSŠ!$B$5:$S$5</c:f>
              <c:numCache>
                <c:formatCode>General</c:formatCode>
                <c:ptCount val="18"/>
                <c:pt idx="0">
                  <c:v>2278</c:v>
                </c:pt>
                <c:pt idx="1">
                  <c:v>2434</c:v>
                </c:pt>
                <c:pt idx="2">
                  <c:v>2303</c:v>
                </c:pt>
                <c:pt idx="3">
                  <c:v>2348</c:v>
                </c:pt>
                <c:pt idx="4">
                  <c:v>2218</c:v>
                </c:pt>
                <c:pt idx="5">
                  <c:v>1925</c:v>
                </c:pt>
                <c:pt idx="6">
                  <c:v>1875</c:v>
                </c:pt>
                <c:pt idx="7">
                  <c:v>2120</c:v>
                </c:pt>
                <c:pt idx="8">
                  <c:v>1778</c:v>
                </c:pt>
                <c:pt idx="9">
                  <c:v>1567</c:v>
                </c:pt>
                <c:pt idx="10">
                  <c:v>1419</c:v>
                </c:pt>
                <c:pt idx="11">
                  <c:v>1440</c:v>
                </c:pt>
                <c:pt idx="12">
                  <c:v>1582</c:v>
                </c:pt>
                <c:pt idx="13">
                  <c:v>1551.68</c:v>
                </c:pt>
                <c:pt idx="14">
                  <c:v>1632</c:v>
                </c:pt>
                <c:pt idx="15">
                  <c:v>1626.88</c:v>
                </c:pt>
                <c:pt idx="16">
                  <c:v>1659.84</c:v>
                </c:pt>
                <c:pt idx="17">
                  <c:v>1663.68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845A-4B83-9E51-FC31673692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0296960"/>
        <c:axId val="140298880"/>
      </c:lineChart>
      <c:catAx>
        <c:axId val="140296960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 rot="-2700000" vert="horz"/>
          <a:lstStyle/>
          <a:p>
            <a:pPr>
              <a:defRPr/>
            </a:pPr>
            <a:endParaRPr lang="cs-CZ"/>
          </a:p>
        </c:txPr>
        <c:crossAx val="140298880"/>
        <c:crosses val="autoZero"/>
        <c:auto val="1"/>
        <c:lblAlgn val="ctr"/>
        <c:lblOffset val="100"/>
        <c:tickLblSkip val="1"/>
        <c:tickMarkSkip val="4"/>
        <c:noMultiLvlLbl val="0"/>
      </c:catAx>
      <c:valAx>
        <c:axId val="140298880"/>
        <c:scaling>
          <c:orientation val="minMax"/>
          <c:max val="300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cs-CZ"/>
                  <a:t>počet absolventů</a:t>
                </a:r>
              </a:p>
            </c:rich>
          </c:tx>
          <c:layout>
            <c:manualLayout>
              <c:xMode val="edge"/>
              <c:yMode val="edge"/>
              <c:x val="3.6572536866626647E-3"/>
              <c:y val="0.3653903358234070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cs-CZ"/>
          </a:p>
        </c:txPr>
        <c:crossAx val="14029696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2922042211604721"/>
          <c:y val="0.20164164527315406"/>
          <c:w val="0.26480050238462383"/>
          <c:h val="0.47863589344878782"/>
        </c:manualLayout>
      </c:layout>
      <c:overlay val="0"/>
    </c:legend>
    <c:plotVisOnly val="1"/>
    <c:dispBlanksAs val="gap"/>
    <c:showDLblsOverMax val="0"/>
  </c:chart>
  <c:spPr>
    <a:ln w="12700">
      <a:solidFill>
        <a:schemeClr val="bg1">
          <a:lumMod val="75000"/>
        </a:schemeClr>
      </a:solidFill>
    </a:ln>
  </c:spPr>
  <c:txPr>
    <a:bodyPr/>
    <a:lstStyle/>
    <a:p>
      <a:pPr>
        <a:defRPr sz="12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cs-CZ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1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cs-CZ" b="1" dirty="0"/>
              <a:t>Vývoj bilance pohybu absolventů bakalářského studia VŠ</a:t>
            </a:r>
          </a:p>
          <a:p>
            <a:pPr>
              <a:defRPr b="1"/>
            </a:pPr>
            <a:r>
              <a:rPr lang="cs-CZ" b="1" dirty="0"/>
              <a:t>se vztahem k Plzeňskému kraji</a:t>
            </a:r>
            <a:endParaRPr lang="en-US" b="1" dirty="0"/>
          </a:p>
        </c:rich>
      </c:tx>
      <c:layout>
        <c:manualLayout>
          <c:xMode val="edge"/>
          <c:yMode val="edge"/>
          <c:x val="0.12001389557249474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1" i="0" u="none" strike="noStrike" kern="1200" spc="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0.10232255752684899"/>
          <c:y val="0.10341612256820101"/>
          <c:w val="0.5893971595595292"/>
          <c:h val="0.77784522942154444"/>
        </c:manualLayout>
      </c:layout>
      <c:barChart>
        <c:barDir val="col"/>
        <c:grouping val="stacked"/>
        <c:varyColors val="0"/>
        <c:ser>
          <c:idx val="2"/>
          <c:order val="0"/>
          <c:tx>
            <c:strRef>
              <c:f>BilanceAbsolventůB2!$A$8</c:f>
              <c:strCache>
                <c:ptCount val="1"/>
                <c:pt idx="0">
                  <c:v>dojíždějící za studiem do kraje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5"/>
              <c:tx>
                <c:rich>
                  <a:bodyPr/>
                  <a:lstStyle/>
                  <a:p>
                    <a:fld id="{17781450-1295-42AF-9FF6-AA8631B3818E}" type="VALUE">
                      <a:rPr lang="en-US"/>
                      <a:pPr/>
                      <a:t>[HODNOTA]</a:t>
                    </a:fld>
                    <a:endParaRPr lang="cs-CZ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0266-4DDD-81A2-3B23805822D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BilanceAbsolventůB2!$B$2:$M$2</c:f>
              <c:strCache>
                <c:ptCount val="12"/>
                <c:pt idx="0">
                  <c:v>2006/07</c:v>
                </c:pt>
                <c:pt idx="1">
                  <c:v>2007/08</c:v>
                </c:pt>
                <c:pt idx="2">
                  <c:v>2008/09</c:v>
                </c:pt>
                <c:pt idx="3">
                  <c:v>2009/10</c:v>
                </c:pt>
                <c:pt idx="4">
                  <c:v>2010/11</c:v>
                </c:pt>
                <c:pt idx="5">
                  <c:v>2011/12</c:v>
                </c:pt>
                <c:pt idx="6">
                  <c:v>2012/13</c:v>
                </c:pt>
                <c:pt idx="7">
                  <c:v>2013/14</c:v>
                </c:pt>
                <c:pt idx="8">
                  <c:v>2014/15</c:v>
                </c:pt>
                <c:pt idx="9">
                  <c:v>2015/16</c:v>
                </c:pt>
                <c:pt idx="10">
                  <c:v>2016/17</c:v>
                </c:pt>
                <c:pt idx="11">
                  <c:v>2017/18</c:v>
                </c:pt>
              </c:strCache>
            </c:strRef>
          </c:cat>
          <c:val>
            <c:numRef>
              <c:f>BilanceAbsolventůB2!$B$8:$M$8</c:f>
              <c:numCache>
                <c:formatCode>General</c:formatCode>
                <c:ptCount val="12"/>
                <c:pt idx="0">
                  <c:v>-849</c:v>
                </c:pt>
                <c:pt idx="1">
                  <c:v>-918</c:v>
                </c:pt>
                <c:pt idx="2">
                  <c:v>-1039</c:v>
                </c:pt>
                <c:pt idx="3">
                  <c:v>-971</c:v>
                </c:pt>
                <c:pt idx="4">
                  <c:v>-1039</c:v>
                </c:pt>
                <c:pt idx="5">
                  <c:v>-1009</c:v>
                </c:pt>
                <c:pt idx="6">
                  <c:v>-828</c:v>
                </c:pt>
                <c:pt idx="7">
                  <c:v>-715</c:v>
                </c:pt>
                <c:pt idx="8">
                  <c:v>-752</c:v>
                </c:pt>
                <c:pt idx="9">
                  <c:v>-665</c:v>
                </c:pt>
                <c:pt idx="10">
                  <c:v>-559</c:v>
                </c:pt>
                <c:pt idx="11">
                  <c:v>-550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266-4DDD-81A2-3B23805822DA}"/>
            </c:ext>
          </c:extLst>
        </c:ser>
        <c:ser>
          <c:idx val="1"/>
          <c:order val="1"/>
          <c:tx>
            <c:strRef>
              <c:f>BilanceAbsolventůB2!$A$5</c:f>
              <c:strCache>
                <c:ptCount val="1"/>
                <c:pt idx="0">
                  <c:v>studující i bydlící v kraji</c:v>
                </c:pt>
              </c:strCache>
            </c:strRef>
          </c:tx>
          <c:spPr>
            <a:solidFill>
              <a:srgbClr val="FF999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BilanceAbsolventůB2!$B$2:$M$2</c:f>
              <c:strCache>
                <c:ptCount val="12"/>
                <c:pt idx="0">
                  <c:v>2006/07</c:v>
                </c:pt>
                <c:pt idx="1">
                  <c:v>2007/08</c:v>
                </c:pt>
                <c:pt idx="2">
                  <c:v>2008/09</c:v>
                </c:pt>
                <c:pt idx="3">
                  <c:v>2009/10</c:v>
                </c:pt>
                <c:pt idx="4">
                  <c:v>2010/11</c:v>
                </c:pt>
                <c:pt idx="5">
                  <c:v>2011/12</c:v>
                </c:pt>
                <c:pt idx="6">
                  <c:v>2012/13</c:v>
                </c:pt>
                <c:pt idx="7">
                  <c:v>2013/14</c:v>
                </c:pt>
                <c:pt idx="8">
                  <c:v>2014/15</c:v>
                </c:pt>
                <c:pt idx="9">
                  <c:v>2015/16</c:v>
                </c:pt>
                <c:pt idx="10">
                  <c:v>2016/17</c:v>
                </c:pt>
                <c:pt idx="11">
                  <c:v>2017/18</c:v>
                </c:pt>
              </c:strCache>
            </c:strRef>
          </c:cat>
          <c:val>
            <c:numRef>
              <c:f>BilanceAbsolventůB2!$B$5:$M$5</c:f>
              <c:numCache>
                <c:formatCode>General</c:formatCode>
                <c:ptCount val="12"/>
                <c:pt idx="0">
                  <c:v>830</c:v>
                </c:pt>
                <c:pt idx="1">
                  <c:v>842</c:v>
                </c:pt>
                <c:pt idx="2">
                  <c:v>1039</c:v>
                </c:pt>
                <c:pt idx="3">
                  <c:v>1160</c:v>
                </c:pt>
                <c:pt idx="4">
                  <c:v>1317</c:v>
                </c:pt>
                <c:pt idx="5">
                  <c:v>1270</c:v>
                </c:pt>
                <c:pt idx="6">
                  <c:v>1122</c:v>
                </c:pt>
                <c:pt idx="7">
                  <c:v>1109</c:v>
                </c:pt>
                <c:pt idx="8">
                  <c:v>1016</c:v>
                </c:pt>
                <c:pt idx="9">
                  <c:v>977</c:v>
                </c:pt>
                <c:pt idx="10">
                  <c:v>828</c:v>
                </c:pt>
                <c:pt idx="11">
                  <c:v>811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266-4DDD-81A2-3B23805822DA}"/>
            </c:ext>
          </c:extLst>
        </c:ser>
        <c:ser>
          <c:idx val="0"/>
          <c:order val="2"/>
          <c:tx>
            <c:strRef>
              <c:f>BilanceAbsolventůB2!$A$4</c:f>
              <c:strCache>
                <c:ptCount val="1"/>
                <c:pt idx="0">
                  <c:v>vyjíždějící za studiem z kraje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BilanceAbsolventůB2!$B$2:$M$2</c:f>
              <c:strCache>
                <c:ptCount val="12"/>
                <c:pt idx="0">
                  <c:v>2006/07</c:v>
                </c:pt>
                <c:pt idx="1">
                  <c:v>2007/08</c:v>
                </c:pt>
                <c:pt idx="2">
                  <c:v>2008/09</c:v>
                </c:pt>
                <c:pt idx="3">
                  <c:v>2009/10</c:v>
                </c:pt>
                <c:pt idx="4">
                  <c:v>2010/11</c:v>
                </c:pt>
                <c:pt idx="5">
                  <c:v>2011/12</c:v>
                </c:pt>
                <c:pt idx="6">
                  <c:v>2012/13</c:v>
                </c:pt>
                <c:pt idx="7">
                  <c:v>2013/14</c:v>
                </c:pt>
                <c:pt idx="8">
                  <c:v>2014/15</c:v>
                </c:pt>
                <c:pt idx="9">
                  <c:v>2015/16</c:v>
                </c:pt>
                <c:pt idx="10">
                  <c:v>2016/17</c:v>
                </c:pt>
                <c:pt idx="11">
                  <c:v>2017/18</c:v>
                </c:pt>
              </c:strCache>
            </c:strRef>
          </c:cat>
          <c:val>
            <c:numRef>
              <c:f>BilanceAbsolventůB2!$B$4:$M$4</c:f>
              <c:numCache>
                <c:formatCode>General</c:formatCode>
                <c:ptCount val="12"/>
                <c:pt idx="0">
                  <c:v>619</c:v>
                </c:pt>
                <c:pt idx="1">
                  <c:v>709</c:v>
                </c:pt>
                <c:pt idx="2">
                  <c:v>922</c:v>
                </c:pt>
                <c:pt idx="3">
                  <c:v>978</c:v>
                </c:pt>
                <c:pt idx="4">
                  <c:v>993</c:v>
                </c:pt>
                <c:pt idx="5">
                  <c:v>979</c:v>
                </c:pt>
                <c:pt idx="6">
                  <c:v>1013</c:v>
                </c:pt>
                <c:pt idx="7">
                  <c:v>948</c:v>
                </c:pt>
                <c:pt idx="8">
                  <c:v>875</c:v>
                </c:pt>
                <c:pt idx="9">
                  <c:v>836</c:v>
                </c:pt>
                <c:pt idx="10">
                  <c:v>821</c:v>
                </c:pt>
                <c:pt idx="11">
                  <c:v>732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266-4DDD-81A2-3B23805822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overlap val="100"/>
        <c:axId val="122986496"/>
        <c:axId val="122988032"/>
      </c:barChart>
      <c:lineChart>
        <c:grouping val="standard"/>
        <c:varyColors val="0"/>
        <c:ser>
          <c:idx val="4"/>
          <c:order val="3"/>
          <c:tx>
            <c:strRef>
              <c:f>BilanceAbsolventůB2!$A$7</c:f>
              <c:strCache>
                <c:ptCount val="1"/>
                <c:pt idx="0">
                  <c:v>absolventi studující v kraji celkem</c:v>
                </c:pt>
              </c:strCache>
            </c:strRef>
          </c:tx>
          <c:spPr>
            <a:ln w="2540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BilanceAbsolventůB2!$B$2:$M$2</c:f>
              <c:strCache>
                <c:ptCount val="12"/>
                <c:pt idx="0">
                  <c:v>2006/07</c:v>
                </c:pt>
                <c:pt idx="1">
                  <c:v>2007/08</c:v>
                </c:pt>
                <c:pt idx="2">
                  <c:v>2008/09</c:v>
                </c:pt>
                <c:pt idx="3">
                  <c:v>2009/10</c:v>
                </c:pt>
                <c:pt idx="4">
                  <c:v>2010/11</c:v>
                </c:pt>
                <c:pt idx="5">
                  <c:v>2011/12</c:v>
                </c:pt>
                <c:pt idx="6">
                  <c:v>2012/13</c:v>
                </c:pt>
                <c:pt idx="7">
                  <c:v>2013/14</c:v>
                </c:pt>
                <c:pt idx="8">
                  <c:v>2014/15</c:v>
                </c:pt>
                <c:pt idx="9">
                  <c:v>2015/16</c:v>
                </c:pt>
                <c:pt idx="10">
                  <c:v>2016/17</c:v>
                </c:pt>
                <c:pt idx="11">
                  <c:v>2017/18</c:v>
                </c:pt>
              </c:strCache>
            </c:strRef>
          </c:cat>
          <c:val>
            <c:numRef>
              <c:f>BilanceAbsolventůB2!$B$7:$M$7</c:f>
              <c:numCache>
                <c:formatCode>General</c:formatCode>
                <c:ptCount val="12"/>
                <c:pt idx="0">
                  <c:v>1679</c:v>
                </c:pt>
                <c:pt idx="1">
                  <c:v>1760</c:v>
                </c:pt>
                <c:pt idx="2">
                  <c:v>2078</c:v>
                </c:pt>
                <c:pt idx="3">
                  <c:v>2131</c:v>
                </c:pt>
                <c:pt idx="4">
                  <c:v>2356</c:v>
                </c:pt>
                <c:pt idx="5">
                  <c:v>2279</c:v>
                </c:pt>
                <c:pt idx="6">
                  <c:v>1950</c:v>
                </c:pt>
                <c:pt idx="7">
                  <c:v>1824</c:v>
                </c:pt>
                <c:pt idx="8">
                  <c:v>1768</c:v>
                </c:pt>
                <c:pt idx="9">
                  <c:v>1642</c:v>
                </c:pt>
                <c:pt idx="10">
                  <c:v>1387</c:v>
                </c:pt>
                <c:pt idx="11">
                  <c:v>1361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0266-4DDD-81A2-3B23805822DA}"/>
            </c:ext>
          </c:extLst>
        </c:ser>
        <c:ser>
          <c:idx val="3"/>
          <c:order val="4"/>
          <c:tx>
            <c:strRef>
              <c:f>BilanceAbsolventůB2!$A$3</c:f>
              <c:strCache>
                <c:ptCount val="1"/>
                <c:pt idx="0">
                  <c:v>absolventi bydlící v kraji celkem</c:v>
                </c:pt>
              </c:strCache>
            </c:strRef>
          </c:tx>
          <c:spPr>
            <a:ln w="2540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BilanceAbsolventůB2!$B$2:$M$2</c:f>
              <c:strCache>
                <c:ptCount val="12"/>
                <c:pt idx="0">
                  <c:v>2006/07</c:v>
                </c:pt>
                <c:pt idx="1">
                  <c:v>2007/08</c:v>
                </c:pt>
                <c:pt idx="2">
                  <c:v>2008/09</c:v>
                </c:pt>
                <c:pt idx="3">
                  <c:v>2009/10</c:v>
                </c:pt>
                <c:pt idx="4">
                  <c:v>2010/11</c:v>
                </c:pt>
                <c:pt idx="5">
                  <c:v>2011/12</c:v>
                </c:pt>
                <c:pt idx="6">
                  <c:v>2012/13</c:v>
                </c:pt>
                <c:pt idx="7">
                  <c:v>2013/14</c:v>
                </c:pt>
                <c:pt idx="8">
                  <c:v>2014/15</c:v>
                </c:pt>
                <c:pt idx="9">
                  <c:v>2015/16</c:v>
                </c:pt>
                <c:pt idx="10">
                  <c:v>2016/17</c:v>
                </c:pt>
                <c:pt idx="11">
                  <c:v>2017/18</c:v>
                </c:pt>
              </c:strCache>
            </c:strRef>
          </c:cat>
          <c:val>
            <c:numRef>
              <c:f>BilanceAbsolventůB2!$B$3:$M$3</c:f>
              <c:numCache>
                <c:formatCode>General</c:formatCode>
                <c:ptCount val="12"/>
                <c:pt idx="0">
                  <c:v>1449</c:v>
                </c:pt>
                <c:pt idx="1">
                  <c:v>1551</c:v>
                </c:pt>
                <c:pt idx="2">
                  <c:v>1961</c:v>
                </c:pt>
                <c:pt idx="3">
                  <c:v>2138</c:v>
                </c:pt>
                <c:pt idx="4">
                  <c:v>2310</c:v>
                </c:pt>
                <c:pt idx="5">
                  <c:v>2249</c:v>
                </c:pt>
                <c:pt idx="6">
                  <c:v>2135</c:v>
                </c:pt>
                <c:pt idx="7">
                  <c:v>2057</c:v>
                </c:pt>
                <c:pt idx="8">
                  <c:v>1891</c:v>
                </c:pt>
                <c:pt idx="9">
                  <c:v>1813</c:v>
                </c:pt>
                <c:pt idx="10">
                  <c:v>1649</c:v>
                </c:pt>
                <c:pt idx="11">
                  <c:v>1543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0266-4DDD-81A2-3B23805822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2986496"/>
        <c:axId val="122988032"/>
      </c:lineChart>
      <c:lineChart>
        <c:grouping val="standard"/>
        <c:varyColors val="0"/>
        <c:ser>
          <c:idx val="5"/>
          <c:order val="5"/>
          <c:tx>
            <c:strRef>
              <c:f>BilanceAbsolventůB2!$A$9</c:f>
              <c:strCache>
                <c:ptCount val="1"/>
                <c:pt idx="0">
                  <c:v>22letí v kraji (k 1.1.)</c:v>
                </c:pt>
              </c:strCache>
            </c:strRef>
          </c:tx>
          <c:spPr>
            <a:ln w="2540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strRef>
              <c:f>BilanceAbsolventůB2!$B$2:$M$2</c:f>
              <c:strCache>
                <c:ptCount val="12"/>
                <c:pt idx="0">
                  <c:v>2006/07</c:v>
                </c:pt>
                <c:pt idx="1">
                  <c:v>2007/08</c:v>
                </c:pt>
                <c:pt idx="2">
                  <c:v>2008/09</c:v>
                </c:pt>
                <c:pt idx="3">
                  <c:v>2009/10</c:v>
                </c:pt>
                <c:pt idx="4">
                  <c:v>2010/11</c:v>
                </c:pt>
                <c:pt idx="5">
                  <c:v>2011/12</c:v>
                </c:pt>
                <c:pt idx="6">
                  <c:v>2012/13</c:v>
                </c:pt>
                <c:pt idx="7">
                  <c:v>2013/14</c:v>
                </c:pt>
                <c:pt idx="8">
                  <c:v>2014/15</c:v>
                </c:pt>
                <c:pt idx="9">
                  <c:v>2015/16</c:v>
                </c:pt>
                <c:pt idx="10">
                  <c:v>2016/17</c:v>
                </c:pt>
                <c:pt idx="11">
                  <c:v>2017/18</c:v>
                </c:pt>
              </c:strCache>
            </c:strRef>
          </c:cat>
          <c:val>
            <c:numRef>
              <c:f>BilanceAbsolventůB2!$B$9:$M$9</c:f>
              <c:numCache>
                <c:formatCode>General</c:formatCode>
                <c:ptCount val="12"/>
                <c:pt idx="0">
                  <c:v>7360</c:v>
                </c:pt>
                <c:pt idx="1">
                  <c:v>7514</c:v>
                </c:pt>
                <c:pt idx="2">
                  <c:v>7577</c:v>
                </c:pt>
                <c:pt idx="3">
                  <c:v>7484</c:v>
                </c:pt>
                <c:pt idx="4">
                  <c:v>7340</c:v>
                </c:pt>
                <c:pt idx="5">
                  <c:v>7251</c:v>
                </c:pt>
                <c:pt idx="6">
                  <c:v>7009</c:v>
                </c:pt>
                <c:pt idx="7">
                  <c:v>6902</c:v>
                </c:pt>
                <c:pt idx="8">
                  <c:v>6400</c:v>
                </c:pt>
                <c:pt idx="9">
                  <c:v>6597</c:v>
                </c:pt>
                <c:pt idx="10">
                  <c:v>5995</c:v>
                </c:pt>
                <c:pt idx="11">
                  <c:v>5398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0266-4DDD-81A2-3B23805822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87725616"/>
        <c:axId val="587792384"/>
      </c:lineChart>
      <c:catAx>
        <c:axId val="122986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50000"/>
                <a:lumOff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cs-CZ"/>
          </a:p>
        </c:txPr>
        <c:crossAx val="122988032"/>
        <c:crossesAt val="-10000"/>
        <c:auto val="1"/>
        <c:lblAlgn val="ctr"/>
        <c:lblOffset val="100"/>
        <c:noMultiLvlLbl val="0"/>
      </c:catAx>
      <c:valAx>
        <c:axId val="122988032"/>
        <c:scaling>
          <c:orientation val="minMax"/>
          <c:max val="2600"/>
          <c:min val="-12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cs-CZ" dirty="0"/>
                  <a:t>počet absolventů</a:t>
                </a:r>
              </a:p>
            </c:rich>
          </c:tx>
          <c:layout>
            <c:manualLayout>
              <c:xMode val="edge"/>
              <c:yMode val="edge"/>
              <c:x val="1.504245103123362E-3"/>
              <c:y val="0.342673806679472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cs-CZ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cs-CZ"/>
          </a:p>
        </c:txPr>
        <c:crossAx val="122986496"/>
        <c:crossesAt val="1"/>
        <c:crossBetween val="between"/>
        <c:majorUnit val="200"/>
      </c:valAx>
      <c:valAx>
        <c:axId val="587792384"/>
        <c:scaling>
          <c:orientation val="minMax"/>
          <c:max val="7800"/>
          <c:min val="-360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dirty="0" err="1"/>
                  <a:t>počet</a:t>
                </a:r>
                <a:r>
                  <a:rPr lang="en-US" dirty="0"/>
                  <a:t> 22letých</a:t>
                </a:r>
                <a:r>
                  <a:rPr lang="cs-CZ" dirty="0"/>
                  <a:t> obyvatel kraje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0.76987312348030501"/>
              <c:y val="0.3008759024157878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cs-CZ"/>
            </a:p>
          </c:txPr>
        </c:title>
        <c:numFmt formatCode="#,##0" sourceLinked="0"/>
        <c:majorTickMark val="out"/>
        <c:minorTickMark val="none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cs-CZ"/>
          </a:p>
        </c:txPr>
        <c:crossAx val="587725616"/>
        <c:crosses val="max"/>
        <c:crossBetween val="between"/>
        <c:majorUnit val="600"/>
      </c:valAx>
      <c:catAx>
        <c:axId val="58772561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8779238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993150450894243"/>
          <c:y val="0.29603795045773662"/>
          <c:w val="0.19841425321263928"/>
          <c:h val="0.6073721708520755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cs-CZ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solidFill>
        <a:schemeClr val="bg1">
          <a:lumMod val="75000"/>
        </a:schemeClr>
      </a:solidFill>
    </a:ln>
    <a:effectLst/>
  </c:spPr>
  <c:txPr>
    <a:bodyPr/>
    <a:lstStyle/>
    <a:p>
      <a:pPr>
        <a:defRPr sz="12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cs-CZ"/>
    </a:p>
  </c:txPr>
  <c:externalData r:id="rId3">
    <c:autoUpdate val="0"/>
  </c:externalData>
  <c:userShapes r:id="rId4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440"/>
            </a:pPr>
            <a:r>
              <a:rPr lang="cs-CZ" sz="1440"/>
              <a:t>Vývoj počtu absolventů bakalářského studia podle fakult</a:t>
            </a:r>
          </a:p>
          <a:p>
            <a:pPr>
              <a:defRPr sz="1440"/>
            </a:pPr>
            <a:r>
              <a:rPr lang="cs-CZ" sz="1440"/>
              <a:t>v Plzeňském kraji </a:t>
            </a:r>
          </a:p>
        </c:rich>
      </c:tx>
      <c:layout>
        <c:manualLayout>
          <c:xMode val="edge"/>
          <c:yMode val="edge"/>
          <c:x val="0.13807938671055792"/>
          <c:y val="0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10005275036355579"/>
          <c:y val="0.10609634704671861"/>
          <c:w val="0.54825703127027081"/>
          <c:h val="0.79934492513899014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'Bc06-18'!$T$32</c:f>
              <c:strCache>
                <c:ptCount val="1"/>
                <c:pt idx="0">
                  <c:v>Fakulta pedagogická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/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'Bc06-18'!$U$31:$AG$31</c:f>
              <c:numCache>
                <c:formatCode>General</c:formatCode>
                <c:ptCount val="13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</c:numCache>
            </c:numRef>
          </c:cat>
          <c:val>
            <c:numRef>
              <c:f>'Bc06-18'!$U$32:$AG$32</c:f>
              <c:numCache>
                <c:formatCode>#,##0</c:formatCode>
                <c:ptCount val="13"/>
                <c:pt idx="0">
                  <c:v>132</c:v>
                </c:pt>
                <c:pt idx="1">
                  <c:v>117</c:v>
                </c:pt>
                <c:pt idx="2">
                  <c:v>237</c:v>
                </c:pt>
                <c:pt idx="3">
                  <c:v>288</c:v>
                </c:pt>
                <c:pt idx="4">
                  <c:v>396</c:v>
                </c:pt>
                <c:pt idx="5">
                  <c:v>472</c:v>
                </c:pt>
                <c:pt idx="6">
                  <c:v>492</c:v>
                </c:pt>
                <c:pt idx="7">
                  <c:v>341</c:v>
                </c:pt>
                <c:pt idx="8">
                  <c:v>369</c:v>
                </c:pt>
                <c:pt idx="9">
                  <c:v>270</c:v>
                </c:pt>
                <c:pt idx="10">
                  <c:v>262</c:v>
                </c:pt>
                <c:pt idx="11">
                  <c:v>243</c:v>
                </c:pt>
                <c:pt idx="12">
                  <c:v>260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E46-461D-8691-8628C72C6FB5}"/>
            </c:ext>
          </c:extLst>
        </c:ser>
        <c:ser>
          <c:idx val="2"/>
          <c:order val="1"/>
          <c:tx>
            <c:strRef>
              <c:f>'Bc06-18'!$T$33</c:f>
              <c:strCache>
                <c:ptCount val="1"/>
                <c:pt idx="0">
                  <c:v>Filozofická fakulta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>
                    <a:solidFill>
                      <a:schemeClr val="bg1"/>
                    </a:solidFill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'Bc06-18'!$U$31:$AG$31</c:f>
              <c:numCache>
                <c:formatCode>General</c:formatCode>
                <c:ptCount val="13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</c:numCache>
            </c:numRef>
          </c:cat>
          <c:val>
            <c:numRef>
              <c:f>'Bc06-18'!$U$33:$AG$33</c:f>
              <c:numCache>
                <c:formatCode>#,##0</c:formatCode>
                <c:ptCount val="13"/>
                <c:pt idx="0">
                  <c:v>423</c:v>
                </c:pt>
                <c:pt idx="1">
                  <c:v>412</c:v>
                </c:pt>
                <c:pt idx="2">
                  <c:v>505</c:v>
                </c:pt>
                <c:pt idx="3">
                  <c:v>536</c:v>
                </c:pt>
                <c:pt idx="4">
                  <c:v>477</c:v>
                </c:pt>
                <c:pt idx="5">
                  <c:v>548</c:v>
                </c:pt>
                <c:pt idx="6">
                  <c:v>541</c:v>
                </c:pt>
                <c:pt idx="7">
                  <c:v>421</c:v>
                </c:pt>
                <c:pt idx="8">
                  <c:v>343</c:v>
                </c:pt>
                <c:pt idx="9">
                  <c:v>359</c:v>
                </c:pt>
                <c:pt idx="10">
                  <c:v>316</c:v>
                </c:pt>
                <c:pt idx="11">
                  <c:v>244</c:v>
                </c:pt>
                <c:pt idx="12">
                  <c:v>227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E46-461D-8691-8628C72C6FB5}"/>
            </c:ext>
          </c:extLst>
        </c:ser>
        <c:ser>
          <c:idx val="3"/>
          <c:order val="2"/>
          <c:tx>
            <c:strRef>
              <c:f>'Bc06-18'!$T$34</c:f>
              <c:strCache>
                <c:ptCount val="1"/>
                <c:pt idx="0">
                  <c:v>Fakulta ekonomická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/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'Bc06-18'!$U$31:$AG$31</c:f>
              <c:numCache>
                <c:formatCode>General</c:formatCode>
                <c:ptCount val="13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</c:numCache>
            </c:numRef>
          </c:cat>
          <c:val>
            <c:numRef>
              <c:f>'Bc06-18'!$U$34:$AG$34</c:f>
              <c:numCache>
                <c:formatCode>#,##0</c:formatCode>
                <c:ptCount val="13"/>
                <c:pt idx="0">
                  <c:v>252</c:v>
                </c:pt>
                <c:pt idx="1">
                  <c:v>375</c:v>
                </c:pt>
                <c:pt idx="2">
                  <c:v>350</c:v>
                </c:pt>
                <c:pt idx="3">
                  <c:v>375</c:v>
                </c:pt>
                <c:pt idx="4">
                  <c:v>367</c:v>
                </c:pt>
                <c:pt idx="5">
                  <c:v>460</c:v>
                </c:pt>
                <c:pt idx="6">
                  <c:v>357</c:v>
                </c:pt>
                <c:pt idx="7">
                  <c:v>344</c:v>
                </c:pt>
                <c:pt idx="8">
                  <c:v>291</c:v>
                </c:pt>
                <c:pt idx="9">
                  <c:v>280</c:v>
                </c:pt>
                <c:pt idx="10">
                  <c:v>247</c:v>
                </c:pt>
                <c:pt idx="11">
                  <c:v>192</c:v>
                </c:pt>
                <c:pt idx="12">
                  <c:v>214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E46-461D-8691-8628C72C6FB5}"/>
            </c:ext>
          </c:extLst>
        </c:ser>
        <c:ser>
          <c:idx val="4"/>
          <c:order val="3"/>
          <c:tx>
            <c:strRef>
              <c:f>'Bc06-18'!$T$35</c:f>
              <c:strCache>
                <c:ptCount val="1"/>
                <c:pt idx="0">
                  <c:v>Fakulta zdravotnických studií</c:v>
                </c:pt>
              </c:strCache>
            </c:strRef>
          </c:tx>
          <c:spPr>
            <a:solidFill>
              <a:srgbClr val="C0504D">
                <a:lumMod val="75000"/>
              </a:srgbClr>
            </a:solidFill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E46-461D-8691-8628C72C6FB5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E46-461D-8691-8628C72C6FB5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E46-461D-8691-8628C72C6FB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>
                    <a:solidFill>
                      <a:schemeClr val="bg1"/>
                    </a:solidFill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'Bc06-18'!$U$31:$AG$31</c:f>
              <c:numCache>
                <c:formatCode>General</c:formatCode>
                <c:ptCount val="13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</c:numCache>
            </c:numRef>
          </c:cat>
          <c:val>
            <c:numRef>
              <c:f>'Bc06-18'!$U$35:$AG$35</c:f>
              <c:numCache>
                <c:formatCode>#,##0</c:formatCode>
                <c:ptCount val="1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173</c:v>
                </c:pt>
                <c:pt idx="4">
                  <c:v>163</c:v>
                </c:pt>
                <c:pt idx="5">
                  <c:v>230</c:v>
                </c:pt>
                <c:pt idx="6">
                  <c:v>247</c:v>
                </c:pt>
                <c:pt idx="7">
                  <c:v>230</c:v>
                </c:pt>
                <c:pt idx="8">
                  <c:v>204</c:v>
                </c:pt>
                <c:pt idx="9">
                  <c:v>196</c:v>
                </c:pt>
                <c:pt idx="10">
                  <c:v>193</c:v>
                </c:pt>
                <c:pt idx="11">
                  <c:v>159</c:v>
                </c:pt>
                <c:pt idx="12">
                  <c:v>174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E46-461D-8691-8628C72C6FB5}"/>
            </c:ext>
          </c:extLst>
        </c:ser>
        <c:ser>
          <c:idx val="5"/>
          <c:order val="4"/>
          <c:tx>
            <c:strRef>
              <c:f>'Bc06-18'!$T$36</c:f>
              <c:strCache>
                <c:ptCount val="1"/>
                <c:pt idx="0">
                  <c:v>Fakulta designu a umění L. Sutnara</c:v>
                </c:pt>
              </c:strCache>
            </c:strRef>
          </c:tx>
          <c:spPr>
            <a:solidFill>
              <a:srgbClr val="DB7BD6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/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'Bc06-18'!$U$31:$AG$31</c:f>
              <c:numCache>
                <c:formatCode>General</c:formatCode>
                <c:ptCount val="13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</c:numCache>
            </c:numRef>
          </c:cat>
          <c:val>
            <c:numRef>
              <c:f>'Bc06-18'!$U$36:$AG$36</c:f>
              <c:numCache>
                <c:formatCode>#,##0</c:formatCode>
                <c:ptCount val="13"/>
                <c:pt idx="0">
                  <c:v>25</c:v>
                </c:pt>
                <c:pt idx="1">
                  <c:v>59</c:v>
                </c:pt>
                <c:pt idx="2">
                  <c:v>58</c:v>
                </c:pt>
                <c:pt idx="3">
                  <c:v>45</c:v>
                </c:pt>
                <c:pt idx="4">
                  <c:v>47</c:v>
                </c:pt>
                <c:pt idx="5">
                  <c:v>94</c:v>
                </c:pt>
                <c:pt idx="6">
                  <c:v>79</c:v>
                </c:pt>
                <c:pt idx="7">
                  <c:v>91</c:v>
                </c:pt>
                <c:pt idx="8">
                  <c:v>109</c:v>
                </c:pt>
                <c:pt idx="9">
                  <c:v>151</c:v>
                </c:pt>
                <c:pt idx="10">
                  <c:v>133</c:v>
                </c:pt>
                <c:pt idx="11">
                  <c:v>100</c:v>
                </c:pt>
                <c:pt idx="12">
                  <c:v>106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EE46-461D-8691-8628C72C6FB5}"/>
            </c:ext>
          </c:extLst>
        </c:ser>
        <c:ser>
          <c:idx val="6"/>
          <c:order val="5"/>
          <c:tx>
            <c:strRef>
              <c:f>'Bc06-18'!$T$37</c:f>
              <c:strCache>
                <c:ptCount val="1"/>
                <c:pt idx="0">
                  <c:v>Fakulta elektrotechnická</c:v>
                </c:pt>
              </c:strCache>
            </c:strRef>
          </c:tx>
          <c:spPr>
            <a:solidFill>
              <a:srgbClr val="4BACC6">
                <a:lumMod val="75000"/>
              </a:srgbClr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>
                    <a:solidFill>
                      <a:schemeClr val="bg1"/>
                    </a:solidFill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'Bc06-18'!$U$31:$AG$31</c:f>
              <c:numCache>
                <c:formatCode>General</c:formatCode>
                <c:ptCount val="13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</c:numCache>
            </c:numRef>
          </c:cat>
          <c:val>
            <c:numRef>
              <c:f>'Bc06-18'!$U$37:$AG$37</c:f>
              <c:numCache>
                <c:formatCode>#,##0</c:formatCode>
                <c:ptCount val="13"/>
                <c:pt idx="0">
                  <c:v>285</c:v>
                </c:pt>
                <c:pt idx="1">
                  <c:v>288</c:v>
                </c:pt>
                <c:pt idx="2">
                  <c:v>274</c:v>
                </c:pt>
                <c:pt idx="3">
                  <c:v>319</c:v>
                </c:pt>
                <c:pt idx="4">
                  <c:v>264</c:v>
                </c:pt>
                <c:pt idx="5">
                  <c:v>243</c:v>
                </c:pt>
                <c:pt idx="6">
                  <c:v>213</c:v>
                </c:pt>
                <c:pt idx="7">
                  <c:v>197</c:v>
                </c:pt>
                <c:pt idx="8">
                  <c:v>158</c:v>
                </c:pt>
                <c:pt idx="9">
                  <c:v>190</c:v>
                </c:pt>
                <c:pt idx="10">
                  <c:v>140</c:v>
                </c:pt>
                <c:pt idx="11">
                  <c:v>128</c:v>
                </c:pt>
                <c:pt idx="12">
                  <c:v>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E46-461D-8691-8628C72C6FB5}"/>
            </c:ext>
          </c:extLst>
        </c:ser>
        <c:ser>
          <c:idx val="7"/>
          <c:order val="6"/>
          <c:tx>
            <c:strRef>
              <c:f>'Bc06-18'!$T$38</c:f>
              <c:strCache>
                <c:ptCount val="1"/>
                <c:pt idx="0">
                  <c:v>Fakulta aplikovaných věd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100"/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'Bc06-18'!$U$31:$AG$31</c:f>
              <c:numCache>
                <c:formatCode>General</c:formatCode>
                <c:ptCount val="13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</c:numCache>
            </c:numRef>
          </c:cat>
          <c:val>
            <c:numRef>
              <c:f>'Bc06-18'!$U$38:$AG$38</c:f>
              <c:numCache>
                <c:formatCode>#,##0</c:formatCode>
                <c:ptCount val="13"/>
                <c:pt idx="0">
                  <c:v>139</c:v>
                </c:pt>
                <c:pt idx="1">
                  <c:v>173</c:v>
                </c:pt>
                <c:pt idx="2">
                  <c:v>178</c:v>
                </c:pt>
                <c:pt idx="3">
                  <c:v>169</c:v>
                </c:pt>
                <c:pt idx="4">
                  <c:v>144</c:v>
                </c:pt>
                <c:pt idx="5">
                  <c:v>139</c:v>
                </c:pt>
                <c:pt idx="6">
                  <c:v>138</c:v>
                </c:pt>
                <c:pt idx="7">
                  <c:v>155</c:v>
                </c:pt>
                <c:pt idx="8">
                  <c:v>138</c:v>
                </c:pt>
                <c:pt idx="9">
                  <c:v>100</c:v>
                </c:pt>
                <c:pt idx="10">
                  <c:v>125</c:v>
                </c:pt>
                <c:pt idx="11">
                  <c:v>111</c:v>
                </c:pt>
                <c:pt idx="12">
                  <c:v>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EE46-461D-8691-8628C72C6FB5}"/>
            </c:ext>
          </c:extLst>
        </c:ser>
        <c:ser>
          <c:idx val="8"/>
          <c:order val="7"/>
          <c:tx>
            <c:strRef>
              <c:f>'Bc06-18'!$T$39</c:f>
              <c:strCache>
                <c:ptCount val="1"/>
                <c:pt idx="0">
                  <c:v>Fakulta strojní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100">
                    <a:solidFill>
                      <a:schemeClr val="bg1"/>
                    </a:solidFill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'Bc06-18'!$U$31:$AG$31</c:f>
              <c:numCache>
                <c:formatCode>General</c:formatCode>
                <c:ptCount val="13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</c:numCache>
            </c:numRef>
          </c:cat>
          <c:val>
            <c:numRef>
              <c:f>'Bc06-18'!$U$39:$AG$39</c:f>
              <c:numCache>
                <c:formatCode>#,##0</c:formatCode>
                <c:ptCount val="13"/>
                <c:pt idx="0">
                  <c:v>6</c:v>
                </c:pt>
                <c:pt idx="1">
                  <c:v>64</c:v>
                </c:pt>
                <c:pt idx="2">
                  <c:v>76</c:v>
                </c:pt>
                <c:pt idx="3">
                  <c:v>161</c:v>
                </c:pt>
                <c:pt idx="4">
                  <c:v>132</c:v>
                </c:pt>
                <c:pt idx="5">
                  <c:v>112</c:v>
                </c:pt>
                <c:pt idx="6">
                  <c:v>111</c:v>
                </c:pt>
                <c:pt idx="7">
                  <c:v>78</c:v>
                </c:pt>
                <c:pt idx="8">
                  <c:v>108</c:v>
                </c:pt>
                <c:pt idx="9">
                  <c:v>110</c:v>
                </c:pt>
                <c:pt idx="10">
                  <c:v>91</c:v>
                </c:pt>
                <c:pt idx="11">
                  <c:v>87</c:v>
                </c:pt>
                <c:pt idx="12">
                  <c:v>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EE46-461D-8691-8628C72C6FB5}"/>
            </c:ext>
          </c:extLst>
        </c:ser>
        <c:ser>
          <c:idx val="0"/>
          <c:order val="8"/>
          <c:tx>
            <c:strRef>
              <c:f>'Bc06-18'!$T$40</c:f>
              <c:strCache>
                <c:ptCount val="1"/>
                <c:pt idx="0">
                  <c:v>Fakulta právnická</c:v>
                </c:pt>
              </c:strCache>
            </c:strRef>
          </c:tx>
          <c:spPr>
            <a:solidFill>
              <a:srgbClr val="F79646"/>
            </a:solidFill>
            <a:ln>
              <a:noFill/>
            </a:ln>
          </c:spPr>
          <c:invertIfNegative val="0"/>
          <c:cat>
            <c:numRef>
              <c:f>'Bc06-18'!$U$31:$AG$31</c:f>
              <c:numCache>
                <c:formatCode>General</c:formatCode>
                <c:ptCount val="13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</c:numCache>
            </c:numRef>
          </c:cat>
          <c:val>
            <c:numRef>
              <c:f>'Bc06-18'!$U$40:$AG$40</c:f>
              <c:numCache>
                <c:formatCode>#,##0</c:formatCode>
                <c:ptCount val="13"/>
                <c:pt idx="0">
                  <c:v>37</c:v>
                </c:pt>
                <c:pt idx="1">
                  <c:v>137</c:v>
                </c:pt>
                <c:pt idx="2">
                  <c:v>53</c:v>
                </c:pt>
                <c:pt idx="3">
                  <c:v>120</c:v>
                </c:pt>
                <c:pt idx="4">
                  <c:v>142</c:v>
                </c:pt>
                <c:pt idx="5">
                  <c:v>85</c:v>
                </c:pt>
                <c:pt idx="6">
                  <c:v>59</c:v>
                </c:pt>
                <c:pt idx="7">
                  <c:v>57</c:v>
                </c:pt>
                <c:pt idx="8">
                  <c:v>31</c:v>
                </c:pt>
                <c:pt idx="9">
                  <c:v>55</c:v>
                </c:pt>
                <c:pt idx="10">
                  <c:v>58</c:v>
                </c:pt>
                <c:pt idx="11">
                  <c:v>57</c:v>
                </c:pt>
                <c:pt idx="12">
                  <c:v>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EE46-461D-8691-8628C72C6FB5}"/>
            </c:ext>
          </c:extLst>
        </c:ser>
        <c:ser>
          <c:idx val="9"/>
          <c:order val="9"/>
          <c:tx>
            <c:strRef>
              <c:f>'Bc06-18'!$T$41</c:f>
              <c:strCache>
                <c:ptCount val="1"/>
                <c:pt idx="0">
                  <c:v>Lékařská fakulta v Plzni</c:v>
                </c:pt>
              </c:strCache>
            </c:strRef>
          </c:tx>
          <c:spPr>
            <a:solidFill>
              <a:srgbClr val="FF5757"/>
            </a:solidFill>
          </c:spPr>
          <c:invertIfNegative val="0"/>
          <c:cat>
            <c:numRef>
              <c:f>'Bc06-18'!$U$31:$AG$31</c:f>
              <c:numCache>
                <c:formatCode>General</c:formatCode>
                <c:ptCount val="13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</c:numCache>
            </c:numRef>
          </c:cat>
          <c:val>
            <c:numRef>
              <c:f>'Bc06-18'!$U$41:$AG$41</c:f>
              <c:numCache>
                <c:formatCode>#,##0</c:formatCode>
                <c:ptCount val="13"/>
                <c:pt idx="0">
                  <c:v>54</c:v>
                </c:pt>
                <c:pt idx="1">
                  <c:v>23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EE46-461D-8691-8628C72C6F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100"/>
        <c:axId val="153360640"/>
        <c:axId val="153382912"/>
      </c:barChart>
      <c:catAx>
        <c:axId val="153360640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 rot="-2700000"/>
          <a:lstStyle/>
          <a:p>
            <a:pPr>
              <a:defRPr/>
            </a:pPr>
            <a:endParaRPr lang="cs-CZ"/>
          </a:p>
        </c:txPr>
        <c:crossAx val="153382912"/>
        <c:crosses val="autoZero"/>
        <c:auto val="1"/>
        <c:lblAlgn val="ctr"/>
        <c:lblOffset val="100"/>
        <c:tickMarkSkip val="4"/>
        <c:noMultiLvlLbl val="0"/>
      </c:catAx>
      <c:valAx>
        <c:axId val="153382912"/>
        <c:scaling>
          <c:orientation val="minMax"/>
          <c:max val="2600"/>
          <c:min val="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b="0"/>
                </a:pPr>
                <a:r>
                  <a:rPr lang="en-US" b="0"/>
                  <a:t>počet absolventů</a:t>
                </a:r>
              </a:p>
            </c:rich>
          </c:tx>
          <c:overlay val="0"/>
        </c:title>
        <c:numFmt formatCode="#,##0" sourceLinked="1"/>
        <c:majorTickMark val="out"/>
        <c:minorTickMark val="none"/>
        <c:tickLblPos val="nextTo"/>
        <c:crossAx val="15336064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5364641096413743"/>
          <c:y val="0.1011662132903493"/>
          <c:w val="0.24635358903586263"/>
          <c:h val="0.81208578423788236"/>
        </c:manualLayout>
      </c:layout>
      <c:overlay val="0"/>
    </c:legend>
    <c:plotVisOnly val="1"/>
    <c:dispBlanksAs val="gap"/>
    <c:showDLblsOverMax val="0"/>
  </c:chart>
  <c:spPr>
    <a:ln w="12700">
      <a:solidFill>
        <a:sysClr val="window" lastClr="FFFFFF">
          <a:lumMod val="75000"/>
        </a:sysClr>
      </a:solidFill>
    </a:ln>
  </c:spPr>
  <c:txPr>
    <a:bodyPr/>
    <a:lstStyle/>
    <a:p>
      <a:pPr>
        <a:defRPr sz="1200">
          <a:latin typeface="Arial" pitchFamily="34" charset="0"/>
          <a:cs typeface="Arial" pitchFamily="34" charset="0"/>
        </a:defRPr>
      </a:pPr>
      <a:endParaRPr lang="cs-CZ"/>
    </a:p>
  </c:txPr>
  <c:externalData r:id="rId2">
    <c:autoUpdate val="0"/>
  </c:externalData>
  <c:userShapes r:id="rId3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1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cs-CZ" b="1"/>
              <a:t>Vývoj bilance pohybu absolventů magisterského studia VŠ</a:t>
            </a:r>
          </a:p>
          <a:p>
            <a:pPr>
              <a:defRPr b="1"/>
            </a:pPr>
            <a:r>
              <a:rPr lang="cs-CZ" b="1"/>
              <a:t>se vztahem k Plzeňskému kraji</a:t>
            </a:r>
            <a:endParaRPr lang="en-US" b="1"/>
          </a:p>
        </c:rich>
      </c:tx>
      <c:layout>
        <c:manualLayout>
          <c:xMode val="edge"/>
          <c:yMode val="edge"/>
          <c:x val="0.13561205902771578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1" i="0" u="none" strike="noStrike" kern="1200" spc="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9.6249161855671644E-2"/>
          <c:y val="0.1064953307396645"/>
          <c:w val="0.58459747330581024"/>
          <c:h val="0.77476583371075614"/>
        </c:manualLayout>
      </c:layout>
      <c:barChart>
        <c:barDir val="col"/>
        <c:grouping val="stacked"/>
        <c:varyColors val="0"/>
        <c:ser>
          <c:idx val="0"/>
          <c:order val="1"/>
          <c:tx>
            <c:strRef>
              <c:f>BilanceAbsolventůMN2!$A$8</c:f>
              <c:strCache>
                <c:ptCount val="1"/>
                <c:pt idx="0">
                  <c:v>dojíždějící za studiem do kraje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5"/>
              <c:tx>
                <c:rich>
                  <a:bodyPr/>
                  <a:lstStyle/>
                  <a:p>
                    <a:fld id="{17781450-1295-42AF-9FF6-AA8631B3818E}" type="VALUE">
                      <a:rPr lang="en-US"/>
                      <a:pPr/>
                      <a:t>[HODNOTA]</a:t>
                    </a:fld>
                    <a:endParaRPr lang="cs-CZ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1A11-48AD-B25F-CD4DA5DAE09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BilanceAbsolventůMN2!$B$2:$M$2</c:f>
              <c:strCache>
                <c:ptCount val="12"/>
                <c:pt idx="0">
                  <c:v>2006/07</c:v>
                </c:pt>
                <c:pt idx="1">
                  <c:v>2007/08</c:v>
                </c:pt>
                <c:pt idx="2">
                  <c:v>2008/09</c:v>
                </c:pt>
                <c:pt idx="3">
                  <c:v>2009/10</c:v>
                </c:pt>
                <c:pt idx="4">
                  <c:v>2010/11</c:v>
                </c:pt>
                <c:pt idx="5">
                  <c:v>2011/12</c:v>
                </c:pt>
                <c:pt idx="6">
                  <c:v>2012/13</c:v>
                </c:pt>
                <c:pt idx="7">
                  <c:v>2013/14</c:v>
                </c:pt>
                <c:pt idx="8">
                  <c:v>2014/15</c:v>
                </c:pt>
                <c:pt idx="9">
                  <c:v>2015/16</c:v>
                </c:pt>
                <c:pt idx="10">
                  <c:v>2016/17</c:v>
                </c:pt>
                <c:pt idx="11">
                  <c:v>2017/18</c:v>
                </c:pt>
              </c:strCache>
            </c:strRef>
          </c:cat>
          <c:val>
            <c:numRef>
              <c:f>BilanceAbsolventůMN2!$B$8:$M$8</c:f>
              <c:numCache>
                <c:formatCode>General</c:formatCode>
                <c:ptCount val="12"/>
                <c:pt idx="0">
                  <c:v>-995</c:v>
                </c:pt>
                <c:pt idx="1">
                  <c:v>-1049</c:v>
                </c:pt>
                <c:pt idx="2">
                  <c:v>-1063</c:v>
                </c:pt>
                <c:pt idx="3">
                  <c:v>-1105</c:v>
                </c:pt>
                <c:pt idx="4">
                  <c:v>-1128</c:v>
                </c:pt>
                <c:pt idx="5">
                  <c:v>-1034</c:v>
                </c:pt>
                <c:pt idx="6">
                  <c:v>-878</c:v>
                </c:pt>
                <c:pt idx="7">
                  <c:v>-859</c:v>
                </c:pt>
                <c:pt idx="8">
                  <c:v>-781</c:v>
                </c:pt>
                <c:pt idx="9">
                  <c:v>-742</c:v>
                </c:pt>
                <c:pt idx="10">
                  <c:v>-667</c:v>
                </c:pt>
                <c:pt idx="11">
                  <c:v>-663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A11-48AD-B25F-CD4DA5DAE092}"/>
            </c:ext>
          </c:extLst>
        </c:ser>
        <c:ser>
          <c:idx val="1"/>
          <c:order val="2"/>
          <c:tx>
            <c:strRef>
              <c:f>BilanceAbsolventůMN2!$A$5</c:f>
              <c:strCache>
                <c:ptCount val="1"/>
                <c:pt idx="0">
                  <c:v>studující i bydlící v kraji</c:v>
                </c:pt>
              </c:strCache>
            </c:strRef>
          </c:tx>
          <c:spPr>
            <a:solidFill>
              <a:srgbClr val="FF999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BilanceAbsolventůMN2!$B$2:$M$2</c:f>
              <c:strCache>
                <c:ptCount val="12"/>
                <c:pt idx="0">
                  <c:v>2006/07</c:v>
                </c:pt>
                <c:pt idx="1">
                  <c:v>2007/08</c:v>
                </c:pt>
                <c:pt idx="2">
                  <c:v>2008/09</c:v>
                </c:pt>
                <c:pt idx="3">
                  <c:v>2009/10</c:v>
                </c:pt>
                <c:pt idx="4">
                  <c:v>2010/11</c:v>
                </c:pt>
                <c:pt idx="5">
                  <c:v>2011/12</c:v>
                </c:pt>
                <c:pt idx="6">
                  <c:v>2012/13</c:v>
                </c:pt>
                <c:pt idx="7">
                  <c:v>2013/14</c:v>
                </c:pt>
                <c:pt idx="8">
                  <c:v>2014/15</c:v>
                </c:pt>
                <c:pt idx="9">
                  <c:v>2015/16</c:v>
                </c:pt>
                <c:pt idx="10">
                  <c:v>2016/17</c:v>
                </c:pt>
                <c:pt idx="11">
                  <c:v>2017/18</c:v>
                </c:pt>
              </c:strCache>
            </c:strRef>
          </c:cat>
          <c:val>
            <c:numRef>
              <c:f>BilanceAbsolventůMN2!$B$5:$M$5</c:f>
              <c:numCache>
                <c:formatCode>General</c:formatCode>
                <c:ptCount val="12"/>
                <c:pt idx="0">
                  <c:v>697</c:v>
                </c:pt>
                <c:pt idx="1">
                  <c:v>702</c:v>
                </c:pt>
                <c:pt idx="2">
                  <c:v>848</c:v>
                </c:pt>
                <c:pt idx="3">
                  <c:v>875</c:v>
                </c:pt>
                <c:pt idx="4">
                  <c:v>866</c:v>
                </c:pt>
                <c:pt idx="5">
                  <c:v>807</c:v>
                </c:pt>
                <c:pt idx="6">
                  <c:v>825</c:v>
                </c:pt>
                <c:pt idx="7">
                  <c:v>844</c:v>
                </c:pt>
                <c:pt idx="8">
                  <c:v>755</c:v>
                </c:pt>
                <c:pt idx="9">
                  <c:v>702</c:v>
                </c:pt>
                <c:pt idx="10">
                  <c:v>636</c:v>
                </c:pt>
                <c:pt idx="11">
                  <c:v>615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A11-48AD-B25F-CD4DA5DAE092}"/>
            </c:ext>
          </c:extLst>
        </c:ser>
        <c:ser>
          <c:idx val="2"/>
          <c:order val="3"/>
          <c:tx>
            <c:strRef>
              <c:f>BilanceAbsolventůMN2!$A$4</c:f>
              <c:strCache>
                <c:ptCount val="1"/>
                <c:pt idx="0">
                  <c:v>vyjíždějící za studiem z kraje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BilanceAbsolventůMN2!$B$2:$M$2</c:f>
              <c:strCache>
                <c:ptCount val="12"/>
                <c:pt idx="0">
                  <c:v>2006/07</c:v>
                </c:pt>
                <c:pt idx="1">
                  <c:v>2007/08</c:v>
                </c:pt>
                <c:pt idx="2">
                  <c:v>2008/09</c:v>
                </c:pt>
                <c:pt idx="3">
                  <c:v>2009/10</c:v>
                </c:pt>
                <c:pt idx="4">
                  <c:v>2010/11</c:v>
                </c:pt>
                <c:pt idx="5">
                  <c:v>2011/12</c:v>
                </c:pt>
                <c:pt idx="6">
                  <c:v>2012/13</c:v>
                </c:pt>
                <c:pt idx="7">
                  <c:v>2013/14</c:v>
                </c:pt>
                <c:pt idx="8">
                  <c:v>2014/15</c:v>
                </c:pt>
                <c:pt idx="9">
                  <c:v>2015/16</c:v>
                </c:pt>
                <c:pt idx="10">
                  <c:v>2016/17</c:v>
                </c:pt>
                <c:pt idx="11">
                  <c:v>2017/18</c:v>
                </c:pt>
              </c:strCache>
            </c:strRef>
          </c:cat>
          <c:val>
            <c:numRef>
              <c:f>BilanceAbsolventůMN2!$B$4:$M$4</c:f>
              <c:numCache>
                <c:formatCode>General</c:formatCode>
                <c:ptCount val="12"/>
                <c:pt idx="0">
                  <c:v>558</c:v>
                </c:pt>
                <c:pt idx="1">
                  <c:v>613</c:v>
                </c:pt>
                <c:pt idx="2">
                  <c:v>661</c:v>
                </c:pt>
                <c:pt idx="3">
                  <c:v>706</c:v>
                </c:pt>
                <c:pt idx="4">
                  <c:v>678</c:v>
                </c:pt>
                <c:pt idx="5">
                  <c:v>752</c:v>
                </c:pt>
                <c:pt idx="6">
                  <c:v>766</c:v>
                </c:pt>
                <c:pt idx="7">
                  <c:v>818</c:v>
                </c:pt>
                <c:pt idx="8">
                  <c:v>796</c:v>
                </c:pt>
                <c:pt idx="9">
                  <c:v>698</c:v>
                </c:pt>
                <c:pt idx="10">
                  <c:v>626</c:v>
                </c:pt>
                <c:pt idx="11">
                  <c:v>661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A11-48AD-B25F-CD4DA5DAE0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overlap val="100"/>
        <c:axId val="122986496"/>
        <c:axId val="122988032"/>
      </c:barChart>
      <c:lineChart>
        <c:grouping val="standard"/>
        <c:varyColors val="0"/>
        <c:ser>
          <c:idx val="4"/>
          <c:order val="0"/>
          <c:tx>
            <c:strRef>
              <c:f>BilanceAbsolventůMN2!$A$7</c:f>
              <c:strCache>
                <c:ptCount val="1"/>
                <c:pt idx="0">
                  <c:v>absolventi studující v kraji celkem</c:v>
                </c:pt>
              </c:strCache>
            </c:strRef>
          </c:tx>
          <c:spPr>
            <a:ln w="2540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BilanceAbsolventůMN2!$B$2:$M$2</c:f>
              <c:strCache>
                <c:ptCount val="12"/>
                <c:pt idx="0">
                  <c:v>2006/07</c:v>
                </c:pt>
                <c:pt idx="1">
                  <c:v>2007/08</c:v>
                </c:pt>
                <c:pt idx="2">
                  <c:v>2008/09</c:v>
                </c:pt>
                <c:pt idx="3">
                  <c:v>2009/10</c:v>
                </c:pt>
                <c:pt idx="4">
                  <c:v>2010/11</c:v>
                </c:pt>
                <c:pt idx="5">
                  <c:v>2011/12</c:v>
                </c:pt>
                <c:pt idx="6">
                  <c:v>2012/13</c:v>
                </c:pt>
                <c:pt idx="7">
                  <c:v>2013/14</c:v>
                </c:pt>
                <c:pt idx="8">
                  <c:v>2014/15</c:v>
                </c:pt>
                <c:pt idx="9">
                  <c:v>2015/16</c:v>
                </c:pt>
                <c:pt idx="10">
                  <c:v>2016/17</c:v>
                </c:pt>
                <c:pt idx="11">
                  <c:v>2017/18</c:v>
                </c:pt>
              </c:strCache>
            </c:strRef>
          </c:cat>
          <c:val>
            <c:numRef>
              <c:f>BilanceAbsolventůMN2!$B$7:$M$7</c:f>
              <c:numCache>
                <c:formatCode>General</c:formatCode>
                <c:ptCount val="12"/>
                <c:pt idx="0">
                  <c:v>1692</c:v>
                </c:pt>
                <c:pt idx="1">
                  <c:v>1751</c:v>
                </c:pt>
                <c:pt idx="2">
                  <c:v>1911</c:v>
                </c:pt>
                <c:pt idx="3">
                  <c:v>1980</c:v>
                </c:pt>
                <c:pt idx="4">
                  <c:v>1994</c:v>
                </c:pt>
                <c:pt idx="5">
                  <c:v>1841</c:v>
                </c:pt>
                <c:pt idx="6">
                  <c:v>1703</c:v>
                </c:pt>
                <c:pt idx="7">
                  <c:v>1703</c:v>
                </c:pt>
                <c:pt idx="8">
                  <c:v>1536</c:v>
                </c:pt>
                <c:pt idx="9">
                  <c:v>1444</c:v>
                </c:pt>
                <c:pt idx="10">
                  <c:v>1303</c:v>
                </c:pt>
                <c:pt idx="11">
                  <c:v>1278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1A11-48AD-B25F-CD4DA5DAE092}"/>
            </c:ext>
          </c:extLst>
        </c:ser>
        <c:ser>
          <c:idx val="3"/>
          <c:order val="4"/>
          <c:tx>
            <c:strRef>
              <c:f>BilanceAbsolventůMN2!$A$3</c:f>
              <c:strCache>
                <c:ptCount val="1"/>
                <c:pt idx="0">
                  <c:v>absolventi bydlící v kraji celkem</c:v>
                </c:pt>
              </c:strCache>
            </c:strRef>
          </c:tx>
          <c:spPr>
            <a:ln w="2540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BilanceAbsolventůMN2!$B$2:$M$2</c:f>
              <c:strCache>
                <c:ptCount val="12"/>
                <c:pt idx="0">
                  <c:v>2006/07</c:v>
                </c:pt>
                <c:pt idx="1">
                  <c:v>2007/08</c:v>
                </c:pt>
                <c:pt idx="2">
                  <c:v>2008/09</c:v>
                </c:pt>
                <c:pt idx="3">
                  <c:v>2009/10</c:v>
                </c:pt>
                <c:pt idx="4">
                  <c:v>2010/11</c:v>
                </c:pt>
                <c:pt idx="5">
                  <c:v>2011/12</c:v>
                </c:pt>
                <c:pt idx="6">
                  <c:v>2012/13</c:v>
                </c:pt>
                <c:pt idx="7">
                  <c:v>2013/14</c:v>
                </c:pt>
                <c:pt idx="8">
                  <c:v>2014/15</c:v>
                </c:pt>
                <c:pt idx="9">
                  <c:v>2015/16</c:v>
                </c:pt>
                <c:pt idx="10">
                  <c:v>2016/17</c:v>
                </c:pt>
                <c:pt idx="11">
                  <c:v>2017/18</c:v>
                </c:pt>
              </c:strCache>
            </c:strRef>
          </c:cat>
          <c:val>
            <c:numRef>
              <c:f>BilanceAbsolventůMN2!$B$3:$M$3</c:f>
              <c:numCache>
                <c:formatCode>General</c:formatCode>
                <c:ptCount val="12"/>
                <c:pt idx="0">
                  <c:v>1255</c:v>
                </c:pt>
                <c:pt idx="1">
                  <c:v>1315</c:v>
                </c:pt>
                <c:pt idx="2">
                  <c:v>1509</c:v>
                </c:pt>
                <c:pt idx="3">
                  <c:v>1581</c:v>
                </c:pt>
                <c:pt idx="4">
                  <c:v>1544</c:v>
                </c:pt>
                <c:pt idx="5">
                  <c:v>1559</c:v>
                </c:pt>
                <c:pt idx="6">
                  <c:v>1591</c:v>
                </c:pt>
                <c:pt idx="7">
                  <c:v>1662</c:v>
                </c:pt>
                <c:pt idx="8">
                  <c:v>1551</c:v>
                </c:pt>
                <c:pt idx="9">
                  <c:v>1400</c:v>
                </c:pt>
                <c:pt idx="10">
                  <c:v>1262</c:v>
                </c:pt>
                <c:pt idx="11">
                  <c:v>1276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1A11-48AD-B25F-CD4DA5DAE0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2986496"/>
        <c:axId val="122988032"/>
      </c:lineChart>
      <c:lineChart>
        <c:grouping val="standard"/>
        <c:varyColors val="0"/>
        <c:ser>
          <c:idx val="5"/>
          <c:order val="5"/>
          <c:tx>
            <c:strRef>
              <c:f>BilanceAbsolventůMN2!$A$9</c:f>
              <c:strCache>
                <c:ptCount val="1"/>
                <c:pt idx="0">
                  <c:v>24letí v kraji (k 1.1.)</c:v>
                </c:pt>
              </c:strCache>
            </c:strRef>
          </c:tx>
          <c:spPr>
            <a:ln w="2540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strRef>
              <c:f>BilanceAbsolventůMN2!$B$2:$M$2</c:f>
              <c:strCache>
                <c:ptCount val="12"/>
                <c:pt idx="0">
                  <c:v>2006/07</c:v>
                </c:pt>
                <c:pt idx="1">
                  <c:v>2007/08</c:v>
                </c:pt>
                <c:pt idx="2">
                  <c:v>2008/09</c:v>
                </c:pt>
                <c:pt idx="3">
                  <c:v>2009/10</c:v>
                </c:pt>
                <c:pt idx="4">
                  <c:v>2010/11</c:v>
                </c:pt>
                <c:pt idx="5">
                  <c:v>2011/12</c:v>
                </c:pt>
                <c:pt idx="6">
                  <c:v>2012/13</c:v>
                </c:pt>
                <c:pt idx="7">
                  <c:v>2013/14</c:v>
                </c:pt>
                <c:pt idx="8">
                  <c:v>2014/15</c:v>
                </c:pt>
                <c:pt idx="9">
                  <c:v>2015/16</c:v>
                </c:pt>
                <c:pt idx="10">
                  <c:v>2016/17</c:v>
                </c:pt>
                <c:pt idx="11">
                  <c:v>2017/18</c:v>
                </c:pt>
              </c:strCache>
            </c:strRef>
          </c:cat>
          <c:val>
            <c:numRef>
              <c:f>BilanceAbsolventůMN2!$B$9:$M$9</c:f>
              <c:numCache>
                <c:formatCode>#,##0</c:formatCode>
                <c:ptCount val="12"/>
                <c:pt idx="0">
                  <c:v>7597</c:v>
                </c:pt>
                <c:pt idx="1">
                  <c:v>7740</c:v>
                </c:pt>
                <c:pt idx="2">
                  <c:v>7962</c:v>
                </c:pt>
                <c:pt idx="3">
                  <c:v>8023</c:v>
                </c:pt>
                <c:pt idx="4">
                  <c:v>7500</c:v>
                </c:pt>
                <c:pt idx="5">
                  <c:v>7400</c:v>
                </c:pt>
                <c:pt idx="6">
                  <c:v>7446</c:v>
                </c:pt>
                <c:pt idx="7">
                  <c:v>7306</c:v>
                </c:pt>
                <c:pt idx="8">
                  <c:v>7128</c:v>
                </c:pt>
                <c:pt idx="9">
                  <c:v>7022</c:v>
                </c:pt>
                <c:pt idx="10">
                  <c:v>6531</c:v>
                </c:pt>
                <c:pt idx="11">
                  <c:v>6765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1A11-48AD-B25F-CD4DA5DAE0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14653664"/>
        <c:axId val="614655960"/>
      </c:lineChart>
      <c:catAx>
        <c:axId val="122986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50000"/>
                <a:lumOff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cs-CZ"/>
          </a:p>
        </c:txPr>
        <c:crossAx val="122988032"/>
        <c:crossesAt val="-10000"/>
        <c:auto val="1"/>
        <c:lblAlgn val="ctr"/>
        <c:lblOffset val="100"/>
        <c:noMultiLvlLbl val="0"/>
      </c:catAx>
      <c:valAx>
        <c:axId val="122988032"/>
        <c:scaling>
          <c:orientation val="minMax"/>
          <c:max val="2050"/>
          <c:min val="-12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cs-CZ" dirty="0"/>
                  <a:t>počet absolventů</a:t>
                </a:r>
              </a:p>
            </c:rich>
          </c:tx>
          <c:layout>
            <c:manualLayout>
              <c:xMode val="edge"/>
              <c:yMode val="edge"/>
              <c:x val="1.504195594772024E-3"/>
              <c:y val="0.3712547224746188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cs-CZ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cs-CZ"/>
          </a:p>
        </c:txPr>
        <c:crossAx val="122986496"/>
        <c:crossesAt val="1"/>
        <c:crossBetween val="between"/>
        <c:majorUnit val="200"/>
      </c:valAx>
      <c:valAx>
        <c:axId val="614655960"/>
        <c:scaling>
          <c:orientation val="minMax"/>
          <c:max val="8200"/>
          <c:min val="-480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dirty="0" err="1"/>
                  <a:t>počet</a:t>
                </a:r>
                <a:r>
                  <a:rPr lang="en-US" dirty="0"/>
                  <a:t> 2</a:t>
                </a:r>
                <a:r>
                  <a:rPr lang="cs-CZ" dirty="0"/>
                  <a:t>4</a:t>
                </a:r>
                <a:r>
                  <a:rPr lang="en-US" dirty="0" err="1"/>
                  <a:t>letých</a:t>
                </a:r>
                <a:r>
                  <a:rPr lang="cs-CZ" dirty="0"/>
                  <a:t> obyvatel kraje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0.75667431418699771"/>
              <c:y val="0.2802655181758425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cs-CZ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solidFill>
              <a:schemeClr val="bg1">
                <a:lumMod val="6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cs-CZ"/>
          </a:p>
        </c:txPr>
        <c:crossAx val="614653664"/>
        <c:crosses val="max"/>
        <c:crossBetween val="between"/>
        <c:majorUnit val="800"/>
      </c:valAx>
      <c:catAx>
        <c:axId val="61465366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61465596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8791769030800496"/>
          <c:y val="0.28412920334232583"/>
          <c:w val="0.21208230969199499"/>
          <c:h val="0.6264261662367327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cs-CZ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solidFill>
        <a:schemeClr val="bg1">
          <a:lumMod val="75000"/>
        </a:schemeClr>
      </a:solidFill>
    </a:ln>
    <a:effectLst/>
  </c:spPr>
  <c:txPr>
    <a:bodyPr/>
    <a:lstStyle/>
    <a:p>
      <a:pPr>
        <a:defRPr sz="12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cs-CZ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0.643</cdr:x>
      <cdr:y>0.895</cdr:y>
    </cdr:from>
    <cdr:to>
      <cdr:x>0.64324</cdr:x>
      <cdr:y>0.895</cdr:y>
    </cdr:to>
    <cdr:sp macro="" textlink="">
      <cdr:nvSpPr>
        <cdr:cNvPr id="2" name="TextovéPole 1"/>
        <cdr:cNvSpPr txBox="1"/>
      </cdr:nvSpPr>
      <cdr:spPr>
        <a:xfrm xmlns:a="http://schemas.openxmlformats.org/drawingml/2006/main">
          <a:off x="2137645" y="2381250"/>
          <a:ext cx="1215155" cy="3238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cs-CZ" sz="700">
              <a:latin typeface="Arial" pitchFamily="34" charset="0"/>
              <a:cs typeface="Arial" pitchFamily="34" charset="0"/>
            </a:rPr>
            <a:t>Zdroj dat: data OŠMS KÚ Plzeňského kraje</a:t>
          </a:r>
        </a:p>
      </cdr:txBody>
    </cdr:sp>
  </cdr:relSizeAnchor>
  <cdr:relSizeAnchor xmlns:cdr="http://schemas.openxmlformats.org/drawingml/2006/chartDrawing">
    <cdr:from>
      <cdr:x>0.79765</cdr:x>
      <cdr:y>0.92097</cdr:y>
    </cdr:from>
    <cdr:to>
      <cdr:x>1</cdr:x>
      <cdr:y>1</cdr:y>
    </cdr:to>
    <cdr:sp macro="" textlink="">
      <cdr:nvSpPr>
        <cdr:cNvPr id="3" name="TextovéPole 1"/>
        <cdr:cNvSpPr txBox="1"/>
      </cdr:nvSpPr>
      <cdr:spPr>
        <a:xfrm xmlns:a="http://schemas.openxmlformats.org/drawingml/2006/main">
          <a:off x="5819775" y="4857689"/>
          <a:ext cx="1476376" cy="41549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>
            <a:lnSpc>
              <a:spcPct val="100000"/>
            </a:lnSpc>
          </a:pPr>
          <a:r>
            <a:rPr lang="cs-CZ" sz="1050" dirty="0">
              <a:latin typeface="Arial" pitchFamily="34" charset="0"/>
              <a:cs typeface="Arial" pitchFamily="34" charset="0"/>
            </a:rPr>
            <a:t>Zdroj dat: OŠMS</a:t>
          </a:r>
          <a:r>
            <a:rPr lang="cs-CZ" sz="1050" baseline="0" dirty="0">
              <a:latin typeface="Arial" pitchFamily="34" charset="0"/>
              <a:cs typeface="Arial" pitchFamily="34" charset="0"/>
            </a:rPr>
            <a:t> KÚ Plzeňského kraje</a:t>
          </a:r>
        </a:p>
      </cdr:txBody>
    </cdr:sp>
  </cdr:relSizeAnchor>
  <cdr:relSizeAnchor xmlns:cdr="http://schemas.openxmlformats.org/drawingml/2006/chartDrawing">
    <cdr:from>
      <cdr:x>0.28541</cdr:x>
      <cdr:y>0.15739</cdr:y>
    </cdr:from>
    <cdr:to>
      <cdr:x>0.33981</cdr:x>
      <cdr:y>0.19847</cdr:y>
    </cdr:to>
    <cdr:sp macro="" textlink="">
      <cdr:nvSpPr>
        <cdr:cNvPr id="4" name="TextovéPole 5">
          <a:extLst xmlns:a="http://schemas.openxmlformats.org/drawingml/2006/main">
            <a:ext uri="{FF2B5EF4-FFF2-40B4-BE49-F238E27FC236}">
              <a16:creationId xmlns:a16="http://schemas.microsoft.com/office/drawing/2014/main" id="{5FEB5886-9016-482F-8C61-3D308AB7A1AE}"/>
            </a:ext>
          </a:extLst>
        </cdr:cNvPr>
        <cdr:cNvSpPr txBox="1"/>
      </cdr:nvSpPr>
      <cdr:spPr>
        <a:xfrm xmlns:a="http://schemas.openxmlformats.org/drawingml/2006/main">
          <a:off x="2077430" y="827521"/>
          <a:ext cx="396000" cy="215991"/>
        </a:xfrm>
        <a:prstGeom xmlns:a="http://schemas.openxmlformats.org/drawingml/2006/main" prst="rect">
          <a:avLst/>
        </a:prstGeom>
        <a:ln xmlns:a="http://schemas.openxmlformats.org/drawingml/2006/main" w="22225"/>
      </cdr:spPr>
      <cdr:style>
        <a:lnRef xmlns:a="http://schemas.openxmlformats.org/drawingml/2006/main" idx="2">
          <a:schemeClr val="accent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="horz" wrap="square" lIns="36000" tIns="36000" rIns="36000" bIns="36000" rtlCol="0" anchor="ctr">
          <a:noAutofit/>
        </a:bodyPr>
        <a:lstStyle xmlns:a="http://schemas.openxmlformats.org/drawingml/2006/main">
          <a:defPPr>
            <a:defRPr lang="cs-CZ"/>
          </a:defPPr>
          <a:lvl1pPr marL="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cs-CZ" sz="1100" b="1" dirty="0">
              <a:effectLst/>
              <a:latin typeface="Arial" panose="020B0604020202020204" pitchFamily="34" charset="0"/>
              <a:cs typeface="Arial" panose="020B0604020202020204" pitchFamily="34" charset="0"/>
            </a:rPr>
            <a:t>6120</a:t>
          </a:r>
        </a:p>
      </cdr:txBody>
    </cdr:sp>
  </cdr:relSizeAnchor>
  <cdr:relSizeAnchor xmlns:cdr="http://schemas.openxmlformats.org/drawingml/2006/chartDrawing">
    <cdr:from>
      <cdr:x>0.618</cdr:x>
      <cdr:y>0.40474</cdr:y>
    </cdr:from>
    <cdr:to>
      <cdr:x>0.67241</cdr:x>
      <cdr:y>0.44582</cdr:y>
    </cdr:to>
    <cdr:sp macro="" textlink="">
      <cdr:nvSpPr>
        <cdr:cNvPr id="5" name="TextovéPole 5">
          <a:extLst xmlns:a="http://schemas.openxmlformats.org/drawingml/2006/main">
            <a:ext uri="{FF2B5EF4-FFF2-40B4-BE49-F238E27FC236}">
              <a16:creationId xmlns:a16="http://schemas.microsoft.com/office/drawing/2014/main" id="{8AEED0D9-3CAE-4318-B5E9-122B445B66EC}"/>
            </a:ext>
          </a:extLst>
        </cdr:cNvPr>
        <cdr:cNvSpPr txBox="1"/>
      </cdr:nvSpPr>
      <cdr:spPr>
        <a:xfrm xmlns:a="http://schemas.openxmlformats.org/drawingml/2006/main">
          <a:off x="4498301" y="2128040"/>
          <a:ext cx="396000" cy="215990"/>
        </a:xfrm>
        <a:prstGeom xmlns:a="http://schemas.openxmlformats.org/drawingml/2006/main" prst="rect">
          <a:avLst/>
        </a:prstGeom>
        <a:ln xmlns:a="http://schemas.openxmlformats.org/drawingml/2006/main" w="25400">
          <a:solidFill>
            <a:srgbClr val="FF0000"/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="horz" wrap="square" lIns="36000" tIns="36000" rIns="36000" bIns="36000" rtlCol="0" anchor="ctr">
          <a:noAutofit/>
        </a:bodyPr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cs-CZ" b="1" dirty="0">
              <a:effectLst/>
              <a:latin typeface="Arial" panose="020B0604020202020204" pitchFamily="34" charset="0"/>
              <a:cs typeface="Arial" panose="020B0604020202020204" pitchFamily="34" charset="0"/>
            </a:rPr>
            <a:t>3829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0.71926</cdr:x>
      <cdr:y>0.8682</cdr:y>
    </cdr:from>
    <cdr:to>
      <cdr:x>1</cdr:x>
      <cdr:y>1</cdr:y>
    </cdr:to>
    <cdr:sp macro="" textlink="">
      <cdr:nvSpPr>
        <cdr:cNvPr id="2" name="TextovéPole 1">
          <a:extLst xmlns:a="http://schemas.openxmlformats.org/drawingml/2006/main">
            <a:ext uri="{FF2B5EF4-FFF2-40B4-BE49-F238E27FC236}">
              <a16:creationId xmlns:a16="http://schemas.microsoft.com/office/drawing/2014/main" id="{1A9423B3-4176-458D-AA91-35FE51F3678D}"/>
            </a:ext>
          </a:extLst>
        </cdr:cNvPr>
        <cdr:cNvSpPr txBox="1"/>
      </cdr:nvSpPr>
      <cdr:spPr>
        <a:xfrm xmlns:a="http://schemas.openxmlformats.org/drawingml/2006/main">
          <a:off x="5856701" y="4893075"/>
          <a:ext cx="1472856" cy="4155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>
            <a:lnSpc>
              <a:spcPct val="100000"/>
            </a:lnSpc>
          </a:pPr>
          <a:r>
            <a:rPr lang="cs-CZ" sz="1050" dirty="0">
              <a:latin typeface="Arial" pitchFamily="34" charset="0"/>
              <a:cs typeface="Arial" pitchFamily="34" charset="0"/>
            </a:rPr>
            <a:t>Zdroj dat: OŠMS</a:t>
          </a:r>
          <a:r>
            <a:rPr lang="cs-CZ" sz="1050" baseline="0" dirty="0">
              <a:latin typeface="Arial" pitchFamily="34" charset="0"/>
              <a:cs typeface="Arial" pitchFamily="34" charset="0"/>
            </a:rPr>
            <a:t> KÚ Plzeňského kraje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0.71926</cdr:x>
      <cdr:y>0.88067</cdr:y>
    </cdr:from>
    <cdr:to>
      <cdr:x>1</cdr:x>
      <cdr:y>1</cdr:y>
    </cdr:to>
    <cdr:sp macro="" textlink="">
      <cdr:nvSpPr>
        <cdr:cNvPr id="2" name="TextovéPole 1">
          <a:extLst xmlns:a="http://schemas.openxmlformats.org/drawingml/2006/main">
            <a:ext uri="{FF2B5EF4-FFF2-40B4-BE49-F238E27FC236}">
              <a16:creationId xmlns:a16="http://schemas.microsoft.com/office/drawing/2014/main" id="{1A9423B3-4176-458D-AA91-35FE51F3678D}"/>
            </a:ext>
          </a:extLst>
        </cdr:cNvPr>
        <cdr:cNvSpPr txBox="1"/>
      </cdr:nvSpPr>
      <cdr:spPr>
        <a:xfrm xmlns:a="http://schemas.openxmlformats.org/drawingml/2006/main">
          <a:off x="5856701" y="4893075"/>
          <a:ext cx="1472856" cy="4155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>
            <a:lnSpc>
              <a:spcPct val="100000"/>
            </a:lnSpc>
          </a:pPr>
          <a:r>
            <a:rPr lang="cs-CZ" sz="1050" dirty="0">
              <a:latin typeface="Arial" pitchFamily="34" charset="0"/>
              <a:cs typeface="Arial" pitchFamily="34" charset="0"/>
            </a:rPr>
            <a:t>Zdroj dat: OŠMS</a:t>
          </a:r>
          <a:r>
            <a:rPr lang="cs-CZ" sz="1050" baseline="0" dirty="0">
              <a:latin typeface="Arial" pitchFamily="34" charset="0"/>
              <a:cs typeface="Arial" pitchFamily="34" charset="0"/>
            </a:rPr>
            <a:t> KÚ Plzeňského kraje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0.643</cdr:x>
      <cdr:y>0.895</cdr:y>
    </cdr:from>
    <cdr:to>
      <cdr:x>0.64324</cdr:x>
      <cdr:y>0.895</cdr:y>
    </cdr:to>
    <cdr:sp macro="" textlink="">
      <cdr:nvSpPr>
        <cdr:cNvPr id="2" name="TextovéPole 1"/>
        <cdr:cNvSpPr txBox="1"/>
      </cdr:nvSpPr>
      <cdr:spPr>
        <a:xfrm xmlns:a="http://schemas.openxmlformats.org/drawingml/2006/main">
          <a:off x="2137645" y="2381250"/>
          <a:ext cx="1215155" cy="3238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cs-CZ" sz="700">
              <a:latin typeface="Arial" pitchFamily="34" charset="0"/>
              <a:cs typeface="Arial" pitchFamily="34" charset="0"/>
            </a:rPr>
            <a:t>Zdroj dat: data OŠMS KÚ Plzeňského kraje</a:t>
          </a:r>
        </a:p>
      </cdr:txBody>
    </cdr:sp>
  </cdr:relSizeAnchor>
  <cdr:relSizeAnchor xmlns:cdr="http://schemas.openxmlformats.org/drawingml/2006/chartDrawing">
    <cdr:from>
      <cdr:x>0.72138</cdr:x>
      <cdr:y>0.87883</cdr:y>
    </cdr:from>
    <cdr:to>
      <cdr:x>1</cdr:x>
      <cdr:y>1</cdr:y>
    </cdr:to>
    <cdr:sp macro="" textlink="">
      <cdr:nvSpPr>
        <cdr:cNvPr id="3" name="TextovéPole 1"/>
        <cdr:cNvSpPr txBox="1"/>
      </cdr:nvSpPr>
      <cdr:spPr>
        <a:xfrm xmlns:a="http://schemas.openxmlformats.org/drawingml/2006/main">
          <a:off x="4055637" y="3013502"/>
          <a:ext cx="1566417" cy="41549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>
            <a:lnSpc>
              <a:spcPct val="100000"/>
            </a:lnSpc>
          </a:pPr>
          <a:r>
            <a:rPr lang="cs-CZ" sz="1050" dirty="0">
              <a:latin typeface="Arial" pitchFamily="34" charset="0"/>
              <a:cs typeface="Arial" pitchFamily="34" charset="0"/>
            </a:rPr>
            <a:t>Zdroj dat: OŠMS</a:t>
          </a:r>
          <a:r>
            <a:rPr lang="cs-CZ" sz="1050" baseline="0" dirty="0">
              <a:latin typeface="Arial" pitchFamily="34" charset="0"/>
              <a:cs typeface="Arial" pitchFamily="34" charset="0"/>
            </a:rPr>
            <a:t> KÚ Plzeňského kraje, ČSÚ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0.643</cdr:x>
      <cdr:y>0.895</cdr:y>
    </cdr:from>
    <cdr:to>
      <cdr:x>0.64324</cdr:x>
      <cdr:y>0.895</cdr:y>
    </cdr:to>
    <cdr:sp macro="" textlink="">
      <cdr:nvSpPr>
        <cdr:cNvPr id="2" name="TextovéPole 1"/>
        <cdr:cNvSpPr txBox="1"/>
      </cdr:nvSpPr>
      <cdr:spPr>
        <a:xfrm xmlns:a="http://schemas.openxmlformats.org/drawingml/2006/main">
          <a:off x="2137645" y="2381250"/>
          <a:ext cx="1215155" cy="3238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cs-CZ" sz="700">
              <a:latin typeface="Arial" pitchFamily="34" charset="0"/>
              <a:cs typeface="Arial" pitchFamily="34" charset="0"/>
            </a:rPr>
            <a:t>Zdroj dat: data OŠMS KÚ Plzeňského kraje</a:t>
          </a:r>
        </a:p>
      </cdr:txBody>
    </cdr:sp>
  </cdr:relSizeAnchor>
  <cdr:relSizeAnchor xmlns:cdr="http://schemas.openxmlformats.org/drawingml/2006/chartDrawing">
    <cdr:from>
      <cdr:x>0.73101</cdr:x>
      <cdr:y>0.91401</cdr:y>
    </cdr:from>
    <cdr:to>
      <cdr:x>1</cdr:x>
      <cdr:y>1</cdr:y>
    </cdr:to>
    <cdr:sp macro="" textlink="">
      <cdr:nvSpPr>
        <cdr:cNvPr id="3" name="TextovéPole 1"/>
        <cdr:cNvSpPr txBox="1"/>
      </cdr:nvSpPr>
      <cdr:spPr>
        <a:xfrm xmlns:a="http://schemas.openxmlformats.org/drawingml/2006/main">
          <a:off x="3390903" y="2733675"/>
          <a:ext cx="1247774" cy="2571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>
            <a:lnSpc>
              <a:spcPts val="700"/>
            </a:lnSpc>
          </a:pPr>
          <a:r>
            <a:rPr lang="cs-CZ" sz="800">
              <a:latin typeface="Arial" pitchFamily="34" charset="0"/>
              <a:cs typeface="Arial" pitchFamily="34" charset="0"/>
            </a:rPr>
            <a:t>Zdroj dat: OŠMS</a:t>
          </a:r>
          <a:r>
            <a:rPr lang="cs-CZ" sz="800" baseline="0">
              <a:latin typeface="Arial" pitchFamily="34" charset="0"/>
              <a:cs typeface="Arial" pitchFamily="34" charset="0"/>
            </a:rPr>
            <a:t> KÚ Plzeňského kraje, ČSÚ</a:t>
          </a:r>
        </a:p>
        <a:p xmlns:a="http://schemas.openxmlformats.org/drawingml/2006/main">
          <a:endParaRPr lang="cs-CZ" sz="800">
            <a:latin typeface="Arial" pitchFamily="34" charset="0"/>
            <a:cs typeface="Arial" pitchFamily="34" charset="0"/>
          </a:endParaRP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0.79791</cdr:x>
      <cdr:y>0.8894</cdr:y>
    </cdr:from>
    <cdr:to>
      <cdr:x>1</cdr:x>
      <cdr:y>1</cdr:y>
    </cdr:to>
    <cdr:sp macro="" textlink="">
      <cdr:nvSpPr>
        <cdr:cNvPr id="3" name="TextovéPole 1">
          <a:extLst xmlns:a="http://schemas.openxmlformats.org/drawingml/2006/main">
            <a:ext uri="{FF2B5EF4-FFF2-40B4-BE49-F238E27FC236}">
              <a16:creationId xmlns:a16="http://schemas.microsoft.com/office/drawing/2014/main" id="{9C1F4149-60FA-4A22-8E9B-2A8473B7BB06}"/>
            </a:ext>
          </a:extLst>
        </cdr:cNvPr>
        <cdr:cNvSpPr txBox="1"/>
      </cdr:nvSpPr>
      <cdr:spPr>
        <a:xfrm xmlns:a="http://schemas.openxmlformats.org/drawingml/2006/main">
          <a:off x="5604387" y="4742472"/>
          <a:ext cx="1419433" cy="58974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1100" i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Zdroj dat: Základy statistiky VŠ v ČR, vlastní výpočty</a:t>
          </a: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0.7244</cdr:x>
      <cdr:y>0.9121</cdr:y>
    </cdr:from>
    <cdr:to>
      <cdr:x>0.99762</cdr:x>
      <cdr:y>1</cdr:y>
    </cdr:to>
    <cdr:sp macro="" textlink="">
      <cdr:nvSpPr>
        <cdr:cNvPr id="2" name="TextovéPole 1">
          <a:extLst xmlns:a="http://schemas.openxmlformats.org/drawingml/2006/main">
            <a:ext uri="{FF2B5EF4-FFF2-40B4-BE49-F238E27FC236}">
              <a16:creationId xmlns:a16="http://schemas.microsoft.com/office/drawing/2014/main" id="{4BA57D09-CA20-4810-9CB6-7997610AACC2}"/>
            </a:ext>
          </a:extLst>
        </cdr:cNvPr>
        <cdr:cNvSpPr txBox="1"/>
      </cdr:nvSpPr>
      <cdr:spPr>
        <a:xfrm xmlns:a="http://schemas.openxmlformats.org/drawingml/2006/main">
          <a:off x="5137041" y="4863521"/>
          <a:ext cx="1937579" cy="46869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1100" i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Zdroj dat: Základy statistiky VŠ v ČR, vlastní výpočty</a:t>
          </a: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0.73446</cdr:x>
      <cdr:y>0.92428</cdr:y>
    </cdr:from>
    <cdr:to>
      <cdr:x>1</cdr:x>
      <cdr:y>1</cdr:y>
    </cdr:to>
    <cdr:sp macro="" textlink="">
      <cdr:nvSpPr>
        <cdr:cNvPr id="3" name="TextovéPole 1">
          <a:extLst xmlns:a="http://schemas.openxmlformats.org/drawingml/2006/main">
            <a:ext uri="{FF2B5EF4-FFF2-40B4-BE49-F238E27FC236}">
              <a16:creationId xmlns:a16="http://schemas.microsoft.com/office/drawing/2014/main" id="{9C1F4149-60FA-4A22-8E9B-2A8473B7BB06}"/>
            </a:ext>
          </a:extLst>
        </cdr:cNvPr>
        <cdr:cNvSpPr txBox="1"/>
      </cdr:nvSpPr>
      <cdr:spPr>
        <a:xfrm xmlns:a="http://schemas.openxmlformats.org/drawingml/2006/main">
          <a:off x="5388078" y="4928478"/>
          <a:ext cx="1948069" cy="4037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1100" i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Zdroj dat: Základy statistiky VŠ v ČR, vlastní výpočty</a:t>
          </a:r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0.71783</cdr:x>
      <cdr:y>0.91224</cdr:y>
    </cdr:from>
    <cdr:to>
      <cdr:x>1</cdr:x>
      <cdr:y>1</cdr:y>
    </cdr:to>
    <cdr:sp macro="" textlink="">
      <cdr:nvSpPr>
        <cdr:cNvPr id="2" name="TextovéPole 1">
          <a:extLst xmlns:a="http://schemas.openxmlformats.org/drawingml/2006/main">
            <a:ext uri="{FF2B5EF4-FFF2-40B4-BE49-F238E27FC236}">
              <a16:creationId xmlns:a16="http://schemas.microsoft.com/office/drawing/2014/main" id="{58363DB5-2EE2-4E10-8C5F-0020C95918FD}"/>
            </a:ext>
          </a:extLst>
        </cdr:cNvPr>
        <cdr:cNvSpPr txBox="1"/>
      </cdr:nvSpPr>
      <cdr:spPr>
        <a:xfrm xmlns:a="http://schemas.openxmlformats.org/drawingml/2006/main">
          <a:off x="5187841" y="4914321"/>
          <a:ext cx="1937579" cy="468694"/>
        </a:xfrm>
        <a:prstGeom xmlns:a="http://schemas.openxmlformats.org/drawingml/2006/main" prst="rect">
          <a:avLst/>
        </a:prstGeom>
        <a:ln xmlns:a="http://schemas.openxmlformats.org/drawingml/2006/main" w="12700">
          <a:solidFill>
            <a:sysClr val="window" lastClr="FFFFFF">
              <a:lumMod val="75000"/>
            </a:sysClr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1100" i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Zdroj dat: Základy statistiky VŠ v ČR, vlastní výpočty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278841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5593125" y="0"/>
            <a:ext cx="4278841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2EF8B7-3502-473C-8348-F186854F2D2C}" type="datetimeFigureOut">
              <a:rPr lang="cs-CZ" smtClean="0"/>
              <a:t>09.12.2019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1" y="6456612"/>
            <a:ext cx="4278841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5593125" y="6456612"/>
            <a:ext cx="4278841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4BEAF1-077C-4D3A-82BA-2145704D19F2}" type="slidenum">
              <a:rPr lang="cs-CZ" smtClean="0"/>
              <a:t>‹#›</a:t>
            </a:fld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37" y="6033407"/>
            <a:ext cx="1003747" cy="707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1266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277823" cy="34129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5594075" y="1"/>
            <a:ext cx="4277823" cy="34129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9B8523-A6A4-4290-B43A-8D4C7DA6E7CD}" type="datetimeFigureOut">
              <a:rPr lang="cs-CZ" smtClean="0"/>
              <a:t>09.12.2019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2898775" y="850900"/>
            <a:ext cx="4076700" cy="2292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987190" y="3271667"/>
            <a:ext cx="7899871" cy="267602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6456378"/>
            <a:ext cx="4277823" cy="34129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5594075" y="6456378"/>
            <a:ext cx="4277823" cy="34129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B679A1-698A-4BAC-9303-C56DF0F6B0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5179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61EA0F-A667-4B49-8422-0062BC55E249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1880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cs-CZ" noProof="0" dirty="0"/>
              <a:t>Pokud chcete přejít na odkazy, vyberte v režimu Prezentace šipky.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61EA0F-A667-4B49-8422-0062BC55E249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37886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61EA0F-A667-4B49-8422-0062BC55E249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18565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B17CAA-51DB-4290-A116-A5E77880C7EF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26363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B17CAA-51DB-4290-A116-A5E77880C7EF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3168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FBF43-C72E-4F60-B0B0-736F4660D24A}" type="datetimeFigureOut">
              <a:rPr lang="cs-CZ" smtClean="0"/>
              <a:t>09.12.2019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35CED-C283-4A8E-A9E0-966A114A3D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7673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FBF43-C72E-4F60-B0B0-736F4660D24A}" type="datetimeFigureOut">
              <a:rPr lang="cs-CZ" smtClean="0"/>
              <a:t>09.12.2019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35CED-C283-4A8E-A9E0-966A114A3D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2996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FBF43-C72E-4F60-B0B0-736F4660D24A}" type="datetimeFigureOut">
              <a:rPr lang="cs-CZ" smtClean="0"/>
              <a:t>09.12.2019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35CED-C283-4A8E-A9E0-966A114A3D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73601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Přímá spojnice 5"/>
          <p:cNvCxnSpPr/>
          <p:nvPr userDrawn="1"/>
        </p:nvCxnSpPr>
        <p:spPr>
          <a:xfrm>
            <a:off x="838200" y="792000"/>
            <a:ext cx="105156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Zástupný symbol pro text 22"/>
          <p:cNvSpPr>
            <a:spLocks noGrp="1"/>
          </p:cNvSpPr>
          <p:nvPr>
            <p:ph type="body" sz="quarter" idx="13" hasCustomPrompt="1"/>
          </p:nvPr>
        </p:nvSpPr>
        <p:spPr>
          <a:xfrm>
            <a:off x="838199" y="360364"/>
            <a:ext cx="7605184" cy="352966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cs-CZ" dirty="0"/>
              <a:t>Doplňte nadpis sekce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814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10" name="Zástupný symbol pro číslo snímku 9"/>
          <p:cNvSpPr>
            <a:spLocks noGrp="1"/>
          </p:cNvSpPr>
          <p:nvPr>
            <p:ph type="sldNum" sz="quarter" idx="4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/>
              <a:t>Strana </a:t>
            </a:r>
            <a:fld id="{20A22714-1925-4CB5-873C-0DA602053BBE}" type="slidenum">
              <a:rPr lang="cs-CZ" smtClean="0"/>
              <a:pPr/>
              <a:t>‹#›</a:t>
            </a:fld>
            <a:r>
              <a:rPr lang="cs-CZ"/>
              <a:t>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199258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79909-EDB7-430B-878E-6B7F3CDE6E26}" type="datetimeFigureOut">
              <a:rPr lang="cs-CZ" smtClean="0"/>
              <a:t>09.12.2019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2309E-660F-4B31-AB47-122F8A4CF7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36615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79909-EDB7-430B-878E-6B7F3CDE6E26}" type="datetimeFigureOut">
              <a:rPr lang="cs-CZ" smtClean="0"/>
              <a:t>09.12.2019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2309E-660F-4B31-AB47-122F8A4CF7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89069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79909-EDB7-430B-878E-6B7F3CDE6E26}" type="datetimeFigureOut">
              <a:rPr lang="cs-CZ" smtClean="0"/>
              <a:t>09.12.2019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2309E-660F-4B31-AB47-122F8A4CF7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46670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79909-EDB7-430B-878E-6B7F3CDE6E26}" type="datetimeFigureOut">
              <a:rPr lang="cs-CZ" smtClean="0"/>
              <a:t>09.12.2019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2309E-660F-4B31-AB47-122F8A4CF7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8939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79909-EDB7-430B-878E-6B7F3CDE6E26}" type="datetimeFigureOut">
              <a:rPr lang="cs-CZ" smtClean="0"/>
              <a:t>09.12.2019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2309E-660F-4B31-AB47-122F8A4CF7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8857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79909-EDB7-430B-878E-6B7F3CDE6E26}" type="datetimeFigureOut">
              <a:rPr lang="cs-CZ" smtClean="0"/>
              <a:t>09.12.2019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2309E-660F-4B31-AB47-122F8A4CF7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33819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79909-EDB7-430B-878E-6B7F3CDE6E26}" type="datetimeFigureOut">
              <a:rPr lang="cs-CZ" smtClean="0"/>
              <a:t>09.12.2019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2309E-660F-4B31-AB47-122F8A4CF7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7882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FBF43-C72E-4F60-B0B0-736F4660D24A}" type="datetimeFigureOut">
              <a:rPr lang="cs-CZ" smtClean="0"/>
              <a:t>09.12.2019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35CED-C283-4A8E-A9E0-966A114A3DBB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661" y="5748337"/>
            <a:ext cx="1352066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4121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79909-EDB7-430B-878E-6B7F3CDE6E26}" type="datetimeFigureOut">
              <a:rPr lang="cs-CZ" smtClean="0"/>
              <a:t>09.12.2019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2309E-660F-4B31-AB47-122F8A4CF7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24542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79909-EDB7-430B-878E-6B7F3CDE6E26}" type="datetimeFigureOut">
              <a:rPr lang="cs-CZ" smtClean="0"/>
              <a:t>09.12.2019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2309E-660F-4B31-AB47-122F8A4CF7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75063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79909-EDB7-430B-878E-6B7F3CDE6E26}" type="datetimeFigureOut">
              <a:rPr lang="cs-CZ" smtClean="0"/>
              <a:t>09.12.2019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2309E-660F-4B31-AB47-122F8A4CF7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73334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79909-EDB7-430B-878E-6B7F3CDE6E26}" type="datetimeFigureOut">
              <a:rPr lang="cs-CZ" smtClean="0"/>
              <a:t>09.12.2019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2309E-660F-4B31-AB47-122F8A4CF7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99960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 bwMode="blackWhite">
          <a:xfrm>
            <a:off x="254950" y="262784"/>
            <a:ext cx="11682101" cy="6332433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sz="1800" noProof="0"/>
          </a:p>
        </p:txBody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cs-CZ" noProof="0"/>
              <a:t>Kliknutím můžete upravit styl předlohy nadpisů.</a:t>
            </a:r>
          </a:p>
        </p:txBody>
      </p:sp>
    </p:spTree>
    <p:extLst>
      <p:ext uri="{BB962C8B-B14F-4D97-AF65-F5344CB8AC3E}">
        <p14:creationId xmlns:p14="http://schemas.microsoft.com/office/powerpoint/2010/main" val="25161709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 userDrawn="1"/>
        </p:nvSpPr>
        <p:spPr>
          <a:xfrm>
            <a:off x="256032" y="265176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 rtl="0"/>
            <a:endParaRPr lang="cs-CZ" sz="1800" noProof="0"/>
          </a:p>
        </p:txBody>
      </p:sp>
      <p:cxnSp>
        <p:nvCxnSpPr>
          <p:cNvPr id="12" name="Přímá spojnice 11"/>
          <p:cNvCxnSpPr/>
          <p:nvPr userDrawn="1"/>
        </p:nvCxnSpPr>
        <p:spPr>
          <a:xfrm>
            <a:off x="604434" y="1196392"/>
            <a:ext cx="10983132" cy="0"/>
          </a:xfrm>
          <a:prstGeom prst="line">
            <a:avLst/>
          </a:prstGeom>
          <a:ln w="25400">
            <a:solidFill>
              <a:srgbClr val="D24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Nadpis 3"/>
          <p:cNvSpPr>
            <a:spLocks noGrp="1"/>
          </p:cNvSpPr>
          <p:nvPr>
            <p:ph type="title" hasCustomPrompt="1"/>
          </p:nvPr>
        </p:nvSpPr>
        <p:spPr>
          <a:xfrm>
            <a:off x="521207" y="448056"/>
            <a:ext cx="6877119" cy="640080"/>
          </a:xfrm>
        </p:spPr>
        <p:txBody>
          <a:bodyPr rtlCol="0" anchor="b" anchorCtr="0">
            <a:normAutofit/>
          </a:bodyPr>
          <a:lstStyle>
            <a:lvl1pPr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0" hasCustomPrompt="1"/>
          </p:nvPr>
        </p:nvSpPr>
        <p:spPr>
          <a:xfrm>
            <a:off x="539496" y="1435608"/>
            <a:ext cx="4416552" cy="397764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lang="en-US"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lvl="0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cs-CZ" noProof="0"/>
              <a:t>Kliknutím můžete upravit styly předlohy textu.</a:t>
            </a:r>
          </a:p>
          <a:p>
            <a:pPr marL="0" lvl="1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cs-CZ" noProof="0"/>
              <a:t>Druhá úroveň</a:t>
            </a:r>
          </a:p>
          <a:p>
            <a:pPr marL="0" lvl="2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cs-CZ" noProof="0"/>
              <a:t>Třetí úroveň</a:t>
            </a:r>
          </a:p>
          <a:p>
            <a:pPr marL="0" lvl="3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cs-CZ" noProof="0"/>
              <a:t>Čtvrtá úroveň</a:t>
            </a:r>
          </a:p>
          <a:p>
            <a:pPr marL="0" lvl="4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cs-CZ" noProof="0"/>
              <a:t>Pátá úroveň</a:t>
            </a:r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539496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68ECC5EA-531F-4E1D-9E7C-1D81D89AC39E}" type="datetime1">
              <a:rPr lang="cs-CZ" noProof="0" smtClean="0"/>
              <a:t>09.12.2019</a:t>
            </a:fld>
            <a:endParaRPr lang="cs-CZ" noProof="0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648200" y="62039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endParaRPr lang="cs-CZ" noProof="0"/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371926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9860EDB8-5305-433F-BE41-D7A86D811DB3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1927227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 userDrawn="1"/>
        </p:nvSpPr>
        <p:spPr>
          <a:xfrm>
            <a:off x="254951" y="262784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sz="1800" noProof="0"/>
          </a:p>
        </p:txBody>
      </p:sp>
      <p:sp>
        <p:nvSpPr>
          <p:cNvPr id="10" name="Obdélník 9"/>
          <p:cNvSpPr/>
          <p:nvPr userDrawn="1"/>
        </p:nvSpPr>
        <p:spPr bwMode="blackWhite">
          <a:xfrm>
            <a:off x="254950" y="262784"/>
            <a:ext cx="11682101" cy="2072643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sz="1800" noProof="0"/>
          </a:p>
        </p:txBody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521208" y="1536192"/>
            <a:ext cx="6876288" cy="640080"/>
          </a:xfrm>
        </p:spPr>
        <p:txBody>
          <a:bodyPr rtlCol="0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sz="quarter" idx="13" hasCustomPrompt="1"/>
          </p:nvPr>
        </p:nvSpPr>
        <p:spPr>
          <a:xfrm>
            <a:off x="539496" y="2560320"/>
            <a:ext cx="9445752" cy="397764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24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>
              <a:def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lvl="0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cs-CZ" noProof="0"/>
              <a:t>Kliknutím můžete upravit styl předlohy textů.</a:t>
            </a:r>
          </a:p>
          <a:p>
            <a:pPr marL="0" lvl="1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cs-CZ" noProof="0"/>
              <a:t>Druhá úroveň</a:t>
            </a:r>
          </a:p>
          <a:p>
            <a:pPr marL="0" lvl="2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cs-CZ" noProof="0"/>
              <a:t>Třetí úroveň</a:t>
            </a:r>
          </a:p>
          <a:p>
            <a:pPr marL="0" lvl="3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cs-CZ" noProof="0"/>
              <a:t>Čtvrtá úroveň</a:t>
            </a:r>
          </a:p>
          <a:p>
            <a:pPr marL="0" lvl="4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cs-CZ" noProof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9831059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4"/>
            <a:ext cx="12191998" cy="685405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454443"/>
            <a:ext cx="6653463" cy="3601452"/>
          </a:xfrm>
        </p:spPr>
        <p:txBody>
          <a:bodyPr anchor="b">
            <a:normAutofit/>
          </a:bodyPr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04" y="382327"/>
            <a:ext cx="2823843" cy="11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0693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0EE8D-FDF3-4138-9D52-52ACAC454218}" type="datetimeFigureOut">
              <a:rPr lang="cs-CZ" smtClean="0"/>
              <a:t>09.12.2019</a:t>
            </a:fld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5862A-C217-428F-96C1-F3CD9D13BB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87615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anchor="t"/>
          <a:lstStyle>
            <a:lvl1pPr>
              <a:defRPr>
                <a:latin typeface="+mj-lt"/>
              </a:defRPr>
            </a:lvl1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0EE8D-FDF3-4138-9D52-52ACAC454218}" type="datetimeFigureOut">
              <a:rPr lang="cs-CZ" smtClean="0"/>
              <a:t>09.12.2019</a:t>
            </a:fld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5862A-C217-428F-96C1-F3CD9D13BB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6723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FBF43-C72E-4F60-B0B0-736F4660D24A}" type="datetimeFigureOut">
              <a:rPr lang="cs-CZ" smtClean="0"/>
              <a:t>09.12.2019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35CED-C283-4A8E-A9E0-966A114A3D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06130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0EE8D-FDF3-4138-9D52-52ACAC454218}" type="datetimeFigureOut">
              <a:rPr lang="cs-CZ" smtClean="0"/>
              <a:t>09.12.2019</a:t>
            </a:fld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5862A-C217-428F-96C1-F3CD9D13BB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30269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buClr>
                <a:srgbClr val="06A43C"/>
              </a:buClr>
              <a:defRPr/>
            </a:lvl1pPr>
            <a:lvl2pPr>
              <a:buClr>
                <a:srgbClr val="06A43C"/>
              </a:buClr>
              <a:defRPr/>
            </a:lvl2pPr>
            <a:lvl3pPr>
              <a:buClr>
                <a:srgbClr val="06A43C"/>
              </a:buClr>
              <a:defRPr/>
            </a:lvl3pPr>
            <a:lvl4pPr>
              <a:buClr>
                <a:srgbClr val="06A43C"/>
              </a:buClr>
              <a:defRPr/>
            </a:lvl4pPr>
            <a:lvl5pPr>
              <a:buClr>
                <a:srgbClr val="06A43C"/>
              </a:buClr>
              <a:defRPr/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0EE8D-FDF3-4138-9D52-52ACAC454218}" type="datetimeFigureOut">
              <a:rPr lang="cs-CZ" smtClean="0"/>
              <a:t>09.12.2019</a:t>
            </a:fld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5862A-C217-428F-96C1-F3CD9D13BB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62180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0EE8D-FDF3-4138-9D52-52ACAC454218}" type="datetimeFigureOut">
              <a:rPr lang="cs-CZ" smtClean="0"/>
              <a:t>09.12.2019</a:t>
            </a:fld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5862A-C217-428F-96C1-F3CD9D13BB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21870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0EE8D-FDF3-4138-9D52-52ACAC454218}" type="datetimeFigureOut">
              <a:rPr lang="cs-CZ" smtClean="0"/>
              <a:t>09.12.2019</a:t>
            </a:fld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5862A-C217-428F-96C1-F3CD9D13BB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15818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0EE8D-FDF3-4138-9D52-52ACAC454218}" type="datetimeFigureOut">
              <a:rPr lang="cs-CZ" smtClean="0"/>
              <a:t>09.12.2019</a:t>
            </a:fld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5862A-C217-428F-96C1-F3CD9D13BB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72744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0EE8D-FDF3-4138-9D52-52ACAC454218}" type="datetimeFigureOut">
              <a:rPr lang="cs-CZ" smtClean="0"/>
              <a:t>09.12.2019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5862A-C217-428F-96C1-F3CD9D13BB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03299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0EE8D-FDF3-4138-9D52-52ACAC454218}" type="datetimeFigureOut">
              <a:rPr lang="cs-CZ" smtClean="0"/>
              <a:t>09.12.2019</a:t>
            </a:fld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5862A-C217-428F-96C1-F3CD9D13BB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1775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FBF43-C72E-4F60-B0B0-736F4660D24A}" type="datetimeFigureOut">
              <a:rPr lang="cs-CZ" smtClean="0"/>
              <a:t>09.12.2019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35CED-C283-4A8E-A9E0-966A114A3D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396850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FBF43-C72E-4F60-B0B0-736F4660D24A}" type="datetimeFigureOut">
              <a:rPr lang="cs-CZ" smtClean="0"/>
              <a:t>09.12.2019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35CED-C283-4A8E-A9E0-966A114A3DBB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163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FBF43-C72E-4F60-B0B0-736F4660D24A}" type="datetimeFigureOut">
              <a:rPr lang="cs-CZ" smtClean="0"/>
              <a:t>09.12.2019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35CED-C283-4A8E-A9E0-966A114A3DBB}" type="slidenum">
              <a:rPr lang="cs-CZ" smtClean="0"/>
              <a:t>‹#›</a:t>
            </a:fld>
            <a:endParaRPr lang="cs-CZ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908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FBF43-C72E-4F60-B0B0-736F4660D24A}" type="datetimeFigureOut">
              <a:rPr lang="cs-CZ" smtClean="0"/>
              <a:t>09.12.2019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35CED-C283-4A8E-A9E0-966A114A3D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0576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FBF43-C72E-4F60-B0B0-736F4660D24A}" type="datetimeFigureOut">
              <a:rPr lang="cs-CZ" smtClean="0"/>
              <a:t>09.12.2019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35CED-C283-4A8E-A9E0-966A114A3D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55510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FBF43-C72E-4F60-B0B0-736F4660D24A}" type="datetimeFigureOut">
              <a:rPr lang="cs-CZ" smtClean="0"/>
              <a:t>09.12.2019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35CED-C283-4A8E-A9E0-966A114A3D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0891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45FBF43-C72E-4F60-B0B0-736F4660D24A}" type="datetimeFigureOut">
              <a:rPr lang="cs-CZ" smtClean="0"/>
              <a:t>09.12.2019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F35CED-C283-4A8E-A9E0-966A114A3D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858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700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E79909-EDB7-430B-878E-6B7F3CDE6E26}" type="datetimeFigureOut">
              <a:rPr lang="cs-CZ" smtClean="0"/>
              <a:t>09.12.2019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42309E-660F-4B31-AB47-122F8A4CF7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6851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>
          <a:xfrm>
            <a:off x="256032" y="265176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 rtl="0"/>
            <a:endParaRPr lang="cs-CZ" sz="1800" noProof="0"/>
          </a:p>
        </p:txBody>
      </p:sp>
      <p:sp>
        <p:nvSpPr>
          <p:cNvPr id="2" name="Zástupný nadpis 1"/>
          <p:cNvSpPr>
            <a:spLocks noGrp="1"/>
          </p:cNvSpPr>
          <p:nvPr>
            <p:ph type="title"/>
          </p:nvPr>
        </p:nvSpPr>
        <p:spPr>
          <a:xfrm>
            <a:off x="521208" y="448056"/>
            <a:ext cx="6876288" cy="640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39496" y="1435608"/>
            <a:ext cx="4416552" cy="3977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cs-CZ" noProof="0"/>
              <a:t>Kliknutím můžete upravit styly předlohy textu.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539496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A7D46277-86EA-400A-A5AE-3694B379307B}" type="datetime1">
              <a:rPr lang="cs-CZ" noProof="0" smtClean="0"/>
              <a:t>09.12.2019</a:t>
            </a:fld>
            <a:endParaRPr lang="cs-CZ" noProof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648200" y="62039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375904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9860EDB8-5305-433F-BE41-D7A86D811DB3}" type="slidenum">
              <a:rPr lang="cs-CZ" noProof="0" smtClean="0"/>
              <a:pPr rtl="0"/>
              <a:t>‹#›</a:t>
            </a:fld>
            <a:endParaRPr lang="cs-CZ" noProof="0"/>
          </a:p>
        </p:txBody>
      </p:sp>
      <p:cxnSp>
        <p:nvCxnSpPr>
          <p:cNvPr id="8" name="Přímá spojnice 7"/>
          <p:cNvCxnSpPr/>
          <p:nvPr userDrawn="1"/>
        </p:nvCxnSpPr>
        <p:spPr>
          <a:xfrm>
            <a:off x="604434" y="1196392"/>
            <a:ext cx="10983132" cy="0"/>
          </a:xfrm>
          <a:prstGeom prst="line">
            <a:avLst/>
          </a:prstGeom>
          <a:ln w="25400">
            <a:solidFill>
              <a:srgbClr val="D24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4664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Tx/>
        <a:buNone/>
        <a:defRPr lang="en-US" sz="12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2286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5pPr>
      <a:lvl6pPr marL="20574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25146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29718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3429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82299"/>
            <a:ext cx="10515600" cy="9928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199946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20EE8D-FDF3-4138-9D52-52ACAC454218}" type="datetimeFigureOut">
              <a:rPr lang="cs-CZ" smtClean="0"/>
              <a:t>09.12.2019</a:t>
            </a:fld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9825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75862A-C217-428F-96C1-F3CD9D13BB56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2" name="Obdélník 11"/>
          <p:cNvSpPr/>
          <p:nvPr userDrawn="1"/>
        </p:nvSpPr>
        <p:spPr>
          <a:xfrm>
            <a:off x="-1" y="1"/>
            <a:ext cx="96253" cy="6858000"/>
          </a:xfrm>
          <a:prstGeom prst="rect">
            <a:avLst/>
          </a:prstGeom>
          <a:solidFill>
            <a:srgbClr val="00A4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316" y="0"/>
            <a:ext cx="1403684" cy="1647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307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rgbClr val="3C3C3C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rgbClr val="06A43C"/>
        </a:buClr>
        <a:buFont typeface="Arial" panose="020B0604020202020204" pitchFamily="34" charset="0"/>
        <a:buChar char="•"/>
        <a:defRPr sz="2000" kern="1200">
          <a:solidFill>
            <a:srgbClr val="3C3C3C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6A43C"/>
        </a:buClr>
        <a:buFont typeface="Arial" panose="020B0604020202020204" pitchFamily="34" charset="0"/>
        <a:buChar char="•"/>
        <a:defRPr sz="1800" kern="1200">
          <a:solidFill>
            <a:srgbClr val="3C3C3C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6A43C"/>
        </a:buClr>
        <a:buFont typeface="Arial" panose="020B0604020202020204" pitchFamily="34" charset="0"/>
        <a:buChar char="•"/>
        <a:defRPr sz="1600" kern="1200">
          <a:solidFill>
            <a:srgbClr val="3C3C3C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6A43C"/>
        </a:buClr>
        <a:buFont typeface="Arial" panose="020B0604020202020204" pitchFamily="34" charset="0"/>
        <a:buChar char="•"/>
        <a:defRPr sz="1400" kern="1200">
          <a:solidFill>
            <a:srgbClr val="3C3C3C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6A43C"/>
        </a:buClr>
        <a:buFont typeface="Arial" panose="020B0604020202020204" pitchFamily="34" charset="0"/>
        <a:buChar char="•"/>
        <a:defRPr sz="1000" kern="1200">
          <a:solidFill>
            <a:srgbClr val="3C3C3C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go.microsoft.com/fwlink/?LinkId=617172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ra-pk.cz/" TargetMode="External"/><Relationship Id="rId2" Type="http://schemas.openxmlformats.org/officeDocument/2006/relationships/hyperlink" Target="http://www.pzpk.cz/" TargetMode="External"/><Relationship Id="rId1" Type="http://schemas.openxmlformats.org/officeDocument/2006/relationships/slideLayout" Target="../slideLayouts/slideLayout29.xml"/><Relationship Id="rId4" Type="http://schemas.openxmlformats.org/officeDocument/2006/relationships/hyperlink" Target="mailto:benes@rra-pk.cz" TargetMode="Externa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75656"/>
            <a:ext cx="9144000" cy="1423853"/>
          </a:xfrm>
        </p:spPr>
        <p:txBody>
          <a:bodyPr>
            <a:noAutofit/>
          </a:bodyPr>
          <a:lstStyle/>
          <a:p>
            <a:pPr lvl="0">
              <a:spcBef>
                <a:spcPts val="1000"/>
              </a:spcBef>
            </a:pPr>
            <a:r>
              <a:rPr lang="cs-CZ" b="1" cap="all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anose="020B0604020202020204" pitchFamily="34" charset="0"/>
              </a:rPr>
              <a:t>13. zasedání PS Vzdělávání</a:t>
            </a:r>
            <a:endParaRPr lang="cs-CZ" sz="16600" b="1" cap="all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568584"/>
            <a:ext cx="9144000" cy="564199"/>
          </a:xfrm>
        </p:spPr>
        <p:txBody>
          <a:bodyPr>
            <a:normAutofit/>
          </a:bodyPr>
          <a:lstStyle/>
          <a:p>
            <a:r>
              <a:rPr lang="cs-CZ" sz="3200" b="1" cap="all" dirty="0">
                <a:solidFill>
                  <a:schemeClr val="tx2"/>
                </a:solidFill>
                <a:latin typeface="+mj-lt"/>
              </a:rPr>
              <a:t>4</a:t>
            </a:r>
            <a:r>
              <a:rPr lang="cs-CZ" sz="3200" b="1" cap="all" dirty="0" smtClean="0">
                <a:solidFill>
                  <a:schemeClr val="tx2"/>
                </a:solidFill>
                <a:latin typeface="+mj-lt"/>
              </a:rPr>
              <a:t>. 12. 2019, Plzeň</a:t>
            </a:r>
            <a:endParaRPr lang="cs-CZ" sz="3200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763" y="5101859"/>
            <a:ext cx="5840474" cy="130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415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 smtClean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Setkání ředitelů SŠ (maturitní obory)</a:t>
            </a:r>
            <a:endParaRPr lang="cs-CZ" sz="4000" b="1" dirty="0">
              <a:solidFill>
                <a:schemeClr val="accent5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588080"/>
            <a:ext cx="11166566" cy="5067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dirty="0">
                <a:latin typeface="Trebuchet MS" panose="020B0603020202020204" pitchFamily="34" charset="0"/>
              </a:rPr>
              <a:t>Š</a:t>
            </a:r>
            <a:r>
              <a:rPr lang="cs-CZ" sz="2000" b="1" dirty="0" smtClean="0">
                <a:latin typeface="Trebuchet MS" panose="020B0603020202020204" pitchFamily="34" charset="0"/>
              </a:rPr>
              <a:t>pičák</a:t>
            </a:r>
            <a:r>
              <a:rPr lang="cs-CZ" sz="1800" i="1" dirty="0" smtClean="0">
                <a:latin typeface="Trebuchet MS" panose="020B0603020202020204" pitchFamily="34" charset="0"/>
              </a:rPr>
              <a:t> </a:t>
            </a:r>
            <a:r>
              <a:rPr lang="es-ES" sz="2000" i="1" dirty="0" smtClean="0">
                <a:latin typeface="Trebuchet MS" panose="020B0603020202020204" pitchFamily="34" charset="0"/>
              </a:rPr>
              <a:t>(</a:t>
            </a:r>
            <a:r>
              <a:rPr lang="cs-CZ" sz="2000" i="1" dirty="0" smtClean="0">
                <a:latin typeface="Trebuchet MS" panose="020B0603020202020204" pitchFamily="34" charset="0"/>
              </a:rPr>
              <a:t>27</a:t>
            </a:r>
            <a:r>
              <a:rPr lang="es-ES" sz="2000" i="1" dirty="0" smtClean="0">
                <a:latin typeface="Trebuchet MS" panose="020B0603020202020204" pitchFamily="34" charset="0"/>
              </a:rPr>
              <a:t>.</a:t>
            </a:r>
            <a:r>
              <a:rPr lang="cs-CZ" sz="2000" i="1" dirty="0" smtClean="0">
                <a:latin typeface="Trebuchet MS" panose="020B0603020202020204" pitchFamily="34" charset="0"/>
              </a:rPr>
              <a:t>-28.</a:t>
            </a:r>
            <a:r>
              <a:rPr lang="es-ES" sz="2000" i="1" dirty="0" smtClean="0">
                <a:latin typeface="Trebuchet MS" panose="020B0603020202020204" pitchFamily="34" charset="0"/>
              </a:rPr>
              <a:t>11.2019</a:t>
            </a:r>
            <a:r>
              <a:rPr lang="es-ES" sz="2000" i="1" dirty="0">
                <a:latin typeface="Trebuchet MS" panose="020B0603020202020204" pitchFamily="34" charset="0"/>
              </a:rPr>
              <a:t>)</a:t>
            </a:r>
            <a:endParaRPr lang="cs-CZ" sz="2400" i="1" dirty="0" smtClean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845" y="1438101"/>
            <a:ext cx="5092559" cy="382385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78" y="2094807"/>
            <a:ext cx="5756805" cy="432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234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 smtClean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Setkání ředitelů SŠ (gymnázia)</a:t>
            </a:r>
            <a:endParaRPr lang="cs-CZ" sz="4000" b="1" dirty="0">
              <a:solidFill>
                <a:schemeClr val="accent5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588080"/>
            <a:ext cx="11166566" cy="5067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dirty="0">
                <a:latin typeface="Trebuchet MS" panose="020B0603020202020204" pitchFamily="34" charset="0"/>
              </a:rPr>
              <a:t>Š</a:t>
            </a:r>
            <a:r>
              <a:rPr lang="cs-CZ" sz="2000" b="1" dirty="0" smtClean="0">
                <a:latin typeface="Trebuchet MS" panose="020B0603020202020204" pitchFamily="34" charset="0"/>
              </a:rPr>
              <a:t>pičák</a:t>
            </a:r>
            <a:r>
              <a:rPr lang="cs-CZ" sz="1800" i="1" dirty="0" smtClean="0">
                <a:latin typeface="Trebuchet MS" panose="020B0603020202020204" pitchFamily="34" charset="0"/>
              </a:rPr>
              <a:t> </a:t>
            </a:r>
            <a:r>
              <a:rPr lang="es-ES" sz="2000" i="1" dirty="0" smtClean="0">
                <a:latin typeface="Trebuchet MS" panose="020B0603020202020204" pitchFamily="34" charset="0"/>
              </a:rPr>
              <a:t>(</a:t>
            </a:r>
            <a:r>
              <a:rPr lang="cs-CZ" sz="2000" i="1" dirty="0" smtClean="0">
                <a:latin typeface="Trebuchet MS" panose="020B0603020202020204" pitchFamily="34" charset="0"/>
              </a:rPr>
              <a:t>28</a:t>
            </a:r>
            <a:r>
              <a:rPr lang="es-ES" sz="2000" i="1" dirty="0" smtClean="0">
                <a:latin typeface="Trebuchet MS" panose="020B0603020202020204" pitchFamily="34" charset="0"/>
              </a:rPr>
              <a:t>.</a:t>
            </a:r>
            <a:r>
              <a:rPr lang="cs-CZ" sz="2000" i="1" dirty="0" smtClean="0">
                <a:latin typeface="Trebuchet MS" panose="020B0603020202020204" pitchFamily="34" charset="0"/>
              </a:rPr>
              <a:t>-29.</a:t>
            </a:r>
            <a:r>
              <a:rPr lang="es-ES" sz="2000" i="1" dirty="0" smtClean="0">
                <a:latin typeface="Trebuchet MS" panose="020B0603020202020204" pitchFamily="34" charset="0"/>
              </a:rPr>
              <a:t>11.2019</a:t>
            </a:r>
            <a:r>
              <a:rPr lang="es-ES" sz="2000" i="1" dirty="0">
                <a:latin typeface="Trebuchet MS" panose="020B0603020202020204" pitchFamily="34" charset="0"/>
              </a:rPr>
              <a:t>)</a:t>
            </a:r>
            <a:endParaRPr lang="cs-CZ" sz="2400" i="1" dirty="0" smtClean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387" y="2094807"/>
            <a:ext cx="5627096" cy="421879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9644" y="1588080"/>
            <a:ext cx="4986960" cy="374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047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 smtClean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Setkání ředitelů SŠ - program</a:t>
            </a:r>
            <a:endParaRPr lang="cs-CZ" sz="4000" b="1" dirty="0">
              <a:solidFill>
                <a:schemeClr val="accent5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588080"/>
            <a:ext cx="11166566" cy="469634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sz="2400" dirty="0"/>
              <a:t>Analýza potřeb </a:t>
            </a:r>
            <a:r>
              <a:rPr lang="cs-CZ" sz="2400" dirty="0" smtClean="0"/>
              <a:t>území</a:t>
            </a:r>
            <a:endParaRPr lang="cs-CZ" sz="2400" dirty="0"/>
          </a:p>
          <a:p>
            <a:pPr marL="0" indent="0">
              <a:buNone/>
            </a:pPr>
            <a:r>
              <a:rPr lang="cs-CZ" sz="2400" dirty="0"/>
              <a:t>Aktuální informace k realizaci projektu KAP (aktualizace KAP, šablony, IROP, </a:t>
            </a:r>
            <a:r>
              <a:rPr lang="cs-CZ" sz="2400" dirty="0" smtClean="0"/>
              <a:t>vize </a:t>
            </a:r>
            <a:r>
              <a:rPr lang="cs-CZ" sz="2400" dirty="0"/>
              <a:t>2035)</a:t>
            </a:r>
          </a:p>
          <a:p>
            <a:pPr marL="0" indent="0">
              <a:buNone/>
            </a:pPr>
            <a:r>
              <a:rPr lang="cs-CZ" sz="2400" dirty="0"/>
              <a:t>Ekonomické informace</a:t>
            </a:r>
          </a:p>
          <a:p>
            <a:pPr marL="0" indent="0">
              <a:buNone/>
            </a:pPr>
            <a:r>
              <a:rPr lang="cs-CZ" sz="2400" dirty="0"/>
              <a:t>Aktuální informace ve školství, výsledky maturit ve školním roce 2018/2019, příprava Dlouhodobého záměru vzdělávání a rozvoje vzdělávací soustavy Plzeňského kraje </a:t>
            </a:r>
            <a:r>
              <a:rPr lang="cs-CZ" sz="2400" dirty="0" smtClean="0"/>
              <a:t>2021-2025</a:t>
            </a:r>
            <a:endParaRPr lang="cs-CZ" sz="2400" dirty="0"/>
          </a:p>
          <a:p>
            <a:pPr marL="0" indent="0">
              <a:buNone/>
            </a:pPr>
            <a:r>
              <a:rPr lang="cs-CZ" sz="2400" dirty="0"/>
              <a:t>Projekt Podpora digitálních kompetencí pedagogů SŠ v Plzeňském </a:t>
            </a:r>
            <a:r>
              <a:rPr lang="cs-CZ" sz="2400" dirty="0" smtClean="0"/>
              <a:t>kraji</a:t>
            </a:r>
          </a:p>
          <a:p>
            <a:pPr marL="0" indent="0">
              <a:buNone/>
            </a:pPr>
            <a:r>
              <a:rPr lang="cs-CZ" sz="2400" dirty="0" smtClean="0"/>
              <a:t>Možnosti </a:t>
            </a:r>
            <a:r>
              <a:rPr lang="cs-CZ" sz="2400" dirty="0"/>
              <a:t>spolupráce se Západočeskou univerzitou v Plzni</a:t>
            </a:r>
          </a:p>
          <a:p>
            <a:pPr marL="0" indent="0">
              <a:buNone/>
            </a:pPr>
            <a:r>
              <a:rPr lang="cs-CZ" sz="2400" dirty="0"/>
              <a:t>Představení výzvy Implementace KAP II a záměru krajského projektu (2021 – 2023)</a:t>
            </a:r>
          </a:p>
          <a:p>
            <a:pPr marL="0" indent="0">
              <a:buNone/>
            </a:pPr>
            <a:r>
              <a:rPr lang="cs-CZ" sz="2400" dirty="0"/>
              <a:t>Programy přeshraniční spolupráce 2021 – </a:t>
            </a:r>
            <a:r>
              <a:rPr lang="cs-CZ" sz="2400" dirty="0" smtClean="0"/>
              <a:t>2027</a:t>
            </a:r>
            <a:endParaRPr lang="cs-CZ" sz="2400" dirty="0"/>
          </a:p>
          <a:p>
            <a:pPr marL="0" indent="0">
              <a:buNone/>
            </a:pPr>
            <a:r>
              <a:rPr lang="cs-CZ" sz="2400" dirty="0"/>
              <a:t>Individuální </a:t>
            </a:r>
            <a:r>
              <a:rPr lang="cs-CZ" sz="2400" dirty="0" smtClean="0"/>
              <a:t>konzultace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600" b="1" dirty="0" smtClean="0">
                <a:solidFill>
                  <a:schemeClr val="accent5">
                    <a:lumMod val="75000"/>
                  </a:schemeClr>
                </a:solidFill>
              </a:rPr>
              <a:t>Setkání ředitelů soukromých a církevních SŠ </a:t>
            </a:r>
            <a:r>
              <a:rPr lang="cs-CZ" sz="2400" i="1" dirty="0" smtClean="0"/>
              <a:t>(Plzeň, 7.1.2020)</a:t>
            </a:r>
            <a:endParaRPr lang="cs-CZ" sz="2400" i="1" dirty="0"/>
          </a:p>
          <a:p>
            <a:pPr marL="0" indent="0">
              <a:buNone/>
            </a:pPr>
            <a:endParaRPr lang="cs-CZ" sz="2400" i="1" dirty="0" smtClean="0"/>
          </a:p>
        </p:txBody>
      </p:sp>
    </p:spTree>
    <p:extLst>
      <p:ext uri="{BB962C8B-B14F-4D97-AF65-F5344CB8AC3E}">
        <p14:creationId xmlns:p14="http://schemas.microsoft.com/office/powerpoint/2010/main" val="3861245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aoblený obdélník 4"/>
          <p:cNvSpPr/>
          <p:nvPr/>
        </p:nvSpPr>
        <p:spPr>
          <a:xfrm>
            <a:off x="3155828" y="1163158"/>
            <a:ext cx="5167224" cy="1086928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Tvorba KAP 2 </a:t>
            </a:r>
            <a:endParaRPr lang="cs-CZ" dirty="0"/>
          </a:p>
        </p:txBody>
      </p:sp>
      <p:sp>
        <p:nvSpPr>
          <p:cNvPr id="6" name="Zaoblený obdélník 5"/>
          <p:cNvSpPr/>
          <p:nvPr/>
        </p:nvSpPr>
        <p:spPr>
          <a:xfrm>
            <a:off x="4215439" y="279895"/>
            <a:ext cx="3048001" cy="5074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Evaluace KAP 1 (do 6/19)</a:t>
            </a:r>
            <a:endParaRPr lang="cs-CZ" dirty="0"/>
          </a:p>
        </p:txBody>
      </p:sp>
      <p:sp>
        <p:nvSpPr>
          <p:cNvPr id="7" name="Zaoblený obdélník 6"/>
          <p:cNvSpPr/>
          <p:nvPr/>
        </p:nvSpPr>
        <p:spPr>
          <a:xfrm>
            <a:off x="2104845" y="2514599"/>
            <a:ext cx="3191773" cy="448574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Analytická část</a:t>
            </a:r>
            <a:endParaRPr lang="cs-CZ" dirty="0"/>
          </a:p>
        </p:txBody>
      </p:sp>
      <p:sp>
        <p:nvSpPr>
          <p:cNvPr id="8" name="Zaoblený obdélník 7"/>
          <p:cNvSpPr/>
          <p:nvPr/>
        </p:nvSpPr>
        <p:spPr>
          <a:xfrm>
            <a:off x="6016924" y="2514599"/>
            <a:ext cx="3532518" cy="448574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Návrhová část</a:t>
            </a:r>
            <a:endParaRPr lang="cs-CZ" dirty="0"/>
          </a:p>
        </p:txBody>
      </p:sp>
      <p:sp>
        <p:nvSpPr>
          <p:cNvPr id="9" name="Zaoblený obdélník 8"/>
          <p:cNvSpPr/>
          <p:nvPr/>
        </p:nvSpPr>
        <p:spPr>
          <a:xfrm>
            <a:off x="439945" y="3237062"/>
            <a:ext cx="3657602" cy="57796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Analýza potřeb škol (NÚV, projekt P-KAP</a:t>
            </a:r>
            <a:r>
              <a:rPr lang="cs-CZ" dirty="0" smtClean="0"/>
              <a:t>) (3/19)</a:t>
            </a:r>
            <a:endParaRPr lang="cs-CZ" dirty="0"/>
          </a:p>
        </p:txBody>
      </p:sp>
      <p:sp>
        <p:nvSpPr>
          <p:cNvPr id="10" name="Zaoblený obdélník 9"/>
          <p:cNvSpPr/>
          <p:nvPr/>
        </p:nvSpPr>
        <p:spPr>
          <a:xfrm>
            <a:off x="439946" y="4018830"/>
            <a:ext cx="3657601" cy="6038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Analýza potřeb </a:t>
            </a:r>
            <a:r>
              <a:rPr lang="cs-CZ" dirty="0" smtClean="0"/>
              <a:t>území (4-6/19)</a:t>
            </a:r>
            <a:endParaRPr lang="cs-CZ" dirty="0"/>
          </a:p>
        </p:txBody>
      </p:sp>
      <p:sp>
        <p:nvSpPr>
          <p:cNvPr id="11" name="Zaoblený obdélník 10"/>
          <p:cNvSpPr/>
          <p:nvPr/>
        </p:nvSpPr>
        <p:spPr>
          <a:xfrm>
            <a:off x="439945" y="4846639"/>
            <a:ext cx="3657602" cy="6483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Stanovení problémů a jejich příčin (6-9/19)</a:t>
            </a:r>
            <a:endParaRPr lang="cs-CZ" dirty="0"/>
          </a:p>
        </p:txBody>
      </p:sp>
      <p:sp>
        <p:nvSpPr>
          <p:cNvPr id="12" name="Zaoblený obdélník 11"/>
          <p:cNvSpPr/>
          <p:nvPr/>
        </p:nvSpPr>
        <p:spPr>
          <a:xfrm>
            <a:off x="6961517" y="3155109"/>
            <a:ext cx="4188123" cy="7418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Stanovení obecných cílů priorit, dílčích cílů a kritérií plnění dílčích cílů (6-10/19)</a:t>
            </a:r>
            <a:endParaRPr lang="cs-CZ" dirty="0"/>
          </a:p>
        </p:txBody>
      </p:sp>
      <p:sp>
        <p:nvSpPr>
          <p:cNvPr id="13" name="Zaoblený obdélník 12"/>
          <p:cNvSpPr/>
          <p:nvPr/>
        </p:nvSpPr>
        <p:spPr>
          <a:xfrm>
            <a:off x="6961516" y="4105093"/>
            <a:ext cx="4188123" cy="50895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 smtClean="0"/>
              <a:t>Prioritizace</a:t>
            </a:r>
            <a:r>
              <a:rPr lang="cs-CZ" dirty="0" smtClean="0"/>
              <a:t> potřeb (11/19)</a:t>
            </a:r>
            <a:endParaRPr lang="cs-CZ" dirty="0"/>
          </a:p>
        </p:txBody>
      </p:sp>
      <p:sp>
        <p:nvSpPr>
          <p:cNvPr id="14" name="Zaoblený obdélník 13"/>
          <p:cNvSpPr/>
          <p:nvPr/>
        </p:nvSpPr>
        <p:spPr>
          <a:xfrm>
            <a:off x="6961515" y="4846639"/>
            <a:ext cx="4188123" cy="6483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Činnosti, předpoklady realizace, zapojené subjekty termíny (9/19-1/20)</a:t>
            </a:r>
            <a:endParaRPr lang="cs-CZ" dirty="0"/>
          </a:p>
        </p:txBody>
      </p:sp>
      <p:cxnSp>
        <p:nvCxnSpPr>
          <p:cNvPr id="19" name="Přímá spojnice se šipkou 18"/>
          <p:cNvCxnSpPr/>
          <p:nvPr/>
        </p:nvCxnSpPr>
        <p:spPr>
          <a:xfrm flipV="1">
            <a:off x="4339087" y="3554083"/>
            <a:ext cx="2363638" cy="165627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aoblený obdélník 19"/>
          <p:cNvSpPr/>
          <p:nvPr/>
        </p:nvSpPr>
        <p:spPr>
          <a:xfrm>
            <a:off x="3155828" y="5892593"/>
            <a:ext cx="5167224" cy="698740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KAP 2 (2020-2022)</a:t>
            </a:r>
            <a:endParaRPr lang="cs-CZ" dirty="0"/>
          </a:p>
        </p:txBody>
      </p:sp>
      <p:sp>
        <p:nvSpPr>
          <p:cNvPr id="21" name="Zaoblený obdélník 20"/>
          <p:cNvSpPr/>
          <p:nvPr/>
        </p:nvSpPr>
        <p:spPr>
          <a:xfrm>
            <a:off x="9368286" y="503054"/>
            <a:ext cx="2277374" cy="914400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VIZE 2035</a:t>
            </a:r>
            <a:endParaRPr lang="cs-CZ" dirty="0"/>
          </a:p>
        </p:txBody>
      </p:sp>
      <p:cxnSp>
        <p:nvCxnSpPr>
          <p:cNvPr id="23" name="Přímá spojnice se šipkou 22"/>
          <p:cNvCxnSpPr/>
          <p:nvPr/>
        </p:nvCxnSpPr>
        <p:spPr>
          <a:xfrm flipH="1">
            <a:off x="8583283" y="1163158"/>
            <a:ext cx="472293" cy="13080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124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205980"/>
          </a:xfrm>
        </p:spPr>
        <p:txBody>
          <a:bodyPr>
            <a:normAutofit/>
          </a:bodyPr>
          <a:lstStyle/>
          <a:p>
            <a:r>
              <a:rPr lang="pl-PL" sz="4000" b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Platformy KAP v roce 2019</a:t>
            </a:r>
            <a:endParaRPr lang="cs-CZ" sz="4000" b="1" dirty="0">
              <a:solidFill>
                <a:schemeClr val="accent5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571105"/>
            <a:ext cx="11166566" cy="4470921"/>
          </a:xfrm>
        </p:spPr>
        <p:txBody>
          <a:bodyPr>
            <a:normAutofit/>
          </a:bodyPr>
          <a:lstStyle/>
          <a:p>
            <a:r>
              <a:rPr lang="cs-CZ" dirty="0"/>
              <a:t>Polytechnické vzdělávání s důrazem na infrastrukturu a investice (2x)</a:t>
            </a:r>
          </a:p>
          <a:p>
            <a:r>
              <a:rPr lang="cs-CZ" dirty="0"/>
              <a:t>Odborné vzdělávání (4x)</a:t>
            </a:r>
          </a:p>
          <a:p>
            <a:r>
              <a:rPr lang="cs-CZ" dirty="0"/>
              <a:t>Podpora podnikavosti (3x)</a:t>
            </a:r>
          </a:p>
          <a:p>
            <a:r>
              <a:rPr lang="cs-CZ" dirty="0"/>
              <a:t>Kariérové poradenství, rozvoj škol jako center celoživotního vzdělávání a další vzdělávání dospělých (6x)</a:t>
            </a:r>
          </a:p>
          <a:p>
            <a:r>
              <a:rPr lang="cs-CZ" dirty="0"/>
              <a:t>Společné vzdělávání (inkluze) (5x)</a:t>
            </a:r>
          </a:p>
          <a:p>
            <a:r>
              <a:rPr lang="cs-CZ" dirty="0"/>
              <a:t>Nepovinná témata (cizí jazyky, ICT apod.) (4x)</a:t>
            </a:r>
          </a:p>
        </p:txBody>
      </p:sp>
    </p:spTree>
    <p:extLst>
      <p:ext uri="{BB962C8B-B14F-4D97-AF65-F5344CB8AC3E}">
        <p14:creationId xmlns:p14="http://schemas.microsoft.com/office/powerpoint/2010/main" val="4247635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205980"/>
          </a:xfrm>
        </p:spPr>
        <p:txBody>
          <a:bodyPr>
            <a:normAutofit/>
          </a:bodyPr>
          <a:lstStyle/>
          <a:p>
            <a:r>
              <a:rPr lang="pl-PL" sz="4000" b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Školská inkluzivní koncepce kraje</a:t>
            </a:r>
            <a:endParaRPr lang="cs-CZ" sz="4000" b="1" dirty="0">
              <a:solidFill>
                <a:schemeClr val="accent5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571105"/>
            <a:ext cx="11166566" cy="44709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ŠIKK = KAP pro oblast společného vzdělávání</a:t>
            </a:r>
          </a:p>
          <a:p>
            <a:endParaRPr lang="cs-CZ" dirty="0"/>
          </a:p>
          <a:p>
            <a:r>
              <a:rPr lang="cs-CZ" dirty="0"/>
              <a:t>hodnocení v rámci projektu APIV B (2 hodnotitelé)</a:t>
            </a:r>
          </a:p>
          <a:p>
            <a:r>
              <a:rPr lang="cs-CZ" dirty="0"/>
              <a:t>odevzdání v průběhu prosince 2019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87188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 smtClean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Plánované platformy</a:t>
            </a:r>
            <a:endParaRPr lang="cs-CZ" sz="4000" b="1" dirty="0">
              <a:solidFill>
                <a:schemeClr val="accent5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1821" y="1491183"/>
            <a:ext cx="11166566" cy="140164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2400" i="1" dirty="0" smtClean="0"/>
          </a:p>
          <a:p>
            <a:r>
              <a:rPr lang="cs-CZ" sz="2400" dirty="0" smtClean="0"/>
              <a:t>11. </a:t>
            </a:r>
            <a:r>
              <a:rPr lang="cs-CZ" sz="2400" dirty="0"/>
              <a:t>zasedání platformy Kariérové poradenství </a:t>
            </a:r>
            <a:r>
              <a:rPr lang="cs-CZ" sz="2400" dirty="0" smtClean="0"/>
              <a:t>(10. </a:t>
            </a:r>
            <a:r>
              <a:rPr lang="cs-CZ" sz="2400" dirty="0"/>
              <a:t>1</a:t>
            </a:r>
            <a:r>
              <a:rPr lang="cs-CZ" sz="2400" dirty="0" smtClean="0"/>
              <a:t>. 2020)</a:t>
            </a:r>
            <a:endParaRPr lang="cs-CZ" sz="2400" dirty="0"/>
          </a:p>
          <a:p>
            <a:r>
              <a:rPr lang="cs-CZ" sz="2400" dirty="0" smtClean="0"/>
              <a:t>11. </a:t>
            </a:r>
            <a:r>
              <a:rPr lang="cs-CZ" sz="2400" dirty="0"/>
              <a:t>zasedání platformy Nepovinná témata </a:t>
            </a:r>
            <a:r>
              <a:rPr lang="cs-CZ" sz="2400" dirty="0" smtClean="0"/>
              <a:t>(17. 1. 2020)</a:t>
            </a:r>
            <a:endParaRPr lang="cs-CZ" sz="2400" dirty="0"/>
          </a:p>
          <a:p>
            <a:pPr marL="0" indent="0">
              <a:buNone/>
            </a:pPr>
            <a:endParaRPr lang="cs-CZ" sz="2400" i="1" dirty="0" smtClean="0"/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721821" y="30092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 smtClean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Výzvy OP VVV</a:t>
            </a:r>
            <a:endParaRPr lang="cs-CZ" sz="4000" b="1" dirty="0">
              <a:solidFill>
                <a:schemeClr val="accent5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721821" y="3871393"/>
            <a:ext cx="11166566" cy="23880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cs-CZ" sz="2400" i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Šablony pro SŠ a VOŠ II – příjem žádostí do 29. 11. 2019</a:t>
            </a:r>
          </a:p>
          <a:p>
            <a:pPr lvl="1"/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33 krajem zřizovaných škol, přes 33 mil. Kč</a:t>
            </a:r>
          </a:p>
          <a:p>
            <a:r>
              <a:rPr 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Inkluzivní vzdělávání pro sociálně vyloučené lokality II – příjem žádostí do 30. 6. 2020</a:t>
            </a:r>
          </a:p>
          <a:p>
            <a:r>
              <a:rPr 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Zvyšování kvality neformálního vzdělávání – pozastavení příjmu žádostí 23. 10. 2019</a:t>
            </a:r>
          </a:p>
          <a:p>
            <a:r>
              <a:rPr 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Implementace KAP II – vyhlášení 31.10.2019 – příjem žádostí do 31.5.2021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s-CZ" sz="2400" i="1" dirty="0" smtClean="0"/>
          </a:p>
        </p:txBody>
      </p:sp>
    </p:spTree>
    <p:extLst>
      <p:ext uri="{BB962C8B-B14F-4D97-AF65-F5344CB8AC3E}">
        <p14:creationId xmlns:p14="http://schemas.microsoft.com/office/powerpoint/2010/main" val="2554648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205980"/>
          </a:xfrm>
        </p:spPr>
        <p:txBody>
          <a:bodyPr>
            <a:normAutofit/>
          </a:bodyPr>
          <a:lstStyle/>
          <a:p>
            <a:r>
              <a:rPr lang="cs-CZ" sz="4000" b="1" dirty="0" smtClean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Výzva Implementace KAP II</a:t>
            </a:r>
            <a:endParaRPr lang="cs-CZ" sz="4000" b="1" dirty="0">
              <a:solidFill>
                <a:schemeClr val="accent5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571105"/>
            <a:ext cx="11166566" cy="4470921"/>
          </a:xfrm>
        </p:spPr>
        <p:txBody>
          <a:bodyPr>
            <a:normAutofit fontScale="85000" lnSpcReduction="20000"/>
          </a:bodyPr>
          <a:lstStyle/>
          <a:p>
            <a:r>
              <a:rPr lang="cs-CZ" sz="2400" dirty="0" smtClean="0"/>
              <a:t>Max. alokace pro PK – 188 326 000 Kč</a:t>
            </a:r>
          </a:p>
          <a:p>
            <a:r>
              <a:rPr lang="cs-CZ" sz="2400" dirty="0" smtClean="0"/>
              <a:t>Povinné aktivity:</a:t>
            </a:r>
          </a:p>
          <a:p>
            <a:pPr lvl="1"/>
            <a:r>
              <a:rPr lang="cs-CZ" sz="2000" dirty="0" smtClean="0"/>
              <a:t>Implementace plánovaných aktivit k naplnění klíčových témat KAP:</a:t>
            </a:r>
          </a:p>
          <a:p>
            <a:pPr lvl="2"/>
            <a:r>
              <a:rPr lang="cs-CZ" sz="1600" dirty="0" smtClean="0"/>
              <a:t>Podpora </a:t>
            </a:r>
            <a:r>
              <a:rPr lang="cs-CZ" sz="1600" dirty="0"/>
              <a:t>kompetencí k podnikavosti, iniciativě a kreativitě</a:t>
            </a:r>
          </a:p>
          <a:p>
            <a:pPr lvl="2"/>
            <a:r>
              <a:rPr lang="cs-CZ" sz="1600" b="1" dirty="0" smtClean="0"/>
              <a:t>Podpora </a:t>
            </a:r>
            <a:r>
              <a:rPr lang="cs-CZ" sz="1600" b="1" dirty="0"/>
              <a:t>polytechnického vzdělávání (přírodovědné, technické a environmentální vzdělávání)</a:t>
            </a:r>
          </a:p>
          <a:p>
            <a:pPr lvl="2"/>
            <a:r>
              <a:rPr lang="cs-CZ" sz="1600" dirty="0" smtClean="0"/>
              <a:t>Digitální kompetence</a:t>
            </a:r>
          </a:p>
          <a:p>
            <a:pPr lvl="2"/>
            <a:r>
              <a:rPr lang="cs-CZ" sz="1600" dirty="0" smtClean="0"/>
              <a:t>Podpora </a:t>
            </a:r>
            <a:r>
              <a:rPr lang="cs-CZ" sz="1600" dirty="0"/>
              <a:t>odborného vzdělávání včetně spolupráce škol a zaměstnavatelů</a:t>
            </a:r>
          </a:p>
          <a:p>
            <a:pPr lvl="2"/>
            <a:r>
              <a:rPr lang="cs-CZ" sz="1600" dirty="0" smtClean="0"/>
              <a:t>Rozvoj </a:t>
            </a:r>
            <a:r>
              <a:rPr lang="cs-CZ" sz="1600" dirty="0"/>
              <a:t>kariérového poradenství</a:t>
            </a:r>
          </a:p>
          <a:p>
            <a:pPr lvl="2"/>
            <a:r>
              <a:rPr lang="cs-CZ" sz="1600" b="1" dirty="0" smtClean="0"/>
              <a:t>Podpora </a:t>
            </a:r>
            <a:r>
              <a:rPr lang="cs-CZ" sz="1600" b="1" dirty="0"/>
              <a:t>rozvoje gramotností s akcentem na čtenářskou a matematickou gramotnost</a:t>
            </a:r>
          </a:p>
          <a:p>
            <a:pPr lvl="2"/>
            <a:r>
              <a:rPr lang="cs-CZ" sz="1600" dirty="0" smtClean="0"/>
              <a:t>Rozvoj </a:t>
            </a:r>
            <a:r>
              <a:rPr lang="cs-CZ" sz="1600" dirty="0"/>
              <a:t>škol jako center dalšího profesního vzdělávání</a:t>
            </a:r>
          </a:p>
          <a:p>
            <a:r>
              <a:rPr lang="cs-CZ" sz="2400" dirty="0" smtClean="0"/>
              <a:t>Povinně volitelné aktivity:</a:t>
            </a:r>
          </a:p>
          <a:p>
            <a:pPr lvl="1"/>
            <a:r>
              <a:rPr lang="cs-CZ" sz="2000" dirty="0"/>
              <a:t>Prevence předčasných odchodů ze </a:t>
            </a:r>
            <a:r>
              <a:rPr lang="cs-CZ" sz="2000" dirty="0" smtClean="0"/>
              <a:t>vzdělávání</a:t>
            </a:r>
          </a:p>
          <a:p>
            <a:pPr lvl="1"/>
            <a:r>
              <a:rPr lang="cs-CZ" sz="2000" dirty="0"/>
              <a:t>Podpora rovných příležitostí ve vzdělávání</a:t>
            </a:r>
            <a:endParaRPr lang="cs-CZ" sz="2000" dirty="0" smtClean="0"/>
          </a:p>
          <a:p>
            <a:r>
              <a:rPr lang="cs-CZ" sz="2400" dirty="0" smtClean="0"/>
              <a:t>Volitelné aktivity:</a:t>
            </a:r>
          </a:p>
          <a:p>
            <a:pPr lvl="1"/>
            <a:r>
              <a:rPr lang="cs-CZ" sz="2000" dirty="0"/>
              <a:t>Implementace plánovaných aktivit k naplnění nepovinných témat </a:t>
            </a:r>
            <a:r>
              <a:rPr lang="cs-CZ" sz="2000" dirty="0" smtClean="0"/>
              <a:t>KAP</a:t>
            </a:r>
          </a:p>
          <a:p>
            <a:pPr lvl="1"/>
            <a:r>
              <a:rPr lang="cs-CZ" sz="2000" dirty="0"/>
              <a:t>Zvýšení kvality vzdělávání ve středních školách připravujících k výkonu regulované profese pedagogického </a:t>
            </a:r>
            <a:r>
              <a:rPr lang="cs-CZ" sz="2000" dirty="0" smtClean="0"/>
              <a:t>pracovníka</a:t>
            </a:r>
          </a:p>
          <a:p>
            <a:pPr lvl="1"/>
            <a:r>
              <a:rPr lang="cs-CZ" sz="2000" dirty="0"/>
              <a:t>Podpora škol formou jednotkových nákladů</a:t>
            </a:r>
            <a:endParaRPr lang="cs-CZ" sz="2000" dirty="0" smtClean="0"/>
          </a:p>
          <a:p>
            <a:pPr lvl="1"/>
            <a:endParaRPr lang="cs-CZ" sz="2000" dirty="0" smtClean="0"/>
          </a:p>
        </p:txBody>
      </p:sp>
    </p:spTree>
    <p:extLst>
      <p:ext uri="{BB962C8B-B14F-4D97-AF65-F5344CB8AC3E}">
        <p14:creationId xmlns:p14="http://schemas.microsoft.com/office/powerpoint/2010/main" val="2779915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205980"/>
          </a:xfrm>
        </p:spPr>
        <p:txBody>
          <a:bodyPr>
            <a:normAutofit/>
          </a:bodyPr>
          <a:lstStyle/>
          <a:p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Šablony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 pro SŠ a VOŠ III</a:t>
            </a:r>
            <a:endParaRPr lang="cs-CZ" sz="4000" b="1" dirty="0">
              <a:solidFill>
                <a:schemeClr val="accent5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571105"/>
            <a:ext cx="11166566" cy="4470921"/>
          </a:xfrm>
        </p:spPr>
        <p:txBody>
          <a:bodyPr>
            <a:normAutofit/>
          </a:bodyPr>
          <a:lstStyle/>
          <a:p>
            <a:pPr lvl="1"/>
            <a:r>
              <a:rPr lang="cs-CZ" dirty="0"/>
              <a:t>v rámci výzvy Implementace krajských akčních plánů </a:t>
            </a:r>
            <a:r>
              <a:rPr lang="cs-CZ" dirty="0" smtClean="0"/>
              <a:t>II</a:t>
            </a:r>
          </a:p>
          <a:p>
            <a:pPr lvl="1"/>
            <a:endParaRPr lang="cs-CZ" dirty="0"/>
          </a:p>
          <a:p>
            <a:pPr marL="457200" lvl="1" indent="0">
              <a:buNone/>
            </a:pPr>
            <a:r>
              <a:rPr lang="cs-CZ" b="1" dirty="0" smtClean="0"/>
              <a:t>Aktivita </a:t>
            </a:r>
            <a:r>
              <a:rPr lang="cs-CZ" b="1" dirty="0"/>
              <a:t>č. 7: Podpora škol a školských zařízení formou jednotkových nákladů</a:t>
            </a:r>
          </a:p>
          <a:p>
            <a:pPr lvl="1"/>
            <a:r>
              <a:rPr lang="cs-CZ" dirty="0"/>
              <a:t>	7a: Zahraniční mobility pedagogických pracovníků škol a školských 	poradenských </a:t>
            </a:r>
            <a:r>
              <a:rPr lang="cs-CZ" dirty="0" smtClean="0"/>
              <a:t>	zařízení</a:t>
            </a:r>
            <a:endParaRPr lang="cs-CZ" dirty="0"/>
          </a:p>
          <a:p>
            <a:pPr lvl="1"/>
            <a:r>
              <a:rPr lang="cs-CZ" dirty="0"/>
              <a:t>	7b: Zapojení odborníka z praxe do výuky na SŠ/VOŠ</a:t>
            </a:r>
          </a:p>
          <a:p>
            <a:pPr lvl="1"/>
            <a:r>
              <a:rPr lang="cs-CZ" dirty="0"/>
              <a:t>	7c: Tandemová výuka na SŠ/VOŠ</a:t>
            </a:r>
          </a:p>
          <a:p>
            <a:pPr lvl="1"/>
            <a:r>
              <a:rPr lang="cs-CZ" dirty="0"/>
              <a:t>	7d: Doučování žáků SŠ ohrožených školním neúspěchem</a:t>
            </a:r>
          </a:p>
          <a:p>
            <a:pPr lvl="1"/>
            <a:r>
              <a:rPr lang="cs-CZ" dirty="0"/>
              <a:t>	7e: Stáže pedagogů SŠ/VOŠ u zaměstnavatelů</a:t>
            </a:r>
          </a:p>
          <a:p>
            <a:pPr lvl="1"/>
            <a:r>
              <a:rPr lang="cs-CZ" dirty="0"/>
              <a:t>	7f: Personální podpora – Koordinátor spolupráce školy a zaměstnavatele</a:t>
            </a:r>
          </a:p>
          <a:p>
            <a:pPr lvl="1"/>
            <a:r>
              <a:rPr lang="cs-CZ" dirty="0"/>
              <a:t>	7g: Personální podpora – Školní kariérový poradce</a:t>
            </a:r>
          </a:p>
          <a:p>
            <a:pPr lvl="1"/>
            <a:endParaRPr lang="cs-CZ" sz="2000" dirty="0" smtClean="0"/>
          </a:p>
        </p:txBody>
      </p:sp>
    </p:spTree>
    <p:extLst>
      <p:ext uri="{BB962C8B-B14F-4D97-AF65-F5344CB8AC3E}">
        <p14:creationId xmlns:p14="http://schemas.microsoft.com/office/powerpoint/2010/main" val="1777247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8675" y="1515291"/>
            <a:ext cx="10875645" cy="2747965"/>
          </a:xfrm>
        </p:spPr>
        <p:txBody>
          <a:bodyPr>
            <a:noAutofit/>
          </a:bodyPr>
          <a:lstStyle/>
          <a:p>
            <a:pPr algn="ctr"/>
            <a:r>
              <a:rPr lang="cs-CZ" sz="5400" b="1" dirty="0" smtClean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3. </a:t>
            </a:r>
            <a:r>
              <a:rPr lang="cs-CZ" sz="5400" b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Dokument KAP - </a:t>
            </a:r>
            <a:r>
              <a:rPr lang="cs-CZ" sz="5400" b="1" dirty="0" err="1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prioritizace</a:t>
            </a:r>
            <a:r>
              <a:rPr lang="cs-CZ" sz="5400" b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 potřeb</a:t>
            </a:r>
          </a:p>
        </p:txBody>
      </p:sp>
    </p:spTree>
    <p:extLst>
      <p:ext uri="{BB962C8B-B14F-4D97-AF65-F5344CB8AC3E}">
        <p14:creationId xmlns:p14="http://schemas.microsoft.com/office/powerpoint/2010/main" val="236297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8675" y="2763640"/>
            <a:ext cx="10487025" cy="1499616"/>
          </a:xfrm>
        </p:spPr>
        <p:txBody>
          <a:bodyPr>
            <a:noAutofit/>
          </a:bodyPr>
          <a:lstStyle/>
          <a:p>
            <a:pPr algn="ctr"/>
            <a:r>
              <a:rPr lang="cs-CZ" sz="5400" b="1" dirty="0" smtClean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1. Zahájení, schválení programu, schválení hostů</a:t>
            </a:r>
            <a:endParaRPr lang="cs-CZ" sz="5400" b="1" dirty="0">
              <a:solidFill>
                <a:schemeClr val="accent5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656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1981200" y="274640"/>
            <a:ext cx="8229600" cy="960440"/>
          </a:xfrm>
        </p:spPr>
        <p:txBody>
          <a:bodyPr>
            <a:normAutofit/>
          </a:bodyPr>
          <a:lstStyle/>
          <a:p>
            <a:pPr lvl="0"/>
            <a:r>
              <a:rPr lang="cs-CZ" sz="4000" b="1" dirty="0" smtClean="0">
                <a:solidFill>
                  <a:schemeClr val="accent5">
                    <a:lumMod val="75000"/>
                  </a:schemeClr>
                </a:solidFill>
                <a:latin typeface="+mn-lt"/>
                <a:cs typeface="Arial" pitchFamily="34"/>
              </a:rPr>
              <a:t>Návrhová část KAP</a:t>
            </a:r>
            <a:endParaRPr lang="cs-CZ" sz="4000" b="1" dirty="0">
              <a:solidFill>
                <a:schemeClr val="accent5">
                  <a:lumMod val="75000"/>
                </a:schemeClr>
              </a:solidFill>
              <a:latin typeface="+mn-lt"/>
              <a:cs typeface="Arial" pitchFamily="34"/>
            </a:endParaRPr>
          </a:p>
        </p:txBody>
      </p:sp>
      <p:sp>
        <p:nvSpPr>
          <p:cNvPr id="5" name="Zaoblený obdélník 4"/>
          <p:cNvSpPr/>
          <p:nvPr/>
        </p:nvSpPr>
        <p:spPr>
          <a:xfrm>
            <a:off x="690113" y="1281023"/>
            <a:ext cx="4321834" cy="120769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Získat a udržet na školách učitele polytechnických, odborných předmětů a odborného výcviku</a:t>
            </a:r>
          </a:p>
        </p:txBody>
      </p:sp>
      <p:sp>
        <p:nvSpPr>
          <p:cNvPr id="6" name="Zaoblený obdélník 5"/>
          <p:cNvSpPr/>
          <p:nvPr/>
        </p:nvSpPr>
        <p:spPr>
          <a:xfrm>
            <a:off x="5305246" y="1285334"/>
            <a:ext cx="5391510" cy="25016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dirty="0">
                <a:solidFill>
                  <a:schemeClr val="tx1"/>
                </a:solidFill>
              </a:rPr>
              <a:t>Podpora stávajících učitelů</a:t>
            </a:r>
          </a:p>
        </p:txBody>
      </p:sp>
      <p:sp>
        <p:nvSpPr>
          <p:cNvPr id="7" name="Zaoblený obdélník 6"/>
          <p:cNvSpPr/>
          <p:nvPr/>
        </p:nvSpPr>
        <p:spPr>
          <a:xfrm>
            <a:off x="5305246" y="1634329"/>
            <a:ext cx="5391510" cy="23291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dirty="0">
                <a:solidFill>
                  <a:schemeClr val="tx1"/>
                </a:solidFill>
              </a:rPr>
              <a:t>Spolupráce se zaměstnavateli</a:t>
            </a:r>
          </a:p>
        </p:txBody>
      </p:sp>
      <p:sp>
        <p:nvSpPr>
          <p:cNvPr id="8" name="Zaoblený obdélník 7"/>
          <p:cNvSpPr/>
          <p:nvPr/>
        </p:nvSpPr>
        <p:spPr>
          <a:xfrm>
            <a:off x="5305246" y="1966071"/>
            <a:ext cx="5391510" cy="52265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dirty="0">
                <a:solidFill>
                  <a:schemeClr val="tx1"/>
                </a:solidFill>
              </a:rPr>
              <a:t>Spolupráce se ZČU a dalšími vzdělávacími institucemi v oblasti přípravy učitelů PTV, OP a OV</a:t>
            </a:r>
          </a:p>
        </p:txBody>
      </p:sp>
      <p:sp>
        <p:nvSpPr>
          <p:cNvPr id="9" name="Zaoblený obdélník 8"/>
          <p:cNvSpPr/>
          <p:nvPr/>
        </p:nvSpPr>
        <p:spPr>
          <a:xfrm>
            <a:off x="690113" y="2703628"/>
            <a:ext cx="4321834" cy="304662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Rozvíjet kompetence pro řízení vlastní kariéry</a:t>
            </a:r>
          </a:p>
        </p:txBody>
      </p:sp>
      <p:sp>
        <p:nvSpPr>
          <p:cNvPr id="10" name="Zaoblený obdélník 9"/>
          <p:cNvSpPr/>
          <p:nvPr/>
        </p:nvSpPr>
        <p:spPr>
          <a:xfrm>
            <a:off x="5305246" y="2703628"/>
            <a:ext cx="5391510" cy="86414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dirty="0">
                <a:solidFill>
                  <a:schemeClr val="tx1"/>
                </a:solidFill>
              </a:rPr>
              <a:t>Identifikace příčin nesouladu mezi vystudovaným oborem a následným pracovním uplatněním čerstvých absolventů</a:t>
            </a:r>
          </a:p>
        </p:txBody>
      </p:sp>
      <p:sp>
        <p:nvSpPr>
          <p:cNvPr id="11" name="Zaoblený obdélník 10"/>
          <p:cNvSpPr/>
          <p:nvPr/>
        </p:nvSpPr>
        <p:spPr>
          <a:xfrm>
            <a:off x="5305246" y="3684229"/>
            <a:ext cx="5391510" cy="40544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dirty="0">
                <a:solidFill>
                  <a:schemeClr val="tx1"/>
                </a:solidFill>
              </a:rPr>
              <a:t>Snížení podílu osob pouze se základním vzděláním</a:t>
            </a:r>
          </a:p>
        </p:txBody>
      </p:sp>
      <p:sp>
        <p:nvSpPr>
          <p:cNvPr id="12" name="Zaoblený obdélník 11"/>
          <p:cNvSpPr/>
          <p:nvPr/>
        </p:nvSpPr>
        <p:spPr>
          <a:xfrm>
            <a:off x="5305246" y="4206127"/>
            <a:ext cx="5391510" cy="50895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dirty="0">
                <a:solidFill>
                  <a:schemeClr val="tx1"/>
                </a:solidFill>
              </a:rPr>
              <a:t>Individuální podpora škol při posilování kariérového vzdělávání</a:t>
            </a:r>
          </a:p>
        </p:txBody>
      </p:sp>
      <p:sp>
        <p:nvSpPr>
          <p:cNvPr id="13" name="Zaoblený obdélník 12"/>
          <p:cNvSpPr/>
          <p:nvPr/>
        </p:nvSpPr>
        <p:spPr>
          <a:xfrm>
            <a:off x="5305246" y="4831542"/>
            <a:ext cx="5391510" cy="40544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dirty="0">
                <a:solidFill>
                  <a:schemeClr val="tx1"/>
                </a:solidFill>
              </a:rPr>
              <a:t>Posílení role kariérového vzdělávání a poradenství </a:t>
            </a:r>
          </a:p>
        </p:txBody>
      </p:sp>
      <p:sp>
        <p:nvSpPr>
          <p:cNvPr id="14" name="Zaoblený obdélník 13"/>
          <p:cNvSpPr/>
          <p:nvPr/>
        </p:nvSpPr>
        <p:spPr>
          <a:xfrm>
            <a:off x="5305246" y="5353441"/>
            <a:ext cx="5391510" cy="39681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dirty="0">
                <a:solidFill>
                  <a:schemeClr val="tx1"/>
                </a:solidFill>
              </a:rPr>
              <a:t>Spolupráce se zaměstnavateli</a:t>
            </a:r>
          </a:p>
        </p:txBody>
      </p:sp>
    </p:spTree>
    <p:extLst>
      <p:ext uri="{BB962C8B-B14F-4D97-AF65-F5344CB8AC3E}">
        <p14:creationId xmlns:p14="http://schemas.microsoft.com/office/powerpoint/2010/main" val="163919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1981200" y="274640"/>
            <a:ext cx="8229600" cy="960440"/>
          </a:xfrm>
        </p:spPr>
        <p:txBody>
          <a:bodyPr/>
          <a:lstStyle/>
          <a:p>
            <a:pPr lvl="0"/>
            <a:r>
              <a:rPr lang="cs-CZ" sz="4000" b="1" dirty="0">
                <a:solidFill>
                  <a:srgbClr val="4472C4">
                    <a:lumMod val="75000"/>
                  </a:srgbClr>
                </a:solidFill>
                <a:latin typeface="Calibri"/>
                <a:cs typeface="Arial" pitchFamily="34"/>
              </a:rPr>
              <a:t>Návrhová část KAP</a:t>
            </a:r>
            <a:endParaRPr lang="cs-CZ" sz="3200" b="1" dirty="0">
              <a:latin typeface="Arial" pitchFamily="34"/>
              <a:cs typeface="Arial" pitchFamily="34"/>
            </a:endParaRPr>
          </a:p>
        </p:txBody>
      </p:sp>
      <p:sp>
        <p:nvSpPr>
          <p:cNvPr id="5" name="Zaoblený obdélník 4"/>
          <p:cNvSpPr/>
          <p:nvPr/>
        </p:nvSpPr>
        <p:spPr>
          <a:xfrm>
            <a:off x="854015" y="4283014"/>
            <a:ext cx="4321834" cy="120769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Zkvalitnit výuku cizích jazyků na školách</a:t>
            </a:r>
          </a:p>
        </p:txBody>
      </p:sp>
      <p:sp>
        <p:nvSpPr>
          <p:cNvPr id="6" name="Zaoblený obdélník 5"/>
          <p:cNvSpPr/>
          <p:nvPr/>
        </p:nvSpPr>
        <p:spPr>
          <a:xfrm>
            <a:off x="5305246" y="1531941"/>
            <a:ext cx="5391510" cy="25016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dirty="0">
                <a:solidFill>
                  <a:schemeClr val="tx1"/>
                </a:solidFill>
              </a:rPr>
              <a:t>Identifikace nadaných a mimořádně nadaných žáků</a:t>
            </a:r>
          </a:p>
        </p:txBody>
      </p:sp>
      <p:sp>
        <p:nvSpPr>
          <p:cNvPr id="7" name="Zaoblený obdélník 6"/>
          <p:cNvSpPr/>
          <p:nvPr/>
        </p:nvSpPr>
        <p:spPr>
          <a:xfrm>
            <a:off x="5305246" y="1884872"/>
            <a:ext cx="5391510" cy="23291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>
                <a:solidFill>
                  <a:schemeClr val="tx1"/>
                </a:solidFill>
              </a:rPr>
              <a:t>Identifikace žáků s potenciálem nadání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8" name="Zaoblený obdélník 7"/>
          <p:cNvSpPr/>
          <p:nvPr/>
        </p:nvSpPr>
        <p:spPr>
          <a:xfrm>
            <a:off x="5305246" y="2220551"/>
            <a:ext cx="5391510" cy="52265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dirty="0">
                <a:solidFill>
                  <a:schemeClr val="tx1"/>
                </a:solidFill>
              </a:rPr>
              <a:t>Vzdělávání pedagogů v oblasti péče o nadané a mimořádně nadané žáky</a:t>
            </a:r>
          </a:p>
        </p:txBody>
      </p:sp>
      <p:sp>
        <p:nvSpPr>
          <p:cNvPr id="9" name="Zaoblený obdélník 8"/>
          <p:cNvSpPr/>
          <p:nvPr/>
        </p:nvSpPr>
        <p:spPr>
          <a:xfrm>
            <a:off x="854015" y="1531941"/>
            <a:ext cx="4321834" cy="2371513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Zaměřit se na systematickou podporu nadání a péči o nadané a mimořádně nadané žáky</a:t>
            </a:r>
          </a:p>
        </p:txBody>
      </p:sp>
      <p:sp>
        <p:nvSpPr>
          <p:cNvPr id="10" name="Zaoblený obdélník 9"/>
          <p:cNvSpPr/>
          <p:nvPr/>
        </p:nvSpPr>
        <p:spPr>
          <a:xfrm>
            <a:off x="5305246" y="2845967"/>
            <a:ext cx="5391510" cy="40619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dirty="0">
                <a:solidFill>
                  <a:schemeClr val="tx1"/>
                </a:solidFill>
              </a:rPr>
              <a:t>Podpora nadání u všech žáků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1" name="Zaoblený obdélník 10"/>
          <p:cNvSpPr/>
          <p:nvPr/>
        </p:nvSpPr>
        <p:spPr>
          <a:xfrm>
            <a:off x="5305246" y="3368615"/>
            <a:ext cx="5391510" cy="53483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dirty="0">
                <a:solidFill>
                  <a:schemeClr val="tx1"/>
                </a:solidFill>
              </a:rPr>
              <a:t>Péče o nadané žáky v oblasti formálního a neformálního vzdělávání</a:t>
            </a:r>
          </a:p>
        </p:txBody>
      </p:sp>
      <p:sp>
        <p:nvSpPr>
          <p:cNvPr id="12" name="Zaoblený obdélník 11"/>
          <p:cNvSpPr/>
          <p:nvPr/>
        </p:nvSpPr>
        <p:spPr>
          <a:xfrm>
            <a:off x="5305246" y="4334770"/>
            <a:ext cx="5391510" cy="56503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dirty="0">
                <a:solidFill>
                  <a:schemeClr val="tx1"/>
                </a:solidFill>
              </a:rPr>
              <a:t>Osvěta směrem k ZŠ k sjednocení jazykové vybavenosti absolventů ZŠ</a:t>
            </a:r>
          </a:p>
        </p:txBody>
      </p:sp>
      <p:sp>
        <p:nvSpPr>
          <p:cNvPr id="13" name="Zaoblený obdélník 12"/>
          <p:cNvSpPr/>
          <p:nvPr/>
        </p:nvSpPr>
        <p:spPr>
          <a:xfrm>
            <a:off x="5305246" y="5020574"/>
            <a:ext cx="5391510" cy="47013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dirty="0">
                <a:solidFill>
                  <a:schemeClr val="tx1"/>
                </a:solidFill>
              </a:rPr>
              <a:t>Podpora SŠ v rozvoji jazykové výuky</a:t>
            </a:r>
          </a:p>
        </p:txBody>
      </p:sp>
    </p:spTree>
    <p:extLst>
      <p:ext uri="{BB962C8B-B14F-4D97-AF65-F5344CB8AC3E}">
        <p14:creationId xmlns:p14="http://schemas.microsoft.com/office/powerpoint/2010/main" val="2521412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1981200" y="274640"/>
            <a:ext cx="8229600" cy="960440"/>
          </a:xfrm>
        </p:spPr>
        <p:txBody>
          <a:bodyPr/>
          <a:lstStyle/>
          <a:p>
            <a:pPr lvl="0"/>
            <a:r>
              <a:rPr lang="cs-CZ" sz="4000" b="1" dirty="0">
                <a:solidFill>
                  <a:srgbClr val="4472C4">
                    <a:lumMod val="75000"/>
                  </a:srgbClr>
                </a:solidFill>
                <a:latin typeface="Calibri"/>
                <a:cs typeface="Arial" pitchFamily="34"/>
              </a:rPr>
              <a:t>Návrhová část KAP</a:t>
            </a:r>
            <a:endParaRPr lang="cs-CZ" sz="3200" b="1" dirty="0">
              <a:latin typeface="Arial" pitchFamily="34"/>
              <a:cs typeface="Arial" pitchFamily="34"/>
            </a:endParaRPr>
          </a:p>
        </p:txBody>
      </p:sp>
      <p:sp>
        <p:nvSpPr>
          <p:cNvPr id="5" name="Zaoblený obdélník 4"/>
          <p:cNvSpPr/>
          <p:nvPr/>
        </p:nvSpPr>
        <p:spPr>
          <a:xfrm>
            <a:off x="854015" y="3361041"/>
            <a:ext cx="4321834" cy="230400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Zvýšit počet absolventů VŠ v Plzeňském kraji</a:t>
            </a:r>
          </a:p>
        </p:txBody>
      </p:sp>
      <p:sp>
        <p:nvSpPr>
          <p:cNvPr id="8" name="Zaoblený obdélník 7"/>
          <p:cNvSpPr/>
          <p:nvPr/>
        </p:nvSpPr>
        <p:spPr>
          <a:xfrm>
            <a:off x="5305246" y="1187601"/>
            <a:ext cx="5391510" cy="52265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dirty="0">
                <a:solidFill>
                  <a:schemeClr val="tx1"/>
                </a:solidFill>
              </a:rPr>
              <a:t>Vzdělávání a metodická podpora pedagogů v oblasti digitálních kompetencí</a:t>
            </a:r>
          </a:p>
        </p:txBody>
      </p:sp>
      <p:sp>
        <p:nvSpPr>
          <p:cNvPr id="9" name="Zaoblený obdélník 8"/>
          <p:cNvSpPr/>
          <p:nvPr/>
        </p:nvSpPr>
        <p:spPr>
          <a:xfrm>
            <a:off x="854015" y="1185642"/>
            <a:ext cx="4321834" cy="1922939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Rozvíjet a zkvalitnit digitální gramotnost a odpovídající zázemí na školách</a:t>
            </a:r>
          </a:p>
        </p:txBody>
      </p:sp>
      <p:sp>
        <p:nvSpPr>
          <p:cNvPr id="10" name="Zaoblený obdélník 9"/>
          <p:cNvSpPr/>
          <p:nvPr/>
        </p:nvSpPr>
        <p:spPr>
          <a:xfrm>
            <a:off x="5305246" y="1856088"/>
            <a:ext cx="5391510" cy="55640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dirty="0">
                <a:solidFill>
                  <a:schemeClr val="tx1"/>
                </a:solidFill>
              </a:rPr>
              <a:t>Účelné využívání digitálních technologií na školách a rozvoj digitálních kompetencí žáků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1" name="Zaoblený obdélník 10"/>
          <p:cNvSpPr/>
          <p:nvPr/>
        </p:nvSpPr>
        <p:spPr>
          <a:xfrm>
            <a:off x="5305246" y="2573742"/>
            <a:ext cx="5391510" cy="53483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dirty="0">
                <a:solidFill>
                  <a:schemeClr val="tx1"/>
                </a:solidFill>
              </a:rPr>
              <a:t>Kontinuální rozvoj technologií na školách směrem k aktuálnímu vývoji</a:t>
            </a:r>
          </a:p>
        </p:txBody>
      </p:sp>
      <p:sp>
        <p:nvSpPr>
          <p:cNvPr id="12" name="Zaoblený obdélník 11"/>
          <p:cNvSpPr/>
          <p:nvPr/>
        </p:nvSpPr>
        <p:spPr>
          <a:xfrm>
            <a:off x="5305246" y="3361041"/>
            <a:ext cx="5391510" cy="56503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dirty="0">
                <a:solidFill>
                  <a:schemeClr val="tx1"/>
                </a:solidFill>
              </a:rPr>
              <a:t>Spolupráce mezi školami všech stupňů a dalšími institucemi</a:t>
            </a:r>
          </a:p>
        </p:txBody>
      </p:sp>
      <p:sp>
        <p:nvSpPr>
          <p:cNvPr id="13" name="Zaoblený obdélník 12"/>
          <p:cNvSpPr/>
          <p:nvPr/>
        </p:nvSpPr>
        <p:spPr>
          <a:xfrm>
            <a:off x="5305246" y="4042904"/>
            <a:ext cx="5391510" cy="47013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dirty="0">
                <a:solidFill>
                  <a:schemeClr val="tx1"/>
                </a:solidFill>
              </a:rPr>
              <a:t>Získání kvalitních uchazečů SŠ ke studiu FPE ZČU</a:t>
            </a:r>
          </a:p>
        </p:txBody>
      </p:sp>
      <p:sp>
        <p:nvSpPr>
          <p:cNvPr id="15" name="Zaoblený obdélník 14"/>
          <p:cNvSpPr/>
          <p:nvPr/>
        </p:nvSpPr>
        <p:spPr>
          <a:xfrm>
            <a:off x="5305246" y="4627181"/>
            <a:ext cx="5391510" cy="47013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dirty="0">
                <a:solidFill>
                  <a:schemeClr val="tx1"/>
                </a:solidFill>
              </a:rPr>
              <a:t>Zkvalitnění polytechnického vzdělávání na ZŠ a SŠ</a:t>
            </a:r>
          </a:p>
        </p:txBody>
      </p:sp>
      <p:sp>
        <p:nvSpPr>
          <p:cNvPr id="16" name="Zaoblený obdélník 15"/>
          <p:cNvSpPr/>
          <p:nvPr/>
        </p:nvSpPr>
        <p:spPr>
          <a:xfrm>
            <a:off x="5305246" y="5194906"/>
            <a:ext cx="5391510" cy="47013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dirty="0">
                <a:solidFill>
                  <a:schemeClr val="tx1"/>
                </a:solidFill>
              </a:rPr>
              <a:t>Zachování stávající sítě VOŠ v Plzeňském kraji</a:t>
            </a:r>
          </a:p>
        </p:txBody>
      </p:sp>
    </p:spTree>
    <p:extLst>
      <p:ext uri="{BB962C8B-B14F-4D97-AF65-F5344CB8AC3E}">
        <p14:creationId xmlns:p14="http://schemas.microsoft.com/office/powerpoint/2010/main" val="279020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1981200" y="115168"/>
            <a:ext cx="8229600" cy="960440"/>
          </a:xfrm>
        </p:spPr>
        <p:txBody>
          <a:bodyPr/>
          <a:lstStyle/>
          <a:p>
            <a:pPr lvl="0"/>
            <a:r>
              <a:rPr lang="cs-CZ" sz="4000" b="1" dirty="0">
                <a:solidFill>
                  <a:srgbClr val="4472C4">
                    <a:lumMod val="75000"/>
                  </a:srgbClr>
                </a:solidFill>
                <a:latin typeface="Calibri"/>
                <a:cs typeface="Arial" pitchFamily="34"/>
              </a:rPr>
              <a:t>Návrhová část KAP</a:t>
            </a:r>
            <a:endParaRPr lang="cs-CZ" sz="3200" b="1" dirty="0">
              <a:latin typeface="Arial" pitchFamily="34"/>
              <a:cs typeface="Arial" pitchFamily="34"/>
            </a:endParaRPr>
          </a:p>
        </p:txBody>
      </p:sp>
      <p:sp>
        <p:nvSpPr>
          <p:cNvPr id="5" name="Zaoblený obdélník 4"/>
          <p:cNvSpPr/>
          <p:nvPr/>
        </p:nvSpPr>
        <p:spPr>
          <a:xfrm>
            <a:off x="854015" y="2782226"/>
            <a:ext cx="4321834" cy="159564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Zajistit dostatečnou dostupnost poradenství a zlepšování kvality poradenských služeb (včetně oblasti primární prevence)</a:t>
            </a:r>
          </a:p>
        </p:txBody>
      </p:sp>
      <p:sp>
        <p:nvSpPr>
          <p:cNvPr id="8" name="Zaoblený obdélník 7"/>
          <p:cNvSpPr/>
          <p:nvPr/>
        </p:nvSpPr>
        <p:spPr>
          <a:xfrm>
            <a:off x="5305246" y="1061786"/>
            <a:ext cx="5391510" cy="52845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dirty="0">
                <a:solidFill>
                  <a:schemeClr val="tx1"/>
                </a:solidFill>
              </a:rPr>
              <a:t>Osvěta veřejnosti a vzdělávání pedagogů v oblasti výchovy k podnikavosti</a:t>
            </a:r>
          </a:p>
        </p:txBody>
      </p:sp>
      <p:sp>
        <p:nvSpPr>
          <p:cNvPr id="9" name="Zaoblený obdélník 8"/>
          <p:cNvSpPr/>
          <p:nvPr/>
        </p:nvSpPr>
        <p:spPr>
          <a:xfrm>
            <a:off x="854015" y="1056790"/>
            <a:ext cx="4321834" cy="148730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Rozvíjet ve školách podnikavost, kreativitu a kritické myšlení </a:t>
            </a:r>
          </a:p>
        </p:txBody>
      </p:sp>
      <p:sp>
        <p:nvSpPr>
          <p:cNvPr id="10" name="Zaoblený obdélník 9"/>
          <p:cNvSpPr/>
          <p:nvPr/>
        </p:nvSpPr>
        <p:spPr>
          <a:xfrm>
            <a:off x="5305246" y="1760487"/>
            <a:ext cx="5391510" cy="77637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dirty="0">
                <a:solidFill>
                  <a:schemeClr val="tx1"/>
                </a:solidFill>
              </a:rPr>
              <a:t>Implementace kompetencí k podnikavosti ve výuce napříč předměty, v rámci školních akcí i mimoškolních aktivit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1" name="Zaoblený obdélník 10"/>
          <p:cNvSpPr/>
          <p:nvPr/>
        </p:nvSpPr>
        <p:spPr>
          <a:xfrm>
            <a:off x="5305246" y="5564673"/>
            <a:ext cx="4728216" cy="64698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dirty="0">
                <a:solidFill>
                  <a:schemeClr val="tx1"/>
                </a:solidFill>
              </a:rPr>
              <a:t>Zařazování motivačních aktivit pro žáky v rámci výuky i volnočasových aktivit</a:t>
            </a:r>
          </a:p>
        </p:txBody>
      </p:sp>
      <p:sp>
        <p:nvSpPr>
          <p:cNvPr id="12" name="Zaoblený obdélník 11"/>
          <p:cNvSpPr/>
          <p:nvPr/>
        </p:nvSpPr>
        <p:spPr>
          <a:xfrm>
            <a:off x="5305246" y="2819168"/>
            <a:ext cx="5391510" cy="93034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dirty="0">
                <a:solidFill>
                  <a:schemeClr val="tx1"/>
                </a:solidFill>
              </a:rPr>
              <a:t>Zajištění kvality a dostupnosti poradenských služeb (dle "Jednotných pravidel pro poskytování poradenských služeb" v rámci projektu KIPR)</a:t>
            </a:r>
          </a:p>
        </p:txBody>
      </p:sp>
      <p:sp>
        <p:nvSpPr>
          <p:cNvPr id="13" name="Zaoblený obdélník 12"/>
          <p:cNvSpPr/>
          <p:nvPr/>
        </p:nvSpPr>
        <p:spPr>
          <a:xfrm>
            <a:off x="5305246" y="3839680"/>
            <a:ext cx="5391510" cy="53126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dirty="0">
                <a:solidFill>
                  <a:schemeClr val="tx1"/>
                </a:solidFill>
              </a:rPr>
              <a:t>Zvýšení kvality, personálního a finančního zajištění v oblasti primární prevence</a:t>
            </a:r>
          </a:p>
        </p:txBody>
      </p:sp>
      <p:sp>
        <p:nvSpPr>
          <p:cNvPr id="16" name="Zaoblený obdélník 15"/>
          <p:cNvSpPr/>
          <p:nvPr/>
        </p:nvSpPr>
        <p:spPr>
          <a:xfrm>
            <a:off x="5305246" y="4616007"/>
            <a:ext cx="5391510" cy="81237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dirty="0">
                <a:solidFill>
                  <a:schemeClr val="tx1"/>
                </a:solidFill>
              </a:rPr>
              <a:t>Osvěta směrem k ředitelům a pedagogům k možnostem implementace gramotností a kompetencí do výuky</a:t>
            </a:r>
          </a:p>
        </p:txBody>
      </p:sp>
      <p:sp>
        <p:nvSpPr>
          <p:cNvPr id="14" name="Zaoblený obdélník 13"/>
          <p:cNvSpPr/>
          <p:nvPr/>
        </p:nvSpPr>
        <p:spPr>
          <a:xfrm>
            <a:off x="854015" y="4616007"/>
            <a:ext cx="4321834" cy="159564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Podpořit implementaci gramotností a kompetencí do výuky na školách</a:t>
            </a:r>
          </a:p>
        </p:txBody>
      </p:sp>
    </p:spTree>
    <p:extLst>
      <p:ext uri="{BB962C8B-B14F-4D97-AF65-F5344CB8AC3E}">
        <p14:creationId xmlns:p14="http://schemas.microsoft.com/office/powerpoint/2010/main" val="299431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1981200" y="274640"/>
            <a:ext cx="8229600" cy="960440"/>
          </a:xfrm>
        </p:spPr>
        <p:txBody>
          <a:bodyPr/>
          <a:lstStyle/>
          <a:p>
            <a:pPr lvl="0"/>
            <a:r>
              <a:rPr lang="cs-CZ" sz="4000" b="1" dirty="0">
                <a:solidFill>
                  <a:srgbClr val="4472C4">
                    <a:lumMod val="75000"/>
                  </a:srgbClr>
                </a:solidFill>
                <a:latin typeface="Calibri"/>
                <a:cs typeface="Arial" pitchFamily="34"/>
              </a:rPr>
              <a:t>Návrhová část KAP</a:t>
            </a:r>
            <a:endParaRPr lang="cs-CZ" sz="3200" b="1" dirty="0">
              <a:latin typeface="Arial" pitchFamily="34"/>
              <a:cs typeface="Arial" pitchFamily="34"/>
            </a:endParaRPr>
          </a:p>
        </p:txBody>
      </p:sp>
      <p:sp>
        <p:nvSpPr>
          <p:cNvPr id="5" name="Zaoblený obdélník 4"/>
          <p:cNvSpPr/>
          <p:nvPr/>
        </p:nvSpPr>
        <p:spPr>
          <a:xfrm>
            <a:off x="897147" y="1646356"/>
            <a:ext cx="4321834" cy="187878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Podpořit školy při začleňování a vzdělávání dětí a žáků cizinců (potažmo dětí a žáků s OMJ)</a:t>
            </a:r>
          </a:p>
        </p:txBody>
      </p:sp>
      <p:sp>
        <p:nvSpPr>
          <p:cNvPr id="12" name="Zaoblený obdélník 11"/>
          <p:cNvSpPr/>
          <p:nvPr/>
        </p:nvSpPr>
        <p:spPr>
          <a:xfrm>
            <a:off x="5305246" y="2393452"/>
            <a:ext cx="5391510" cy="38458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dirty="0">
                <a:solidFill>
                  <a:schemeClr val="tx1"/>
                </a:solidFill>
              </a:rPr>
              <a:t>Podpora školám v oblasti dětí a žáků cizinců</a:t>
            </a:r>
          </a:p>
        </p:txBody>
      </p:sp>
      <p:sp>
        <p:nvSpPr>
          <p:cNvPr id="13" name="Zaoblený obdélník 12"/>
          <p:cNvSpPr/>
          <p:nvPr/>
        </p:nvSpPr>
        <p:spPr>
          <a:xfrm>
            <a:off x="5305246" y="2924355"/>
            <a:ext cx="5391510" cy="60078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dirty="0">
                <a:solidFill>
                  <a:schemeClr val="tx1"/>
                </a:solidFill>
              </a:rPr>
              <a:t>Spolupráce klíčových partnerů v oblasti dětí a žáků cizinců</a:t>
            </a:r>
          </a:p>
        </p:txBody>
      </p:sp>
      <p:sp>
        <p:nvSpPr>
          <p:cNvPr id="15" name="Zaoblený obdélník 14"/>
          <p:cNvSpPr/>
          <p:nvPr/>
        </p:nvSpPr>
        <p:spPr>
          <a:xfrm>
            <a:off x="5305246" y="1646356"/>
            <a:ext cx="5391510" cy="60078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dirty="0">
                <a:solidFill>
                  <a:schemeClr val="tx1"/>
                </a:solidFill>
              </a:rPr>
              <a:t>Podpora formou dalšího vzdělávání pedagogických pracovniků a vedoucích pedagogických pracovníků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8" name="Zaoblený obdélník 7"/>
          <p:cNvSpPr/>
          <p:nvPr/>
        </p:nvSpPr>
        <p:spPr>
          <a:xfrm>
            <a:off x="897147" y="3936414"/>
            <a:ext cx="4321834" cy="101242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Zlepšit další vzdělávání pro adaptabilitu obyvatel Plzeňského kraje</a:t>
            </a:r>
          </a:p>
        </p:txBody>
      </p:sp>
      <p:sp>
        <p:nvSpPr>
          <p:cNvPr id="9" name="Zaoblený obdélník 8"/>
          <p:cNvSpPr/>
          <p:nvPr/>
        </p:nvSpPr>
        <p:spPr>
          <a:xfrm>
            <a:off x="5305246" y="3936414"/>
            <a:ext cx="5391510" cy="41992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dirty="0">
                <a:solidFill>
                  <a:schemeClr val="tx1"/>
                </a:solidFill>
              </a:rPr>
              <a:t>Podpora rozvoje sítě celoživotního učení</a:t>
            </a:r>
          </a:p>
        </p:txBody>
      </p:sp>
      <p:sp>
        <p:nvSpPr>
          <p:cNvPr id="10" name="Zaoblený obdélník 9"/>
          <p:cNvSpPr/>
          <p:nvPr/>
        </p:nvSpPr>
        <p:spPr>
          <a:xfrm>
            <a:off x="5305246" y="4465760"/>
            <a:ext cx="5391510" cy="48307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dirty="0">
                <a:solidFill>
                  <a:schemeClr val="tx1"/>
                </a:solidFill>
              </a:rPr>
              <a:t>Zvýšení povědomí o možnostech dalšího vzdělávání v Plzeňském kraji</a:t>
            </a:r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05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1981200" y="274640"/>
            <a:ext cx="8229600" cy="960440"/>
          </a:xfrm>
        </p:spPr>
        <p:txBody>
          <a:bodyPr/>
          <a:lstStyle/>
          <a:p>
            <a:pPr lvl="0"/>
            <a:r>
              <a:rPr lang="cs-CZ" sz="4000" b="1" dirty="0">
                <a:solidFill>
                  <a:srgbClr val="4472C4">
                    <a:lumMod val="75000"/>
                  </a:srgbClr>
                </a:solidFill>
                <a:latin typeface="Calibri"/>
                <a:cs typeface="Arial" pitchFamily="34"/>
              </a:rPr>
              <a:t>Návrhová část KAP</a:t>
            </a:r>
            <a:endParaRPr lang="cs-CZ" sz="3200" b="1" dirty="0">
              <a:latin typeface="Arial" pitchFamily="34"/>
              <a:cs typeface="Arial" pitchFamily="34"/>
            </a:endParaRPr>
          </a:p>
        </p:txBody>
      </p:sp>
      <p:sp>
        <p:nvSpPr>
          <p:cNvPr id="5" name="Zaoblený obdélník 4"/>
          <p:cNvSpPr/>
          <p:nvPr/>
        </p:nvSpPr>
        <p:spPr>
          <a:xfrm>
            <a:off x="854015" y="1739191"/>
            <a:ext cx="4321834" cy="187878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Zajistit rovné příležitosti ve vzdělávání </a:t>
            </a:r>
          </a:p>
        </p:txBody>
      </p:sp>
      <p:sp>
        <p:nvSpPr>
          <p:cNvPr id="12" name="Zaoblený obdélník 11"/>
          <p:cNvSpPr/>
          <p:nvPr/>
        </p:nvSpPr>
        <p:spPr>
          <a:xfrm>
            <a:off x="5305246" y="2341790"/>
            <a:ext cx="5391510" cy="38458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dirty="0">
                <a:solidFill>
                  <a:schemeClr val="tx1"/>
                </a:solidFill>
              </a:rPr>
              <a:t>Účelná a smysluplná integrace žáků se SVP</a:t>
            </a:r>
          </a:p>
        </p:txBody>
      </p:sp>
      <p:sp>
        <p:nvSpPr>
          <p:cNvPr id="13" name="Zaoblený obdélník 12"/>
          <p:cNvSpPr/>
          <p:nvPr/>
        </p:nvSpPr>
        <p:spPr>
          <a:xfrm>
            <a:off x="5305246" y="2827830"/>
            <a:ext cx="5391510" cy="33664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dirty="0">
                <a:solidFill>
                  <a:schemeClr val="tx1"/>
                </a:solidFill>
              </a:rPr>
              <a:t>Bezpečné klima škol</a:t>
            </a:r>
          </a:p>
        </p:txBody>
      </p:sp>
      <p:sp>
        <p:nvSpPr>
          <p:cNvPr id="16" name="Zaoblený obdélník 15"/>
          <p:cNvSpPr/>
          <p:nvPr/>
        </p:nvSpPr>
        <p:spPr>
          <a:xfrm>
            <a:off x="5305246" y="4139056"/>
            <a:ext cx="5391510" cy="81237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dirty="0">
                <a:solidFill>
                  <a:schemeClr val="tx1"/>
                </a:solidFill>
              </a:rPr>
              <a:t>Zvýšení počtu škol s bezbariérovým přístupem</a:t>
            </a:r>
          </a:p>
        </p:txBody>
      </p:sp>
      <p:sp>
        <p:nvSpPr>
          <p:cNvPr id="14" name="Zaoblený obdélník 13"/>
          <p:cNvSpPr/>
          <p:nvPr/>
        </p:nvSpPr>
        <p:spPr>
          <a:xfrm>
            <a:off x="854015" y="4139056"/>
            <a:ext cx="4321834" cy="81237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Zvýšit počet škol s bezbariérovým přístupem</a:t>
            </a:r>
          </a:p>
        </p:txBody>
      </p:sp>
      <p:sp>
        <p:nvSpPr>
          <p:cNvPr id="15" name="Zaoblený obdélník 14"/>
          <p:cNvSpPr/>
          <p:nvPr/>
        </p:nvSpPr>
        <p:spPr>
          <a:xfrm>
            <a:off x="5305246" y="1739191"/>
            <a:ext cx="5391510" cy="48307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dirty="0">
                <a:solidFill>
                  <a:schemeClr val="tx1"/>
                </a:solidFill>
              </a:rPr>
              <a:t>Vzdělávání a metodická podpora pedagogů v oblasti inkluze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7" name="Zaoblený obdélník 16"/>
          <p:cNvSpPr/>
          <p:nvPr/>
        </p:nvSpPr>
        <p:spPr>
          <a:xfrm>
            <a:off x="5305246" y="3281328"/>
            <a:ext cx="5391510" cy="33664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dirty="0">
                <a:solidFill>
                  <a:schemeClr val="tx1"/>
                </a:solidFill>
              </a:rPr>
              <a:t>Podpora speciálního školství na území kraje</a:t>
            </a:r>
          </a:p>
        </p:txBody>
      </p:sp>
    </p:spTree>
    <p:extLst>
      <p:ext uri="{BB962C8B-B14F-4D97-AF65-F5344CB8AC3E}">
        <p14:creationId xmlns:p14="http://schemas.microsoft.com/office/powerpoint/2010/main" val="281716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8675" y="1515291"/>
            <a:ext cx="10875645" cy="2747965"/>
          </a:xfrm>
        </p:spPr>
        <p:txBody>
          <a:bodyPr>
            <a:noAutofit/>
          </a:bodyPr>
          <a:lstStyle/>
          <a:p>
            <a:pPr algn="ctr"/>
            <a:r>
              <a:rPr lang="cs-CZ" sz="5400" b="1" dirty="0" smtClean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4. </a:t>
            </a:r>
            <a:r>
              <a:rPr lang="cs-CZ" sz="5400" b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Schválení Vize 2035</a:t>
            </a:r>
          </a:p>
        </p:txBody>
      </p:sp>
    </p:spTree>
    <p:extLst>
      <p:ext uri="{BB962C8B-B14F-4D97-AF65-F5344CB8AC3E}">
        <p14:creationId xmlns:p14="http://schemas.microsoft.com/office/powerpoint/2010/main" val="3539589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3"/>
          </p:nvPr>
        </p:nvSpPr>
        <p:spPr>
          <a:xfrm>
            <a:off x="1847387" y="336734"/>
            <a:ext cx="5553307" cy="352966"/>
          </a:xfrm>
        </p:spPr>
        <p:txBody>
          <a:bodyPr/>
          <a:lstStyle/>
          <a:p>
            <a:r>
              <a:rPr lang="cs-CZ" sz="2000" dirty="0"/>
              <a:t>VIZE 2035</a:t>
            </a:r>
          </a:p>
        </p:txBody>
      </p:sp>
      <p:sp>
        <p:nvSpPr>
          <p:cNvPr id="9" name="Obdélník: se zakulacenými rohy 8">
            <a:extLst>
              <a:ext uri="{FF2B5EF4-FFF2-40B4-BE49-F238E27FC236}">
                <a16:creationId xmlns:a16="http://schemas.microsoft.com/office/drawing/2014/main" id="{F5CBB34C-1BD1-4E02-B625-3FEAFE3B72A4}"/>
              </a:ext>
            </a:extLst>
          </p:cNvPr>
          <p:cNvSpPr/>
          <p:nvPr/>
        </p:nvSpPr>
        <p:spPr>
          <a:xfrm>
            <a:off x="1601633" y="879895"/>
            <a:ext cx="3347052" cy="19968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KÚPK OŠMS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JUDr. Jaroslava Havlíčková, MBA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Mgr. Petr Duda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Ing. Petr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Mašinda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Bc. Jan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Honomichl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Ing. Zuzana Švehlová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Bc. Monika Čermáková</a:t>
            </a:r>
          </a:p>
        </p:txBody>
      </p:sp>
      <p:sp>
        <p:nvSpPr>
          <p:cNvPr id="10" name="Obdélník: se zakulacenými rohy 9">
            <a:extLst>
              <a:ext uri="{FF2B5EF4-FFF2-40B4-BE49-F238E27FC236}">
                <a16:creationId xmlns:a16="http://schemas.microsoft.com/office/drawing/2014/main" id="{A4CB7142-0D0D-4F8A-A2EC-A92CAF614B8A}"/>
              </a:ext>
            </a:extLst>
          </p:cNvPr>
          <p:cNvSpPr/>
          <p:nvPr/>
        </p:nvSpPr>
        <p:spPr>
          <a:xfrm>
            <a:off x="7139800" y="64777"/>
            <a:ext cx="3450566" cy="312790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 smtClean="0">
                <a:solidFill>
                  <a:prstClr val="white"/>
                </a:solidFill>
                <a:latin typeface="Calibri" panose="020F0502020204030204"/>
              </a:rPr>
              <a:t>Zástupci</a:t>
            </a:r>
            <a:r>
              <a:rPr kumimoji="0" lang="cs-CZ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škol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RNDr. Pavel Vlach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Ing. Naděžda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Mauleová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MBA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Ing. Jaroslav Černý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Mgr. Lenka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Hovězáková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Mgr. Renata Šindelářová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Ing. Jarmila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Konopová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Mgr. Šárka Chvalová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Mgr. Jana Mazancová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Mgr. et. Bc. Lenka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Mouleová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Bc. Eva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Tischlerová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bdélník: se zakulacenými rohy 10">
            <a:extLst>
              <a:ext uri="{FF2B5EF4-FFF2-40B4-BE49-F238E27FC236}">
                <a16:creationId xmlns:a16="http://schemas.microsoft.com/office/drawing/2014/main" id="{1CB55464-27A2-44FD-B4B9-16E9ABA77BB1}"/>
              </a:ext>
            </a:extLst>
          </p:cNvPr>
          <p:cNvSpPr/>
          <p:nvPr/>
        </p:nvSpPr>
        <p:spPr>
          <a:xfrm>
            <a:off x="6268530" y="3292417"/>
            <a:ext cx="4321837" cy="941103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Zaměstnavatelé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STREICHER, spol. s r.o. Plzeň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Gerresheimer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Horšovský Týn spol. s r.o.</a:t>
            </a:r>
          </a:p>
        </p:txBody>
      </p:sp>
      <p:sp>
        <p:nvSpPr>
          <p:cNvPr id="12" name="Obdélník: se zakulacenými rohy 11">
            <a:extLst>
              <a:ext uri="{FF2B5EF4-FFF2-40B4-BE49-F238E27FC236}">
                <a16:creationId xmlns:a16="http://schemas.microsoft.com/office/drawing/2014/main" id="{77ACEAC0-2C02-451D-9182-921FE4B3C977}"/>
              </a:ext>
            </a:extLst>
          </p:cNvPr>
          <p:cNvSpPr/>
          <p:nvPr/>
        </p:nvSpPr>
        <p:spPr>
          <a:xfrm>
            <a:off x="1603569" y="2979813"/>
            <a:ext cx="3056629" cy="1253706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KCVJŠ – Mgr. Lukáš Vlček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KCVJŠ – Marcel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Gondorčín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NÚV – Mgr. Pavla Chocholová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NIDV – Mgr. Lucie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Holacká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bdélník: se zakulacenými rohy 12">
            <a:extLst>
              <a:ext uri="{FF2B5EF4-FFF2-40B4-BE49-F238E27FC236}">
                <a16:creationId xmlns:a16="http://schemas.microsoft.com/office/drawing/2014/main" id="{1299E147-0E7E-46FF-87B4-A4E552284EB8}"/>
              </a:ext>
            </a:extLst>
          </p:cNvPr>
          <p:cNvSpPr/>
          <p:nvPr/>
        </p:nvSpPr>
        <p:spPr>
          <a:xfrm>
            <a:off x="4143872" y="186555"/>
            <a:ext cx="2898476" cy="985873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ZČU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RNDr. Miroslav Randa, Ph.D.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Doc. Ladislav Čepička, Ph.D.</a:t>
            </a:r>
          </a:p>
        </p:txBody>
      </p:sp>
      <p:sp>
        <p:nvSpPr>
          <p:cNvPr id="14" name="Obdélník: se zakulacenými rohy 13">
            <a:extLst>
              <a:ext uri="{FF2B5EF4-FFF2-40B4-BE49-F238E27FC236}">
                <a16:creationId xmlns:a16="http://schemas.microsoft.com/office/drawing/2014/main" id="{990F8B66-33AB-47C8-9066-D7A04E167C22}"/>
              </a:ext>
            </a:extLst>
          </p:cNvPr>
          <p:cNvSpPr/>
          <p:nvPr/>
        </p:nvSpPr>
        <p:spPr>
          <a:xfrm>
            <a:off x="4779352" y="2476805"/>
            <a:ext cx="2262996" cy="11801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Plzeňský kraj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Mgr. Ivana Bartošová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Mgr. Jaroslav Šobr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Mgr. Radka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Trylčová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bdélník: se zakulacenými rohy 14">
            <a:extLst>
              <a:ext uri="{FF2B5EF4-FFF2-40B4-BE49-F238E27FC236}">
                <a16:creationId xmlns:a16="http://schemas.microsoft.com/office/drawing/2014/main" id="{F4759B33-0159-45F7-9242-3217BA95A46A}"/>
              </a:ext>
            </a:extLst>
          </p:cNvPr>
          <p:cNvSpPr/>
          <p:nvPr/>
        </p:nvSpPr>
        <p:spPr>
          <a:xfrm>
            <a:off x="7714172" y="4329764"/>
            <a:ext cx="2898476" cy="6576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PPP - Mgr. Šárka Čechurová</a:t>
            </a:r>
          </a:p>
        </p:txBody>
      </p:sp>
      <p:sp>
        <p:nvSpPr>
          <p:cNvPr id="16" name="Obdélník: se zakulacenými rohy 15">
            <a:extLst>
              <a:ext uri="{FF2B5EF4-FFF2-40B4-BE49-F238E27FC236}">
                <a16:creationId xmlns:a16="http://schemas.microsoft.com/office/drawing/2014/main" id="{EA73957A-F35E-4E57-8D08-EB6C90D43EA6}"/>
              </a:ext>
            </a:extLst>
          </p:cNvPr>
          <p:cNvSpPr/>
          <p:nvPr/>
        </p:nvSpPr>
        <p:spPr>
          <a:xfrm>
            <a:off x="4779352" y="1549466"/>
            <a:ext cx="2262996" cy="65766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MŠMT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Mgr. Soňa Votrubová</a:t>
            </a:r>
          </a:p>
        </p:txBody>
      </p:sp>
      <p:sp>
        <p:nvSpPr>
          <p:cNvPr id="17" name="Obdélník: se zakulacenými rohy 16">
            <a:extLst>
              <a:ext uri="{FF2B5EF4-FFF2-40B4-BE49-F238E27FC236}">
                <a16:creationId xmlns:a16="http://schemas.microsoft.com/office/drawing/2014/main" id="{8C1A854D-5C1C-43EC-A04E-95D8A3FA8109}"/>
              </a:ext>
            </a:extLst>
          </p:cNvPr>
          <p:cNvSpPr/>
          <p:nvPr/>
        </p:nvSpPr>
        <p:spPr>
          <a:xfrm>
            <a:off x="859761" y="5083672"/>
            <a:ext cx="2898476" cy="852572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 smtClean="0">
                <a:solidFill>
                  <a:prstClr val="white"/>
                </a:solidFill>
                <a:latin typeface="Calibri" panose="020F0502020204030204"/>
              </a:rPr>
              <a:t>KHK v </a:t>
            </a:r>
            <a:r>
              <a:rPr lang="cs-CZ" dirty="0">
                <a:solidFill>
                  <a:prstClr val="white"/>
                </a:solidFill>
                <a:latin typeface="Calibri" panose="020F0502020204030204"/>
              </a:rPr>
              <a:t>P</a:t>
            </a:r>
            <a:r>
              <a:rPr lang="cs-CZ" dirty="0" smtClean="0">
                <a:solidFill>
                  <a:prstClr val="white"/>
                </a:solidFill>
                <a:latin typeface="Calibri" panose="020F0502020204030204"/>
              </a:rPr>
              <a:t>K</a:t>
            </a:r>
            <a:endParaRPr lang="cs-CZ" dirty="0">
              <a:solidFill>
                <a:prstClr val="white"/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Ing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Zdeněk Mužík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Bc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Petra Čížková </a:t>
            </a:r>
          </a:p>
        </p:txBody>
      </p:sp>
      <p:sp>
        <p:nvSpPr>
          <p:cNvPr id="18" name="Obdélník: se zakulacenými rohy 17">
            <a:extLst>
              <a:ext uri="{FF2B5EF4-FFF2-40B4-BE49-F238E27FC236}">
                <a16:creationId xmlns:a16="http://schemas.microsoft.com/office/drawing/2014/main" id="{1F7913ED-EAD3-4756-A900-995AB28498FE}"/>
              </a:ext>
            </a:extLst>
          </p:cNvPr>
          <p:cNvSpPr/>
          <p:nvPr/>
        </p:nvSpPr>
        <p:spPr>
          <a:xfrm>
            <a:off x="4164349" y="4329763"/>
            <a:ext cx="3236345" cy="65766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Techmania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Science Center o.p.s.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Mgr. Vlastimil Volák</a:t>
            </a:r>
          </a:p>
        </p:txBody>
      </p:sp>
      <p:sp>
        <p:nvSpPr>
          <p:cNvPr id="19" name="Obdélník: se zakulacenými rohy 18">
            <a:extLst>
              <a:ext uri="{FF2B5EF4-FFF2-40B4-BE49-F238E27FC236}">
                <a16:creationId xmlns:a16="http://schemas.microsoft.com/office/drawing/2014/main" id="{5DF1569C-0181-4ABA-913E-FE2AA49A7D6F}"/>
              </a:ext>
            </a:extLst>
          </p:cNvPr>
          <p:cNvSpPr/>
          <p:nvPr/>
        </p:nvSpPr>
        <p:spPr>
          <a:xfrm>
            <a:off x="8327370" y="5116907"/>
            <a:ext cx="2262996" cy="65766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Biskupství plzeňské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Mgr. Jana Černíková</a:t>
            </a:r>
          </a:p>
        </p:txBody>
      </p:sp>
      <p:sp>
        <p:nvSpPr>
          <p:cNvPr id="20" name="Obdélník: se zakulacenými rohy 19">
            <a:extLst>
              <a:ext uri="{FF2B5EF4-FFF2-40B4-BE49-F238E27FC236}">
                <a16:creationId xmlns:a16="http://schemas.microsoft.com/office/drawing/2014/main" id="{A051766B-36D1-4BFD-8DDE-AE251E3FF0B4}"/>
              </a:ext>
            </a:extLst>
          </p:cNvPr>
          <p:cNvSpPr/>
          <p:nvPr/>
        </p:nvSpPr>
        <p:spPr>
          <a:xfrm>
            <a:off x="3864629" y="5724084"/>
            <a:ext cx="2262996" cy="84990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RRA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Ing. Pavel Beneš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Ing. Eva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Rojíková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bdélník: se zakulacenými rohy 20">
            <a:extLst>
              <a:ext uri="{FF2B5EF4-FFF2-40B4-BE49-F238E27FC236}">
                <a16:creationId xmlns:a16="http://schemas.microsoft.com/office/drawing/2014/main" id="{1768D1B5-5FD8-4D76-B84A-819EB1840279}"/>
              </a:ext>
            </a:extLst>
          </p:cNvPr>
          <p:cNvSpPr/>
          <p:nvPr/>
        </p:nvSpPr>
        <p:spPr>
          <a:xfrm>
            <a:off x="1601633" y="4329763"/>
            <a:ext cx="2262996" cy="6576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MAS Radbuza,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z.s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Ing. Václav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Kubernát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bdélník: se zakulacenými rohy 21">
            <a:extLst>
              <a:ext uri="{FF2B5EF4-FFF2-40B4-BE49-F238E27FC236}">
                <a16:creationId xmlns:a16="http://schemas.microsoft.com/office/drawing/2014/main" id="{FDE9A970-32F7-4509-9666-F61532ED2E78}"/>
              </a:ext>
            </a:extLst>
          </p:cNvPr>
          <p:cNvSpPr/>
          <p:nvPr/>
        </p:nvSpPr>
        <p:spPr>
          <a:xfrm>
            <a:off x="6306964" y="5884038"/>
            <a:ext cx="4244967" cy="6576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Město Klatovy – Ing. Martin Kříž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ÚKEP Města Plzně – Mgr. Jiřina Koppová</a:t>
            </a:r>
          </a:p>
        </p:txBody>
      </p:sp>
      <p:sp>
        <p:nvSpPr>
          <p:cNvPr id="3" name="Zaoblený obdélník 2"/>
          <p:cNvSpPr/>
          <p:nvPr/>
        </p:nvSpPr>
        <p:spPr>
          <a:xfrm>
            <a:off x="4406479" y="5179407"/>
            <a:ext cx="3724102" cy="382385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Krajský parlament dětí a mládeže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60278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38200" y="1164324"/>
            <a:ext cx="8713124" cy="2387600"/>
          </a:xfrm>
        </p:spPr>
        <p:txBody>
          <a:bodyPr rtlCol="0" anchor="ctr" anchorCtr="0">
            <a:normAutofit/>
          </a:bodyPr>
          <a:lstStyle/>
          <a:p>
            <a:r>
              <a:rPr lang="cs-CZ" sz="4800" b="1" dirty="0">
                <a:solidFill>
                  <a:schemeClr val="bg1"/>
                </a:solidFill>
              </a:rPr>
              <a:t>Vize vzdělávání v Plzeňském kraji v roce 2035</a:t>
            </a:r>
            <a:endParaRPr lang="cs-CZ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60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521207" y="1147156"/>
            <a:ext cx="7317695" cy="1029116"/>
          </a:xfrm>
        </p:spPr>
        <p:txBody>
          <a:bodyPr rtlCol="0">
            <a:noAutofit/>
          </a:bodyPr>
          <a:lstStyle/>
          <a:p>
            <a:r>
              <a:rPr lang="cs-CZ" b="1" dirty="0">
                <a:latin typeface="+mn-lt"/>
              </a:rPr>
              <a:t>Vize vzdělávání v Plzeňském kraji v roce 2035</a:t>
            </a:r>
            <a:endParaRPr lang="cs-CZ" b="1" dirty="0">
              <a:latin typeface="+mn-lt"/>
              <a:cs typeface="Segoe UI Light" panose="020B0502040204020203" pitchFamily="34" charset="0"/>
            </a:endParaRPr>
          </a:p>
        </p:txBody>
      </p:sp>
      <p:pic>
        <p:nvPicPr>
          <p:cNvPr id="8" name="Obrázek 7" descr="Šipka vpravo s hypertextovým odkazem na blog týmu PowerPointu Pokud chcete navštívit blog týmu PowerPointu, vyberte obrázek. ">
            <a:hlinkClick r:id="rId3" tooltip="Pokud chcete navštívit blog týmu PowerPointu, klikněte sem.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12" y="3066767"/>
            <a:ext cx="661940" cy="661940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2008909" y="3066767"/>
            <a:ext cx="794973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Účelem </a:t>
            </a: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dokumentu je formulace vize, se kterou bude dále pracováno ve strategických dokumentech kraje. </a:t>
            </a:r>
            <a:endParaRPr kumimoji="0" lang="cs-CZ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Vize </a:t>
            </a: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má inspirovat a propojovat aktéry ve vzdělávání </a:t>
            </a:r>
            <a:r>
              <a:rPr kumimoji="0" lang="cs-CZ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v Plzeňském </a:t>
            </a: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kraji, posilovat důvěru mezi nimi a motivovat je k dosahování společných cílů a posilování společných hodnot v oblasti vzdělávání i nad rámec jejich zákonných povinností. </a:t>
            </a:r>
          </a:p>
        </p:txBody>
      </p:sp>
      <p:pic>
        <p:nvPicPr>
          <p:cNvPr id="12" name="Obrázek 11" descr="Šipka vpravo s hypertextovým odkazem na blog týmu PowerPointu Pokud chcete navštívit blog týmu PowerPointu, vyberte obrázek. ">
            <a:hlinkClick r:id="rId3" tooltip="Pokud chcete navštívit blog týmu PowerPointu, klikněte sem.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48" y="4259291"/>
            <a:ext cx="661940" cy="66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1630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Program zasedání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515291"/>
            <a:ext cx="10748554" cy="4872446"/>
          </a:xfrm>
        </p:spPr>
        <p:txBody>
          <a:bodyPr>
            <a:no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Zahájení, schválení programu, schválení hostů</a:t>
            </a:r>
            <a:endParaRPr lang="cs-CZ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Aktuální informace k realizaci projektu „Krajský akční plán rozvoje vzdělávání Plzeňského kraje“</a:t>
            </a:r>
            <a:endParaRPr lang="cs-CZ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Dokument KAP - </a:t>
            </a:r>
            <a:r>
              <a:rPr lang="cs-CZ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prioritizace</a:t>
            </a: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potřeb</a:t>
            </a:r>
            <a:endParaRPr lang="cs-CZ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Schválení Vize 2035</a:t>
            </a:r>
            <a:endParaRPr lang="cs-CZ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Analýza Absolventi škol v Plzeňském kraji</a:t>
            </a:r>
            <a:endParaRPr lang="cs-CZ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Diskuse, různé</a:t>
            </a:r>
            <a:endParaRPr lang="cs-CZ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Závěr</a:t>
            </a:r>
            <a:endParaRPr lang="cs-CZ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3592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496" y="1278498"/>
            <a:ext cx="6876288" cy="640080"/>
          </a:xfrm>
        </p:spPr>
        <p:txBody>
          <a:bodyPr/>
          <a:lstStyle/>
          <a:p>
            <a:r>
              <a:rPr lang="cs-CZ" b="1" dirty="0" smtClean="0">
                <a:latin typeface="+mn-lt"/>
              </a:rPr>
              <a:t>Obsah</a:t>
            </a:r>
            <a:endParaRPr lang="cs-CZ" b="1" dirty="0"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dirty="0"/>
              <a:t>Mise Plzeňského kraje v oblasti </a:t>
            </a:r>
            <a:r>
              <a:rPr lang="cs-CZ" dirty="0" smtClean="0"/>
              <a:t>vzdělávání</a:t>
            </a:r>
          </a:p>
          <a:p>
            <a:r>
              <a:rPr lang="cs-CZ" dirty="0" smtClean="0"/>
              <a:t>Motto</a:t>
            </a:r>
          </a:p>
          <a:p>
            <a:r>
              <a:rPr lang="cs-CZ" b="1" dirty="0"/>
              <a:t>Vize aneb jak vidíme vzdělávání v Plzeňském kraji v roce 2035? </a:t>
            </a:r>
            <a:endParaRPr lang="cs-CZ" b="1" dirty="0" smtClean="0"/>
          </a:p>
          <a:p>
            <a:r>
              <a:rPr lang="cs-CZ" dirty="0"/>
              <a:t>Hlavní cíl </a:t>
            </a:r>
            <a:endParaRPr lang="cs-CZ" dirty="0" smtClean="0"/>
          </a:p>
          <a:p>
            <a:r>
              <a:rPr lang="cs-CZ" dirty="0"/>
              <a:t>Strategické cíle aneb jak toho dosáhnout?</a:t>
            </a:r>
          </a:p>
        </p:txBody>
      </p:sp>
    </p:spTree>
    <p:extLst>
      <p:ext uri="{BB962C8B-B14F-4D97-AF65-F5344CB8AC3E}">
        <p14:creationId xmlns:p14="http://schemas.microsoft.com/office/powerpoint/2010/main" val="6146843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b="1" dirty="0" smtClean="0">
                <a:latin typeface="+mn-lt"/>
                <a:cs typeface="Segoe UI Light" panose="020B0502040204020203" pitchFamily="34" charset="0"/>
              </a:rPr>
              <a:t>Mise a motto</a:t>
            </a:r>
            <a:endParaRPr lang="cs-CZ" b="1" dirty="0">
              <a:latin typeface="+mn-lt"/>
              <a:cs typeface="Segoe UI Light" panose="020B0502040204020203" pitchFamily="34" charset="0"/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4294967295"/>
          </p:nvPr>
        </p:nvSpPr>
        <p:spPr>
          <a:xfrm>
            <a:off x="541609" y="2152996"/>
            <a:ext cx="9234158" cy="4068900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ts val="1800"/>
              </a:lnSpc>
              <a:spcAft>
                <a:spcPts val="600"/>
              </a:spcAft>
            </a:pPr>
            <a:r>
              <a:rPr lang="cs-CZ" sz="1800" b="1" dirty="0" smtClean="0">
                <a:solidFill>
                  <a:srgbClr val="D24726"/>
                </a:solidFill>
              </a:rPr>
              <a:t>Mise </a:t>
            </a:r>
            <a:r>
              <a:rPr lang="cs-CZ" sz="1800" b="1" dirty="0">
                <a:solidFill>
                  <a:srgbClr val="D24726"/>
                </a:solidFill>
              </a:rPr>
              <a:t>Plzeňského kraje v oblasti vzdělávání</a:t>
            </a:r>
            <a:r>
              <a:rPr lang="cs-CZ" sz="1800" b="1" dirty="0" smtClean="0">
                <a:solidFill>
                  <a:srgbClr val="D24726"/>
                </a:solidFill>
              </a:rPr>
              <a:t> </a:t>
            </a:r>
            <a:endParaRPr lang="cs-CZ" sz="1800" b="1" dirty="0">
              <a:solidFill>
                <a:srgbClr val="D24726"/>
              </a:solidFill>
            </a:endParaRPr>
          </a:p>
          <a:p>
            <a:pPr>
              <a:lnSpc>
                <a:spcPts val="1800"/>
              </a:lnSpc>
              <a:spcAft>
                <a:spcPts val="600"/>
              </a:spcAft>
            </a:pPr>
            <a:r>
              <a:rPr lang="cs-CZ" sz="1800" dirty="0" smtClean="0"/>
              <a:t>Plzeňský </a:t>
            </a:r>
            <a:r>
              <a:rPr lang="cs-CZ" sz="1800" dirty="0"/>
              <a:t>kraj usiluje o rozvoj potenciálu každé osobnosti, její kariéry, občanství a lidství. Propojuje společnost a vytváří pozitivní klima ve vzdělávání. Inspiruje k poznávání, kreativitě a inovacím, pěstuje prostředí pro důvěru</a:t>
            </a:r>
            <a:r>
              <a:rPr lang="cs-CZ" sz="1800" dirty="0" smtClean="0"/>
              <a:t>.</a:t>
            </a:r>
          </a:p>
          <a:p>
            <a:pPr>
              <a:lnSpc>
                <a:spcPts val="1800"/>
              </a:lnSpc>
              <a:spcAft>
                <a:spcPts val="600"/>
              </a:spcAft>
            </a:pPr>
            <a:endParaRPr lang="cs-CZ" sz="1800" dirty="0"/>
          </a:p>
          <a:p>
            <a:pPr>
              <a:lnSpc>
                <a:spcPts val="1800"/>
              </a:lnSpc>
              <a:spcAft>
                <a:spcPts val="600"/>
              </a:spcAft>
            </a:pPr>
            <a:r>
              <a:rPr lang="cs-CZ" sz="1800" b="1" dirty="0" smtClean="0">
                <a:solidFill>
                  <a:srgbClr val="D24726"/>
                </a:solidFill>
              </a:rPr>
              <a:t> </a:t>
            </a:r>
            <a:r>
              <a:rPr lang="cs-CZ" sz="1800" b="1" dirty="0">
                <a:solidFill>
                  <a:srgbClr val="D24726"/>
                </a:solidFill>
              </a:rPr>
              <a:t>Motto </a:t>
            </a:r>
            <a:endParaRPr lang="cs-CZ" sz="1800" b="1" dirty="0" smtClean="0">
              <a:solidFill>
                <a:srgbClr val="D24726"/>
              </a:solidFill>
            </a:endParaRPr>
          </a:p>
          <a:p>
            <a:pPr>
              <a:lnSpc>
                <a:spcPts val="1800"/>
              </a:lnSpc>
              <a:spcAft>
                <a:spcPts val="600"/>
              </a:spcAft>
            </a:pPr>
            <a:r>
              <a:rPr lang="cs-CZ" sz="1800" dirty="0" smtClean="0"/>
              <a:t>Poznávej</a:t>
            </a:r>
            <a:r>
              <a:rPr lang="cs-CZ" sz="1800" dirty="0"/>
              <a:t>, Inspiruj, Propojuj!</a:t>
            </a:r>
            <a:endParaRPr lang="cs-CZ" sz="1800" dirty="0">
              <a:solidFill>
                <a:prstClr val="black">
                  <a:lumMod val="75000"/>
                  <a:lumOff val="25000"/>
                </a:prst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929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21207" y="448056"/>
            <a:ext cx="9761637" cy="640080"/>
          </a:xfrm>
        </p:spPr>
        <p:txBody>
          <a:bodyPr>
            <a:normAutofit fontScale="90000"/>
          </a:bodyPr>
          <a:lstStyle/>
          <a:p>
            <a:r>
              <a:rPr lang="cs-CZ" b="1" dirty="0">
                <a:latin typeface="+mn-lt"/>
              </a:rPr>
              <a:t>Vize aneb jak vidíme vzdělávání v Plzeňském kraji v roce 2035?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0"/>
          </p:nvPr>
        </p:nvSpPr>
        <p:spPr>
          <a:xfrm>
            <a:off x="539495" y="1435608"/>
            <a:ext cx="9992730" cy="4873752"/>
          </a:xfrm>
        </p:spPr>
        <p:txBody>
          <a:bodyPr>
            <a:normAutofit fontScale="77500" lnSpcReduction="20000"/>
          </a:bodyPr>
          <a:lstStyle/>
          <a:p>
            <a:r>
              <a:rPr lang="cs-CZ" sz="1800" i="1" dirty="0"/>
              <a:t>Vzdělávání je v Plzeňském kraji vnímáno jako významná hodnota v lidském i společenském životě. </a:t>
            </a:r>
            <a:endParaRPr lang="cs-CZ" sz="1800" i="1" dirty="0" smtClean="0"/>
          </a:p>
          <a:p>
            <a:r>
              <a:rPr lang="cs-CZ" sz="1800" i="1" dirty="0" smtClean="0"/>
              <a:t>Občané </a:t>
            </a:r>
            <a:r>
              <a:rPr lang="cs-CZ" sz="1800" i="1" dirty="0"/>
              <a:t>kraje jsou vybaveni všemi kompetencemi, které umožňují vést spokojený a plnohodnotný život ve svobodné společnosti. </a:t>
            </a:r>
            <a:endParaRPr lang="cs-CZ" sz="1800" i="1" dirty="0" smtClean="0"/>
          </a:p>
          <a:p>
            <a:r>
              <a:rPr lang="cs-CZ" sz="1800" i="1" dirty="0" smtClean="0"/>
              <a:t>Každý </a:t>
            </a:r>
            <a:r>
              <a:rPr lang="cs-CZ" sz="1800" i="1" dirty="0"/>
              <a:t>má příležitost rozvíjet svůj potenciál a dovednosti a volit si vlastní životní cestu. </a:t>
            </a:r>
            <a:endParaRPr lang="cs-CZ" sz="1800" i="1" dirty="0" smtClean="0"/>
          </a:p>
          <a:p>
            <a:r>
              <a:rPr lang="cs-CZ" sz="1800" i="1" dirty="0" smtClean="0"/>
              <a:t>Vzdělávání </a:t>
            </a:r>
            <a:r>
              <a:rPr lang="cs-CZ" sz="1800" i="1" dirty="0"/>
              <a:t>je zde kvalitní, vzdělávací instituce mají vysokou prestiž a nabízí atraktivní prostředí. </a:t>
            </a:r>
            <a:endParaRPr lang="cs-CZ" sz="1800" i="1" dirty="0" smtClean="0"/>
          </a:p>
          <a:p>
            <a:r>
              <a:rPr lang="cs-CZ" sz="1800" i="1" dirty="0" smtClean="0"/>
              <a:t>Mezi </a:t>
            </a:r>
            <a:r>
              <a:rPr lang="cs-CZ" sz="1800" i="1" dirty="0"/>
              <a:t>výsledky vzdělávání převažují kompetence, jejichž osvojení je nezbytné pro život v proměnlivé společnosti. </a:t>
            </a:r>
            <a:endParaRPr lang="cs-CZ" sz="1800" i="1" dirty="0" smtClean="0"/>
          </a:p>
          <a:p>
            <a:r>
              <a:rPr lang="cs-CZ" sz="1800" i="1" dirty="0" smtClean="0"/>
              <a:t>Učitelé </a:t>
            </a:r>
            <a:r>
              <a:rPr lang="cs-CZ" sz="1800" i="1" dirty="0"/>
              <a:t>v Plzeňském kraji jsou primárně průvodci vzdělávání - spolupracují se žáky, zajišťují personalizaci výuky a rozvíjejí kreativitu žáků. </a:t>
            </a:r>
            <a:endParaRPr lang="cs-CZ" sz="1800" i="1" dirty="0" smtClean="0"/>
          </a:p>
          <a:p>
            <a:r>
              <a:rPr lang="cs-CZ" sz="1800" i="1" dirty="0" smtClean="0"/>
              <a:t>Vzájemnou </a:t>
            </a:r>
            <a:r>
              <a:rPr lang="cs-CZ" sz="1800" i="1" dirty="0"/>
              <a:t>spoluprací vytvářejí učitelé, žáci a rodiče pozitivní, bezpečné a inspirativní klima ve škole i společnosti. </a:t>
            </a:r>
            <a:endParaRPr lang="cs-CZ" sz="1800" i="1" dirty="0" smtClean="0"/>
          </a:p>
          <a:p>
            <a:r>
              <a:rPr lang="cs-CZ" sz="1800" i="1" dirty="0" smtClean="0"/>
              <a:t>Celoživotní </a:t>
            </a:r>
            <a:r>
              <a:rPr lang="cs-CZ" sz="1800" i="1" dirty="0"/>
              <a:t>učení v kraji dokáže pružně reagovat na společenský vývoj a potřeby </a:t>
            </a:r>
            <a:r>
              <a:rPr lang="cs-CZ" sz="1800" i="1" dirty="0" smtClean="0"/>
              <a:t>regionu.</a:t>
            </a:r>
            <a:endParaRPr lang="cs-CZ" sz="1800" i="1" dirty="0"/>
          </a:p>
        </p:txBody>
      </p:sp>
    </p:spTree>
    <p:extLst>
      <p:ext uri="{BB962C8B-B14F-4D97-AF65-F5344CB8AC3E}">
        <p14:creationId xmlns:p14="http://schemas.microsoft.com/office/powerpoint/2010/main" val="1884410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>
                <a:latin typeface="+mn-lt"/>
              </a:rPr>
              <a:t>Hlavní </a:t>
            </a:r>
            <a:r>
              <a:rPr lang="cs-CZ" b="1" dirty="0" smtClean="0">
                <a:latin typeface="+mn-lt"/>
              </a:rPr>
              <a:t>cíl: </a:t>
            </a:r>
            <a:r>
              <a:rPr lang="cs-CZ" b="1" dirty="0">
                <a:latin typeface="+mn-lt"/>
              </a:rPr>
              <a:t>Zlepšit úroveň vzdělanosti v kraji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0"/>
          </p:nvPr>
        </p:nvSpPr>
        <p:spPr>
          <a:xfrm>
            <a:off x="880317" y="1812174"/>
            <a:ext cx="6393319" cy="4447309"/>
          </a:xfrm>
        </p:spPr>
        <p:txBody>
          <a:bodyPr>
            <a:normAutofit/>
          </a:bodyPr>
          <a:lstStyle/>
          <a:p>
            <a:r>
              <a:rPr lang="cs-CZ" sz="1600" dirty="0" smtClean="0"/>
              <a:t>V </a:t>
            </a:r>
            <a:r>
              <a:rPr lang="cs-CZ" sz="1600" dirty="0"/>
              <a:t>roce 2035 je v Plzeňském kraji oproti roku 2019: </a:t>
            </a:r>
            <a:endParaRPr lang="cs-CZ" sz="1600" dirty="0" smtClean="0"/>
          </a:p>
          <a:p>
            <a:pPr marL="400050" lvl="1" indent="-171450"/>
            <a:r>
              <a:rPr lang="cs-CZ" sz="1600" dirty="0" smtClean="0"/>
              <a:t>vyšší </a:t>
            </a:r>
            <a:r>
              <a:rPr lang="cs-CZ" sz="1600" dirty="0"/>
              <a:t>podíl osob, které </a:t>
            </a:r>
            <a:r>
              <a:rPr lang="cs-CZ" sz="1600" b="1" dirty="0"/>
              <a:t>úspěšně ukončí </a:t>
            </a:r>
            <a:r>
              <a:rPr lang="cs-CZ" sz="1600" b="1" dirty="0" smtClean="0"/>
              <a:t>studium</a:t>
            </a:r>
          </a:p>
          <a:p>
            <a:pPr marL="400050" lvl="1" indent="-171450"/>
            <a:r>
              <a:rPr lang="cs-CZ" sz="1600" b="1" dirty="0" smtClean="0"/>
              <a:t>nižší </a:t>
            </a:r>
            <a:r>
              <a:rPr lang="cs-CZ" sz="1600" b="1" dirty="0"/>
              <a:t>podíl</a:t>
            </a:r>
            <a:r>
              <a:rPr lang="cs-CZ" sz="1600" dirty="0"/>
              <a:t> obyvatel Plzeňského kraje </a:t>
            </a:r>
            <a:r>
              <a:rPr lang="cs-CZ" sz="1600" b="1" dirty="0"/>
              <a:t>se základním vzděláním </a:t>
            </a:r>
            <a:endParaRPr lang="cs-CZ" sz="1600" b="1" dirty="0" smtClean="0"/>
          </a:p>
          <a:p>
            <a:pPr marL="400050" lvl="1" indent="-171450"/>
            <a:r>
              <a:rPr lang="cs-CZ" sz="1600" b="1" dirty="0" smtClean="0"/>
              <a:t> </a:t>
            </a:r>
            <a:r>
              <a:rPr lang="cs-CZ" sz="1600" b="1" dirty="0"/>
              <a:t>vyšší podíl </a:t>
            </a:r>
            <a:r>
              <a:rPr lang="cs-CZ" sz="1600" dirty="0"/>
              <a:t>obyvatel v populaci 25 – 64 let </a:t>
            </a:r>
            <a:r>
              <a:rPr lang="cs-CZ" sz="1600" b="1" dirty="0"/>
              <a:t>s vysokoškolským vzděláním </a:t>
            </a:r>
            <a:endParaRPr lang="cs-CZ" sz="1600" b="1" dirty="0" smtClean="0"/>
          </a:p>
          <a:p>
            <a:pPr marL="400050" lvl="1" indent="-171450"/>
            <a:r>
              <a:rPr lang="cs-CZ" sz="1600" b="1" dirty="0" smtClean="0"/>
              <a:t>vyšší </a:t>
            </a:r>
            <a:r>
              <a:rPr lang="cs-CZ" sz="1600" b="1" dirty="0"/>
              <a:t>podíl</a:t>
            </a:r>
            <a:r>
              <a:rPr lang="cs-CZ" sz="1600" dirty="0"/>
              <a:t> obyvatel aktivních </a:t>
            </a:r>
            <a:r>
              <a:rPr lang="cs-CZ" sz="1600" b="1" dirty="0"/>
              <a:t>v celoživotním učení </a:t>
            </a:r>
            <a:endParaRPr lang="cs-CZ" sz="1600" b="1" dirty="0" smtClean="0"/>
          </a:p>
        </p:txBody>
      </p:sp>
    </p:spTree>
    <p:extLst>
      <p:ext uri="{BB962C8B-B14F-4D97-AF65-F5344CB8AC3E}">
        <p14:creationId xmlns:p14="http://schemas.microsoft.com/office/powerpoint/2010/main" val="35823379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+mn-lt"/>
              </a:rPr>
              <a:t>Strategické cíle </a:t>
            </a:r>
            <a:r>
              <a:rPr lang="cs-CZ" b="1" dirty="0"/>
              <a:t>aneb jak toho dosáhnout?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0"/>
          </p:nvPr>
        </p:nvSpPr>
        <p:spPr>
          <a:xfrm>
            <a:off x="888630" y="1867870"/>
            <a:ext cx="5703363" cy="3977640"/>
          </a:xfrm>
        </p:spPr>
        <p:txBody>
          <a:bodyPr>
            <a:normAutofit/>
          </a:bodyPr>
          <a:lstStyle/>
          <a:p>
            <a:pPr marL="228600" indent="-228600">
              <a:buAutoNum type="arabicPeriod"/>
            </a:pPr>
            <a:r>
              <a:rPr lang="cs-CZ" sz="1600" b="1" dirty="0" smtClean="0"/>
              <a:t>Zpřístupnit </a:t>
            </a:r>
            <a:r>
              <a:rPr lang="cs-CZ" sz="1600" b="1" dirty="0"/>
              <a:t>všem </a:t>
            </a:r>
            <a:r>
              <a:rPr lang="cs-CZ" sz="1600" dirty="0"/>
              <a:t>široké možnosti vzdělávacích aktivit </a:t>
            </a:r>
            <a:endParaRPr lang="cs-CZ" sz="1600" dirty="0" smtClean="0"/>
          </a:p>
          <a:p>
            <a:pPr marL="228600" indent="-228600">
              <a:buAutoNum type="arabicPeriod"/>
            </a:pPr>
            <a:r>
              <a:rPr lang="cs-CZ" sz="1600" b="1" dirty="0" smtClean="0"/>
              <a:t>Zvyšovat </a:t>
            </a:r>
            <a:r>
              <a:rPr lang="cs-CZ" sz="1600" b="1" dirty="0"/>
              <a:t>vzdělanost pedagogů a </a:t>
            </a:r>
            <a:r>
              <a:rPr lang="cs-CZ" sz="1600" b="1" dirty="0" smtClean="0"/>
              <a:t>ředitelů</a:t>
            </a:r>
          </a:p>
          <a:p>
            <a:pPr marL="228600" indent="-228600">
              <a:buAutoNum type="arabicPeriod"/>
            </a:pPr>
            <a:r>
              <a:rPr lang="cs-CZ" sz="1600" dirty="0" smtClean="0"/>
              <a:t>Zaměřit </a:t>
            </a:r>
            <a:r>
              <a:rPr lang="cs-CZ" sz="1600" dirty="0"/>
              <a:t>vzdělávání na </a:t>
            </a:r>
            <a:r>
              <a:rPr lang="cs-CZ" sz="1600" b="1" dirty="0"/>
              <a:t>rozvoj osobnosti, kariéry a </a:t>
            </a:r>
            <a:r>
              <a:rPr lang="cs-CZ" sz="1600" b="1" dirty="0" smtClean="0"/>
              <a:t>občanství</a:t>
            </a:r>
          </a:p>
          <a:p>
            <a:pPr marL="228600" indent="-228600">
              <a:buAutoNum type="arabicPeriod"/>
            </a:pPr>
            <a:r>
              <a:rPr lang="cs-CZ" sz="1600" dirty="0"/>
              <a:t>Zajišťovat </a:t>
            </a:r>
            <a:r>
              <a:rPr lang="cs-CZ" sz="1600" b="1" dirty="0"/>
              <a:t>efektivní komunikaci</a:t>
            </a:r>
            <a:r>
              <a:rPr lang="cs-CZ" sz="1600" dirty="0"/>
              <a:t>, </a:t>
            </a:r>
            <a:r>
              <a:rPr lang="cs-CZ" sz="1600" b="1" dirty="0"/>
              <a:t>důvěru</a:t>
            </a:r>
            <a:r>
              <a:rPr lang="cs-CZ" sz="1600" dirty="0"/>
              <a:t> a </a:t>
            </a:r>
            <a:r>
              <a:rPr lang="cs-CZ" sz="1600" b="1" dirty="0"/>
              <a:t>bezpečné klima</a:t>
            </a:r>
            <a:r>
              <a:rPr lang="cs-CZ" sz="1600" dirty="0"/>
              <a:t> všech aktérů ve vzdělávání</a:t>
            </a:r>
          </a:p>
        </p:txBody>
      </p:sp>
    </p:spTree>
    <p:extLst>
      <p:ext uri="{BB962C8B-B14F-4D97-AF65-F5344CB8AC3E}">
        <p14:creationId xmlns:p14="http://schemas.microsoft.com/office/powerpoint/2010/main" val="6094966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21207" y="448056"/>
            <a:ext cx="8905426" cy="640080"/>
          </a:xfrm>
        </p:spPr>
        <p:txBody>
          <a:bodyPr>
            <a:normAutofit fontScale="90000"/>
          </a:bodyPr>
          <a:lstStyle/>
          <a:p>
            <a:r>
              <a:rPr lang="cs-CZ" b="1" dirty="0" smtClean="0">
                <a:latin typeface="+mn-lt"/>
              </a:rPr>
              <a:t>1. Zpřístupnit </a:t>
            </a:r>
            <a:r>
              <a:rPr lang="cs-CZ" b="1" dirty="0">
                <a:latin typeface="+mn-lt"/>
              </a:rPr>
              <a:t>všem široké možnosti vzdělávacích aktivit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0"/>
          </p:nvPr>
        </p:nvSpPr>
        <p:spPr>
          <a:xfrm>
            <a:off x="539496" y="1435608"/>
            <a:ext cx="10524744" cy="4599432"/>
          </a:xfrm>
        </p:spPr>
        <p:txBody>
          <a:bodyPr>
            <a:normAutofit/>
          </a:bodyPr>
          <a:lstStyle/>
          <a:p>
            <a:r>
              <a:rPr lang="cs-CZ" sz="1600" dirty="0"/>
              <a:t>V kraji je dostupná </a:t>
            </a:r>
            <a:r>
              <a:rPr lang="cs-CZ" sz="1600" b="1" dirty="0"/>
              <a:t>široká nabídka vzdělávacích aktivit pro všechny věkové skupiny </a:t>
            </a:r>
            <a:r>
              <a:rPr lang="cs-CZ" sz="1600" dirty="0"/>
              <a:t>v rámci formálního, neformálního i celoživotního vzdělávání. </a:t>
            </a:r>
            <a:endParaRPr lang="cs-CZ" sz="1600" dirty="0" smtClean="0"/>
          </a:p>
          <a:p>
            <a:r>
              <a:rPr lang="cs-CZ" sz="1600" dirty="0" smtClean="0"/>
              <a:t>Plzeňský </a:t>
            </a:r>
            <a:r>
              <a:rPr lang="cs-CZ" sz="1600" dirty="0"/>
              <a:t>kraj zajišťuje </a:t>
            </a:r>
            <a:r>
              <a:rPr lang="cs-CZ" sz="1600" b="1" dirty="0"/>
              <a:t>stabilní síť škol a školských </a:t>
            </a:r>
            <a:r>
              <a:rPr lang="cs-CZ" sz="1600" b="1" dirty="0" smtClean="0"/>
              <a:t>zařízení </a:t>
            </a:r>
            <a:r>
              <a:rPr lang="cs-CZ" sz="1600" dirty="0" smtClean="0"/>
              <a:t>s </a:t>
            </a:r>
            <a:r>
              <a:rPr lang="cs-CZ" sz="1600" dirty="0"/>
              <a:t>respektem k prosperitě jednotlivých regionů kraje. </a:t>
            </a:r>
            <a:endParaRPr lang="cs-CZ" sz="1600" dirty="0" smtClean="0"/>
          </a:p>
          <a:p>
            <a:r>
              <a:rPr lang="cs-CZ" sz="1600" dirty="0" smtClean="0"/>
              <a:t>Zájemcům </a:t>
            </a:r>
            <a:r>
              <a:rPr lang="cs-CZ" sz="1600" dirty="0"/>
              <a:t>o vzdělávání je k dispozici </a:t>
            </a:r>
            <a:r>
              <a:rPr lang="cs-CZ" sz="1600" b="1" dirty="0"/>
              <a:t>kariérové poradenství pro volbu optimální vzdělávací či kariérní cesty</a:t>
            </a:r>
            <a:r>
              <a:rPr lang="cs-CZ" sz="1600" dirty="0"/>
              <a:t>. </a:t>
            </a:r>
            <a:endParaRPr lang="cs-CZ" sz="1600" dirty="0" smtClean="0"/>
          </a:p>
          <a:p>
            <a:r>
              <a:rPr lang="cs-CZ" sz="1600" dirty="0" smtClean="0"/>
              <a:t>Poradenství </a:t>
            </a:r>
            <a:r>
              <a:rPr lang="cs-CZ" sz="1600" dirty="0"/>
              <a:t>je zásadní a nedílnou součástí vzdělávání a celoživotního učení. </a:t>
            </a:r>
            <a:endParaRPr lang="cs-CZ" sz="1600" dirty="0" smtClean="0"/>
          </a:p>
          <a:p>
            <a:r>
              <a:rPr lang="cs-CZ" sz="1600" dirty="0" smtClean="0"/>
              <a:t>Aktéři </a:t>
            </a:r>
            <a:r>
              <a:rPr lang="cs-CZ" sz="1600" dirty="0"/>
              <a:t>ve vzdělávání reagují na </a:t>
            </a:r>
            <a:r>
              <a:rPr lang="cs-CZ" sz="1600" b="1" dirty="0"/>
              <a:t>potřeby společnosti</a:t>
            </a:r>
            <a:r>
              <a:rPr lang="cs-CZ" sz="1600" dirty="0"/>
              <a:t> a spolupracují při zajištění </a:t>
            </a:r>
            <a:r>
              <a:rPr lang="cs-CZ" sz="1600" b="1" dirty="0"/>
              <a:t>prostupnosti, nabídky a realizace kvalitních vzdělávacích služeb</a:t>
            </a:r>
            <a:r>
              <a:rPr lang="cs-CZ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708097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21207" y="448056"/>
            <a:ext cx="6976873" cy="640080"/>
          </a:xfrm>
        </p:spPr>
        <p:txBody>
          <a:bodyPr>
            <a:normAutofit fontScale="90000"/>
          </a:bodyPr>
          <a:lstStyle/>
          <a:p>
            <a:r>
              <a:rPr lang="cs-CZ" b="1" dirty="0">
                <a:latin typeface="+mn-lt"/>
              </a:rPr>
              <a:t>2. Zvyšovat vzdělanost pedagogů a </a:t>
            </a:r>
            <a:r>
              <a:rPr lang="cs-CZ" b="1" dirty="0" smtClean="0">
                <a:latin typeface="+mn-lt"/>
              </a:rPr>
              <a:t>ředitelů</a:t>
            </a:r>
            <a:endParaRPr lang="cs-CZ" b="1" dirty="0"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0"/>
          </p:nvPr>
        </p:nvSpPr>
        <p:spPr>
          <a:xfrm>
            <a:off x="581058" y="1377418"/>
            <a:ext cx="9502279" cy="5131447"/>
          </a:xfrm>
        </p:spPr>
        <p:txBody>
          <a:bodyPr>
            <a:noAutofit/>
          </a:bodyPr>
          <a:lstStyle/>
          <a:p>
            <a:r>
              <a:rPr lang="cs-CZ" sz="1600" b="1" dirty="0"/>
              <a:t>Povolání učitele </a:t>
            </a:r>
            <a:r>
              <a:rPr lang="cs-CZ" sz="1600" dirty="0"/>
              <a:t>v Plzeňském kraji je v roce 2035 považováno veřejností za </a:t>
            </a:r>
            <a:r>
              <a:rPr lang="cs-CZ" sz="1600" b="1" dirty="0"/>
              <a:t>respektované </a:t>
            </a:r>
            <a:r>
              <a:rPr lang="cs-CZ" sz="1600" b="1" dirty="0" smtClean="0"/>
              <a:t>s významným </a:t>
            </a:r>
            <a:r>
              <a:rPr lang="cs-CZ" sz="1600" b="1" dirty="0"/>
              <a:t>dopadem na prosperitu a kvalitu života</a:t>
            </a:r>
            <a:r>
              <a:rPr lang="cs-CZ" sz="1600" dirty="0"/>
              <a:t> v regionu. </a:t>
            </a:r>
            <a:endParaRPr lang="cs-CZ" sz="1600" dirty="0" smtClean="0"/>
          </a:p>
          <a:p>
            <a:r>
              <a:rPr lang="cs-CZ" sz="1600" dirty="0" smtClean="0"/>
              <a:t>Učitelé </a:t>
            </a:r>
            <a:r>
              <a:rPr lang="cs-CZ" sz="1600" dirty="0"/>
              <a:t>ve výuce aktivně rozvíjejí </a:t>
            </a:r>
            <a:r>
              <a:rPr lang="cs-CZ" sz="1600" b="1" dirty="0"/>
              <a:t>měkké kompetence </a:t>
            </a:r>
            <a:r>
              <a:rPr lang="cs-CZ" sz="1600" dirty="0"/>
              <a:t>žáků, aplikují </a:t>
            </a:r>
            <a:r>
              <a:rPr lang="cs-CZ" sz="1600" b="1" dirty="0"/>
              <a:t>partnerský přístup respektující individualitu </a:t>
            </a:r>
            <a:r>
              <a:rPr lang="cs-CZ" sz="1600" dirty="0"/>
              <a:t>každého žáka a využívají </a:t>
            </a:r>
            <a:r>
              <a:rPr lang="cs-CZ" sz="1600" b="1" dirty="0"/>
              <a:t>formativní hodnocení </a:t>
            </a:r>
            <a:r>
              <a:rPr lang="cs-CZ" sz="1600" dirty="0"/>
              <a:t>žáků. </a:t>
            </a:r>
            <a:endParaRPr lang="cs-CZ" sz="1600" dirty="0" smtClean="0"/>
          </a:p>
          <a:p>
            <a:r>
              <a:rPr lang="cs-CZ" sz="1600" dirty="0" smtClean="0"/>
              <a:t>Každý </a:t>
            </a:r>
            <a:r>
              <a:rPr lang="cs-CZ" sz="1600" b="1" dirty="0"/>
              <a:t>pedagog je inspirativním příkladem </a:t>
            </a:r>
            <a:r>
              <a:rPr lang="cs-CZ" sz="1600" dirty="0"/>
              <a:t>a průvodcem žáků a </a:t>
            </a:r>
            <a:r>
              <a:rPr lang="cs-CZ" sz="1600" b="1" dirty="0"/>
              <a:t>dbá o svůj osobnostně profesní rozvoj</a:t>
            </a:r>
            <a:r>
              <a:rPr lang="cs-CZ" sz="1600" dirty="0"/>
              <a:t>. </a:t>
            </a:r>
            <a:endParaRPr lang="cs-CZ" sz="1600" dirty="0" smtClean="0"/>
          </a:p>
          <a:p>
            <a:r>
              <a:rPr lang="cs-CZ" sz="1600" dirty="0" smtClean="0"/>
              <a:t>Učitelé </a:t>
            </a:r>
            <a:r>
              <a:rPr lang="cs-CZ" sz="1600" dirty="0"/>
              <a:t>rozšiřují svou komfortní zónu v oblasti </a:t>
            </a:r>
            <a:r>
              <a:rPr lang="cs-CZ" sz="1600" b="1" dirty="0"/>
              <a:t>vnímání individuality žáka</a:t>
            </a:r>
            <a:r>
              <a:rPr lang="cs-CZ" sz="1600" dirty="0"/>
              <a:t>. </a:t>
            </a:r>
            <a:endParaRPr lang="cs-CZ" sz="1600" dirty="0" smtClean="0"/>
          </a:p>
          <a:p>
            <a:r>
              <a:rPr lang="cs-CZ" sz="1600" b="1" dirty="0" smtClean="0"/>
              <a:t>Ředitelé </a:t>
            </a:r>
            <a:r>
              <a:rPr lang="cs-CZ" sz="1600" b="1" dirty="0"/>
              <a:t>jsou pedagogickými leadery </a:t>
            </a:r>
            <a:r>
              <a:rPr lang="cs-CZ" sz="1600" dirty="0"/>
              <a:t>a usilují o vysokou prestiž a atraktivitu škol a školských zařízení. </a:t>
            </a:r>
            <a:endParaRPr lang="cs-CZ" sz="1600" dirty="0" smtClean="0"/>
          </a:p>
          <a:p>
            <a:r>
              <a:rPr lang="cs-CZ" sz="1600" dirty="0" smtClean="0"/>
              <a:t>Západočeská </a:t>
            </a:r>
            <a:r>
              <a:rPr lang="cs-CZ" sz="1600" dirty="0"/>
              <a:t>univerzita v Plzni připravuje budoucí učitele v souladu s vizí Plzeňského kraje a následně </a:t>
            </a:r>
            <a:r>
              <a:rPr lang="cs-CZ" sz="1600" dirty="0" smtClean="0"/>
              <a:t>ve spolupráci </a:t>
            </a:r>
            <a:r>
              <a:rPr lang="cs-CZ" sz="1600" dirty="0"/>
              <a:t>s ostatními vzdělávacími institucemi usiluje o jejich celoživotní rozvoj. </a:t>
            </a:r>
          </a:p>
        </p:txBody>
      </p:sp>
    </p:spTree>
    <p:extLst>
      <p:ext uri="{BB962C8B-B14F-4D97-AF65-F5344CB8AC3E}">
        <p14:creationId xmlns:p14="http://schemas.microsoft.com/office/powerpoint/2010/main" val="30021085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21207" y="448056"/>
            <a:ext cx="9587069" cy="640080"/>
          </a:xfrm>
        </p:spPr>
        <p:txBody>
          <a:bodyPr>
            <a:normAutofit fontScale="90000"/>
          </a:bodyPr>
          <a:lstStyle/>
          <a:p>
            <a:r>
              <a:rPr lang="cs-CZ" b="1" dirty="0">
                <a:latin typeface="+mn-lt"/>
              </a:rPr>
              <a:t>3. Zaměřit vzdělávání na rozvoj osobnosti, kariéry a občanství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0"/>
          </p:nvPr>
        </p:nvSpPr>
        <p:spPr>
          <a:xfrm>
            <a:off x="613477" y="1485484"/>
            <a:ext cx="9402527" cy="5031694"/>
          </a:xfrm>
        </p:spPr>
        <p:txBody>
          <a:bodyPr>
            <a:normAutofit/>
          </a:bodyPr>
          <a:lstStyle/>
          <a:p>
            <a:r>
              <a:rPr lang="cs-CZ" sz="1600" b="1" dirty="0"/>
              <a:t>Cílem</a:t>
            </a:r>
            <a:r>
              <a:rPr lang="cs-CZ" sz="1600" dirty="0"/>
              <a:t> vzdělávání v Plzeňském kraji je mít </a:t>
            </a:r>
            <a:r>
              <a:rPr lang="cs-CZ" sz="1600" b="1" dirty="0"/>
              <a:t>aktivní a odpovědné obyvatele </a:t>
            </a:r>
            <a:r>
              <a:rPr lang="cs-CZ" sz="1600" dirty="0"/>
              <a:t>připravené fungovat </a:t>
            </a:r>
            <a:r>
              <a:rPr lang="cs-CZ" sz="1600" dirty="0" smtClean="0"/>
              <a:t>v měnící </a:t>
            </a:r>
            <a:r>
              <a:rPr lang="cs-CZ" sz="1600" dirty="0"/>
              <a:t>se společnosti a reflektovat celosvětový společensko-technologický vývoj. </a:t>
            </a:r>
            <a:endParaRPr lang="cs-CZ" sz="1600" dirty="0" smtClean="0"/>
          </a:p>
          <a:p>
            <a:r>
              <a:rPr lang="cs-CZ" sz="1600" b="1" dirty="0" smtClean="0"/>
              <a:t>Osobnostně </a:t>
            </a:r>
            <a:r>
              <a:rPr lang="cs-CZ" sz="1600" b="1" dirty="0"/>
              <a:t>sociální rozvoj žáka je prioritou </a:t>
            </a:r>
            <a:r>
              <a:rPr lang="cs-CZ" sz="1600" dirty="0"/>
              <a:t>každé školy a školského zařízení. Pedagogové využívají pedagogickou diagnostiku a kooperují s dalšími partnery </a:t>
            </a:r>
            <a:r>
              <a:rPr lang="cs-CZ" sz="1600" b="1" dirty="0"/>
              <a:t>v zájmu rozvoje potenciálu a kompetencí </a:t>
            </a:r>
            <a:r>
              <a:rPr lang="cs-CZ" sz="1600" dirty="0"/>
              <a:t>každého žáka. </a:t>
            </a:r>
            <a:endParaRPr lang="cs-CZ" sz="1600" dirty="0" smtClean="0"/>
          </a:p>
          <a:p>
            <a:r>
              <a:rPr lang="cs-CZ" sz="1600" b="1" dirty="0" smtClean="0"/>
              <a:t>Vhodný </a:t>
            </a:r>
            <a:r>
              <a:rPr lang="cs-CZ" sz="1600" b="1" dirty="0"/>
              <a:t>inkluzivní přístup</a:t>
            </a:r>
            <a:r>
              <a:rPr lang="cs-CZ" sz="1600" dirty="0"/>
              <a:t> je přirozenou a nedílnou součástí celého vzdělávacího procesu a </a:t>
            </a:r>
            <a:r>
              <a:rPr lang="cs-CZ" sz="1600" b="1" dirty="0"/>
              <a:t>omezuje souvislost mezi vzdělávacími výsledky a socioekonomickým původem</a:t>
            </a:r>
            <a:r>
              <a:rPr lang="cs-CZ" sz="1600" dirty="0"/>
              <a:t>. </a:t>
            </a:r>
            <a:endParaRPr lang="cs-CZ" sz="1600" dirty="0" smtClean="0"/>
          </a:p>
          <a:p>
            <a:r>
              <a:rPr lang="cs-CZ" sz="1600" b="1" dirty="0" smtClean="0"/>
              <a:t>Neformální </a:t>
            </a:r>
            <a:r>
              <a:rPr lang="cs-CZ" sz="1600" b="1" dirty="0"/>
              <a:t>vzdělávání </a:t>
            </a:r>
            <a:r>
              <a:rPr lang="cs-CZ" sz="1600" dirty="0"/>
              <a:t>rozvíjí kompetence a potenciál žáků nad rámec povinné výuky a vytváří širokou paletu příležitostí k podpoře jejich zájmů a talentů.</a:t>
            </a:r>
          </a:p>
        </p:txBody>
      </p:sp>
    </p:spTree>
    <p:extLst>
      <p:ext uri="{BB962C8B-B14F-4D97-AF65-F5344CB8AC3E}">
        <p14:creationId xmlns:p14="http://schemas.microsoft.com/office/powerpoint/2010/main" val="1343646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>
                <a:latin typeface="+mn-lt"/>
              </a:rPr>
              <a:t>4. Zajišťovat efektivní komunikaci, důvěru a bezpečné klima všech aktérů ve vzdělávání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0"/>
          </p:nvPr>
        </p:nvSpPr>
        <p:spPr>
          <a:xfrm>
            <a:off x="521207" y="1551986"/>
            <a:ext cx="8654381" cy="3977640"/>
          </a:xfrm>
        </p:spPr>
        <p:txBody>
          <a:bodyPr>
            <a:normAutofit/>
          </a:bodyPr>
          <a:lstStyle/>
          <a:p>
            <a:r>
              <a:rPr lang="cs-CZ" sz="1600" b="1" dirty="0"/>
              <a:t>Spolupráce ve školách</a:t>
            </a:r>
            <a:r>
              <a:rPr lang="cs-CZ" sz="1600" dirty="0"/>
              <a:t>, s rodiči i mezi aktéry ve vzdělávání probíhá </a:t>
            </a:r>
            <a:r>
              <a:rPr lang="cs-CZ" sz="1600" b="1" dirty="0"/>
              <a:t>efektivně ve vzájemném respektu k rolím</a:t>
            </a:r>
            <a:r>
              <a:rPr lang="cs-CZ" sz="1600" dirty="0"/>
              <a:t>, které zastávají. </a:t>
            </a:r>
            <a:endParaRPr lang="cs-CZ" sz="1600" dirty="0" smtClean="0"/>
          </a:p>
          <a:p>
            <a:r>
              <a:rPr lang="cs-CZ" sz="1600" b="1" dirty="0" smtClean="0"/>
              <a:t>Bezpečné </a:t>
            </a:r>
            <a:r>
              <a:rPr lang="cs-CZ" sz="1600" b="1" dirty="0"/>
              <a:t>klima </a:t>
            </a:r>
            <a:r>
              <a:rPr lang="cs-CZ" sz="1600" dirty="0"/>
              <a:t>a </a:t>
            </a:r>
            <a:r>
              <a:rPr lang="cs-CZ" sz="1600" b="1" dirty="0"/>
              <a:t>spolupráce</a:t>
            </a:r>
            <a:r>
              <a:rPr lang="cs-CZ" sz="1600" dirty="0"/>
              <a:t> jsou založeny na </a:t>
            </a:r>
            <a:r>
              <a:rPr lang="cs-CZ" sz="1600" b="1" dirty="0"/>
              <a:t>vzájemné důvěře </a:t>
            </a:r>
            <a:r>
              <a:rPr lang="cs-CZ" sz="1600" dirty="0"/>
              <a:t>a </a:t>
            </a:r>
            <a:r>
              <a:rPr lang="cs-CZ" sz="1600" dirty="0" smtClean="0"/>
              <a:t>s ohledem </a:t>
            </a:r>
            <a:r>
              <a:rPr lang="cs-CZ" sz="1600" dirty="0"/>
              <a:t>na </a:t>
            </a:r>
            <a:r>
              <a:rPr lang="cs-CZ" sz="1600" b="1" dirty="0"/>
              <a:t>lidskou důstojnost</a:t>
            </a:r>
            <a:r>
              <a:rPr lang="cs-CZ" sz="1600" dirty="0"/>
              <a:t>. </a:t>
            </a:r>
            <a:endParaRPr lang="cs-CZ" sz="1600" dirty="0" smtClean="0"/>
          </a:p>
          <a:p>
            <a:r>
              <a:rPr lang="cs-CZ" sz="1600" dirty="0" smtClean="0"/>
              <a:t>Kraj </a:t>
            </a:r>
            <a:r>
              <a:rPr lang="cs-CZ" sz="1600" dirty="0"/>
              <a:t>má nástroje umožňující kooperaci a komunikaci všech aktérů </a:t>
            </a:r>
            <a:r>
              <a:rPr lang="cs-CZ" sz="1600" dirty="0" smtClean="0"/>
              <a:t>ve vzdělávání</a:t>
            </a:r>
            <a:r>
              <a:rPr lang="cs-CZ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184213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8675" y="1515291"/>
            <a:ext cx="10875645" cy="2747965"/>
          </a:xfrm>
        </p:spPr>
        <p:txBody>
          <a:bodyPr>
            <a:noAutofit/>
          </a:bodyPr>
          <a:lstStyle/>
          <a:p>
            <a:pPr algn="ctr"/>
            <a:r>
              <a:rPr lang="cs-CZ" sz="5400" b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5</a:t>
            </a:r>
            <a:r>
              <a:rPr lang="cs-CZ" sz="5400" b="1" dirty="0" smtClean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. </a:t>
            </a:r>
            <a:r>
              <a:rPr lang="cs-CZ" sz="5400" b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Analýza Absolventi škol v Plzeňském kraji</a:t>
            </a:r>
            <a:br>
              <a:rPr lang="cs-CZ" sz="5400" b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</a:br>
            <a:endParaRPr lang="cs-CZ" sz="5400" b="1" dirty="0">
              <a:solidFill>
                <a:schemeClr val="accent5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2948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8675" y="1946366"/>
            <a:ext cx="10487025" cy="2316890"/>
          </a:xfrm>
        </p:spPr>
        <p:txBody>
          <a:bodyPr>
            <a:noAutofit/>
          </a:bodyPr>
          <a:lstStyle/>
          <a:p>
            <a:pPr algn="ctr"/>
            <a:r>
              <a:rPr lang="cs-CZ" sz="4800" b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2</a:t>
            </a:r>
            <a:r>
              <a:rPr lang="cs-CZ" sz="4800" b="1" dirty="0" smtClean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. </a:t>
            </a:r>
            <a:r>
              <a:rPr lang="cs-CZ" sz="4800" b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Aktuální informace k realizaci projektu „Krajský akční plán rozvoje vzdělávání Plzeňského kraje“</a:t>
            </a:r>
          </a:p>
        </p:txBody>
      </p:sp>
    </p:spTree>
    <p:extLst>
      <p:ext uri="{BB962C8B-B14F-4D97-AF65-F5344CB8AC3E}">
        <p14:creationId xmlns:p14="http://schemas.microsoft.com/office/powerpoint/2010/main" val="3290352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EBD7D9-35F7-4BC9-9296-DB3F645EE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803633"/>
            <a:ext cx="7475291" cy="4252262"/>
          </a:xfrm>
        </p:spPr>
        <p:txBody>
          <a:bodyPr>
            <a:normAutofit/>
          </a:bodyPr>
          <a:lstStyle/>
          <a:p>
            <a:r>
              <a:rPr lang="cs-CZ" sz="4400" dirty="0"/>
              <a:t>Absolventi škol</a:t>
            </a:r>
            <a:br>
              <a:rPr lang="cs-CZ" sz="4400" dirty="0"/>
            </a:br>
            <a:r>
              <a:rPr lang="cs-CZ" sz="4400" dirty="0"/>
              <a:t>v Plzeňském kraji</a:t>
            </a:r>
            <a:r>
              <a:rPr lang="cs-CZ" sz="4000" dirty="0"/>
              <a:t/>
            </a:r>
            <a:br>
              <a:rPr lang="cs-CZ" sz="4000" dirty="0"/>
            </a:br>
            <a:r>
              <a:rPr lang="cs-CZ" sz="4000" dirty="0"/>
              <a:t/>
            </a:r>
            <a:br>
              <a:rPr lang="cs-CZ" sz="4000" dirty="0"/>
            </a:br>
            <a:r>
              <a:rPr lang="cs-CZ" sz="3000" dirty="0"/>
              <a:t>Pracovní skupina Vzdělávání</a:t>
            </a:r>
            <a:br>
              <a:rPr lang="cs-CZ" sz="3000" dirty="0"/>
            </a:br>
            <a:r>
              <a:rPr lang="cs-CZ" sz="2400" dirty="0"/>
              <a:t/>
            </a:r>
            <a:br>
              <a:rPr lang="cs-CZ" sz="2400" dirty="0"/>
            </a:br>
            <a:r>
              <a:rPr lang="cs-CZ" sz="2400" dirty="0"/>
              <a:t>Plzeň, 4. 12. 2019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2846846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DA2E81-937C-4BA2-828B-CEE4A0901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127" y="365760"/>
            <a:ext cx="10412899" cy="1068593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Cíle studie Absolventi škol v Plzeňském kraji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0C8E2E8-B19E-4A1F-A8A0-2FA54C581F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6251"/>
            <a:ext cx="10515600" cy="528174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Poznat vývoj počtu absolventů SŠ, VOŠ a VŠ v Plzeňském kraji i v oborové struktuře od roku 2006</a:t>
            </a:r>
          </a:p>
          <a:p>
            <a:pPr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cs-CZ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Identifikovat změny v oborové struktuře absolventů škol</a:t>
            </a:r>
          </a:p>
          <a:p>
            <a:pPr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Poznat příčiny změn</a:t>
            </a:r>
          </a:p>
          <a:p>
            <a:pPr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cs-CZ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Naznačit další možný vývoj počtu absolventů škol</a:t>
            </a:r>
          </a:p>
          <a:p>
            <a:pPr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cs-CZ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Porovnat vývoj a strukturu absolventů škol v rámci ČR</a:t>
            </a:r>
            <a:endParaRPr lang="cs-CZ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800"/>
              </a:spcBef>
              <a:buFont typeface="Wingdings" panose="05000000000000000000" pitchFamily="2" charset="2"/>
              <a:buChar char="§"/>
            </a:pPr>
            <a:endParaRPr lang="cs-CZ" sz="2200" dirty="0">
              <a:solidFill>
                <a:schemeClr val="tx1">
                  <a:lumMod val="75000"/>
                  <a:lumOff val="25000"/>
                </a:schemeClr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09682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AAA1A0-8959-49DC-ADAD-FEE6563C8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Absolventi středních škol v Plzeňském kraji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32FA638A-7414-4B12-AA06-15FD25176B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06786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DA2E81-937C-4BA2-828B-CEE4A0901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127" y="365760"/>
            <a:ext cx="9104216" cy="1139191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Vývoj počtu absolventů SŠ v Plzeňském kraji celkem a podle stupně vzdělání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0C8E2E8-B19E-4A1F-A8A0-2FA54C581F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504951"/>
            <a:ext cx="3836436" cy="5353049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buSzPct val="80000"/>
              <a:buFont typeface="Wingdings" panose="05000000000000000000" pitchFamily="2" charset="2"/>
              <a:buChar char="§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Maximum v roce 2007</a:t>
            </a:r>
          </a:p>
          <a:p>
            <a:pPr>
              <a:spcBef>
                <a:spcPts val="600"/>
              </a:spcBef>
              <a:buSzPct val="80000"/>
              <a:buFont typeface="Wingdings" panose="05000000000000000000" pitchFamily="2" charset="2"/>
              <a:buChar char="§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Prudký pokles po roce 2010</a:t>
            </a:r>
          </a:p>
          <a:p>
            <a:pPr>
              <a:spcBef>
                <a:spcPts val="600"/>
              </a:spcBef>
              <a:buSzPct val="80000"/>
              <a:buFont typeface="Wingdings" panose="05000000000000000000" pitchFamily="2" charset="2"/>
              <a:buChar char="§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Minimum v roce 2017</a:t>
            </a:r>
          </a:p>
          <a:p>
            <a:pPr>
              <a:spcBef>
                <a:spcPts val="600"/>
              </a:spcBef>
              <a:buSzPct val="80000"/>
              <a:buFont typeface="Wingdings" panose="05000000000000000000" pitchFamily="2" charset="2"/>
              <a:buChar char="§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Změna počtu absolventů 2010-2018:</a:t>
            </a:r>
          </a:p>
          <a:p>
            <a:pPr lvl="1">
              <a:spcBef>
                <a:spcPts val="600"/>
              </a:spcBef>
              <a:buSzPct val="80000"/>
              <a:buFont typeface="Wingdings 2" panose="05020102010507070707" pitchFamily="18" charset="2"/>
              <a:buChar char="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celkově -2122 (tj. -35 %)</a:t>
            </a:r>
          </a:p>
          <a:p>
            <a:pPr lvl="1">
              <a:spcBef>
                <a:spcPts val="600"/>
              </a:spcBef>
              <a:buSzPct val="80000"/>
              <a:buFont typeface="Wingdings 2" panose="05020102010507070707" pitchFamily="18" charset="2"/>
              <a:buChar char="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střední odborné s výučním listem -445 (tj. -29 %)</a:t>
            </a:r>
          </a:p>
          <a:p>
            <a:pPr lvl="1">
              <a:spcBef>
                <a:spcPts val="600"/>
              </a:spcBef>
              <a:buSzPct val="80000"/>
              <a:buFont typeface="Wingdings 2" panose="05020102010507070707" pitchFamily="18" charset="2"/>
              <a:buChar char="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úplné střední odborné s maturitou -636 (tj. -29 %)</a:t>
            </a:r>
          </a:p>
          <a:p>
            <a:pPr>
              <a:spcBef>
                <a:spcPts val="1200"/>
              </a:spcBef>
              <a:buSzPct val="80000"/>
              <a:buFont typeface="Wingdings" panose="05000000000000000000" pitchFamily="2" charset="2"/>
              <a:buChar char="§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Podíl absolventů SŠ celkem (bez nástaveb) na 18letých nejčastěji 76-81 %</a:t>
            </a:r>
          </a:p>
        </p:txBody>
      </p:sp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id="{F2D74B7A-D4A7-4A21-815C-CC7BFE95EFE2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837043" y="1504951"/>
          <a:ext cx="7278757" cy="5257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ovéPole 5">
            <a:extLst>
              <a:ext uri="{FF2B5EF4-FFF2-40B4-BE49-F238E27FC236}">
                <a16:creationId xmlns:a16="http://schemas.microsoft.com/office/drawing/2014/main" id="{5B36AB38-07BA-41BC-B538-084F5E7139E4}"/>
              </a:ext>
            </a:extLst>
          </p:cNvPr>
          <p:cNvSpPr txBox="1"/>
          <p:nvPr/>
        </p:nvSpPr>
        <p:spPr>
          <a:xfrm>
            <a:off x="6936377" y="5603966"/>
            <a:ext cx="378823" cy="232097"/>
          </a:xfrm>
          <a:prstGeom prst="rect">
            <a:avLst/>
          </a:prstGeom>
          <a:noFill/>
          <a:ln w="222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36000" tIns="36000" rIns="36000" bIns="36000" rtlCol="0" anchor="ctr">
            <a:normAutofit fontScale="92500" lnSpcReduction="10000"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ovéPole 5">
            <a:extLst>
              <a:ext uri="{FF2B5EF4-FFF2-40B4-BE49-F238E27FC236}">
                <a16:creationId xmlns:a16="http://schemas.microsoft.com/office/drawing/2014/main" id="{E2C2858A-76C7-4025-8258-5559F3F0DB75}"/>
              </a:ext>
            </a:extLst>
          </p:cNvPr>
          <p:cNvSpPr txBox="1"/>
          <p:nvPr/>
        </p:nvSpPr>
        <p:spPr>
          <a:xfrm>
            <a:off x="6944228" y="4259853"/>
            <a:ext cx="378823" cy="232097"/>
          </a:xfrm>
          <a:prstGeom prst="rect">
            <a:avLst/>
          </a:prstGeom>
          <a:noFill/>
          <a:ln w="22225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36000" tIns="36000" rIns="36000" bIns="36000" rtlCol="0" anchor="ctr">
            <a:normAutofit fontScale="92500" lnSpcReduction="10000"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ovéPole 5">
            <a:extLst>
              <a:ext uri="{FF2B5EF4-FFF2-40B4-BE49-F238E27FC236}">
                <a16:creationId xmlns:a16="http://schemas.microsoft.com/office/drawing/2014/main" id="{4EADFCB2-1DAF-436B-A09B-03BF57578C3E}"/>
              </a:ext>
            </a:extLst>
          </p:cNvPr>
          <p:cNvSpPr txBox="1"/>
          <p:nvPr/>
        </p:nvSpPr>
        <p:spPr>
          <a:xfrm>
            <a:off x="5880000" y="1868062"/>
            <a:ext cx="432000" cy="241980"/>
          </a:xfrm>
          <a:prstGeom prst="rect">
            <a:avLst/>
          </a:prstGeom>
          <a:ln w="22225">
            <a:solidFill>
              <a:schemeClr val="accent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36000" tIns="36000" rIns="36000" bIns="36000" rtlCol="0" anchor="ctr">
            <a:no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6714</a:t>
            </a:r>
          </a:p>
        </p:txBody>
      </p:sp>
      <p:sp>
        <p:nvSpPr>
          <p:cNvPr id="12" name="TextovéPole 5">
            <a:extLst>
              <a:ext uri="{FF2B5EF4-FFF2-40B4-BE49-F238E27FC236}">
                <a16:creationId xmlns:a16="http://schemas.microsoft.com/office/drawing/2014/main" id="{25185F9F-5ADF-4E98-B2AF-5FC38639964B}"/>
              </a:ext>
            </a:extLst>
          </p:cNvPr>
          <p:cNvSpPr txBox="1"/>
          <p:nvPr/>
        </p:nvSpPr>
        <p:spPr>
          <a:xfrm>
            <a:off x="9700257" y="4862512"/>
            <a:ext cx="378823" cy="232097"/>
          </a:xfrm>
          <a:prstGeom prst="rect">
            <a:avLst/>
          </a:prstGeom>
          <a:noFill/>
          <a:ln w="22225"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36000" tIns="36000" rIns="36000" bIns="36000" rtlCol="0" anchor="ctr">
            <a:normAutofit fontScale="92500" lnSpcReduction="10000"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ovéPole 5">
            <a:extLst>
              <a:ext uri="{FF2B5EF4-FFF2-40B4-BE49-F238E27FC236}">
                <a16:creationId xmlns:a16="http://schemas.microsoft.com/office/drawing/2014/main" id="{6B0C0674-24D3-454E-B29E-02A4B8F73050}"/>
              </a:ext>
            </a:extLst>
          </p:cNvPr>
          <p:cNvSpPr txBox="1"/>
          <p:nvPr/>
        </p:nvSpPr>
        <p:spPr>
          <a:xfrm>
            <a:off x="9700258" y="5761864"/>
            <a:ext cx="378823" cy="232097"/>
          </a:xfrm>
          <a:prstGeom prst="rect">
            <a:avLst/>
          </a:prstGeom>
          <a:noFill/>
          <a:ln w="22225"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36000" tIns="36000" rIns="36000" bIns="36000" rtlCol="0" anchor="ctr">
            <a:normAutofit fontScale="92500" lnSpcReduction="10000"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ovéPole 5">
            <a:extLst>
              <a:ext uri="{FF2B5EF4-FFF2-40B4-BE49-F238E27FC236}">
                <a16:creationId xmlns:a16="http://schemas.microsoft.com/office/drawing/2014/main" id="{49544B94-14E9-4F6E-8528-BA1F26121E99}"/>
              </a:ext>
            </a:extLst>
          </p:cNvPr>
          <p:cNvSpPr txBox="1"/>
          <p:nvPr/>
        </p:nvSpPr>
        <p:spPr>
          <a:xfrm>
            <a:off x="9733346" y="3591977"/>
            <a:ext cx="396000" cy="215990"/>
          </a:xfrm>
          <a:prstGeom prst="rect">
            <a:avLst/>
          </a:prstGeom>
          <a:ln w="25400"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36000" tIns="36000" rIns="36000" bIns="36000" rtlCol="0" anchor="ctr">
            <a:normAutofit fontScale="92500" lnSpcReduction="20000"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3998</a:t>
            </a:r>
          </a:p>
        </p:txBody>
      </p:sp>
    </p:spTree>
    <p:extLst>
      <p:ext uri="{BB962C8B-B14F-4D97-AF65-F5344CB8AC3E}">
        <p14:creationId xmlns:p14="http://schemas.microsoft.com/office/powerpoint/2010/main" val="13655010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DA2E81-937C-4BA2-828B-CEE4A0901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128" y="180974"/>
            <a:ext cx="10365797" cy="590551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Postavení Plzeňského kraje podle stupně vzdělání</a:t>
            </a:r>
          </a:p>
        </p:txBody>
      </p:sp>
      <p:graphicFrame>
        <p:nvGraphicFramePr>
          <p:cNvPr id="7" name="Graf 6">
            <a:extLst>
              <a:ext uri="{FF2B5EF4-FFF2-40B4-BE49-F238E27FC236}">
                <a16:creationId xmlns:a16="http://schemas.microsoft.com/office/drawing/2014/main" id="{7427F30A-D582-4A29-889B-8007F9AE9D2F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200024" y="809625"/>
          <a:ext cx="11887201" cy="59531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Ovál 2">
            <a:extLst>
              <a:ext uri="{FF2B5EF4-FFF2-40B4-BE49-F238E27FC236}">
                <a16:creationId xmlns:a16="http://schemas.microsoft.com/office/drawing/2014/main" id="{790F89EC-5239-4991-9BA1-DDBF0E3D06A8}"/>
              </a:ext>
            </a:extLst>
          </p:cNvPr>
          <p:cNvSpPr/>
          <p:nvPr/>
        </p:nvSpPr>
        <p:spPr>
          <a:xfrm>
            <a:off x="3526972" y="1593669"/>
            <a:ext cx="182880" cy="30044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E8639EB5-EEE2-47C4-B503-41032A3A3682}"/>
              </a:ext>
            </a:extLst>
          </p:cNvPr>
          <p:cNvSpPr/>
          <p:nvPr/>
        </p:nvSpPr>
        <p:spPr>
          <a:xfrm>
            <a:off x="3513910" y="3174275"/>
            <a:ext cx="195942" cy="333104"/>
          </a:xfrm>
          <a:prstGeom prst="ellipse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016F9FD1-6094-4A25-8016-540796E82EC2}"/>
              </a:ext>
            </a:extLst>
          </p:cNvPr>
          <p:cNvSpPr/>
          <p:nvPr/>
        </p:nvSpPr>
        <p:spPr>
          <a:xfrm flipH="1">
            <a:off x="3222173" y="6298162"/>
            <a:ext cx="409302" cy="263436"/>
          </a:xfrm>
          <a:prstGeom prst="ellipse">
            <a:avLst/>
          </a:prstGeom>
          <a:noFill/>
          <a:ln w="254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51409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DA2E81-937C-4BA2-828B-CEE4A0901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127" y="365760"/>
            <a:ext cx="5155623" cy="1015365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Vývoj počtu absolventů podle hlavních skupin oborů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0C8E2E8-B19E-4A1F-A8A0-2FA54C581F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3" y="1679510"/>
            <a:ext cx="5719914" cy="5178490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buSzPct val="80000"/>
              <a:buFont typeface="Wingdings" panose="05000000000000000000" pitchFamily="2" charset="2"/>
              <a:buChar char="§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Střední odborné vzdělání s výučním listem (H) </a:t>
            </a:r>
          </a:p>
          <a:p>
            <a:pPr lvl="1">
              <a:spcBef>
                <a:spcPts val="600"/>
              </a:spcBef>
              <a:buSzPct val="80000"/>
              <a:buFont typeface="Wingdings 2" panose="05020102010507070707" pitchFamily="18" charset="2"/>
              <a:buChar char="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Stabilita Technických oborů od roku 2013</a:t>
            </a:r>
          </a:p>
          <a:p>
            <a:pPr lvl="1">
              <a:spcBef>
                <a:spcPts val="600"/>
              </a:spcBef>
              <a:buSzPct val="80000"/>
              <a:buFont typeface="Wingdings 2" panose="05020102010507070707" pitchFamily="18" charset="2"/>
              <a:buChar char="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Propad Obchodu, služeb a ostatních do roku 2017 (pod 40 %)</a:t>
            </a:r>
          </a:p>
          <a:p>
            <a:pPr>
              <a:spcBef>
                <a:spcPts val="3000"/>
              </a:spcBef>
              <a:buSzPct val="80000"/>
              <a:buFont typeface="Wingdings" panose="05000000000000000000" pitchFamily="2" charset="2"/>
              <a:buChar char="§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Úplné střední odborné vzdělání s maturitou bez výcviku (M) i s výcvikem (L0)</a:t>
            </a:r>
          </a:p>
          <a:p>
            <a:pPr lvl="1">
              <a:spcBef>
                <a:spcPts val="600"/>
              </a:spcBef>
              <a:buSzPct val="80000"/>
              <a:buFont typeface="Wingdings 2" panose="05020102010507070707" pitchFamily="18" charset="2"/>
              <a:buChar char="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Podobný průběh poklesu u většiny skupin</a:t>
            </a:r>
          </a:p>
          <a:p>
            <a:pPr marL="972000" lvl="3">
              <a:spcBef>
                <a:spcPts val="600"/>
              </a:spcBef>
              <a:buSzPct val="100000"/>
              <a:buFont typeface="Arial" panose="020B0604020202020204" pitchFamily="34" charset="0"/>
              <a:buChar char="x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intenzivnější u Přírodovědných oborů</a:t>
            </a:r>
          </a:p>
          <a:p>
            <a:pPr marL="972000" lvl="3">
              <a:spcBef>
                <a:spcPts val="600"/>
              </a:spcBef>
              <a:buSzPct val="100000"/>
              <a:buFont typeface="Arial" panose="020B0604020202020204" pitchFamily="34" charset="0"/>
              <a:buChar char="x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méně intenzivní u Obecně odborné přípravy</a:t>
            </a:r>
          </a:p>
          <a:p>
            <a:pPr lvl="1">
              <a:spcBef>
                <a:spcPts val="600"/>
              </a:spcBef>
              <a:buSzPct val="80000"/>
              <a:buFont typeface="Wingdings 2" panose="05020102010507070707" pitchFamily="18" charset="2"/>
              <a:buChar char="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Růst po roce 2016</a:t>
            </a:r>
          </a:p>
          <a:p>
            <a:pPr marL="972000" lvl="2" indent="-216000">
              <a:spcBef>
                <a:spcPts val="600"/>
              </a:spcBef>
              <a:buSzPct val="100000"/>
              <a:buFont typeface="Arial" panose="020B0604020202020204" pitchFamily="34" charset="0"/>
              <a:buChar char="-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Technické a přírodovědné obory</a:t>
            </a:r>
          </a:p>
          <a:p>
            <a:pPr lvl="1">
              <a:spcBef>
                <a:spcPts val="600"/>
              </a:spcBef>
              <a:buSzPct val="80000"/>
              <a:buFont typeface="Wingdings 2" panose="05020102010507070707" pitchFamily="18" charset="2"/>
              <a:buChar char="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Růst v roce 2018</a:t>
            </a:r>
          </a:p>
          <a:p>
            <a:pPr marL="972000" lvl="2" indent="-216000">
              <a:spcBef>
                <a:spcPts val="600"/>
              </a:spcBef>
              <a:buSzPct val="100000"/>
              <a:buFont typeface="Arial" panose="020B0604020202020204" pitchFamily="34" charset="0"/>
              <a:buChar char="-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Obchod, služby ostatní</a:t>
            </a:r>
          </a:p>
          <a:p>
            <a:pPr lvl="1">
              <a:spcBef>
                <a:spcPts val="600"/>
              </a:spcBef>
              <a:buSzPct val="80000"/>
              <a:buFont typeface="Wingdings 2" panose="05020102010507070707" pitchFamily="18" charset="2"/>
              <a:buChar char=""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600"/>
              </a:spcBef>
              <a:buSzPct val="80000"/>
              <a:buFont typeface="Wingdings 2" panose="05020102010507070707" pitchFamily="18" charset="2"/>
              <a:buChar char=""/>
            </a:pP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>
              <a:spcBef>
                <a:spcPts val="600"/>
              </a:spcBef>
              <a:buSzPct val="80000"/>
              <a:buNone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Graf 6">
            <a:extLst>
              <a:ext uri="{FF2B5EF4-FFF2-40B4-BE49-F238E27FC236}">
                <a16:creationId xmlns:a16="http://schemas.microsoft.com/office/drawing/2014/main" id="{6200CC54-78E1-4E23-BA8B-5A09BDBEF875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6879815" y="72231"/>
          <a:ext cx="5246424" cy="3152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Graf 9">
            <a:extLst>
              <a:ext uri="{FF2B5EF4-FFF2-40B4-BE49-F238E27FC236}">
                <a16:creationId xmlns:a16="http://schemas.microsoft.com/office/drawing/2014/main" id="{481A28D0-2958-4BD7-BCB1-4B2846DB354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6879815" y="3303639"/>
          <a:ext cx="5246424" cy="34821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125010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6E9899B4-171A-4052-8AA3-B804969F3D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2857" y="1551325"/>
            <a:ext cx="10388641" cy="5030172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2DA2E81-937C-4BA2-828B-CEE4A0901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4" y="289560"/>
            <a:ext cx="8086722" cy="1053465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Vývoj počtu absolventů s výučním listem podle oborů</a:t>
            </a:r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6E2E44EB-4423-423A-8680-1BDF75E416CA}"/>
              </a:ext>
            </a:extLst>
          </p:cNvPr>
          <p:cNvSpPr/>
          <p:nvPr/>
        </p:nvSpPr>
        <p:spPr>
          <a:xfrm>
            <a:off x="2875995" y="3046375"/>
            <a:ext cx="1757690" cy="315189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C9F1520D-9481-4005-B4B8-DB926B2DBC9C}"/>
              </a:ext>
            </a:extLst>
          </p:cNvPr>
          <p:cNvSpPr/>
          <p:nvPr/>
        </p:nvSpPr>
        <p:spPr>
          <a:xfrm>
            <a:off x="2778263" y="5569363"/>
            <a:ext cx="4526903" cy="359253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F03059D4-8A33-4022-A943-8C4F09F7A4CD}"/>
              </a:ext>
            </a:extLst>
          </p:cNvPr>
          <p:cNvSpPr/>
          <p:nvPr/>
        </p:nvSpPr>
        <p:spPr>
          <a:xfrm>
            <a:off x="2875995" y="2745453"/>
            <a:ext cx="1250155" cy="32385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B219FB82-6988-4C7E-8881-E7778F108C10}"/>
              </a:ext>
            </a:extLst>
          </p:cNvPr>
          <p:cNvSpPr/>
          <p:nvPr/>
        </p:nvSpPr>
        <p:spPr>
          <a:xfrm>
            <a:off x="2852147" y="2408117"/>
            <a:ext cx="1840782" cy="309520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12" name="Ovál 11">
            <a:extLst>
              <a:ext uri="{FF2B5EF4-FFF2-40B4-BE49-F238E27FC236}">
                <a16:creationId xmlns:a16="http://schemas.microsoft.com/office/drawing/2014/main" id="{5659FE44-01E2-4B53-97C7-57EB47905163}"/>
              </a:ext>
            </a:extLst>
          </p:cNvPr>
          <p:cNvSpPr/>
          <p:nvPr/>
        </p:nvSpPr>
        <p:spPr>
          <a:xfrm>
            <a:off x="2868109" y="4966944"/>
            <a:ext cx="1002815" cy="282185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id="{3F7B4AE4-81B7-45C3-9B2E-E8FD47C3A996}"/>
              </a:ext>
            </a:extLst>
          </p:cNvPr>
          <p:cNvSpPr/>
          <p:nvPr/>
        </p:nvSpPr>
        <p:spPr>
          <a:xfrm>
            <a:off x="2815758" y="5875942"/>
            <a:ext cx="2662417" cy="367257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14" name="Ovál 13">
            <a:extLst>
              <a:ext uri="{FF2B5EF4-FFF2-40B4-BE49-F238E27FC236}">
                <a16:creationId xmlns:a16="http://schemas.microsoft.com/office/drawing/2014/main" id="{4836E141-5D32-4F04-80A4-700C2964638C}"/>
              </a:ext>
            </a:extLst>
          </p:cNvPr>
          <p:cNvSpPr/>
          <p:nvPr/>
        </p:nvSpPr>
        <p:spPr>
          <a:xfrm>
            <a:off x="2778263" y="3345956"/>
            <a:ext cx="4293097" cy="343668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16" name="Ovál 15">
            <a:extLst>
              <a:ext uri="{FF2B5EF4-FFF2-40B4-BE49-F238E27FC236}">
                <a16:creationId xmlns:a16="http://schemas.microsoft.com/office/drawing/2014/main" id="{85139363-AB94-433F-B6E9-D96A0A55F09C}"/>
              </a:ext>
            </a:extLst>
          </p:cNvPr>
          <p:cNvSpPr/>
          <p:nvPr/>
        </p:nvSpPr>
        <p:spPr>
          <a:xfrm>
            <a:off x="2941814" y="4026290"/>
            <a:ext cx="900981" cy="276336"/>
          </a:xfrm>
          <a:prstGeom prst="ellipse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CBA39247-6668-46A0-AF8F-CC23D4DE5F9A}"/>
              </a:ext>
            </a:extLst>
          </p:cNvPr>
          <p:cNvSpPr txBox="1"/>
          <p:nvPr/>
        </p:nvSpPr>
        <p:spPr>
          <a:xfrm>
            <a:off x="314709" y="2435248"/>
            <a:ext cx="1265259" cy="59275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5400">
            <a:solidFill>
              <a:srgbClr val="00B050"/>
            </a:solidFill>
          </a:ln>
        </p:spPr>
        <p:txBody>
          <a:bodyPr vert="horz" wrap="square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Rostoucí obory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0532BA47-EB02-4811-BEF0-7311F9552E25}"/>
              </a:ext>
            </a:extLst>
          </p:cNvPr>
          <p:cNvSpPr txBox="1"/>
          <p:nvPr/>
        </p:nvSpPr>
        <p:spPr>
          <a:xfrm>
            <a:off x="319700" y="3433539"/>
            <a:ext cx="1265259" cy="59275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chemeClr val="accent5"/>
            </a:solidFill>
          </a:ln>
        </p:spPr>
        <p:txBody>
          <a:bodyPr vert="horz" wrap="square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„Stabilní“ obor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38D6AC1C-F4D0-430B-9B20-642621E9AA00}"/>
              </a:ext>
            </a:extLst>
          </p:cNvPr>
          <p:cNvSpPr txBox="1"/>
          <p:nvPr/>
        </p:nvSpPr>
        <p:spPr>
          <a:xfrm>
            <a:off x="314709" y="4431830"/>
            <a:ext cx="1270251" cy="59275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5400">
            <a:solidFill>
              <a:schemeClr val="accent4"/>
            </a:solidFill>
          </a:ln>
        </p:spPr>
        <p:txBody>
          <a:bodyPr vert="horz" wrap="square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Průměrný vývoj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79501425-0B13-4949-96A1-128CB1516CE3}"/>
              </a:ext>
            </a:extLst>
          </p:cNvPr>
          <p:cNvSpPr txBox="1"/>
          <p:nvPr/>
        </p:nvSpPr>
        <p:spPr>
          <a:xfrm>
            <a:off x="316031" y="5430121"/>
            <a:ext cx="1263937" cy="59275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2"/>
            </a:solidFill>
          </a:ln>
        </p:spPr>
        <p:txBody>
          <a:bodyPr vert="horz" wrap="square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Klesající obory</a:t>
            </a:r>
          </a:p>
        </p:txBody>
      </p:sp>
      <p:sp>
        <p:nvSpPr>
          <p:cNvPr id="21" name="Ovál 20">
            <a:extLst>
              <a:ext uri="{FF2B5EF4-FFF2-40B4-BE49-F238E27FC236}">
                <a16:creationId xmlns:a16="http://schemas.microsoft.com/office/drawing/2014/main" id="{44BADCEA-512D-45A3-9A35-7F922362EF6F}"/>
              </a:ext>
            </a:extLst>
          </p:cNvPr>
          <p:cNvSpPr/>
          <p:nvPr/>
        </p:nvSpPr>
        <p:spPr>
          <a:xfrm>
            <a:off x="2875995" y="4641450"/>
            <a:ext cx="2012151" cy="3011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23" name="Ovál 22">
            <a:extLst>
              <a:ext uri="{FF2B5EF4-FFF2-40B4-BE49-F238E27FC236}">
                <a16:creationId xmlns:a16="http://schemas.microsoft.com/office/drawing/2014/main" id="{FD93A724-0B9A-4948-AD2A-C94481C353C4}"/>
              </a:ext>
            </a:extLst>
          </p:cNvPr>
          <p:cNvSpPr/>
          <p:nvPr/>
        </p:nvSpPr>
        <p:spPr>
          <a:xfrm>
            <a:off x="2815758" y="3658650"/>
            <a:ext cx="3493602" cy="367232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24" name="Ovál 23">
            <a:extLst>
              <a:ext uri="{FF2B5EF4-FFF2-40B4-BE49-F238E27FC236}">
                <a16:creationId xmlns:a16="http://schemas.microsoft.com/office/drawing/2014/main" id="{C6757BDB-B986-41AD-B4CA-E8D5A41150BC}"/>
              </a:ext>
            </a:extLst>
          </p:cNvPr>
          <p:cNvSpPr/>
          <p:nvPr/>
        </p:nvSpPr>
        <p:spPr>
          <a:xfrm>
            <a:off x="2848828" y="6213154"/>
            <a:ext cx="987607" cy="330826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16687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DA2E81-937C-4BA2-828B-CEE4A0901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127" y="365760"/>
            <a:ext cx="10188633" cy="1035201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Ohrožené obory s výučním listem v Plzeňském kraji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0C8E2E8-B19E-4A1F-A8A0-2FA54C581F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476375"/>
            <a:ext cx="7905205" cy="5381625"/>
          </a:xfrm>
          <a:ln>
            <a:noFill/>
          </a:ln>
        </p:spPr>
        <p:txBody>
          <a:bodyPr>
            <a:normAutofit/>
          </a:bodyPr>
          <a:lstStyle/>
          <a:p>
            <a:pPr>
              <a:spcBef>
                <a:spcPts val="1200"/>
              </a:spcBef>
              <a:buSzPct val="80000"/>
              <a:buFont typeface="Wingdings" panose="05000000000000000000" pitchFamily="2" charset="2"/>
              <a:buChar char="§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Obory bez absolventů v roce 2018:</a:t>
            </a:r>
          </a:p>
          <a:p>
            <a:pPr lvl="1">
              <a:spcBef>
                <a:spcPts val="300"/>
              </a:spcBef>
              <a:buSzPct val="100000"/>
              <a:buFont typeface="Wingdings" panose="05000000000000000000" pitchFamily="2" charset="2"/>
              <a:buChar char="§"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300"/>
              </a:spcBef>
              <a:buSzPct val="100000"/>
              <a:buFont typeface="Wingdings" panose="05000000000000000000" pitchFamily="2" charset="2"/>
              <a:buChar char="§"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300"/>
              </a:spcBef>
              <a:buSzPct val="100000"/>
              <a:buFont typeface="Wingdings" panose="05000000000000000000" pitchFamily="2" charset="2"/>
              <a:buChar char="§"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300"/>
              </a:spcBef>
              <a:buSzPct val="100000"/>
              <a:buFont typeface="Wingdings" panose="05000000000000000000" pitchFamily="2" charset="2"/>
              <a:buChar char="§"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300"/>
              </a:spcBef>
              <a:buSzPct val="100000"/>
              <a:buFont typeface="Wingdings" panose="05000000000000000000" pitchFamily="2" charset="2"/>
              <a:buChar char="§"/>
            </a:pPr>
            <a:endParaRPr lang="cs-CZ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300"/>
              </a:spcBef>
              <a:buSzPct val="100000"/>
              <a:buFont typeface="Wingdings" panose="05000000000000000000" pitchFamily="2" charset="2"/>
              <a:buChar char="§"/>
            </a:pPr>
            <a:endParaRPr lang="cs-CZ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300"/>
              </a:spcBef>
              <a:buSzPct val="100000"/>
              <a:buFont typeface="Wingdings" panose="05000000000000000000" pitchFamily="2" charset="2"/>
              <a:buChar char="§"/>
            </a:pPr>
            <a:endParaRPr lang="cs-CZ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  <a:buSzPct val="100000"/>
              <a:buFont typeface="Wingdings" panose="05000000000000000000" pitchFamily="2" charset="2"/>
              <a:buChar char="§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Obory s malým počtem absolventů (do 10 v roce 2018)</a:t>
            </a:r>
          </a:p>
          <a:p>
            <a:pPr lvl="1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řezník, prodavač</a:t>
            </a:r>
          </a:p>
          <a:p>
            <a:pPr lvl="1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klempíř, tesař, malíř a lakýrník</a:t>
            </a:r>
          </a:p>
          <a:p>
            <a:pPr lvl="1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karosář, autolakýrník, autoelektrikář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Obory dlouhodobě bez absolventů</a:t>
            </a:r>
          </a:p>
          <a:p>
            <a:pPr lvl="1">
              <a:spcBef>
                <a:spcPts val="600"/>
              </a:spcBef>
              <a:buSzPct val="80000"/>
              <a:buFont typeface="Wingdings 2" panose="05020102010507070707" pitchFamily="18" charset="2"/>
              <a:buChar char="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kovář, podkovář a zemědělský kovář</a:t>
            </a:r>
          </a:p>
          <a:p>
            <a:pPr lvl="1">
              <a:spcBef>
                <a:spcPts val="600"/>
              </a:spcBef>
              <a:buSzPct val="80000"/>
              <a:buFont typeface="Wingdings 2" panose="05020102010507070707" pitchFamily="18" charset="2"/>
              <a:buChar char="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zpracování kůže a látek – brašnář, obuvník, krejčí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B6CBA937-8D85-4536-91C6-9DF0549B84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6457" y="1871793"/>
            <a:ext cx="4709543" cy="2277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2407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95C9983-5BAC-444B-9A98-D1DAC03655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2864" y="1401714"/>
            <a:ext cx="8578612" cy="5359608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2DA2E81-937C-4BA2-828B-CEE4A0901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602" y="162963"/>
            <a:ext cx="9886186" cy="1207982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Vývoj počtu absolventů úplného středního odborného vzdělání s maturitou (bez výcviku) podle oborů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55F599DD-32D2-4DFA-8EF8-C0061B11DF0D}"/>
              </a:ext>
            </a:extLst>
          </p:cNvPr>
          <p:cNvSpPr txBox="1"/>
          <p:nvPr/>
        </p:nvSpPr>
        <p:spPr>
          <a:xfrm>
            <a:off x="435427" y="2334750"/>
            <a:ext cx="1931438" cy="76423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54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Stabilizovaný obor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53E298AC-3D8C-4C28-AB09-F3C499531770}"/>
              </a:ext>
            </a:extLst>
          </p:cNvPr>
          <p:cNvSpPr txBox="1"/>
          <p:nvPr/>
        </p:nvSpPr>
        <p:spPr>
          <a:xfrm>
            <a:off x="435426" y="4659374"/>
            <a:ext cx="1931439" cy="76423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2"/>
            </a:solidFill>
          </a:ln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Výrazný pokles počtu absolventů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F91DE464-D738-498A-B0A1-320E29D46836}"/>
              </a:ext>
            </a:extLst>
          </p:cNvPr>
          <p:cNvSpPr txBox="1"/>
          <p:nvPr/>
        </p:nvSpPr>
        <p:spPr>
          <a:xfrm>
            <a:off x="435426" y="3497062"/>
            <a:ext cx="1931439" cy="76423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5400">
            <a:solidFill>
              <a:schemeClr val="accent4"/>
            </a:solidFill>
          </a:ln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Obrat k lepšímu?</a:t>
            </a:r>
          </a:p>
        </p:txBody>
      </p:sp>
      <p:sp>
        <p:nvSpPr>
          <p:cNvPr id="17" name="Ovál 16">
            <a:extLst>
              <a:ext uri="{FF2B5EF4-FFF2-40B4-BE49-F238E27FC236}">
                <a16:creationId xmlns:a16="http://schemas.microsoft.com/office/drawing/2014/main" id="{CB018058-F877-4868-B903-426B37F040AC}"/>
              </a:ext>
            </a:extLst>
          </p:cNvPr>
          <p:cNvSpPr/>
          <p:nvPr/>
        </p:nvSpPr>
        <p:spPr>
          <a:xfrm>
            <a:off x="3787436" y="2953779"/>
            <a:ext cx="1684233" cy="304683"/>
          </a:xfrm>
          <a:prstGeom prst="ellipse">
            <a:avLst/>
          </a:prstGeom>
          <a:noFill/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18" name="Ovál 17">
            <a:extLst>
              <a:ext uri="{FF2B5EF4-FFF2-40B4-BE49-F238E27FC236}">
                <a16:creationId xmlns:a16="http://schemas.microsoft.com/office/drawing/2014/main" id="{92F3A3BF-8822-46FC-AA8F-2042FAA79630}"/>
              </a:ext>
            </a:extLst>
          </p:cNvPr>
          <p:cNvSpPr/>
          <p:nvPr/>
        </p:nvSpPr>
        <p:spPr>
          <a:xfrm>
            <a:off x="3741135" y="4838128"/>
            <a:ext cx="2939142" cy="287383"/>
          </a:xfrm>
          <a:prstGeom prst="ellipse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19" name="Ovál 18">
            <a:extLst>
              <a:ext uri="{FF2B5EF4-FFF2-40B4-BE49-F238E27FC236}">
                <a16:creationId xmlns:a16="http://schemas.microsoft.com/office/drawing/2014/main" id="{E3767EEF-0C2B-41E6-98D6-C112B2CBF015}"/>
              </a:ext>
            </a:extLst>
          </p:cNvPr>
          <p:cNvSpPr/>
          <p:nvPr/>
        </p:nvSpPr>
        <p:spPr>
          <a:xfrm>
            <a:off x="3787436" y="2416787"/>
            <a:ext cx="2276049" cy="287383"/>
          </a:xfrm>
          <a:prstGeom prst="ellipse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20" name="Ovál 19">
            <a:extLst>
              <a:ext uri="{FF2B5EF4-FFF2-40B4-BE49-F238E27FC236}">
                <a16:creationId xmlns:a16="http://schemas.microsoft.com/office/drawing/2014/main" id="{9A00B100-C7D9-4E3A-8B04-DC8BCBE186A7}"/>
              </a:ext>
            </a:extLst>
          </p:cNvPr>
          <p:cNvSpPr/>
          <p:nvPr/>
        </p:nvSpPr>
        <p:spPr>
          <a:xfrm>
            <a:off x="3824398" y="5924606"/>
            <a:ext cx="1296335" cy="272107"/>
          </a:xfrm>
          <a:prstGeom prst="ellipse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21" name="Ovál 20">
            <a:extLst>
              <a:ext uri="{FF2B5EF4-FFF2-40B4-BE49-F238E27FC236}">
                <a16:creationId xmlns:a16="http://schemas.microsoft.com/office/drawing/2014/main" id="{211CE6C4-ED03-4A26-974A-6CCE104EE3D3}"/>
              </a:ext>
            </a:extLst>
          </p:cNvPr>
          <p:cNvSpPr/>
          <p:nvPr/>
        </p:nvSpPr>
        <p:spPr>
          <a:xfrm>
            <a:off x="3833735" y="6189517"/>
            <a:ext cx="1594921" cy="287383"/>
          </a:xfrm>
          <a:prstGeom prst="ellipse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15" name="Ovál 14">
            <a:extLst>
              <a:ext uri="{FF2B5EF4-FFF2-40B4-BE49-F238E27FC236}">
                <a16:creationId xmlns:a16="http://schemas.microsoft.com/office/drawing/2014/main" id="{C4A8487D-D96B-4317-8A20-33B1618AFCFF}"/>
              </a:ext>
            </a:extLst>
          </p:cNvPr>
          <p:cNvSpPr/>
          <p:nvPr/>
        </p:nvSpPr>
        <p:spPr>
          <a:xfrm>
            <a:off x="3787435" y="3225702"/>
            <a:ext cx="2161952" cy="304683"/>
          </a:xfrm>
          <a:prstGeom prst="ellipse">
            <a:avLst/>
          </a:prstGeom>
          <a:noFill/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16" name="Ovál 15">
            <a:extLst>
              <a:ext uri="{FF2B5EF4-FFF2-40B4-BE49-F238E27FC236}">
                <a16:creationId xmlns:a16="http://schemas.microsoft.com/office/drawing/2014/main" id="{FE9A467D-2FD0-4A32-8840-7F9FF343BDAD}"/>
              </a:ext>
            </a:extLst>
          </p:cNvPr>
          <p:cNvSpPr/>
          <p:nvPr/>
        </p:nvSpPr>
        <p:spPr>
          <a:xfrm>
            <a:off x="3824398" y="3768176"/>
            <a:ext cx="1335434" cy="270857"/>
          </a:xfrm>
          <a:prstGeom prst="ellipse">
            <a:avLst/>
          </a:prstGeom>
          <a:noFill/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24" name="Ovál 23">
            <a:extLst>
              <a:ext uri="{FF2B5EF4-FFF2-40B4-BE49-F238E27FC236}">
                <a16:creationId xmlns:a16="http://schemas.microsoft.com/office/drawing/2014/main" id="{5D2513A5-7C7B-49E7-A1E5-26DF3E10C050}"/>
              </a:ext>
            </a:extLst>
          </p:cNvPr>
          <p:cNvSpPr/>
          <p:nvPr/>
        </p:nvSpPr>
        <p:spPr>
          <a:xfrm>
            <a:off x="3812866" y="2678688"/>
            <a:ext cx="2382661" cy="297405"/>
          </a:xfrm>
          <a:prstGeom prst="ellipse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572627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DA2E81-937C-4BA2-828B-CEE4A0901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2299"/>
            <a:ext cx="5731746" cy="1075026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Jak se může vyvíjet počet absolventů SŠ v kraji? </a:t>
            </a:r>
          </a:p>
        </p:txBody>
      </p:sp>
      <p:sp>
        <p:nvSpPr>
          <p:cNvPr id="10" name="Zástupný obsah 9">
            <a:extLst>
              <a:ext uri="{FF2B5EF4-FFF2-40B4-BE49-F238E27FC236}">
                <a16:creationId xmlns:a16="http://schemas.microsoft.com/office/drawing/2014/main" id="{B994D6E0-C1DE-4976-A7FF-EA1BA6B181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35629"/>
            <a:ext cx="5622054" cy="5147725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Na základě:</a:t>
            </a:r>
          </a:p>
          <a:p>
            <a:pPr lvl="1">
              <a:spcBef>
                <a:spcPts val="0"/>
              </a:spcBef>
              <a:buSzPct val="80000"/>
              <a:buFont typeface="Wingdings 2" panose="05020102010507070707" pitchFamily="18" charset="2"/>
              <a:buChar char="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zachování aktuálního podílu na věkové skupině (dle prognózy ČSÚ)</a:t>
            </a:r>
          </a:p>
          <a:p>
            <a:pPr marL="972000" lvl="2" indent="-216000">
              <a:spcBef>
                <a:spcPts val="0"/>
              </a:spcBef>
              <a:buSzPct val="100000"/>
              <a:buFont typeface="Arial" panose="020B0604020202020204" pitchFamily="34" charset="0"/>
              <a:buChar char="-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H: 22,6 % 18letých</a:t>
            </a:r>
          </a:p>
          <a:p>
            <a:pPr marL="972000" lvl="2" indent="-216000">
              <a:spcBef>
                <a:spcPts val="0"/>
              </a:spcBef>
              <a:buSzPct val="100000"/>
              <a:buFont typeface="Arial" panose="020B0604020202020204" pitchFamily="34" charset="0"/>
              <a:buChar char="-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M: 32,0 % 19letých</a:t>
            </a:r>
          </a:p>
          <a:p>
            <a:pPr marL="228600" lvl="1">
              <a:spcBef>
                <a:spcPts val="600"/>
              </a:spcBef>
              <a:buSzPct val="100000"/>
              <a:buFont typeface="Wingdings" panose="05000000000000000000" pitchFamily="2" charset="2"/>
              <a:buChar char="§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 ve srovnání s vývojem počtů nastupujících do 1. ročníků (posun o 3, resp. 4 roky)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lze očekávat: </a:t>
            </a:r>
          </a:p>
          <a:p>
            <a:pPr lvl="1">
              <a:spcBef>
                <a:spcPts val="300"/>
              </a:spcBef>
              <a:buSzPct val="80000"/>
              <a:buFont typeface="Wingdings 2" panose="05020102010507070707" pitchFamily="18" charset="2"/>
              <a:buChar char="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do roku 2023 pomalý růst počtu absolventů obou nejpočetnějších stupňů</a:t>
            </a:r>
          </a:p>
          <a:p>
            <a:pPr lvl="1">
              <a:spcBef>
                <a:spcPts val="300"/>
              </a:spcBef>
              <a:buSzPct val="80000"/>
              <a:buFont typeface="Wingdings 2" panose="05020102010507070707" pitchFamily="18" charset="2"/>
              <a:buChar char="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po roce 2023 zrychlení růstu počtu absolventů</a:t>
            </a:r>
          </a:p>
          <a:p>
            <a:pPr lvl="1">
              <a:spcBef>
                <a:spcPts val="300"/>
              </a:spcBef>
              <a:buSzPct val="80000"/>
              <a:buFont typeface="Wingdings 2" panose="05020102010507070707" pitchFamily="18" charset="2"/>
              <a:buChar char=""/>
            </a:pPr>
            <a:r>
              <a:rPr lang="cs-CZ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roce 2025 přechodně počet absolventů: </a:t>
            </a:r>
          </a:p>
          <a:p>
            <a:pPr marL="972000" lvl="2" indent="-216000">
              <a:spcBef>
                <a:spcPts val="0"/>
              </a:spcBef>
              <a:buSzPct val="100000"/>
              <a:buFont typeface="Arial" panose="020B0604020202020204" pitchFamily="34" charset="0"/>
              <a:buChar char="-"/>
            </a:pPr>
            <a:r>
              <a:rPr lang="cs-CZ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středního odborného vzdělání s výučním listem (H) se přiblíží 1,5 tis.</a:t>
            </a:r>
          </a:p>
          <a:p>
            <a:pPr marL="972000" lvl="2" indent="-216000">
              <a:spcBef>
                <a:spcPts val="0"/>
              </a:spcBef>
              <a:buSzPct val="100000"/>
              <a:buFont typeface="Arial" panose="020B0604020202020204" pitchFamily="34" charset="0"/>
              <a:buChar char="-"/>
            </a:pPr>
            <a:r>
              <a:rPr lang="cs-CZ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úplného středního odborného vzdělání s maturitou (M) může přesáhnout 2 tis.</a:t>
            </a:r>
          </a:p>
        </p:txBody>
      </p:sp>
      <p:graphicFrame>
        <p:nvGraphicFramePr>
          <p:cNvPr id="8" name="Graf 7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6523291" y="37321"/>
          <a:ext cx="5622054" cy="33636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Graf 8">
            <a:extLst>
              <a:ext uri="{FF2B5EF4-FFF2-40B4-BE49-F238E27FC236}">
                <a16:creationId xmlns:a16="http://schemas.microsoft.com/office/drawing/2014/main" id="{119A9D08-2C1C-484D-8BFB-9991C48ACE34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6523291" y="3447657"/>
          <a:ext cx="5622054" cy="33636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30125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chemeClr val="accent5">
                    <a:lumMod val="75000"/>
                  </a:schemeClr>
                </a:solidFill>
              </a:rPr>
              <a:t>Změny v PS Vzdělávání</a:t>
            </a:r>
            <a:endParaRPr lang="cs-CZ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cs-CZ" dirty="0" smtClean="0"/>
              <a:t>Změny členů: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dirty="0" smtClean="0"/>
              <a:t>Agentura pro sociální začleňování - </a:t>
            </a:r>
            <a:r>
              <a:rPr lang="cs-CZ" dirty="0"/>
              <a:t>Mgr. Robert Herák</a:t>
            </a:r>
          </a:p>
        </p:txBody>
      </p:sp>
    </p:spTree>
    <p:extLst>
      <p:ext uri="{BB962C8B-B14F-4D97-AF65-F5344CB8AC3E}">
        <p14:creationId xmlns:p14="http://schemas.microsoft.com/office/powerpoint/2010/main" val="2174959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AAA1A0-8959-49DC-ADAD-FEE6563C8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Absolventi vysokých škol v Plzeňském kraji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32FA638A-7414-4B12-AA06-15FD25176B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3349600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DA2E81-937C-4BA2-828B-CEE4A0901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128" y="365760"/>
            <a:ext cx="10060998" cy="986790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Vývoj bilance pohybu absolventů bakalářského studia VŠ se vztahem k Plzeňskému kraji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0C8E2E8-B19E-4A1F-A8A0-2FA54C581F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06165"/>
            <a:ext cx="3823448" cy="5451835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buSzPct val="100000"/>
              <a:buFont typeface="Wingdings" panose="05000000000000000000" pitchFamily="2" charset="2"/>
              <a:buChar char="§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z hlediska bydlících v kraji (nad osou x) – žlutá čára</a:t>
            </a:r>
          </a:p>
          <a:p>
            <a:pPr>
              <a:spcBef>
                <a:spcPts val="600"/>
              </a:spcBef>
              <a:buSzPct val="100000"/>
              <a:buFont typeface="Wingdings" panose="05000000000000000000" pitchFamily="2" charset="2"/>
              <a:buChar char="§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 roce 2010/2011</a:t>
            </a:r>
          </a:p>
          <a:p>
            <a:pPr lvl="1">
              <a:spcBef>
                <a:spcPts val="600"/>
              </a:spcBef>
              <a:buSzPct val="80000"/>
              <a:buFont typeface="Wingdings 2" panose="05020102010507070707" pitchFamily="18" charset="2"/>
              <a:buChar char="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maximum všech skupin absolventů dle pohybu</a:t>
            </a:r>
          </a:p>
          <a:p>
            <a:pPr lvl="1">
              <a:spcBef>
                <a:spcPts val="600"/>
              </a:spcBef>
              <a:buSzPct val="80000"/>
              <a:buFont typeface="Wingdings 2" panose="05020102010507070707" pitchFamily="18" charset="2"/>
              <a:buChar char="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nejvyšší podíl absolventů na 22letých bydlících v kraji (31 %)</a:t>
            </a:r>
          </a:p>
          <a:p>
            <a:pPr marL="972000" lvl="2" indent="-216000">
              <a:spcBef>
                <a:spcPts val="0"/>
              </a:spcBef>
              <a:buSzPct val="100000"/>
              <a:buFont typeface="Arial" panose="020B0604020202020204" pitchFamily="34" charset="0"/>
              <a:buChar char="-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následoval pozvolný pokles až na 27 % v roce 2015/16</a:t>
            </a:r>
          </a:p>
          <a:p>
            <a:pPr marL="972000" lvl="2" indent="-216000">
              <a:spcBef>
                <a:spcPts val="0"/>
              </a:spcBef>
              <a:buSzPct val="100000"/>
              <a:buFont typeface="Arial" panose="020B0604020202020204" pitchFamily="34" charset="0"/>
              <a:buChar char="-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29 % v roce 2017/18  </a:t>
            </a:r>
          </a:p>
          <a:p>
            <a:pPr>
              <a:spcBef>
                <a:spcPts val="600"/>
              </a:spcBef>
              <a:buSzPct val="100000"/>
              <a:buFont typeface="Wingdings" panose="05000000000000000000" pitchFamily="2" charset="2"/>
              <a:buChar char="§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 letech 2009/10–2011/12</a:t>
            </a:r>
          </a:p>
          <a:p>
            <a:pPr lvl="1">
              <a:spcBef>
                <a:spcPts val="600"/>
              </a:spcBef>
              <a:buSzPct val="80000"/>
              <a:buFont typeface="Wingdings 2" panose="05020102010507070707" pitchFamily="18" charset="2"/>
              <a:buChar char="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dojížděl do kraje i vyjížděl z kraje stejný počet absolventů </a:t>
            </a:r>
          </a:p>
          <a:p>
            <a:pPr lvl="1">
              <a:spcBef>
                <a:spcPts val="600"/>
              </a:spcBef>
              <a:buSzPct val="80000"/>
              <a:buFont typeface="Wingdings 2" panose="05020102010507070707" pitchFamily="18" charset="2"/>
              <a:buChar char="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předtím více dojíždělo, pak více vyjíždělo</a:t>
            </a:r>
          </a:p>
          <a:p>
            <a:pPr>
              <a:spcBef>
                <a:spcPts val="600"/>
              </a:spcBef>
              <a:buSzPct val="80000"/>
              <a:buFont typeface="Wingdings 2" panose="05020102010507070707" pitchFamily="18" charset="2"/>
              <a:buChar char=""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Graf 4">
            <a:extLst>
              <a:ext uri="{FF2B5EF4-FFF2-40B4-BE49-F238E27FC236}">
                <a16:creationId xmlns:a16="http://schemas.microsoft.com/office/drawing/2014/main" id="{80EFE691-7272-49B0-B789-BEC05E66C83B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778477" y="1406165"/>
          <a:ext cx="7289292" cy="53322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7373702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DA2E81-937C-4BA2-828B-CEE4A0901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128" y="365760"/>
            <a:ext cx="10060998" cy="986790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Vývoj počtu absolventů bakalářského studia na fakultách v Plzeňském kraji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0C8E2E8-B19E-4A1F-A8A0-2FA54C581F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25785"/>
            <a:ext cx="4161818" cy="5332215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Rozvoj bakalářského studia na ZČU</a:t>
            </a:r>
          </a:p>
          <a:p>
            <a:pPr>
              <a:spcBef>
                <a:spcPts val="600"/>
              </a:spcBef>
              <a:buSzPct val="100000"/>
              <a:buFont typeface="Wingdings" panose="05000000000000000000" pitchFamily="2" charset="2"/>
              <a:buChar char="§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Ukončení tohoto stupně na LF UK v Plzni</a:t>
            </a:r>
          </a:p>
          <a:p>
            <a:pPr>
              <a:spcBef>
                <a:spcPts val="600"/>
              </a:spcBef>
              <a:buSzPct val="100000"/>
              <a:buFont typeface="Wingdings" panose="05000000000000000000" pitchFamily="2" charset="2"/>
              <a:buChar char="§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Mezi roky 2010 a 2018:</a:t>
            </a:r>
          </a:p>
          <a:p>
            <a:pPr lvl="1">
              <a:spcBef>
                <a:spcPts val="600"/>
              </a:spcBef>
              <a:buSzPct val="80000"/>
              <a:buFont typeface="Wingdings 2" panose="05020102010507070707" pitchFamily="18" charset="2"/>
              <a:buChar char="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FST: -38 %</a:t>
            </a:r>
          </a:p>
          <a:p>
            <a:pPr lvl="1">
              <a:spcBef>
                <a:spcPts val="600"/>
              </a:spcBef>
              <a:buSzPct val="80000"/>
              <a:buFont typeface="Wingdings 2" panose="05020102010507070707" pitchFamily="18" charset="2"/>
              <a:buChar char="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FAV: -39 %</a:t>
            </a:r>
          </a:p>
          <a:p>
            <a:pPr lvl="1">
              <a:spcBef>
                <a:spcPts val="600"/>
              </a:spcBef>
              <a:buSzPct val="80000"/>
              <a:buFont typeface="Wingdings 2" panose="05020102010507070707" pitchFamily="18" charset="2"/>
              <a:buChar char="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FEL: -64 % (stejně jako FPR)</a:t>
            </a:r>
          </a:p>
          <a:p>
            <a:pPr marL="972000" lvl="2" indent="-216000">
              <a:spcBef>
                <a:spcPts val="0"/>
              </a:spcBef>
              <a:buSzPct val="100000"/>
              <a:buFont typeface="Arial" panose="020B0604020202020204" pitchFamily="34" charset="0"/>
              <a:buChar char="-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ale z „technických“ fakult stále nejvíce absolventů</a:t>
            </a:r>
          </a:p>
          <a:p>
            <a:pPr lvl="1">
              <a:spcBef>
                <a:spcPts val="600"/>
              </a:spcBef>
              <a:buSzPct val="80000"/>
              <a:buFont typeface="Wingdings 2" panose="05020102010507070707" pitchFamily="18" charset="2"/>
              <a:buChar char="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FPE: -34 %</a:t>
            </a:r>
          </a:p>
          <a:p>
            <a:pPr lvl="1">
              <a:spcBef>
                <a:spcPts val="600"/>
              </a:spcBef>
              <a:buSzPct val="80000"/>
              <a:buFont typeface="Wingdings 2" panose="05020102010507070707" pitchFamily="18" charset="2"/>
              <a:buChar char="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FEK: -42 %</a:t>
            </a:r>
          </a:p>
          <a:p>
            <a:pPr lvl="1">
              <a:spcBef>
                <a:spcPts val="600"/>
              </a:spcBef>
              <a:buSzPct val="80000"/>
              <a:buFont typeface="Wingdings 2" panose="05020102010507070707" pitchFamily="18" charset="2"/>
              <a:buChar char="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FF: -52 %</a:t>
            </a:r>
          </a:p>
        </p:txBody>
      </p:sp>
      <p:graphicFrame>
        <p:nvGraphicFramePr>
          <p:cNvPr id="5" name="Graf 4">
            <a:extLst>
              <a:ext uri="{FF2B5EF4-FFF2-40B4-BE49-F238E27FC236}">
                <a16:creationId xmlns:a16="http://schemas.microsoft.com/office/drawing/2014/main" id="{4526543E-F66D-4741-A71B-A0E8360E1878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5000017" y="1409460"/>
          <a:ext cx="7091464" cy="53322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5508975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DA2E81-937C-4BA2-828B-CEE4A0901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128" y="365760"/>
            <a:ext cx="10206330" cy="986790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Vývoj bilance pohybu absolventů magisterského studia VŠ se vztahem k Plzeňskému kraji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0C8E2E8-B19E-4A1F-A8A0-2FA54C581F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525785"/>
            <a:ext cx="3910783" cy="5332215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buSzPct val="100000"/>
              <a:buFont typeface="Wingdings" panose="05000000000000000000" pitchFamily="2" charset="2"/>
              <a:buChar char="§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maximálních počtů absolventů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magist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. studia „dle pohybu“ dosaženo v různých letech</a:t>
            </a:r>
          </a:p>
          <a:p>
            <a:pPr>
              <a:spcBef>
                <a:spcPts val="600"/>
              </a:spcBef>
              <a:buSzPct val="100000"/>
              <a:buFont typeface="Wingdings" panose="05000000000000000000" pitchFamily="2" charset="2"/>
              <a:buChar char="§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do roku 2011/12 převaha absolventů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magist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. studia dojíždějících do kraje</a:t>
            </a:r>
          </a:p>
          <a:p>
            <a:pPr lvl="1">
              <a:lnSpc>
                <a:spcPct val="110000"/>
              </a:lnSpc>
              <a:spcBef>
                <a:spcPts val="600"/>
              </a:spcBef>
              <a:buSzPct val="80000"/>
              <a:buFont typeface="Wingdings 2" panose="05020102010507070707" pitchFamily="18" charset="2"/>
              <a:buChar char="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největší relativní pokles do roku 2017/18 (-41 %)</a:t>
            </a:r>
          </a:p>
          <a:p>
            <a:pPr>
              <a:spcBef>
                <a:spcPts val="600"/>
              </a:spcBef>
              <a:buSzPct val="100000"/>
              <a:buFont typeface="Wingdings" panose="05000000000000000000" pitchFamily="2" charset="2"/>
              <a:buChar char="§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od roku 2013/2014 velmi podobně počty ve všech skupinách „dle pohybu“ </a:t>
            </a:r>
          </a:p>
          <a:p>
            <a:pPr>
              <a:spcBef>
                <a:spcPts val="600"/>
              </a:spcBef>
              <a:buSzPct val="100000"/>
              <a:buFont typeface="Wingdings" panose="05000000000000000000" pitchFamily="2" charset="2"/>
              <a:buChar char="§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podíl absolventů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magist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. studia bydlících v kraji na 24letých</a:t>
            </a:r>
          </a:p>
          <a:p>
            <a:pPr lvl="1">
              <a:spcBef>
                <a:spcPts val="600"/>
              </a:spcBef>
              <a:buSzPct val="100000"/>
              <a:buFont typeface="Wingdings" panose="05000000000000000000" pitchFamily="2" charset="2"/>
              <a:buChar char="§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2013/14: 23 %</a:t>
            </a:r>
          </a:p>
          <a:p>
            <a:pPr lvl="1">
              <a:spcBef>
                <a:spcPts val="600"/>
              </a:spcBef>
              <a:buSzPct val="100000"/>
              <a:buFont typeface="Wingdings" panose="05000000000000000000" pitchFamily="2" charset="2"/>
              <a:buChar char="§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2017/18: 19 %</a:t>
            </a:r>
          </a:p>
          <a:p>
            <a:pPr marL="457200" lvl="1" indent="0">
              <a:spcBef>
                <a:spcPts val="600"/>
              </a:spcBef>
              <a:buSzPct val="80000"/>
              <a:buNone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Graf 5">
            <a:extLst>
              <a:ext uri="{FF2B5EF4-FFF2-40B4-BE49-F238E27FC236}">
                <a16:creationId xmlns:a16="http://schemas.microsoft.com/office/drawing/2014/main" id="{D324C174-12EE-413A-A002-A4DAA511A2DD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748981" y="1413328"/>
          <a:ext cx="7336147" cy="53322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Ovál 3">
            <a:extLst>
              <a:ext uri="{FF2B5EF4-FFF2-40B4-BE49-F238E27FC236}">
                <a16:creationId xmlns:a16="http://schemas.microsoft.com/office/drawing/2014/main" id="{B15F77FA-1C71-4E59-94B4-26EBBFC9D134}"/>
              </a:ext>
            </a:extLst>
          </p:cNvPr>
          <p:cNvSpPr/>
          <p:nvPr/>
        </p:nvSpPr>
        <p:spPr>
          <a:xfrm>
            <a:off x="6910053" y="5181602"/>
            <a:ext cx="355985" cy="243406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15FB4DAB-28D5-4187-93EF-8043E5E40E5C}"/>
              </a:ext>
            </a:extLst>
          </p:cNvPr>
          <p:cNvSpPr/>
          <p:nvPr/>
        </p:nvSpPr>
        <p:spPr>
          <a:xfrm>
            <a:off x="6538452" y="3908543"/>
            <a:ext cx="332273" cy="243406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A9F8F85D-336E-4311-B7AF-43EA51EB0CE6}"/>
              </a:ext>
            </a:extLst>
          </p:cNvPr>
          <p:cNvSpPr/>
          <p:nvPr/>
        </p:nvSpPr>
        <p:spPr>
          <a:xfrm>
            <a:off x="7973961" y="2866105"/>
            <a:ext cx="329380" cy="243406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DC89A7AA-DB98-4A4E-BEFE-DC96FCB4237B}"/>
              </a:ext>
            </a:extLst>
          </p:cNvPr>
          <p:cNvSpPr/>
          <p:nvPr/>
        </p:nvSpPr>
        <p:spPr>
          <a:xfrm>
            <a:off x="4237992" y="2200029"/>
            <a:ext cx="332273" cy="243406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846291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DA2E81-937C-4BA2-828B-CEE4A0901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127" y="365760"/>
            <a:ext cx="10188633" cy="986790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Vývoj počtu absolventů magisterského studia na fakultách v Plzeňském kraji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0C8E2E8-B19E-4A1F-A8A0-2FA54C581F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17493"/>
            <a:ext cx="4467226" cy="5340507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buSzPct val="100000"/>
              <a:buFont typeface="Wingdings" panose="05000000000000000000" pitchFamily="2" charset="2"/>
              <a:buChar char="§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Bez rozlišení magisterského a navazujícího magisterského studia</a:t>
            </a:r>
          </a:p>
          <a:p>
            <a:pPr>
              <a:spcBef>
                <a:spcPts val="600"/>
              </a:spcBef>
              <a:buSzPct val="100000"/>
              <a:buFont typeface="Wingdings" panose="05000000000000000000" pitchFamily="2" charset="2"/>
              <a:buChar char="§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Mezi roky 2010 a 2018:</a:t>
            </a:r>
          </a:p>
          <a:p>
            <a:pPr lvl="1">
              <a:spcBef>
                <a:spcPts val="600"/>
              </a:spcBef>
              <a:buSzPct val="80000"/>
              <a:buFont typeface="Wingdings 2" panose="05020102010507070707" pitchFamily="18" charset="2"/>
              <a:buChar char="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LF UK v  Plzni: stabilní počty</a:t>
            </a:r>
          </a:p>
          <a:p>
            <a:pPr lvl="1">
              <a:spcBef>
                <a:spcPts val="600"/>
              </a:spcBef>
              <a:buSzPct val="80000"/>
              <a:buFont typeface="Wingdings 2" panose="05020102010507070707" pitchFamily="18" charset="2"/>
              <a:buChar char="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FST: mírný růst</a:t>
            </a:r>
          </a:p>
          <a:p>
            <a:pPr marL="972000" lvl="2" indent="-216000">
              <a:spcBef>
                <a:spcPts val="200"/>
              </a:spcBef>
              <a:buSzPct val="100000"/>
              <a:buFont typeface="Arial" panose="020B0604020202020204" pitchFamily="34" charset="0"/>
              <a:buChar char="-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 r. 2010 výjimečně nízký počet</a:t>
            </a:r>
          </a:p>
          <a:p>
            <a:pPr lvl="1">
              <a:spcBef>
                <a:spcPts val="600"/>
              </a:spcBef>
              <a:buSzPct val="80000"/>
              <a:buFont typeface="Wingdings 2" panose="05020102010507070707" pitchFamily="18" charset="2"/>
              <a:buChar char="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FAV: -33 %</a:t>
            </a:r>
          </a:p>
          <a:p>
            <a:pPr lvl="1">
              <a:spcBef>
                <a:spcPts val="600"/>
              </a:spcBef>
              <a:buSzPct val="80000"/>
              <a:buFont typeface="Wingdings 2" panose="05020102010507070707" pitchFamily="18" charset="2"/>
              <a:buChar char="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FEL: -45 %</a:t>
            </a:r>
          </a:p>
          <a:p>
            <a:pPr marL="972000" lvl="2" indent="-216000">
              <a:spcBef>
                <a:spcPts val="200"/>
              </a:spcBef>
              <a:buSzPct val="100000"/>
              <a:buFont typeface="Arial" panose="020B0604020202020204" pitchFamily="34" charset="0"/>
              <a:buChar char="-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z „technických“ fakult stále nejvíce absolventů</a:t>
            </a:r>
          </a:p>
          <a:p>
            <a:pPr lvl="1">
              <a:spcBef>
                <a:spcPts val="600"/>
              </a:spcBef>
              <a:buSzPct val="80000"/>
              <a:buFont typeface="Wingdings 2" panose="05020102010507070707" pitchFamily="18" charset="2"/>
              <a:buChar char="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FEK: -25 %</a:t>
            </a:r>
          </a:p>
          <a:p>
            <a:pPr lvl="1">
              <a:spcBef>
                <a:spcPts val="600"/>
              </a:spcBef>
              <a:buSzPct val="80000"/>
              <a:buFont typeface="Wingdings 2" panose="05020102010507070707" pitchFamily="18" charset="2"/>
              <a:buChar char="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FF: -30 %</a:t>
            </a:r>
          </a:p>
          <a:p>
            <a:pPr lvl="1">
              <a:spcBef>
                <a:spcPts val="600"/>
              </a:spcBef>
              <a:buSzPct val="80000"/>
              <a:buFont typeface="Wingdings 2" panose="05020102010507070707" pitchFamily="18" charset="2"/>
              <a:buChar char="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FPR: -52 %</a:t>
            </a:r>
          </a:p>
          <a:p>
            <a:pPr lvl="1">
              <a:spcBef>
                <a:spcPts val="600"/>
              </a:spcBef>
              <a:buSzPct val="80000"/>
              <a:buFont typeface="Wingdings 2" panose="05020102010507070707" pitchFamily="18" charset="2"/>
              <a:buChar char="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FPE: -68 %</a:t>
            </a:r>
          </a:p>
          <a:p>
            <a:pPr marL="972000" lvl="2" indent="-216000">
              <a:spcBef>
                <a:spcPts val="200"/>
              </a:spcBef>
              <a:buSzPct val="100000"/>
              <a:buFont typeface="Arial" panose="020B0604020202020204" pitchFamily="34" charset="0"/>
              <a:buChar char="-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 r. 2010 výjimečně vysoký počet</a:t>
            </a:r>
          </a:p>
        </p:txBody>
      </p:sp>
      <p:graphicFrame>
        <p:nvGraphicFramePr>
          <p:cNvPr id="6" name="Graf 5">
            <a:extLst>
              <a:ext uri="{FF2B5EF4-FFF2-40B4-BE49-F238E27FC236}">
                <a16:creationId xmlns:a16="http://schemas.microsoft.com/office/drawing/2014/main" id="{51E035CC-4677-4561-B808-10918D3B90E1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5201265" y="1416397"/>
          <a:ext cx="6866789" cy="53405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2722795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793111-5519-47FC-BC9A-A7CE8E375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Děkuji za Váš zájem.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AB50A12-9D6B-4CEF-82F4-52C41C6FDD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5127" y="1691322"/>
            <a:ext cx="10515600" cy="4488815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Pakt zaměstnanosti Plzeňského kraje (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www.pzpk.cz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marL="685800" lvl="2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Regionální observatoř trhu práce</a:t>
            </a:r>
          </a:p>
          <a:p>
            <a:pPr lvl="2">
              <a:lnSpc>
                <a:spcPct val="150000"/>
              </a:lnSpc>
              <a:spcBef>
                <a:spcPts val="600"/>
              </a:spcBef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Regionální rozvojová agentura Plzeňského kraje, o.p.s. (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www.rra-pk.cz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marL="1429200" lvl="3" indent="-216000">
              <a:lnSpc>
                <a:spcPct val="15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-"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Ing. Pavel Beneš (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benes@rra-pk.cz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5582399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8675" y="1515291"/>
            <a:ext cx="10875645" cy="2747965"/>
          </a:xfrm>
        </p:spPr>
        <p:txBody>
          <a:bodyPr>
            <a:noAutofit/>
          </a:bodyPr>
          <a:lstStyle/>
          <a:p>
            <a:pPr algn="ctr"/>
            <a:r>
              <a:rPr lang="cs-CZ" sz="5400" b="1" smtClean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6. Diskuse, různé</a:t>
            </a:r>
            <a:endParaRPr lang="cs-CZ" sz="5400" b="1" dirty="0">
              <a:solidFill>
                <a:schemeClr val="accent5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119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42905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5400" b="1" dirty="0" smtClean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Děkujeme za pozornost!</a:t>
            </a:r>
            <a:endParaRPr lang="cs-CZ" sz="5400" b="1" dirty="0">
              <a:solidFill>
                <a:schemeClr val="accent5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763" y="5101859"/>
            <a:ext cx="5840474" cy="130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581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205980"/>
          </a:xfrm>
        </p:spPr>
        <p:txBody>
          <a:bodyPr>
            <a:normAutofit/>
          </a:bodyPr>
          <a:lstStyle/>
          <a:p>
            <a:r>
              <a:rPr lang="cs-CZ" sz="4000" b="1" dirty="0" smtClean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Platforma Vize 2035</a:t>
            </a:r>
            <a:endParaRPr lang="cs-CZ" sz="4000" b="1" dirty="0">
              <a:solidFill>
                <a:schemeClr val="accent5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571105"/>
            <a:ext cx="11166566" cy="4470921"/>
          </a:xfrm>
        </p:spPr>
        <p:txBody>
          <a:bodyPr>
            <a:normAutofit/>
          </a:bodyPr>
          <a:lstStyle/>
          <a:p>
            <a:r>
              <a:rPr lang="cs-CZ" sz="2400" dirty="0" smtClean="0"/>
              <a:t>6. jednání (16.9.2019)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38" y="2253942"/>
            <a:ext cx="6127667" cy="408867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165" y="1666039"/>
            <a:ext cx="4522341" cy="301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592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 smtClean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Tematická setkávání</a:t>
            </a:r>
            <a:endParaRPr lang="cs-CZ" sz="4000" b="1" dirty="0">
              <a:solidFill>
                <a:schemeClr val="accent5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588080"/>
            <a:ext cx="11166566" cy="506727"/>
          </a:xfrm>
        </p:spPr>
        <p:txBody>
          <a:bodyPr>
            <a:normAutofit/>
          </a:bodyPr>
          <a:lstStyle/>
          <a:p>
            <a:r>
              <a:rPr lang="cs-CZ" sz="1800" i="1" dirty="0" smtClean="0">
                <a:latin typeface="Trebuchet MS" panose="020B0603020202020204" pitchFamily="34" charset="0"/>
              </a:rPr>
              <a:t>workshop</a:t>
            </a:r>
            <a:r>
              <a:rPr lang="cs-CZ" sz="2000" dirty="0" smtClean="0">
                <a:latin typeface="Trebuchet MS" panose="020B0603020202020204" pitchFamily="34" charset="0"/>
              </a:rPr>
              <a:t> </a:t>
            </a:r>
            <a:r>
              <a:rPr lang="es-ES" sz="2000" b="1" dirty="0">
                <a:latin typeface="Trebuchet MS" panose="020B0603020202020204" pitchFamily="34" charset="0"/>
              </a:rPr>
              <a:t>Využití dronů ve výuce </a:t>
            </a:r>
            <a:r>
              <a:rPr lang="es-ES" sz="2000" dirty="0">
                <a:latin typeface="Trebuchet MS" panose="020B0603020202020204" pitchFamily="34" charset="0"/>
              </a:rPr>
              <a:t>(25.10.2019)</a:t>
            </a:r>
            <a:endParaRPr lang="cs-CZ" sz="2400" i="1" dirty="0" smtClean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903" y="2293869"/>
            <a:ext cx="5718544" cy="381642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3387" y="1588080"/>
            <a:ext cx="5322250" cy="3551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663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 smtClean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Tematická setkávání</a:t>
            </a:r>
            <a:endParaRPr lang="cs-CZ" sz="4000" b="1" dirty="0">
              <a:solidFill>
                <a:schemeClr val="accent5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588080"/>
            <a:ext cx="11166566" cy="506727"/>
          </a:xfrm>
        </p:spPr>
        <p:txBody>
          <a:bodyPr>
            <a:normAutofit/>
          </a:bodyPr>
          <a:lstStyle/>
          <a:p>
            <a:r>
              <a:rPr lang="cs-CZ" sz="1800" i="1" dirty="0" smtClean="0">
                <a:latin typeface="Trebuchet MS" panose="020B0603020202020204" pitchFamily="34" charset="0"/>
              </a:rPr>
              <a:t>konference</a:t>
            </a:r>
            <a:r>
              <a:rPr lang="cs-CZ" sz="2000" dirty="0" smtClean="0">
                <a:latin typeface="Trebuchet MS" panose="020B0603020202020204" pitchFamily="34" charset="0"/>
              </a:rPr>
              <a:t> </a:t>
            </a:r>
            <a:r>
              <a:rPr lang="es-ES" sz="2000" b="1" dirty="0">
                <a:latin typeface="Trebuchet MS" panose="020B0603020202020204" pitchFamily="34" charset="0"/>
              </a:rPr>
              <a:t>Quo vadis vzdělávání v Plzeňském kraji? </a:t>
            </a:r>
            <a:r>
              <a:rPr lang="es-ES" sz="2000" dirty="0">
                <a:latin typeface="Trebuchet MS" panose="020B0603020202020204" pitchFamily="34" charset="0"/>
              </a:rPr>
              <a:t>(20.11.2019)</a:t>
            </a:r>
            <a:endParaRPr lang="cs-CZ" sz="2400" i="1" dirty="0" smtClean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850" y="2094807"/>
            <a:ext cx="5913633" cy="443217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9523" y="2094807"/>
            <a:ext cx="4551204" cy="341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185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 smtClean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Setkání ředitelů SŠ (s převahou učebních oborů)</a:t>
            </a:r>
            <a:endParaRPr lang="cs-CZ" sz="4000" b="1" dirty="0">
              <a:solidFill>
                <a:schemeClr val="accent5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588080"/>
            <a:ext cx="11166566" cy="5067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dirty="0" smtClean="0">
                <a:latin typeface="Trebuchet MS" panose="020B0603020202020204" pitchFamily="34" charset="0"/>
              </a:rPr>
              <a:t>Sušice</a:t>
            </a:r>
            <a:r>
              <a:rPr lang="cs-CZ" sz="1800" i="1" dirty="0" smtClean="0">
                <a:latin typeface="Trebuchet MS" panose="020B0603020202020204" pitchFamily="34" charset="0"/>
              </a:rPr>
              <a:t> </a:t>
            </a:r>
            <a:r>
              <a:rPr lang="es-ES" sz="2000" i="1" dirty="0" smtClean="0">
                <a:latin typeface="Trebuchet MS" panose="020B0603020202020204" pitchFamily="34" charset="0"/>
              </a:rPr>
              <a:t>(</a:t>
            </a:r>
            <a:r>
              <a:rPr lang="cs-CZ" sz="2000" i="1" dirty="0" smtClean="0">
                <a:latin typeface="Trebuchet MS" panose="020B0603020202020204" pitchFamily="34" charset="0"/>
              </a:rPr>
              <a:t>14</a:t>
            </a:r>
            <a:r>
              <a:rPr lang="es-ES" sz="2000" i="1" dirty="0" smtClean="0">
                <a:latin typeface="Trebuchet MS" panose="020B0603020202020204" pitchFamily="34" charset="0"/>
              </a:rPr>
              <a:t>.</a:t>
            </a:r>
            <a:r>
              <a:rPr lang="cs-CZ" sz="2000" i="1" dirty="0" smtClean="0">
                <a:latin typeface="Trebuchet MS" panose="020B0603020202020204" pitchFamily="34" charset="0"/>
              </a:rPr>
              <a:t>-15.</a:t>
            </a:r>
            <a:r>
              <a:rPr lang="es-ES" sz="2000" i="1" dirty="0" smtClean="0">
                <a:latin typeface="Trebuchet MS" panose="020B0603020202020204" pitchFamily="34" charset="0"/>
              </a:rPr>
              <a:t>11.2019</a:t>
            </a:r>
            <a:r>
              <a:rPr lang="es-ES" sz="2000" i="1" dirty="0">
                <a:latin typeface="Trebuchet MS" panose="020B0603020202020204" pitchFamily="34" charset="0"/>
              </a:rPr>
              <a:t>)</a:t>
            </a:r>
            <a:endParaRPr lang="cs-CZ" sz="2400" i="1" dirty="0" smtClean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254" y="1588080"/>
            <a:ext cx="4793054" cy="3598966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27" y="2094807"/>
            <a:ext cx="5819438" cy="4369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2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Vlastní návrh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WelcomeDoc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egoe UI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6715134_TF10001108.potx" id="{C35F251E-EEAC-4D19-A90E-DC8D8D8C85E9}" vid="{E96B0749-4422-4691-81FD-57B51D286C0F}"/>
    </a:ext>
  </a:extLst>
</a:theme>
</file>

<file path=ppt/theme/theme4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Vlastní 4">
      <a:majorFont>
        <a:latin typeface="Segoe UI Semibold"/>
        <a:ea typeface=""/>
        <a:cs typeface=""/>
      </a:majorFont>
      <a:minorFont>
        <a:latin typeface="Segoe UI Light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ctr">
        <a:normAutofit fontScale="92500" lnSpcReduction="10000"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2660</TotalTime>
  <Words>2913</Words>
  <Application>Microsoft Office PowerPoint</Application>
  <PresentationFormat>Širokoúhlá obrazovka</PresentationFormat>
  <Paragraphs>448</Paragraphs>
  <Slides>57</Slides>
  <Notes>5</Notes>
  <HiddenSlides>0</HiddenSlides>
  <MMClips>0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4</vt:i4>
      </vt:variant>
      <vt:variant>
        <vt:lpstr>Nadpisy snímků</vt:lpstr>
      </vt:variant>
      <vt:variant>
        <vt:i4>57</vt:i4>
      </vt:variant>
    </vt:vector>
  </HeadingPairs>
  <TitlesOfParts>
    <vt:vector size="70" baseType="lpstr">
      <vt:lpstr>Arial</vt:lpstr>
      <vt:lpstr>Calibri</vt:lpstr>
      <vt:lpstr>Calibri Light</vt:lpstr>
      <vt:lpstr>Segoe UI</vt:lpstr>
      <vt:lpstr>Segoe UI Light</vt:lpstr>
      <vt:lpstr>Segoe UI Semibold</vt:lpstr>
      <vt:lpstr>Trebuchet MS</vt:lpstr>
      <vt:lpstr>Wingdings</vt:lpstr>
      <vt:lpstr>Wingdings 2</vt:lpstr>
      <vt:lpstr>2_HDOfficeLightV0</vt:lpstr>
      <vt:lpstr>Vlastní návrh</vt:lpstr>
      <vt:lpstr>WelcomeDoc</vt:lpstr>
      <vt:lpstr>Motiv Office</vt:lpstr>
      <vt:lpstr>13. zasedání PS Vzdělávání</vt:lpstr>
      <vt:lpstr>1. Zahájení, schválení programu, schválení hostů</vt:lpstr>
      <vt:lpstr>Program zasedání</vt:lpstr>
      <vt:lpstr>2. Aktuální informace k realizaci projektu „Krajský akční plán rozvoje vzdělávání Plzeňského kraje“</vt:lpstr>
      <vt:lpstr>Změny v PS Vzdělávání</vt:lpstr>
      <vt:lpstr>Platforma Vize 2035</vt:lpstr>
      <vt:lpstr>Tematická setkávání</vt:lpstr>
      <vt:lpstr>Tematická setkávání</vt:lpstr>
      <vt:lpstr>Setkání ředitelů SŠ (s převahou učebních oborů)</vt:lpstr>
      <vt:lpstr>Setkání ředitelů SŠ (maturitní obory)</vt:lpstr>
      <vt:lpstr>Setkání ředitelů SŠ (gymnázia)</vt:lpstr>
      <vt:lpstr>Setkání ředitelů SŠ - program</vt:lpstr>
      <vt:lpstr>Prezentace aplikace PowerPoint</vt:lpstr>
      <vt:lpstr>Platformy KAP v roce 2019</vt:lpstr>
      <vt:lpstr>Školská inkluzivní koncepce kraje</vt:lpstr>
      <vt:lpstr>Plánované platformy</vt:lpstr>
      <vt:lpstr>Výzva Implementace KAP II</vt:lpstr>
      <vt:lpstr>Šablony pro SŠ a VOŠ III</vt:lpstr>
      <vt:lpstr>3. Dokument KAP - prioritizace potřeb</vt:lpstr>
      <vt:lpstr>Návrhová část KAP</vt:lpstr>
      <vt:lpstr>Návrhová část KAP</vt:lpstr>
      <vt:lpstr>Návrhová část KAP</vt:lpstr>
      <vt:lpstr>Návrhová část KAP</vt:lpstr>
      <vt:lpstr>Návrhová část KAP</vt:lpstr>
      <vt:lpstr>Návrhová část KAP</vt:lpstr>
      <vt:lpstr>4. Schválení Vize 2035</vt:lpstr>
      <vt:lpstr>Prezentace aplikace PowerPoint</vt:lpstr>
      <vt:lpstr>Vize vzdělávání v Plzeňském kraji v roce 2035</vt:lpstr>
      <vt:lpstr>Vize vzdělávání v Plzeňském kraji v roce 2035</vt:lpstr>
      <vt:lpstr>Obsah</vt:lpstr>
      <vt:lpstr>Mise a motto</vt:lpstr>
      <vt:lpstr>Vize aneb jak vidíme vzdělávání v Plzeňském kraji v roce 2035?</vt:lpstr>
      <vt:lpstr>Hlavní cíl: Zlepšit úroveň vzdělanosti v kraji </vt:lpstr>
      <vt:lpstr>Strategické cíle aneb jak toho dosáhnout? </vt:lpstr>
      <vt:lpstr>1. Zpřístupnit všem široké možnosti vzdělávacích aktivit </vt:lpstr>
      <vt:lpstr>2. Zvyšovat vzdělanost pedagogů a ředitelů</vt:lpstr>
      <vt:lpstr>3. Zaměřit vzdělávání na rozvoj osobnosti, kariéry a občanství</vt:lpstr>
      <vt:lpstr>4. Zajišťovat efektivní komunikaci, důvěru a bezpečné klima všech aktérů ve vzdělávání</vt:lpstr>
      <vt:lpstr>5. Analýza Absolventi škol v Plzeňském kraji </vt:lpstr>
      <vt:lpstr>Absolventi škol v Plzeňském kraji  Pracovní skupina Vzdělávání  Plzeň, 4. 12. 2019</vt:lpstr>
      <vt:lpstr>Cíle studie Absolventi škol v Plzeňském kraji</vt:lpstr>
      <vt:lpstr>Absolventi středních škol v Plzeňském kraji</vt:lpstr>
      <vt:lpstr>Vývoj počtu absolventů SŠ v Plzeňském kraji celkem a podle stupně vzdělání</vt:lpstr>
      <vt:lpstr>Postavení Plzeňského kraje podle stupně vzdělání</vt:lpstr>
      <vt:lpstr>Vývoj počtu absolventů podle hlavních skupin oborů</vt:lpstr>
      <vt:lpstr>Vývoj počtu absolventů s výučním listem podle oborů</vt:lpstr>
      <vt:lpstr>Ohrožené obory s výučním listem v Plzeňském kraji</vt:lpstr>
      <vt:lpstr>Vývoj počtu absolventů úplného středního odborného vzdělání s maturitou (bez výcviku) podle oborů</vt:lpstr>
      <vt:lpstr>Jak se může vyvíjet počet absolventů SŠ v kraji? </vt:lpstr>
      <vt:lpstr>Absolventi vysokých škol v Plzeňském kraji</vt:lpstr>
      <vt:lpstr>Vývoj bilance pohybu absolventů bakalářského studia VŠ se vztahem k Plzeňskému kraji</vt:lpstr>
      <vt:lpstr>Vývoj počtu absolventů bakalářského studia na fakultách v Plzeňském kraji</vt:lpstr>
      <vt:lpstr>Vývoj bilance pohybu absolventů magisterského studia VŠ se vztahem k Plzeňskému kraji</vt:lpstr>
      <vt:lpstr>Vývoj počtu absolventů magisterského studia na fakultách v Plzeňském kraji</vt:lpstr>
      <vt:lpstr>Děkuji za Váš zájem.</vt:lpstr>
      <vt:lpstr>6. Diskuse, různé</vt:lpstr>
      <vt:lpstr>Děkujeme za pozornost!</vt:lpstr>
    </vt:vector>
  </TitlesOfParts>
  <Company>Plzeňský kraj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Krajský akční plán rozvoje vzdělávání plzeňského kraje</dc:title>
  <dc:creator>Duda Petr</dc:creator>
  <cp:lastModifiedBy>Duda Petr</cp:lastModifiedBy>
  <cp:revision>165</cp:revision>
  <cp:lastPrinted>2019-12-04T05:41:08Z</cp:lastPrinted>
  <dcterms:created xsi:type="dcterms:W3CDTF">2017-05-11T10:27:52Z</dcterms:created>
  <dcterms:modified xsi:type="dcterms:W3CDTF">2019-12-09T08:12:15Z</dcterms:modified>
</cp:coreProperties>
</file>