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409" r:id="rId3"/>
    <p:sldId id="370" r:id="rId4"/>
    <p:sldId id="402" r:id="rId5"/>
    <p:sldId id="408" r:id="rId6"/>
    <p:sldId id="341" r:id="rId7"/>
    <p:sldId id="358" r:id="rId8"/>
    <p:sldId id="374" r:id="rId9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CF3C37A-AD9A-4AB0-8D52-E441E31F5069}">
          <p14:sldIdLst>
            <p14:sldId id="256"/>
            <p14:sldId id="409"/>
            <p14:sldId id="370"/>
            <p14:sldId id="402"/>
            <p14:sldId id="408"/>
            <p14:sldId id="341"/>
            <p14:sldId id="358"/>
            <p14:sldId id="3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4E96"/>
    <a:srgbClr val="F2E5FF"/>
    <a:srgbClr val="E8D1FF"/>
    <a:srgbClr val="CC99FF"/>
    <a:srgbClr val="FFE1E1"/>
    <a:srgbClr val="FFCCCC"/>
    <a:srgbClr val="CCCCFF"/>
    <a:srgbClr val="61D6FF"/>
    <a:srgbClr val="FFCDF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5" autoAdjust="0"/>
    <p:restoredTop sz="94647" autoAdjust="0"/>
  </p:normalViewPr>
  <p:slideViewPr>
    <p:cSldViewPr snapToGrid="0">
      <p:cViewPr varScale="1">
        <p:scale>
          <a:sx n="59" d="100"/>
          <a:sy n="59" d="100"/>
        </p:scale>
        <p:origin x="102" y="3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08399AC3-FB11-4E69-A0E2-74F0DDF500E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3277A18-269F-4DCE-B95A-DAABD51136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64326-6CF1-4FFC-9E6F-A8827DB3C15D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100540B-6296-45DD-AF68-C53D551E318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73197EA-B726-49BC-A324-D42D580BD6E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048F4-F937-4FD5-A037-B9AA78CABF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441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88DAF-DA4C-4610-9FFF-338A5C90A8A3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9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0EF36-78B1-4817-B481-F46C078B7B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017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Dotace – 34%</a:t>
            </a:r>
          </a:p>
          <a:p>
            <a:r>
              <a:rPr lang="cs-CZ" dirty="0"/>
              <a:t>Plzeňský kraj – 19%</a:t>
            </a:r>
          </a:p>
          <a:p>
            <a:r>
              <a:rPr lang="cs-CZ" dirty="0" err="1"/>
              <a:t>Techmania</a:t>
            </a:r>
            <a:r>
              <a:rPr lang="cs-CZ" dirty="0"/>
              <a:t> Science Centrum – 14%</a:t>
            </a:r>
          </a:p>
          <a:p>
            <a:r>
              <a:rPr lang="cs-CZ" dirty="0"/>
              <a:t>Sledovat plána výzev!!!!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EF36-78B1-4817-B481-F46C078B7BD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748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134E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78056C-4681-4456-AEC8-A22B51511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8048" y="998371"/>
            <a:ext cx="8070981" cy="3080755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5B01A3-866C-40E1-AFA9-2D90EA081C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8048" y="4478693"/>
            <a:ext cx="8070981" cy="886409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FFCC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ADE593-C48E-4F0C-9BD6-072E0EBED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F5D3D1-86D5-4ED2-A676-E8BC2D82A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8E1F23-6B1C-4C6E-8698-598C12FA9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B7B7B345-604D-4E92-AC99-DF0C30D36AD4}"/>
              </a:ext>
            </a:extLst>
          </p:cNvPr>
          <p:cNvCxnSpPr>
            <a:cxnSpLocks/>
          </p:cNvCxnSpPr>
          <p:nvPr/>
        </p:nvCxnSpPr>
        <p:spPr>
          <a:xfrm>
            <a:off x="2118048" y="4283173"/>
            <a:ext cx="8070981" cy="0"/>
          </a:xfrm>
          <a:prstGeom prst="line">
            <a:avLst/>
          </a:prstGeom>
          <a:ln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>
            <a:extLst>
              <a:ext uri="{FF2B5EF4-FFF2-40B4-BE49-F238E27FC236}">
                <a16:creationId xmlns:a16="http://schemas.microsoft.com/office/drawing/2014/main" id="{3572722D-9C89-4F3E-9D88-8647D11191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240" r="-9260"/>
          <a:stretch/>
        </p:blipFill>
        <p:spPr>
          <a:xfrm>
            <a:off x="0" y="1993921"/>
            <a:ext cx="2351313" cy="4270354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B157037B-87B3-4AB6-9733-7CEB10CDF1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466" y="5681049"/>
            <a:ext cx="1706247" cy="471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499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F5414F-110A-4C72-8867-C3E37455F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8371AC1-5C50-4E29-8557-25A45505F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807ECA-DFE4-4331-936C-353A11679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273435-BD08-425C-BF16-C816890E2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C00DAB-2218-4C01-A41B-DB865E32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3B4C69A-93D9-4515-9DF5-D76E8EE36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70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D1F16FC-66A3-4462-8BC3-F2CCBBB8E6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A5B9E21-7F36-4DA2-87B5-89C9BDC5B6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ACFA82-0E63-483D-A29F-99ECD559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891937-1BDA-4BF3-8EEF-0FA3FF722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0D47FC-9BB8-49F4-936A-8FB3C88BB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3F3D193-DAEB-4F74-881C-80783EFB62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4850A12A-6A28-408B-AF9F-3763B7012E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9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9FF92-B483-4FDF-B051-C782A886B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C4CA9A-32C2-4184-9744-D6B91AB9A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C835C1-05C6-4852-AF7C-2D74C4425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8B0F7C-0922-4B0D-92AC-25BCC5280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FE7108-B688-49AD-975C-4E467B997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B45CE2CF-514A-47C3-9C3F-94D6E10284A0}"/>
              </a:ext>
            </a:extLst>
          </p:cNvPr>
          <p:cNvCxnSpPr/>
          <p:nvPr/>
        </p:nvCxnSpPr>
        <p:spPr>
          <a:xfrm>
            <a:off x="838200" y="1595535"/>
            <a:ext cx="10515600" cy="0"/>
          </a:xfrm>
          <a:prstGeom prst="line">
            <a:avLst/>
          </a:prstGeom>
          <a:ln w="127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9734DEA0-88A6-48F9-9332-0CFFA2058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8D726F38-4669-4D80-BF5A-03CA935485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076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4109F-9662-4146-9963-CD12D325D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B65C63C-D068-41DA-90B4-66683184F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831299-BEB4-4C8A-9BC7-3590566DE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F16460-E314-45F3-B08B-A3756F70D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2AEAB0-8303-49EA-A565-C693DBBAF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D6B295B-12B2-4167-A1B2-04A5078E92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BC7B5B21-5F49-4D0B-BC82-DBB10CA651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004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BC6378-B405-4CF2-9C1A-5BE4AD0F3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B69089-70D4-4E65-B637-ED8F22DD8C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466AC88-5B60-4B85-8ED3-2E7678231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457CD3-1F81-4949-9B7C-B2B0F1FF2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F20177-9B97-4A09-96C5-369CD9635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6B7F9E-4FDF-4F6E-A4B7-7E59C0BB3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2A062A07-B866-49FA-84EB-25348B93852D}"/>
              </a:ext>
            </a:extLst>
          </p:cNvPr>
          <p:cNvCxnSpPr/>
          <p:nvPr/>
        </p:nvCxnSpPr>
        <p:spPr>
          <a:xfrm>
            <a:off x="838200" y="1595535"/>
            <a:ext cx="10515600" cy="0"/>
          </a:xfrm>
          <a:prstGeom prst="line">
            <a:avLst/>
          </a:prstGeom>
          <a:ln w="127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>
            <a:extLst>
              <a:ext uri="{FF2B5EF4-FFF2-40B4-BE49-F238E27FC236}">
                <a16:creationId xmlns:a16="http://schemas.microsoft.com/office/drawing/2014/main" id="{FC03FCCC-6E53-4C4F-937B-242FABD36B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75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9C8B6-EC38-43A1-B276-7AF1400F1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3A5213-4CDC-4A99-96D9-4E71323273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489B28C-F126-44E3-9A94-6704AC7C2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E5B6038-9459-4E22-929A-88EDC4A303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F3C1F14-9C1A-40E8-B31A-2B0DECCE63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17CB606-96F4-4FA3-9648-0350F754B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70374D2-43E1-4BB1-BADD-5AA1650FB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F82D912-1C26-4A99-8CFC-D19BD1180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AD2B7DB1-87B1-47C4-95C4-23808C68929C}"/>
              </a:ext>
            </a:extLst>
          </p:cNvPr>
          <p:cNvCxnSpPr/>
          <p:nvPr/>
        </p:nvCxnSpPr>
        <p:spPr>
          <a:xfrm>
            <a:off x="838200" y="1595535"/>
            <a:ext cx="10515600" cy="0"/>
          </a:xfrm>
          <a:prstGeom prst="line">
            <a:avLst/>
          </a:prstGeom>
          <a:ln w="127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>
            <a:extLst>
              <a:ext uri="{FF2B5EF4-FFF2-40B4-BE49-F238E27FC236}">
                <a16:creationId xmlns:a16="http://schemas.microsoft.com/office/drawing/2014/main" id="{3F7BA44C-880F-4C26-B1C3-F78A6D9B75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3808B2AB-5978-4BC6-8F40-A514BFFF18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998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bg>
      <p:bgPr>
        <a:solidFill>
          <a:srgbClr val="134E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FEC5D-A4FE-4141-A371-F72BBEED5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999514" cy="51679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F827088-8C54-4550-953F-4F11C91C4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E0E58E5-D5F1-43AC-BD49-C013C6358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6A0CC6-4A8A-4467-866A-C453C4C3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4B59F63-173B-48A8-A54D-D08BA2E6D4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2871" t="9" r="29371" b="-9"/>
          <a:stretch/>
        </p:blipFill>
        <p:spPr>
          <a:xfrm>
            <a:off x="8775780" y="841707"/>
            <a:ext cx="3416220" cy="4559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956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FA70EAC-3B06-4841-BC21-22A597BFB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614C780-C066-4B5F-8748-CAC07B763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BD67BB3-BA93-46E6-BAC5-55DE4E38B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C011F2F-A7C2-41E2-8807-556470040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C8E9E01-8F22-4CC8-B6F0-57D68C6A9F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46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38141-FD2B-4705-9A6F-DB966A040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F8DEE7-A7AD-479E-BAD3-10F62CA12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5FF783F-45C8-4ADC-8C66-DCD47A756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817576E-B5EB-4C91-8DB8-286F0709D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AB5C86-BE79-4BD5-BA0E-C2903738B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DCC195-6338-4200-B6BC-7778935E3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6C8238DC-3310-446A-9946-E5EB3032CB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7B875E97-D14D-453E-ADE8-B1A472B693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947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3B97E4-29B2-4EEF-A39C-97D45388A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3C9EE31-0E67-47EC-BE14-D7FF10F6E1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CF5662B-1CA1-4F94-A92F-D29DB34548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FD68ADE-412C-4A7A-A8BC-C3DF2448D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7ACF8E-76D6-4616-B145-ED5A326D5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25B110-D175-414E-8FA0-9929A40D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24902327-4D2B-4CA6-B069-5BF22970F2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27E98BA5-10B0-463E-8798-D89B9C3029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327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>
            <a:extLst>
              <a:ext uri="{FF2B5EF4-FFF2-40B4-BE49-F238E27FC236}">
                <a16:creationId xmlns:a16="http://schemas.microsoft.com/office/drawing/2014/main" id="{421024C9-4215-4DB4-9A44-38B75979E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5E85A2D-9620-4DE4-9C1C-B83BABA7C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671607-72A7-47F3-B7D3-17023E4DCB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188F0-1D6B-4FBC-B0E3-14707546AC6A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43734D-7D81-4A50-B531-E5ACD22C00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C5E5A1-560B-43DD-A590-3EEEE7A35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027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134E96"/>
          </a:solidFill>
          <a:latin typeface="Calibri bold" panose="020F0702030404030204" pitchFamily="34" charset="0"/>
          <a:ea typeface="+mj-ea"/>
          <a:cs typeface="Calibri bold" panose="020F07020304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2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naxera@rra-pk.cz" TargetMode="External"/><Relationship Id="rId2" Type="http://schemas.openxmlformats.org/officeDocument/2006/relationships/hyperlink" Target="mailto:petr.p.simon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olubec@bic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21ECB-171C-447D-A667-3759D1BC21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8048" y="2642839"/>
            <a:ext cx="8070981" cy="1436287"/>
          </a:xfrm>
        </p:spPr>
        <p:txBody>
          <a:bodyPr>
            <a:normAutofit fontScale="90000"/>
          </a:bodyPr>
          <a:lstStyle/>
          <a:p>
            <a:pPr>
              <a:spcBef>
                <a:spcPts val="1200"/>
              </a:spcBef>
            </a:pPr>
            <a:r>
              <a:rPr lang="cs-CZ" sz="4400" dirty="0"/>
              <a:t>Akční plán</a:t>
            </a:r>
            <a:br>
              <a:rPr lang="cs-CZ" sz="4400" dirty="0"/>
            </a:br>
            <a:r>
              <a:rPr lang="cs-CZ" sz="4400" dirty="0"/>
              <a:t>RIS3 Plzeňského kraje</a:t>
            </a:r>
            <a:br>
              <a:rPr lang="cs-CZ" sz="4400" dirty="0"/>
            </a:br>
            <a:r>
              <a:rPr lang="cs-CZ" sz="2400" dirty="0"/>
              <a:t>1. aktualizace 2019</a:t>
            </a:r>
            <a:br>
              <a:rPr lang="cs-CZ" sz="2400" dirty="0"/>
            </a:br>
            <a:br>
              <a:rPr lang="cs-CZ" sz="4400" dirty="0"/>
            </a:br>
            <a:r>
              <a:rPr lang="cs-CZ" sz="1800" dirty="0"/>
              <a:t> </a:t>
            </a:r>
            <a:endParaRPr lang="cs-CZ" sz="4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A54CA3-7269-495E-BFBF-3D3D1773CF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8048" y="4478693"/>
            <a:ext cx="8070981" cy="886409"/>
          </a:xfrm>
        </p:spPr>
        <p:txBody>
          <a:bodyPr/>
          <a:lstStyle/>
          <a:p>
            <a:r>
              <a:rPr lang="cs-CZ" dirty="0"/>
              <a:t>Pracovní jednání 19.6.2019</a:t>
            </a:r>
          </a:p>
        </p:txBody>
      </p:sp>
    </p:spTree>
    <p:extLst>
      <p:ext uri="{BB962C8B-B14F-4D97-AF65-F5344CB8AC3E}">
        <p14:creationId xmlns:p14="http://schemas.microsoft.com/office/powerpoint/2010/main" val="4081886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85FBE-FBC1-4A54-A8DB-70C607925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pracovního jednání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9C84E0-6F7A-470C-A0D6-9FF736871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Představení výstupů z 1. aktualizace Akčního plánu RIS</a:t>
            </a:r>
          </a:p>
          <a:p>
            <a:r>
              <a:rPr lang="cs-CZ" dirty="0"/>
              <a:t>Významné změny v Akčním plánu</a:t>
            </a:r>
          </a:p>
          <a:p>
            <a:pPr lvl="1"/>
            <a:r>
              <a:rPr lang="cs-CZ" dirty="0"/>
              <a:t>Nové projekty</a:t>
            </a:r>
          </a:p>
          <a:p>
            <a:pPr lvl="1"/>
            <a:r>
              <a:rPr lang="cs-CZ" dirty="0"/>
              <a:t>Přepracované projekty</a:t>
            </a:r>
          </a:p>
          <a:p>
            <a:pPr lvl="1"/>
            <a:r>
              <a:rPr lang="cs-CZ" dirty="0"/>
              <a:t>Projekty v zásobníku</a:t>
            </a:r>
          </a:p>
          <a:p>
            <a:pPr lvl="1"/>
            <a:r>
              <a:rPr lang="cs-CZ" dirty="0"/>
              <a:t>Vyřazené projekty</a:t>
            </a:r>
          </a:p>
          <a:p>
            <a:r>
              <a:rPr lang="cs-CZ" dirty="0"/>
              <a:t>Souhrnné informace o 1. aktualizaci Akčního plánu</a:t>
            </a:r>
          </a:p>
          <a:p>
            <a:r>
              <a:rPr lang="cs-CZ" dirty="0"/>
              <a:t>Představení vybraných projektů AP</a:t>
            </a:r>
          </a:p>
          <a:p>
            <a:r>
              <a:rPr lang="cs-CZ" dirty="0"/>
              <a:t>Dotazy k projektovým záměrům, diskuse.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908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4B1A4E-D2DD-479F-A97B-7BD18197E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aktualizace Akčního plánu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DE1C64-9E4A-4754-90EA-349A75385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dirty="0"/>
              <a:t>Provedeno: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Vyhodnocení naplňování Akčního plánu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Aktualizace stávajících projektových </a:t>
            </a:r>
            <a:r>
              <a:rPr lang="cs-CZ" dirty="0" err="1"/>
              <a:t>fiší</a:t>
            </a:r>
            <a:r>
              <a:rPr lang="cs-CZ" dirty="0"/>
              <a:t>, sběr nových projektů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Vyhodnocení souladu a významu projektů pro strategie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dirty="0"/>
              <a:t>Aktuálně: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Návrh na schválení 1. aktualizace Akčního plánu – KRVVI (19.6.2019)</a:t>
            </a:r>
          </a:p>
          <a:p>
            <a:pPr lvl="2">
              <a:lnSpc>
                <a:spcPct val="100000"/>
              </a:lnSpc>
            </a:pPr>
            <a:r>
              <a:rPr lang="cs-CZ" dirty="0"/>
              <a:t>zajištění podpory z veřejných zdrojů v příštím roce – příprava rozpočtů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dirty="0"/>
              <a:t>Plán: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2. aktualizace bude provedena do 12/2019</a:t>
            </a:r>
          </a:p>
        </p:txBody>
      </p:sp>
    </p:spTree>
    <p:extLst>
      <p:ext uri="{BB962C8B-B14F-4D97-AF65-F5344CB8AC3E}">
        <p14:creationId xmlns:p14="http://schemas.microsoft.com/office/powerpoint/2010/main" val="1328317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DD3B75-C8F3-4E53-A09F-49D8F6947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Preferovaná témata pro doplnění AP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B66FB7-5C10-4B81-8016-FFDC01D96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1757"/>
            <a:ext cx="10515600" cy="477111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/>
              <a:t>Provedeno: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Specifický cíl 1.1. Zvýšit zapojení VŠ v kraji do mezinárodních sítí: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600" dirty="0"/>
              <a:t>zvýšení mobility doktorandů a „post-doc“ (vytváření míst ve VŠ a výzkumných organizacích) – ZČU, LF, VO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1800" dirty="0"/>
              <a:t>Specifický cíl 2.3: Zvýšit podporu pro </a:t>
            </a:r>
            <a:r>
              <a:rPr lang="cs-CZ" sz="1800" dirty="0" err="1"/>
              <a:t>VaVaI</a:t>
            </a:r>
            <a:r>
              <a:rPr lang="cs-CZ" sz="1800" dirty="0"/>
              <a:t>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600" dirty="0"/>
              <a:t>podpora zapojení regionálních </a:t>
            </a:r>
            <a:r>
              <a:rPr lang="cs-CZ" sz="1600" dirty="0" err="1"/>
              <a:t>VaVaI</a:t>
            </a:r>
            <a:r>
              <a:rPr lang="cs-CZ" sz="1600" dirty="0"/>
              <a:t> kapacit v rámci EU např. HORIZON 2020 (motivace k účasti, poradenská podpora, příspěvek na přípravu) – ZČU (projektové centrum), BIC, VO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1800" dirty="0"/>
              <a:t>Specifický cíl 3.1: Zefektivnit zapojení výzkumných organizací do mezinárodních týmů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600" dirty="0"/>
              <a:t>podpora návratu špičkových odborníků do kraje (vybudování týmu a zázemí, podpora činnosti) – ZČU, LF, VO, kraj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2000" b="1" dirty="0"/>
              <a:t>Dopracovat: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Specifický cíl 2.2: Zavést systém spolupráce ve </a:t>
            </a:r>
            <a:r>
              <a:rPr lang="cs-CZ" sz="1800" dirty="0" err="1"/>
              <a:t>VaVaI</a:t>
            </a:r>
            <a:r>
              <a:rPr lang="cs-CZ" sz="1800" dirty="0"/>
              <a:t>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600" dirty="0"/>
              <a:t>posílení spolupráce kraje zejm. s Bavorskem a Horním Rakouskem (veřejná správa, VO, aplikační sféra) – kraj, Plzeň, IHK, ZČU, LF, VO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1800" dirty="0"/>
              <a:t>Specifický cíl 3.2: Zvýšit spolupráci výzkumných organizací s aplikační sférou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600" dirty="0"/>
              <a:t>posílení pozice centra transferu technologií na ZČU pro nabídku komplexních řešení a služeb (kapacita, personál) – ZČU (projektové centrum)</a:t>
            </a:r>
          </a:p>
        </p:txBody>
      </p:sp>
    </p:spTree>
    <p:extLst>
      <p:ext uri="{BB962C8B-B14F-4D97-AF65-F5344CB8AC3E}">
        <p14:creationId xmlns:p14="http://schemas.microsoft.com/office/powerpoint/2010/main" val="456099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8094C6-1613-4078-8EEC-2A5215644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Významné změny v Akčním plánu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74F9E9-0BB4-442D-A6B3-072AF6277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37033" cy="482710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400" dirty="0"/>
              <a:t>Nové projekty</a:t>
            </a:r>
          </a:p>
          <a:p>
            <a:pPr lvl="1">
              <a:lnSpc>
                <a:spcPct val="100000"/>
              </a:lnSpc>
            </a:pPr>
            <a:r>
              <a:rPr lang="cs-CZ" sz="2000" dirty="0"/>
              <a:t>1.3.13.Středoškolská technická univerzita (ZČU)</a:t>
            </a:r>
          </a:p>
          <a:p>
            <a:pPr lvl="1">
              <a:lnSpc>
                <a:spcPct val="100000"/>
              </a:lnSpc>
            </a:pPr>
            <a:r>
              <a:rPr lang="cs-CZ" sz="2000" dirty="0"/>
              <a:t>1.4.5. Využití dronů ve výuce SŠ (Plzeňský kraj)</a:t>
            </a:r>
          </a:p>
          <a:p>
            <a:pPr lvl="1">
              <a:lnSpc>
                <a:spcPct val="100000"/>
              </a:lnSpc>
            </a:pPr>
            <a:r>
              <a:rPr lang="cs-CZ" sz="2000" dirty="0"/>
              <a:t>2.4.1. Technologický park DRONET- Plzeň </a:t>
            </a:r>
            <a:r>
              <a:rPr lang="cs-CZ" sz="2000" dirty="0" err="1"/>
              <a:t>Světovar</a:t>
            </a:r>
            <a:r>
              <a:rPr lang="cs-CZ" sz="2000" dirty="0"/>
              <a:t>, (areál </a:t>
            </a:r>
            <a:r>
              <a:rPr lang="cs-CZ" sz="2000" dirty="0" err="1"/>
              <a:t>TechTower</a:t>
            </a:r>
            <a:r>
              <a:rPr lang="cs-CZ" sz="2000" dirty="0"/>
              <a:t> SVĚTOVAR) (město Plzeň / SIT)</a:t>
            </a:r>
          </a:p>
          <a:p>
            <a:pPr lvl="1">
              <a:lnSpc>
                <a:spcPct val="100000"/>
              </a:lnSpc>
            </a:pPr>
            <a:r>
              <a:rPr lang="cs-CZ" sz="2000" dirty="0"/>
              <a:t>4.1.6. Vzdělávání pro inovace (ZČU)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2400" dirty="0"/>
              <a:t>Významně přepracované projekty</a:t>
            </a:r>
          </a:p>
          <a:p>
            <a:pPr lvl="1">
              <a:lnSpc>
                <a:spcPct val="100000"/>
              </a:lnSpc>
            </a:pPr>
            <a:r>
              <a:rPr lang="cs-CZ" sz="2000" dirty="0"/>
              <a:t>1.1.1. Vybudování a činnost "</a:t>
            </a:r>
            <a:r>
              <a:rPr lang="cs-CZ" sz="2000" dirty="0" err="1"/>
              <a:t>Welcome</a:t>
            </a:r>
            <a:r>
              <a:rPr lang="cs-CZ" sz="2000" dirty="0"/>
              <a:t> centre ZČU" pro rozvoj internacionalizace regionu </a:t>
            </a:r>
          </a:p>
          <a:p>
            <a:pPr lvl="1">
              <a:lnSpc>
                <a:spcPct val="100000"/>
              </a:lnSpc>
            </a:pPr>
            <a:r>
              <a:rPr lang="cs-CZ" sz="2000" dirty="0"/>
              <a:t>1.1.2. Podpora cizojazyčné odborné studijní nabídky (ZČU) </a:t>
            </a:r>
          </a:p>
          <a:p>
            <a:pPr lvl="1">
              <a:lnSpc>
                <a:spcPct val="100000"/>
              </a:lnSpc>
            </a:pPr>
            <a:r>
              <a:rPr lang="cs-CZ" sz="2000" dirty="0"/>
              <a:t>2.3.1. Mezinárodní poradenské centrum pro mezinárodní spolupráci ve </a:t>
            </a:r>
            <a:r>
              <a:rPr lang="cs-CZ" sz="2000" dirty="0" err="1"/>
              <a:t>VaVaI</a:t>
            </a:r>
            <a:r>
              <a:rPr lang="cs-CZ" sz="2000" dirty="0"/>
              <a:t> (ZČU)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2400" dirty="0"/>
              <a:t>Vyřazené projekty</a:t>
            </a:r>
          </a:p>
          <a:p>
            <a:pPr lvl="1">
              <a:lnSpc>
                <a:spcPct val="100000"/>
              </a:lnSpc>
            </a:pPr>
            <a:r>
              <a:rPr lang="cs-CZ" sz="2000" dirty="0"/>
              <a:t>1.1.4. </a:t>
            </a:r>
            <a:r>
              <a:rPr lang="cs-CZ" sz="2000" dirty="0" err="1"/>
              <a:t>Arrival</a:t>
            </a:r>
            <a:r>
              <a:rPr lang="cs-CZ" sz="2000" dirty="0"/>
              <a:t> Region (ZČU) – změna zaměření projektu, nemá vazbu na RIS3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46604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EFAE68-36AE-4455-9023-88107364B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5394649" cy="1325563"/>
          </a:xfrm>
        </p:spPr>
        <p:txBody>
          <a:bodyPr/>
          <a:lstStyle/>
          <a:p>
            <a:r>
              <a:rPr lang="cs-CZ" dirty="0"/>
              <a:t>Shrnutí Akčního plánu dle cílů</a:t>
            </a: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523A7574-9BA4-4C46-B0F2-12E596C79A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689285"/>
              </p:ext>
            </p:extLst>
          </p:nvPr>
        </p:nvGraphicFramePr>
        <p:xfrm>
          <a:off x="1118109" y="2631233"/>
          <a:ext cx="4977891" cy="3587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Worksheet" r:id="rId3" imgW="2590685" imgH="1866913" progId="Excel.Sheet.12">
                  <p:embed/>
                </p:oleObj>
              </mc:Choice>
              <mc:Fallback>
                <p:oleObj name="Worksheet" r:id="rId3" imgW="2590685" imgH="186691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8109" y="2631233"/>
                        <a:ext cx="4977891" cy="35870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6F3129E5-B463-4D01-A141-4C95AD21EC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8421501"/>
              </p:ext>
            </p:extLst>
          </p:nvPr>
        </p:nvGraphicFramePr>
        <p:xfrm>
          <a:off x="6375911" y="121298"/>
          <a:ext cx="3996070" cy="6096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Worksheet" r:id="rId5" imgW="2590685" imgH="3953046" progId="Excel.Sheet.12">
                  <p:embed/>
                </p:oleObj>
              </mc:Choice>
              <mc:Fallback>
                <p:oleObj name="Worksheet" r:id="rId5" imgW="2590685" imgH="39530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75911" y="121298"/>
                        <a:ext cx="3996070" cy="6096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0742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071B0-3C5D-4FDF-A856-2FB6C18FB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Náklady prioritních projektů podle zdrojů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53C2918-FFDB-4C79-8D30-10DD541E5C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b="1" dirty="0"/>
          </a:p>
          <a:p>
            <a:endParaRPr lang="cs-CZ" sz="2400" dirty="0"/>
          </a:p>
        </p:txBody>
      </p:sp>
      <p:graphicFrame>
        <p:nvGraphicFramePr>
          <p:cNvPr id="8" name="Objekt 7">
            <a:extLst>
              <a:ext uri="{FF2B5EF4-FFF2-40B4-BE49-F238E27FC236}">
                <a16:creationId xmlns:a16="http://schemas.microsoft.com/office/drawing/2014/main" id="{FA57F711-06C6-489E-B104-C01DEF941F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628520"/>
              </p:ext>
            </p:extLst>
          </p:nvPr>
        </p:nvGraphicFramePr>
        <p:xfrm>
          <a:off x="838200" y="1760311"/>
          <a:ext cx="5672303" cy="4936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Worksheet" r:id="rId4" imgW="3009929" imgH="2619283" progId="Excel.Sheet.12">
                  <p:embed/>
                </p:oleObj>
              </mc:Choice>
              <mc:Fallback>
                <p:oleObj name="Worksheet" r:id="rId4" imgW="3009929" imgH="261928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1760311"/>
                        <a:ext cx="5672303" cy="49363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7002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BEF8CA-8E4C-4060-9BCE-859F622A7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Garanti pro aktualizaci projektů</a:t>
            </a:r>
            <a:br>
              <a:rPr lang="cs-CZ" dirty="0"/>
            </a:br>
            <a:r>
              <a:rPr lang="cs-CZ" dirty="0"/>
              <a:t>Akčního plánu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497484-6FFE-4B0B-99B0-B3D97AD75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142306" cy="476178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b="1" dirty="0"/>
              <a:t>Strategická oblast 1 – Zvýšit atraktivitu a stabilizovat počet studentů VŠ v Plzeňském kraji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400" dirty="0"/>
              <a:t>Kontakt: Mgr. Petr Šimon, </a:t>
            </a:r>
            <a:r>
              <a:rPr lang="cs-CZ" sz="2400" dirty="0">
                <a:hlinkClick r:id="rId2"/>
              </a:rPr>
              <a:t>petr.p.simon@gmail.com</a:t>
            </a:r>
            <a:r>
              <a:rPr lang="cs-CZ" sz="2400" dirty="0"/>
              <a:t>, tel: 724 953 686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2400" b="1" dirty="0"/>
              <a:t>Strategická oblast 2 - Zlepšit infrastrukturu a spolupráci mezi aktéry </a:t>
            </a:r>
            <a:r>
              <a:rPr lang="cs-CZ" sz="2400" b="1" dirty="0" err="1"/>
              <a:t>VaVaI</a:t>
            </a:r>
            <a:r>
              <a:rPr lang="cs-CZ" sz="2400" b="1" dirty="0"/>
              <a:t> v Plzeňském kraji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400" dirty="0"/>
              <a:t>+ Koordinace průběhu zpracování Akčního plánu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400" dirty="0"/>
              <a:t>Kontakt: Ing. Jan Naxera, </a:t>
            </a:r>
            <a:r>
              <a:rPr lang="cs-CZ" sz="2400" dirty="0">
                <a:hlinkClick r:id="rId3"/>
              </a:rPr>
              <a:t>naxera@rra-pk.cz</a:t>
            </a:r>
            <a:r>
              <a:rPr lang="cs-CZ" sz="2400" dirty="0"/>
              <a:t>, tel: 602 544 375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2400" b="1" dirty="0"/>
              <a:t>Strategická oblast 3 - Zvýšit rozmanitost využití výzkumných kapacit v Plzeňském kraji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400" b="1" dirty="0"/>
              <a:t>Strategická oblast 4 - Rozšířit počet firem s vysokým inovačním potenciálem v Plzeňském kraji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400" dirty="0"/>
              <a:t>Kontakt: Ing. Martin Holubec, </a:t>
            </a:r>
            <a:r>
              <a:rPr lang="cs-CZ" sz="2400" dirty="0">
                <a:hlinkClick r:id="rId4"/>
              </a:rPr>
              <a:t>holubec@bic.cz</a:t>
            </a:r>
            <a:r>
              <a:rPr lang="cs-CZ" sz="2400" dirty="0"/>
              <a:t>,  tel: 603 554 908</a:t>
            </a:r>
          </a:p>
        </p:txBody>
      </p:sp>
    </p:spTree>
    <p:extLst>
      <p:ext uri="{BB962C8B-B14F-4D97-AF65-F5344CB8AC3E}">
        <p14:creationId xmlns:p14="http://schemas.microsoft.com/office/powerpoint/2010/main" val="18893369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15974</TotalTime>
  <Words>539</Words>
  <Application>Microsoft Office PowerPoint</Application>
  <PresentationFormat>Širokoúhlá obrazovka</PresentationFormat>
  <Paragraphs>63</Paragraphs>
  <Slides>8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bold</vt:lpstr>
      <vt:lpstr>Calibri Light</vt:lpstr>
      <vt:lpstr>Motiv Office</vt:lpstr>
      <vt:lpstr>Worksheet</vt:lpstr>
      <vt:lpstr>Akční plán RIS3 Plzeňského kraje 1. aktualizace 2019   </vt:lpstr>
      <vt:lpstr>Program pracovního jednání</vt:lpstr>
      <vt:lpstr>Postup aktualizace Akčního plánu</vt:lpstr>
      <vt:lpstr>Preferovaná témata pro doplnění AP</vt:lpstr>
      <vt:lpstr>Významné změny v Akčním plánu</vt:lpstr>
      <vt:lpstr>Shrnutí Akčního plánu dle cílů</vt:lpstr>
      <vt:lpstr>Náklady prioritních projektů podle zdrojů</vt:lpstr>
      <vt:lpstr>Garanti pro aktualizaci projektů Akčního plánu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Beneš</dc:creator>
  <cp:lastModifiedBy>Jan Naxera</cp:lastModifiedBy>
  <cp:revision>453</cp:revision>
  <cp:lastPrinted>2019-04-02T10:26:02Z</cp:lastPrinted>
  <dcterms:created xsi:type="dcterms:W3CDTF">2017-09-27T14:17:49Z</dcterms:created>
  <dcterms:modified xsi:type="dcterms:W3CDTF">2019-06-19T05:58:43Z</dcterms:modified>
</cp:coreProperties>
</file>