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1" r:id="rId1"/>
  </p:sldMasterIdLst>
  <p:notesMasterIdLst>
    <p:notesMasterId r:id="rId25"/>
  </p:notesMasterIdLst>
  <p:handoutMasterIdLst>
    <p:handoutMasterId r:id="rId26"/>
  </p:handoutMasterIdLst>
  <p:sldIdLst>
    <p:sldId id="256" r:id="rId2"/>
    <p:sldId id="291" r:id="rId3"/>
    <p:sldId id="292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309" r:id="rId20"/>
    <p:sldId id="312" r:id="rId21"/>
    <p:sldId id="310" r:id="rId22"/>
    <p:sldId id="311" r:id="rId23"/>
    <p:sldId id="313" r:id="rId24"/>
  </p:sldIdLst>
  <p:sldSz cx="9144000" cy="6858000" type="screen4x3"/>
  <p:notesSz cx="6669088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7" autoAdjust="0"/>
    <p:restoredTop sz="82867" autoAdjust="0"/>
  </p:normalViewPr>
  <p:slideViewPr>
    <p:cSldViewPr showGuides="1">
      <p:cViewPr>
        <p:scale>
          <a:sx n="80" d="100"/>
          <a:sy n="80" d="100"/>
        </p:scale>
        <p:origin x="-72" y="144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90665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6867" y="1"/>
            <a:ext cx="2890665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F62BED-9731-4F41-B85B-F5308387AD93}" type="datetimeFigureOut">
              <a:rPr lang="cs-CZ" smtClean="0"/>
              <a:t>29.6.2016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166"/>
            <a:ext cx="289066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6867" y="9428166"/>
            <a:ext cx="289066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634A6F-05FC-43A3-9714-954175C73F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287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t>29.6.2016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156"/>
            <a:ext cx="5335270" cy="4466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889938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28585"/>
            <a:ext cx="2889938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59611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Dlouhodobý hmotný majetek „DHM“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doba použitelnosti je delší než 1 rok a vstupní cena je vyšší než 40 000 Kč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Dlouhodobý nehmotný majetek „DNM“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doba použitelnosti je delší než 1 rok a vstupní cena je vyšší než 60 000 Kč</a:t>
            </a: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 smtClean="0"/>
              <a:t>Úvazky jednotlivých členů realizačního týmu je možné sčítat</a:t>
            </a:r>
            <a:r>
              <a:rPr lang="cs-CZ" sz="1200" baseline="0" dirty="0" smtClean="0"/>
              <a:t> – např. 2 pracovníci na 0,5 úvazku – lze nárokovat 1 PC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 smtClean="0"/>
              <a:t>Rozdělení dotčených výdajů na část relevantní pro Projekt a zbývající část</a:t>
            </a:r>
            <a:r>
              <a:rPr lang="cs-CZ" sz="1200" baseline="0" dirty="0" smtClean="0"/>
              <a:t> – tj. oddělené účtování, např. fa za nákup kancelářských potřeb rozdělit na část z projektu a část ostatní</a:t>
            </a:r>
            <a:endParaRPr lang="cs-CZ" sz="1200" dirty="0" smtClean="0"/>
          </a:p>
          <a:p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 smtClean="0"/>
              <a:t>Bližší</a:t>
            </a:r>
            <a:r>
              <a:rPr lang="cs-CZ" sz="1200" baseline="0" dirty="0" smtClean="0"/>
              <a:t> podmínky popsány v Zásadách čerpání</a:t>
            </a:r>
            <a:endParaRPr lang="cs-CZ" sz="1200" dirty="0" smtClean="0"/>
          </a:p>
          <a:p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 smtClean="0"/>
              <a:t>dokončených stavebních úprav v jednom zdaňovacím období - např. výdaje spojené s úpravou pracovního místa nebo které usnadní přístup osobám zdravotně postiženým</a:t>
            </a:r>
          </a:p>
          <a:p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 smtClean="0"/>
              <a:t>neprodleně hlásit poskytovateli veškeré příjmy</a:t>
            </a:r>
            <a:r>
              <a:rPr lang="cs-CZ" sz="1200" baseline="0" dirty="0" smtClean="0"/>
              <a:t> z veřejných zdrojů – platí pro IP</a:t>
            </a:r>
          </a:p>
          <a:p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 dotace podle § 101a stačí na konci roku</a:t>
            </a: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 smtClean="0"/>
              <a:t>neprodleně hlásit poskytovateli veškeré příjmy</a:t>
            </a:r>
            <a:r>
              <a:rPr lang="cs-CZ" sz="1200" baseline="0" dirty="0" smtClean="0"/>
              <a:t> z veřejných zdrojů – platí pro IP</a:t>
            </a:r>
          </a:p>
          <a:p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 dotace podle § 101a stačí na konci roku </a:t>
            </a:r>
          </a:p>
          <a:p>
            <a:endParaRPr lang="cs-CZ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dirty="0" smtClean="0"/>
              <a:t>1/ část služby podporovaná z IP – lidé v produktivním věku, tj. 15 a výše</a:t>
            </a:r>
            <a:r>
              <a:rPr lang="cs-CZ" sz="1200" baseline="0" dirty="0" smtClean="0"/>
              <a:t> - do 64 let</a:t>
            </a:r>
            <a:endParaRPr lang="cs-CZ" sz="1200" dirty="0" smtClean="0"/>
          </a:p>
          <a:p>
            <a:r>
              <a:rPr lang="cs-CZ" sz="1200" dirty="0" smtClean="0"/>
              <a:t>2/ část služby nepodporovaná z IP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děti (do 14 let) a senioři (nad 65 let včetně)</a:t>
            </a: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Uvedené</a:t>
            </a:r>
            <a:r>
              <a:rPr lang="cs-CZ" baseline="0" dirty="0" smtClean="0"/>
              <a:t> podmínky způsobilosti musí být naplněny všechny zároveň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 smtClean="0"/>
              <a:t>nárokovanou částkou = např.</a:t>
            </a:r>
            <a:r>
              <a:rPr lang="cs-CZ" sz="1200" baseline="0" dirty="0" smtClean="0"/>
              <a:t> fa za 17 000, z projektu k proplacení jen 5 000 Kč, uvedou na fa 5 000 Kč.</a:t>
            </a:r>
            <a:endParaRPr lang="cs-CZ" sz="12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Obvyklá</a:t>
            </a:r>
            <a:r>
              <a:rPr lang="cs-CZ" baseline="0" dirty="0" smtClean="0"/>
              <a:t> výše mezd – www.esfcr.cz, Programy, Dokumenty – Obvyklé ceny, mzdy / platy</a:t>
            </a:r>
          </a:p>
          <a:p>
            <a:r>
              <a:rPr lang="cs-CZ" baseline="0" dirty="0" smtClean="0"/>
              <a:t>Nedoporučuje se, aby pracovníci zaměstnaní pro projekt měli vyšší mzdy než pracovníci zaměstnaní mimo projekt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VERONIKA.KLASKOVA@PLZENSKY-KRAJ.CZ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403648" y="2132856"/>
            <a:ext cx="7272000" cy="1296144"/>
          </a:xfrm>
        </p:spPr>
        <p:txBody>
          <a:bodyPr/>
          <a:lstStyle/>
          <a:p>
            <a:r>
              <a:rPr lang="cs-CZ" sz="2400" dirty="0" smtClean="0"/>
              <a:t>seminář  pro příjemce – dotační program </a:t>
            </a:r>
            <a:r>
              <a:rPr lang="cs-CZ" sz="2400" dirty="0"/>
              <a:t>„Podpora sociálních služeb v rámci individuálního projektu Podpora sociálních služeb v Plzeňském kraji 2016 - 2019“</a:t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1403648" y="4089600"/>
            <a:ext cx="7379651" cy="540000"/>
          </a:xfrm>
        </p:spPr>
        <p:txBody>
          <a:bodyPr/>
          <a:lstStyle/>
          <a:p>
            <a:r>
              <a:rPr lang="cs-CZ" sz="2000" dirty="0" smtClean="0"/>
              <a:t>Odbor sociálních věcí, oddělení správní a realizace projektů </a:t>
            </a:r>
            <a:endParaRPr lang="cs-CZ" sz="20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403648" y="4885200"/>
            <a:ext cx="7380352" cy="540000"/>
          </a:xfrm>
        </p:spPr>
        <p:txBody>
          <a:bodyPr/>
          <a:lstStyle/>
          <a:p>
            <a:r>
              <a:rPr lang="cs-CZ" sz="2000" b="1" dirty="0" smtClean="0"/>
              <a:t>29. 6. 2016, Plzeň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648072"/>
          </a:xfrm>
        </p:spPr>
        <p:txBody>
          <a:bodyPr/>
          <a:lstStyle/>
          <a:p>
            <a:r>
              <a:rPr lang="cs-CZ" dirty="0" smtClean="0"/>
              <a:t>NÁKUP ZAŘÍZENÍ A VYBAVENÍ, SPOTŘEBNÍHO MATERIÁLU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06290" y="2708920"/>
            <a:ext cx="819697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b="1" u="sng" dirty="0"/>
              <a:t>Způsobilé</a:t>
            </a:r>
            <a:r>
              <a:rPr lang="cs-CZ" sz="2000" dirty="0"/>
              <a:t> </a:t>
            </a:r>
            <a:r>
              <a:rPr lang="cs-CZ" sz="2000" dirty="0" smtClean="0"/>
              <a:t>jsou výdaje spojené </a:t>
            </a:r>
            <a:r>
              <a:rPr lang="cs-CZ" sz="2000" dirty="0"/>
              <a:t>s </a:t>
            </a:r>
            <a:r>
              <a:rPr lang="cs-CZ" sz="2000" dirty="0" smtClean="0"/>
              <a:t>nákupem nového</a:t>
            </a:r>
            <a:r>
              <a:rPr lang="cs-CZ" sz="2000" dirty="0"/>
              <a:t> </a:t>
            </a:r>
            <a:r>
              <a:rPr lang="cs-CZ" sz="2000" dirty="0" smtClean="0"/>
              <a:t>nebo použitého vybavení.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dirty="0"/>
              <a:t>Výdaje na pořízení nebo technické zhodnocení dlouhodobého hmotného a nehmotného majetku jsou</a:t>
            </a:r>
            <a:r>
              <a:rPr lang="cs-CZ" sz="2000" b="1" dirty="0"/>
              <a:t> </a:t>
            </a:r>
            <a:r>
              <a:rPr lang="cs-CZ" sz="2000" b="1" u="sng" dirty="0" smtClean="0"/>
              <a:t>nezpůsobilé.</a:t>
            </a:r>
            <a:endParaRPr lang="cs-CZ" sz="2000" b="1" u="sng" dirty="0"/>
          </a:p>
          <a:p>
            <a:pPr algn="just"/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Pokud jsou pořízené položky využívány i k jiným účelům, které přímo nesouvisí s cíli Projektu, způsobilá je pouze poměrná část těchto výdajů</a:t>
            </a:r>
            <a:r>
              <a:rPr lang="cs-CZ" sz="20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Vybavení a zařízení, zakoupené i částečně z prostředků OPZ, není příjemce oprávněn v době realizace Projektu prodat či darovat</a:t>
            </a:r>
            <a:r>
              <a:rPr lang="cs-CZ" sz="2000" dirty="0" smtClean="0"/>
              <a:t>.</a:t>
            </a:r>
            <a:endParaRPr lang="cs-CZ" sz="2000" dirty="0"/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9420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648072"/>
          </a:xfrm>
        </p:spPr>
        <p:txBody>
          <a:bodyPr/>
          <a:lstStyle/>
          <a:p>
            <a:r>
              <a:rPr lang="cs-CZ" dirty="0" smtClean="0"/>
              <a:t>NÁKUP ZAŘÍZENÍ A VYBAVENÍ, SPOTŘEBNÍHO MATERIÁLU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06290" y="2708920"/>
            <a:ext cx="819697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Nákup </a:t>
            </a:r>
            <a:r>
              <a:rPr lang="cs-CZ" sz="2000" dirty="0"/>
              <a:t>zařízení a vybavení pro realizační tým Projektu </a:t>
            </a:r>
            <a:r>
              <a:rPr lang="cs-CZ" sz="2000" dirty="0" smtClean="0"/>
              <a:t>- nárokovat lze </a:t>
            </a:r>
            <a:r>
              <a:rPr lang="cs-CZ" sz="2000" dirty="0"/>
              <a:t>pouze </a:t>
            </a:r>
            <a:r>
              <a:rPr lang="cs-CZ" sz="2000" dirty="0" smtClean="0"/>
              <a:t>výši </a:t>
            </a:r>
            <a:r>
              <a:rPr lang="cs-CZ" sz="2000" dirty="0"/>
              <a:t>nákladů na zařízení a vybavení, která odpovídá </a:t>
            </a:r>
            <a:r>
              <a:rPr lang="cs-CZ" sz="2000" b="1" dirty="0"/>
              <a:t>předpokládané výši úvazku</a:t>
            </a:r>
            <a:r>
              <a:rPr lang="cs-CZ" sz="2000" dirty="0"/>
              <a:t> </a:t>
            </a:r>
            <a:r>
              <a:rPr lang="cs-CZ" sz="2000" dirty="0" smtClean="0"/>
              <a:t>člena realizačního týmu ve vztahu k jeho </a:t>
            </a:r>
            <a:r>
              <a:rPr lang="cs-CZ" sz="2000" dirty="0"/>
              <a:t>zapojení do realizace Projektu. Úvazky jednotlivých členů realizačního týmu je možné sčítat</a:t>
            </a:r>
            <a:r>
              <a:rPr lang="cs-CZ" sz="20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Případné </a:t>
            </a:r>
            <a:r>
              <a:rPr lang="cs-CZ" sz="2000" dirty="0"/>
              <a:t>využívání spotřebního materiálu pro účely i mimo Projekt vyžaduje rozdělení dotčených výdajů na část relevantní pro Projekt a zbývající část.</a:t>
            </a:r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1688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648072"/>
          </a:xfrm>
        </p:spPr>
        <p:txBody>
          <a:bodyPr/>
          <a:lstStyle/>
          <a:p>
            <a:r>
              <a:rPr lang="cs-CZ" dirty="0" smtClean="0"/>
              <a:t>režijní náklady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51323" y="2132856"/>
            <a:ext cx="819697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NÁJEM, LEASING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splátky operativního leasingu – způsobilý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splátky finančního leasingu – nezpůsobilý</a:t>
            </a:r>
          </a:p>
          <a:p>
            <a:endParaRPr lang="cs-CZ" sz="2000" dirty="0" smtClean="0"/>
          </a:p>
          <a:p>
            <a:r>
              <a:rPr lang="cs-CZ" sz="2000" dirty="0" smtClean="0"/>
              <a:t>OSTATNÍ REŽIE</a:t>
            </a: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náklady </a:t>
            </a:r>
            <a:r>
              <a:rPr lang="cs-CZ" sz="2000" dirty="0"/>
              <a:t>na energie, telekomunikační služby (telefon, internet), úklid, údržba, poštovné, </a:t>
            </a:r>
            <a:r>
              <a:rPr lang="cs-CZ" sz="2000" dirty="0" smtClean="0"/>
              <a:t>čistící prostředky, potraviny </a:t>
            </a:r>
            <a:r>
              <a:rPr lang="cs-CZ" sz="2000" dirty="0"/>
              <a:t>v souvislosti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se </a:t>
            </a:r>
            <a:r>
              <a:rPr lang="cs-CZ" sz="2000" dirty="0"/>
              <a:t>zajištěním základní činnosti (poskytnutí stravy nebo nemoc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při </a:t>
            </a:r>
            <a:r>
              <a:rPr lang="cs-CZ" sz="2000" dirty="0"/>
              <a:t>zajištění stravy</a:t>
            </a:r>
            <a:r>
              <a:rPr lang="cs-CZ" sz="2000" dirty="0" smtClean="0"/>
              <a:t>) v rozsahu Pověření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3541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648072"/>
          </a:xfrm>
        </p:spPr>
        <p:txBody>
          <a:bodyPr/>
          <a:lstStyle/>
          <a:p>
            <a:r>
              <a:rPr lang="cs-CZ" dirty="0" smtClean="0"/>
              <a:t>ODPISY, drobné stavební úpravy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51322" y="2718621"/>
            <a:ext cx="866914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Způsobilý výdaj - daňový odpis (vypočtený ze vstupní ceny majetku) maximálně do výše poměrné částí ročních odpisů stanovené s přesností </a:t>
            </a:r>
            <a:br>
              <a:rPr lang="cs-CZ" sz="2000" dirty="0" smtClean="0"/>
            </a:br>
            <a:r>
              <a:rPr lang="cs-CZ" sz="2000" dirty="0" smtClean="0"/>
              <a:t>na měsíce či dny připadající na dobu realizace Projektu.</a:t>
            </a:r>
          </a:p>
          <a:p>
            <a:endParaRPr lang="cs-CZ" sz="2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51323" y="3789040"/>
            <a:ext cx="845312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Výdaje na drobné stavební úpravy jsou </a:t>
            </a:r>
            <a:r>
              <a:rPr lang="cs-CZ" sz="2000" dirty="0" smtClean="0"/>
              <a:t>způsobilé, pokud </a:t>
            </a:r>
            <a:r>
              <a:rPr lang="cs-CZ" sz="2000" dirty="0"/>
              <a:t>cena všech dokončených stavebních úprav v jednom zdaňovacím období nepřesáhne v úhrnu 40 000 Kč na každou jednotlivou účetní položku majetku 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Pokud </a:t>
            </a:r>
            <a:r>
              <a:rPr lang="cs-CZ" sz="2000" dirty="0"/>
              <a:t>má příjemce daný majetek v nájmu, lze hradit stavební úpravy z Projektu pouze v případě, že je možnost provádění stavebních úprav nájemcem ošetřena v nájemní smlouvě. Stavební úpravy přesahující limit 40 000,- Kč za účetní položku jsou nezpůsobilé.</a:t>
            </a:r>
          </a:p>
        </p:txBody>
      </p:sp>
    </p:spTree>
    <p:extLst>
      <p:ext uri="{BB962C8B-B14F-4D97-AF65-F5344CB8AC3E}">
        <p14:creationId xmlns:p14="http://schemas.microsoft.com/office/powerpoint/2010/main" val="225452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648072"/>
          </a:xfrm>
        </p:spPr>
        <p:txBody>
          <a:bodyPr/>
          <a:lstStyle/>
          <a:p>
            <a:r>
              <a:rPr lang="cs-CZ" dirty="0" smtClean="0"/>
              <a:t>nákup služeb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0765" y="2056901"/>
            <a:ext cx="866914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Dodání služby musí být nezbytné k realizaci </a:t>
            </a:r>
            <a:r>
              <a:rPr lang="cs-CZ" sz="2000" dirty="0" smtClean="0"/>
              <a:t>Projektu. </a:t>
            </a:r>
          </a:p>
          <a:p>
            <a:endParaRPr lang="cs-CZ" sz="2000" dirty="0" smtClean="0"/>
          </a:p>
          <a:p>
            <a:r>
              <a:rPr lang="cs-CZ" sz="2000" dirty="0" smtClean="0"/>
              <a:t>Předmětem </a:t>
            </a:r>
            <a:r>
              <a:rPr lang="cs-CZ" sz="2000" dirty="0"/>
              <a:t>nákupu mohou být zejména následující služby: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zpracování analýz, průzkumů, studií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lektorské </a:t>
            </a:r>
            <a:r>
              <a:rPr lang="cs-CZ" sz="2000" dirty="0" smtClean="0"/>
              <a:t>služby (ne služby, na které má příjemce akreditaci)</a:t>
            </a: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školení a kurzy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vytvoření nových publikací, školících materiálů nebo manuálů, CD, </a:t>
            </a:r>
            <a:r>
              <a:rPr lang="cs-CZ" sz="2000" dirty="0" smtClean="0"/>
              <a:t>DVD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pronájem </a:t>
            </a:r>
            <a:r>
              <a:rPr lang="cs-CZ" sz="2000" dirty="0"/>
              <a:t>prostor pro práci s cílovou skupinou (např. pronájem učebny</a:t>
            </a:r>
            <a:r>
              <a:rPr lang="cs-CZ" sz="2000" dirty="0" smtClean="0"/>
              <a:t>)</a:t>
            </a:r>
          </a:p>
          <a:p>
            <a:pPr lvl="0"/>
            <a:endParaRPr lang="cs-CZ" sz="2000" dirty="0" smtClean="0"/>
          </a:p>
          <a:p>
            <a:pPr lvl="0"/>
            <a:r>
              <a:rPr lang="cs-CZ" sz="2000" dirty="0" smtClean="0"/>
              <a:t>Pokud byste zadávali veřejnou zakázku na nákup služeb, je nutné postupovat: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nad 500 000,- Kč do 2 000 000,- Kč – podle obecné části pravidel OPZ (kap. 20)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od 2 000 000,- Kč – podle zákona č. 137/2006 Sb., o veřejných zakázkách</a:t>
            </a: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4745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648072"/>
          </a:xfrm>
        </p:spPr>
        <p:txBody>
          <a:bodyPr/>
          <a:lstStyle/>
          <a:p>
            <a:r>
              <a:rPr lang="cs-CZ" dirty="0" err="1" smtClean="0"/>
              <a:t>dph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0765" y="2056901"/>
            <a:ext cx="886372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Určení způsobilosti DPH se liší pro plátce a neplátce DPH</a:t>
            </a:r>
            <a:r>
              <a:rPr lang="cs-CZ" sz="2000" dirty="0" smtClean="0"/>
              <a:t>:</a:t>
            </a:r>
          </a:p>
          <a:p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Plátce DPH</a:t>
            </a:r>
            <a:r>
              <a:rPr lang="cs-CZ" sz="2000" dirty="0"/>
              <a:t> – způsobilým výdajem je ta část DPH, u které podle zákona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o </a:t>
            </a:r>
            <a:r>
              <a:rPr lang="cs-CZ" sz="2000" dirty="0"/>
              <a:t>DPH nemá plátce nárok na odpočet daně na vstupu </a:t>
            </a:r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Neplátce DPH</a:t>
            </a:r>
            <a:r>
              <a:rPr lang="cs-CZ" sz="2000" dirty="0"/>
              <a:t> – daň z přidané hodnoty je způsobilým výdajem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3905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648072"/>
          </a:xfrm>
        </p:spPr>
        <p:txBody>
          <a:bodyPr/>
          <a:lstStyle/>
          <a:p>
            <a:r>
              <a:rPr lang="cs-CZ" dirty="0" smtClean="0"/>
              <a:t>NEZPŮSOBILÉ </a:t>
            </a:r>
            <a:r>
              <a:rPr lang="cs-CZ" dirty="0" err="1" smtClean="0"/>
              <a:t>VÝDaJE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0765" y="2056901"/>
            <a:ext cx="8863723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Plný výčet – Zásady čerpání</a:t>
            </a:r>
          </a:p>
          <a:p>
            <a:endParaRPr lang="cs-CZ" sz="2000" dirty="0"/>
          </a:p>
          <a:p>
            <a:r>
              <a:rPr lang="cs-CZ" sz="2000" b="1" smtClean="0"/>
              <a:t>Nezpůsobilé </a:t>
            </a:r>
            <a:r>
              <a:rPr lang="cs-CZ" sz="2000" b="1" smtClean="0"/>
              <a:t>jsou zejména </a:t>
            </a:r>
            <a:r>
              <a:rPr lang="cs-CZ" sz="2000" b="1" dirty="0" smtClean="0"/>
              <a:t>tyto </a:t>
            </a:r>
            <a:r>
              <a:rPr lang="cs-CZ" sz="2000" b="1" dirty="0" smtClean="0"/>
              <a:t>výdaje:</a:t>
            </a:r>
            <a:endParaRPr lang="cs-CZ" sz="2000" b="1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výdaje na nákup infrastruktury a na rekonstrukci infrastruktury v rozsahu větším než jsou drobné stavební úpravy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investiční výdaje, tj. výdaje na pořízení nebo technické zhodnocení DHM a DNM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výdaje na zdravotní péči poskytovanou podle § 36 zákona o soc. službách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výdaje na finanční leasing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smluvní pokuty, úroky z prodlení, ostatní pokuty a penále, odpisy nedobytných pohledávek, kurzové ztráty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výdaje, které nelze účetně doložit</a:t>
            </a:r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70366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648072"/>
          </a:xfrm>
        </p:spPr>
        <p:txBody>
          <a:bodyPr/>
          <a:lstStyle/>
          <a:p>
            <a:r>
              <a:rPr lang="cs-CZ" dirty="0" smtClean="0"/>
              <a:t>vyúčtování poskytnuté dotace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6527" y="2708920"/>
            <a:ext cx="886372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Příjemce je povinen předložit </a:t>
            </a:r>
            <a:r>
              <a:rPr lang="cs-CZ" sz="2000" b="1" dirty="0" smtClean="0"/>
              <a:t>průběžné vyúčtování </a:t>
            </a:r>
            <a:r>
              <a:rPr lang="cs-CZ" sz="2000" b="1" dirty="0"/>
              <a:t>v následujících termínech:</a:t>
            </a: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za </a:t>
            </a:r>
            <a:r>
              <a:rPr lang="cs-CZ" sz="2000" dirty="0"/>
              <a:t>rok 2016 – do 23. 1. 2017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za </a:t>
            </a:r>
            <a:r>
              <a:rPr lang="cs-CZ" sz="2000" dirty="0"/>
              <a:t>rok 2017 – do 31. 1. 2018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za </a:t>
            </a:r>
            <a:r>
              <a:rPr lang="cs-CZ" sz="2000" dirty="0"/>
              <a:t>rok 2018 – do 31. 1. 2019</a:t>
            </a:r>
          </a:p>
          <a:p>
            <a:pPr lvl="0"/>
            <a:endParaRPr lang="cs-CZ" sz="2000" dirty="0" smtClean="0"/>
          </a:p>
          <a:p>
            <a:pPr lvl="0"/>
            <a:r>
              <a:rPr lang="cs-CZ" sz="2000" dirty="0" smtClean="0"/>
              <a:t>závěrečné </a:t>
            </a:r>
            <a:r>
              <a:rPr lang="cs-CZ" sz="2000" dirty="0"/>
              <a:t>vyúčtování za celou dobu projektu – do 31. 1. 2019</a:t>
            </a:r>
          </a:p>
          <a:p>
            <a:endParaRPr lang="cs-CZ" sz="2000" dirty="0" smtClean="0"/>
          </a:p>
          <a:p>
            <a:r>
              <a:rPr lang="cs-CZ" sz="2000" dirty="0" smtClean="0"/>
              <a:t>Průběžné </a:t>
            </a:r>
            <a:r>
              <a:rPr lang="cs-CZ" sz="2000" dirty="0"/>
              <a:t>vyúčtování předloží Příjemce na formuláři, který bude dostupný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na </a:t>
            </a:r>
            <a:r>
              <a:rPr lang="cs-CZ" sz="2000" dirty="0"/>
              <a:t>webových stránkách Plzeňského </a:t>
            </a:r>
            <a:r>
              <a:rPr lang="cs-CZ" sz="2000" dirty="0" smtClean="0"/>
              <a:t>kraje. </a:t>
            </a:r>
            <a:endParaRPr lang="cs-CZ" sz="2000" dirty="0"/>
          </a:p>
          <a:p>
            <a:r>
              <a:rPr lang="cs-CZ" sz="2000" dirty="0"/>
              <a:t>Závěrečné vyúčtování předloží Příjemce v elektronické formě prostřednictvím systému </a:t>
            </a:r>
            <a:r>
              <a:rPr lang="cs-CZ" sz="2000" dirty="0" err="1"/>
              <a:t>eDotace</a:t>
            </a:r>
            <a:r>
              <a:rPr lang="cs-CZ" sz="2000" dirty="0"/>
              <a:t> jako jeden soubor ve formátu *.</a:t>
            </a:r>
            <a:r>
              <a:rPr lang="cs-CZ" sz="2000" dirty="0" err="1"/>
              <a:t>pdf</a:t>
            </a:r>
            <a:r>
              <a:rPr lang="cs-CZ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08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648072"/>
          </a:xfrm>
        </p:spPr>
        <p:txBody>
          <a:bodyPr/>
          <a:lstStyle/>
          <a:p>
            <a:r>
              <a:rPr lang="cs-CZ" dirty="0" smtClean="0"/>
              <a:t>vyúčtování poskytnuté dotace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6527" y="2708920"/>
            <a:ext cx="886372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Součástí vyúčtování Dotace </a:t>
            </a:r>
            <a:r>
              <a:rPr lang="cs-CZ" sz="2000" b="1" dirty="0"/>
              <a:t>ambulantních a terénních služeb </a:t>
            </a: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000" dirty="0" smtClean="0"/>
              <a:t>je </a:t>
            </a:r>
            <a:r>
              <a:rPr lang="cs-CZ" sz="2000" dirty="0"/>
              <a:t>i informace o výši úvazků odpovídající průměrné měsíční výši úvazků dané služby za příslušný kalendářní rok. </a:t>
            </a:r>
            <a:r>
              <a:rPr lang="cs-CZ" sz="2000" b="1" dirty="0" smtClean="0"/>
              <a:t>Průměrná </a:t>
            </a:r>
            <a:r>
              <a:rPr lang="cs-CZ" sz="2000" b="1" dirty="0"/>
              <a:t>měsíční výše </a:t>
            </a:r>
            <a:r>
              <a:rPr lang="cs-CZ" sz="2000" b="1" dirty="0" smtClean="0"/>
              <a:t>úvazku: </a:t>
            </a:r>
            <a:endParaRPr lang="cs-CZ" sz="2000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 smtClean="0"/>
              <a:t>za </a:t>
            </a:r>
            <a:r>
              <a:rPr lang="cs-CZ" sz="2000" dirty="0"/>
              <a:t>rok 2017 a rok 2018 musí odpovídat úvazku uvedenému v </a:t>
            </a:r>
            <a:r>
              <a:rPr lang="cs-CZ" sz="2000" dirty="0" smtClean="0"/>
              <a:t>Pověření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 smtClean="0"/>
              <a:t>za rok 2016 nesmí klesnout pod 20 % plánovaného počtu úvazků</a:t>
            </a:r>
          </a:p>
          <a:p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Součástí vyúčtování Dotace </a:t>
            </a:r>
            <a:r>
              <a:rPr lang="cs-CZ" sz="2000" b="1" dirty="0"/>
              <a:t>pobytových služeb </a:t>
            </a:r>
            <a:r>
              <a:rPr lang="cs-CZ" sz="2000" dirty="0"/>
              <a:t>je i informace o počtu lůžek odpovídající průměrnému měsíčnímu počtu lůžek dané služby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za </a:t>
            </a:r>
            <a:r>
              <a:rPr lang="cs-CZ" sz="2000" dirty="0"/>
              <a:t>příslušný kalendářní rok. </a:t>
            </a:r>
            <a:r>
              <a:rPr lang="cs-CZ" sz="2000" b="1" dirty="0" smtClean="0"/>
              <a:t>Průměrná </a:t>
            </a:r>
            <a:r>
              <a:rPr lang="cs-CZ" sz="2000" b="1" dirty="0"/>
              <a:t>měsíční výše </a:t>
            </a:r>
            <a:r>
              <a:rPr lang="cs-CZ" sz="2000" b="1" dirty="0" smtClean="0"/>
              <a:t>lůžek: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 smtClean="0"/>
              <a:t> </a:t>
            </a:r>
            <a:r>
              <a:rPr lang="cs-CZ" sz="2000" dirty="0"/>
              <a:t>za rok 2017 </a:t>
            </a:r>
            <a:r>
              <a:rPr lang="cs-CZ" sz="2000" dirty="0" smtClean="0"/>
              <a:t>a </a:t>
            </a:r>
            <a:r>
              <a:rPr lang="cs-CZ" sz="2000" dirty="0"/>
              <a:t>rok 2018 musí odpovídat počtu lůžek uvedenému v </a:t>
            </a:r>
            <a:r>
              <a:rPr lang="cs-CZ" sz="2000" dirty="0" smtClean="0"/>
              <a:t>Pověření</a:t>
            </a:r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/>
              <a:t>za rok 2016 nesmí klesnout pod 20 % plánovaného </a:t>
            </a:r>
            <a:r>
              <a:rPr lang="cs-CZ" sz="2000" dirty="0" smtClean="0"/>
              <a:t>počtu lůžek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491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648072"/>
          </a:xfrm>
        </p:spPr>
        <p:txBody>
          <a:bodyPr/>
          <a:lstStyle/>
          <a:p>
            <a:r>
              <a:rPr lang="cs-CZ" dirty="0" smtClean="0"/>
              <a:t>další povinnosti příjemce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6526" y="2204864"/>
            <a:ext cx="886372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Příjemce je povinen: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odděleně účtovat o veškerých výnosech a nákladech vzniklých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při </a:t>
            </a:r>
            <a:r>
              <a:rPr lang="cs-CZ" sz="2000" dirty="0"/>
              <a:t>poskytování sociální služby, na kterou má Pověření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vést účetnictví v souladu se zákonem č. 563/1991 Sb., o účetnictví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své výnosy a náklady mít vedeny transparentně s jednoznačnou vazbou ke konkrétní sociální službě – identifikátoru služby (např. analytické účty, účetní střediska)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neprodleně hlásit poskytovateli veškeré příjmy, které obdržel mimo původní kalkulaci vyrovnávací platby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vést </a:t>
            </a:r>
            <a:r>
              <a:rPr lang="cs-CZ" sz="2000" dirty="0"/>
              <a:t>výnosy a náklady odděleně od výnosů a nákladů spojených s jinými službami či činnostmi </a:t>
            </a:r>
            <a:endParaRPr lang="cs-CZ" sz="2000" dirty="0" smtClean="0"/>
          </a:p>
          <a:p>
            <a:pPr lvl="0"/>
            <a:endParaRPr lang="cs-CZ" sz="2000" dirty="0"/>
          </a:p>
          <a:p>
            <a:pPr lvl="0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0863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720080"/>
          </a:xfrm>
        </p:spPr>
        <p:txBody>
          <a:bodyPr/>
          <a:lstStyle/>
          <a:p>
            <a:r>
              <a:rPr lang="cs-CZ" dirty="0" smtClean="0"/>
              <a:t>PROGRAM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93650" y="2356991"/>
            <a:ext cx="780674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1/ UZNATELNÉ </a:t>
            </a:r>
            <a:r>
              <a:rPr lang="cs-CZ" dirty="0"/>
              <a:t>A </a:t>
            </a:r>
            <a:r>
              <a:rPr lang="cs-CZ" dirty="0" smtClean="0"/>
              <a:t>NEUZNATELNÉ VÝDAJE</a:t>
            </a:r>
          </a:p>
          <a:p>
            <a:endParaRPr lang="cs-CZ" dirty="0" smtClean="0"/>
          </a:p>
          <a:p>
            <a:r>
              <a:rPr lang="cs-CZ" dirty="0"/>
              <a:t>2/ FINANCOVÁNÍ PROJEKTŮ – ZÁLOHOVÉ </a:t>
            </a:r>
            <a:r>
              <a:rPr lang="cs-CZ" dirty="0" smtClean="0"/>
              <a:t>PLATBY</a:t>
            </a:r>
          </a:p>
          <a:p>
            <a:endParaRPr lang="cs-CZ" dirty="0" smtClean="0"/>
          </a:p>
          <a:p>
            <a:r>
              <a:rPr lang="cs-CZ" dirty="0"/>
              <a:t>3/ VYÚČTOVÁNÍ DOTACE A VYROVNÁVACÍ </a:t>
            </a:r>
            <a:r>
              <a:rPr lang="cs-CZ" dirty="0" smtClean="0"/>
              <a:t>PLATBY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648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648072"/>
          </a:xfrm>
        </p:spPr>
        <p:txBody>
          <a:bodyPr/>
          <a:lstStyle/>
          <a:p>
            <a:r>
              <a:rPr lang="cs-CZ" dirty="0" smtClean="0"/>
              <a:t>další povinnosti příjemce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6526" y="2204864"/>
            <a:ext cx="886372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Povinnost </a:t>
            </a:r>
            <a:r>
              <a:rPr lang="cs-CZ" sz="2000" dirty="0"/>
              <a:t>odděleného účtování se vztahuje na sociální službu </a:t>
            </a:r>
            <a:r>
              <a:rPr lang="cs-CZ" sz="2000" dirty="0" smtClean="0"/>
              <a:t>poskytovanou: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v</a:t>
            </a:r>
            <a:r>
              <a:rPr lang="cs-CZ" sz="2000" dirty="0"/>
              <a:t> rozsahu základních činností, tj. nejsou zahrnovány fakultativní </a:t>
            </a:r>
            <a:r>
              <a:rPr lang="cs-CZ" sz="2000" dirty="0" smtClean="0"/>
              <a:t>služby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v rozsahu Pověření – tzv. „roztržené služby“ (mají na jednu službu 2 Pověření) účtují o každé části služby zvlášť (1/ část služby podporovaná z IP a 2/ část služby nepodporovaná z IP)</a:t>
            </a:r>
            <a:endParaRPr lang="cs-CZ" sz="2000" dirty="0"/>
          </a:p>
          <a:p>
            <a:pPr lvl="0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960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648072"/>
          </a:xfrm>
        </p:spPr>
        <p:txBody>
          <a:bodyPr/>
          <a:lstStyle/>
          <a:p>
            <a:r>
              <a:rPr lang="cs-CZ" dirty="0" smtClean="0"/>
              <a:t>čerpání dotace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6526" y="2204864"/>
            <a:ext cx="886372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Dotace bude poukázána v 10 splátkách na bankovní účet Příjemce uvedený </a:t>
            </a:r>
            <a:r>
              <a:rPr lang="cs-CZ" sz="2000" dirty="0" smtClean="0"/>
              <a:t>ve smlouvě</a:t>
            </a:r>
            <a:endParaRPr lang="cs-CZ" sz="200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Výše splátek bude odpovídat 1/10 </a:t>
            </a:r>
            <a:r>
              <a:rPr lang="cs-CZ" sz="2000" dirty="0" smtClean="0"/>
              <a:t>Dotace 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S</a:t>
            </a:r>
            <a:r>
              <a:rPr lang="cs-CZ" sz="2000" dirty="0" smtClean="0"/>
              <a:t>plátky </a:t>
            </a:r>
            <a:r>
              <a:rPr lang="cs-CZ" sz="2000" dirty="0"/>
              <a:t>budou poukázány na účet Příjemce v intervalech vždy nejpozději k poslednímu dni v měsíci následujícím po ukončení každého </a:t>
            </a:r>
            <a:r>
              <a:rPr lang="cs-CZ" sz="2000" dirty="0" smtClean="0"/>
              <a:t>tříměsíčního monitorovacího období, </a:t>
            </a:r>
            <a:r>
              <a:rPr lang="cs-CZ" sz="2000" dirty="0"/>
              <a:t>s výjimkou 1. splátky, která bude Příjemci poukázána na účet do 15. 7. </a:t>
            </a:r>
            <a:r>
              <a:rPr lang="cs-CZ" sz="2000" dirty="0" smtClean="0"/>
              <a:t>2016</a:t>
            </a: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Podmínkou pro poukázání splátky Dotace </a:t>
            </a:r>
            <a:r>
              <a:rPr lang="cs-CZ" sz="2000" dirty="0" smtClean="0"/>
              <a:t>je </a:t>
            </a:r>
            <a:r>
              <a:rPr lang="cs-CZ" sz="2000" dirty="0"/>
              <a:t>včasné a řádné předložení Průběžné zprávy o realizaci Projektu </a:t>
            </a:r>
            <a:r>
              <a:rPr lang="cs-CZ" sz="2000" dirty="0" smtClean="0"/>
              <a:t>dle </a:t>
            </a:r>
            <a:r>
              <a:rPr lang="cs-CZ" sz="2000" dirty="0"/>
              <a:t>čl. VI. </a:t>
            </a:r>
            <a:r>
              <a:rPr lang="cs-CZ" sz="2000" dirty="0" smtClean="0"/>
              <a:t>smlouvy </a:t>
            </a:r>
            <a:r>
              <a:rPr lang="cs-CZ" sz="2000" dirty="0"/>
              <a:t>a včasné a řádné předložení průběžného vyúčtování dle čl. X. </a:t>
            </a:r>
            <a:r>
              <a:rPr lang="cs-CZ" sz="2000" dirty="0" smtClean="0"/>
              <a:t>smlouvy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5860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648072"/>
          </a:xfrm>
        </p:spPr>
        <p:txBody>
          <a:bodyPr/>
          <a:lstStyle/>
          <a:p>
            <a:r>
              <a:rPr lang="cs-CZ" dirty="0" smtClean="0"/>
              <a:t>změny v rozpočtu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6526" y="2204864"/>
            <a:ext cx="886372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000" b="1" dirty="0" smtClean="0"/>
              <a:t>bez předchozího souhlasu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snížení položky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navýšení jedné položky do 15 % původní hodnoty</a:t>
            </a:r>
          </a:p>
          <a:p>
            <a:pPr lvl="0" algn="just"/>
            <a:r>
              <a:rPr lang="cs-CZ" sz="2000" dirty="0" smtClean="0"/>
              <a:t>     o provedené změně příjemce pouze informuje poskytovatele nejpozději </a:t>
            </a:r>
            <a:br>
              <a:rPr lang="cs-CZ" sz="2000" dirty="0" smtClean="0"/>
            </a:br>
            <a:r>
              <a:rPr lang="cs-CZ" sz="2000" dirty="0" smtClean="0"/>
              <a:t>     v termínu pro vyúčtování dotace</a:t>
            </a:r>
            <a:endParaRPr lang="cs-CZ" sz="2000" dirty="0"/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b="1" dirty="0" smtClean="0"/>
              <a:t>s předchozím souhlasem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navýšení jedné položky </a:t>
            </a:r>
            <a:r>
              <a:rPr lang="cs-CZ" sz="2000" dirty="0" smtClean="0"/>
              <a:t>o více než 15 </a:t>
            </a:r>
            <a:r>
              <a:rPr lang="cs-CZ" sz="2000" dirty="0"/>
              <a:t>% původní </a:t>
            </a:r>
            <a:r>
              <a:rPr lang="cs-CZ" sz="2000" dirty="0" smtClean="0"/>
              <a:t>hodnoty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o provedení změny rozpočtu může příjemce požádat nejpozději </a:t>
            </a:r>
            <a:br>
              <a:rPr lang="cs-CZ" sz="2000" dirty="0" smtClean="0"/>
            </a:br>
            <a:r>
              <a:rPr lang="cs-CZ" sz="2000" dirty="0" smtClean="0"/>
              <a:t>do 30. 11. 2018</a:t>
            </a:r>
            <a:endParaRPr lang="cs-CZ" sz="2000" dirty="0"/>
          </a:p>
          <a:p>
            <a:pPr lvl="0" algn="just"/>
            <a:r>
              <a:rPr lang="cs-CZ" sz="2000" dirty="0" smtClean="0"/>
              <a:t>     (bez předchozího souhlasu se nesmí provézt změna)</a:t>
            </a:r>
          </a:p>
          <a:p>
            <a:pPr lvl="0"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0237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39552" y="1988840"/>
            <a:ext cx="7272000" cy="3240000"/>
          </a:xfrm>
        </p:spPr>
        <p:txBody>
          <a:bodyPr/>
          <a:lstStyle/>
          <a:p>
            <a:pPr algn="ctr"/>
            <a:r>
              <a:rPr lang="cs-CZ" dirty="0" smtClean="0"/>
              <a:t>Děkuji za pozornost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dirty="0" smtClean="0"/>
              <a:t>ing. </a:t>
            </a:r>
            <a:r>
              <a:rPr lang="cs-CZ" sz="2000" dirty="0" err="1" smtClean="0"/>
              <a:t>veronika</a:t>
            </a:r>
            <a:r>
              <a:rPr lang="cs-CZ" sz="2000" dirty="0"/>
              <a:t> klásková</a:t>
            </a:r>
            <a:br>
              <a:rPr lang="cs-CZ" sz="2000" dirty="0"/>
            </a:br>
            <a:r>
              <a:rPr lang="cs-CZ" sz="2000" dirty="0"/>
              <a:t>Oddělení správní a </a:t>
            </a:r>
            <a:r>
              <a:rPr lang="cs-CZ" sz="2000" dirty="0" smtClean="0"/>
              <a:t>realizace projektů</a:t>
            </a:r>
            <a:br>
              <a:rPr lang="cs-CZ" sz="2000" dirty="0" smtClean="0"/>
            </a:br>
            <a:r>
              <a:rPr lang="cs-CZ" sz="2000" dirty="0" smtClean="0">
                <a:hlinkClick r:id="rId3"/>
              </a:rPr>
              <a:t>VERONIKA.KLASKOVA@PLZENSKY-KRAJ.CZ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TEL. 377 195 500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3853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720080"/>
          </a:xfrm>
        </p:spPr>
        <p:txBody>
          <a:bodyPr/>
          <a:lstStyle/>
          <a:p>
            <a:r>
              <a:rPr lang="cs-CZ" dirty="0" smtClean="0"/>
              <a:t>FINANČNÍ PROSTŘEDKY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95536" y="2276872"/>
            <a:ext cx="81369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CELKOVÝ ROZPOČET NA REALIZACI PROGRAMU: </a:t>
            </a:r>
            <a:br>
              <a:rPr lang="cs-CZ" sz="2000" dirty="0" smtClean="0"/>
            </a:br>
            <a:r>
              <a:rPr lang="cs-CZ" sz="2000" b="1" dirty="0" smtClean="0"/>
              <a:t>304 192 882 Kč</a:t>
            </a:r>
          </a:p>
          <a:p>
            <a:r>
              <a:rPr lang="cs-CZ" sz="2000" dirty="0" smtClean="0"/>
              <a:t>z toho: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EU: 85 %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SR ČR: 10 %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PK: 5 %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r>
              <a:rPr lang="cs-CZ" sz="2000" dirty="0" smtClean="0"/>
              <a:t>Peněžní prostředky – jsou poskytovány jako součást vyrovnávací platby na základě Pověření výkonem služby obecného hospodářského zájmu</a:t>
            </a:r>
          </a:p>
        </p:txBody>
      </p:sp>
    </p:spTree>
    <p:extLst>
      <p:ext uri="{BB962C8B-B14F-4D97-AF65-F5344CB8AC3E}">
        <p14:creationId xmlns:p14="http://schemas.microsoft.com/office/powerpoint/2010/main" val="3915756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1152128"/>
          </a:xfrm>
        </p:spPr>
        <p:txBody>
          <a:bodyPr/>
          <a:lstStyle/>
          <a:p>
            <a:r>
              <a:rPr lang="cs-CZ" dirty="0" smtClean="0"/>
              <a:t>způsobilé a nezpůsobilé výdaje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7674" y="2564904"/>
            <a:ext cx="734481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Zásady čerpání finančních prostředků v rámci dotačního programu „Podpora sociálních služeb v rámci individuálního projektu Podpora sociálních služeb v Plzeňském kraji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2016 </a:t>
            </a:r>
            <a:r>
              <a:rPr lang="cs-CZ" sz="2000" dirty="0"/>
              <a:t>- 2019“ (dále jen „Zásady čerpání</a:t>
            </a:r>
            <a:r>
              <a:rPr lang="cs-CZ" sz="2000" dirty="0" smtClean="0"/>
              <a:t>“)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 smtClean="0"/>
              <a:t>ZPŮSOBILÝ VÝDAJ JE: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v souladu s právními předpisy, s pravidly OPZ </a:t>
            </a:r>
            <a:br>
              <a:rPr lang="cs-CZ" sz="2000" dirty="0" smtClean="0"/>
            </a:br>
            <a:r>
              <a:rPr lang="cs-CZ" sz="2000" dirty="0" smtClean="0"/>
              <a:t>a s podmínkami poskytnutí podpory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přiměřený (dosažení optimálního vztahu mezi hospodárností, účelností a efektivností  výdaje)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vynaložen na úhradu nákladu, který vznikl v době realizace projektu, tj. od 1. 7. 2016 do 31. 12. 2018, uhrazen </a:t>
            </a:r>
            <a:br>
              <a:rPr lang="cs-CZ" sz="2000" dirty="0" smtClean="0"/>
            </a:br>
            <a:r>
              <a:rPr lang="cs-CZ" sz="2000" dirty="0" smtClean="0"/>
              <a:t>do 20. 1. 2019</a:t>
            </a:r>
          </a:p>
          <a:p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4009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1152128"/>
          </a:xfrm>
        </p:spPr>
        <p:txBody>
          <a:bodyPr/>
          <a:lstStyle/>
          <a:p>
            <a:r>
              <a:rPr lang="cs-CZ" dirty="0" smtClean="0"/>
              <a:t>způsobilé a nezpůsobilé výdaje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7674" y="2564904"/>
            <a:ext cx="863681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splňuje podmínky územní způsobilosti (Plzeňský kraj</a:t>
            </a:r>
            <a:r>
              <a:rPr lang="cs-CZ" sz="2000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vynaložen na úhradu nákladů na poskytování základních druhů a forem sociálních služeb v rozsahu základních činností ve vztahu k Pověření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identifikovatelný, prokazatelný, doložitelný - veškeré účetní doklady označit </a:t>
            </a:r>
            <a:r>
              <a:rPr lang="cs-CZ" sz="2000" dirty="0"/>
              <a:t>číslem </a:t>
            </a:r>
            <a:r>
              <a:rPr lang="cs-CZ" sz="2000" dirty="0" smtClean="0"/>
              <a:t>projektu: </a:t>
            </a:r>
            <a:r>
              <a:rPr lang="cs-CZ" sz="2000" b="1" dirty="0" smtClean="0"/>
              <a:t>CZ.03.2.60/0.0/0.0/15_005/0000632 </a:t>
            </a:r>
            <a:br>
              <a:rPr lang="cs-CZ" sz="2000" b="1" dirty="0" smtClean="0"/>
            </a:br>
            <a:r>
              <a:rPr lang="cs-CZ" sz="2000" dirty="0" smtClean="0"/>
              <a:t>a nárokovanou částkou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2406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648072"/>
          </a:xfrm>
        </p:spPr>
        <p:txBody>
          <a:bodyPr/>
          <a:lstStyle/>
          <a:p>
            <a:r>
              <a:rPr lang="cs-CZ" dirty="0" smtClean="0"/>
              <a:t>druhy způsobilých výdajů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63462" y="2060848"/>
            <a:ext cx="819697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Výdaj na úhradu: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osobních nákladů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cestovného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nákup zařízení, vybavení a spotřebního materiálu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režijních nákladů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drobných stavebních úprav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nákup služeb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DPH</a:t>
            </a:r>
          </a:p>
          <a:p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3566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648072"/>
          </a:xfrm>
        </p:spPr>
        <p:txBody>
          <a:bodyPr/>
          <a:lstStyle/>
          <a:p>
            <a:r>
              <a:rPr lang="cs-CZ" dirty="0" smtClean="0"/>
              <a:t>osobní náklady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63462" y="2060848"/>
            <a:ext cx="819697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mzdy a platy pracovníků, kteří jsou příjemcem zaměstnáni výhradně pro </a:t>
            </a:r>
            <a:r>
              <a:rPr lang="cs-CZ" sz="2000" dirty="0" smtClean="0"/>
              <a:t>Projekt</a:t>
            </a: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příslušná část mezd nebo platů zaměstnanců příjemce, kteří se na realizaci Projektu podílejí pouze částí svého úvazku, a to ve výši odpovídající jejich úvazkům na </a:t>
            </a:r>
            <a:r>
              <a:rPr lang="cs-CZ" sz="2000" dirty="0" smtClean="0"/>
              <a:t>Projektu</a:t>
            </a: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ostatní osobní náklady na zaměstnance příjemce, kteří jsou v rámci Projektu zaměstnáni na dohodu o pracovní činnosti nebo dohodu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o </a:t>
            </a:r>
            <a:r>
              <a:rPr lang="cs-CZ" sz="2000" dirty="0"/>
              <a:t>provedení </a:t>
            </a:r>
            <a:r>
              <a:rPr lang="cs-CZ" sz="2000" dirty="0" smtClean="0"/>
              <a:t>práce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výdaje </a:t>
            </a:r>
            <a:r>
              <a:rPr lang="cs-CZ" sz="2000" dirty="0"/>
              <a:t>na odměnu příjemce podpory, který je OSVČ. Odměna musí odpovídat vykonané práci pro </a:t>
            </a:r>
            <a:r>
              <a:rPr lang="cs-CZ" sz="2000" dirty="0" smtClean="0"/>
              <a:t>Projekt</a:t>
            </a:r>
            <a:r>
              <a:rPr lang="cs-CZ" sz="2000" dirty="0"/>
              <a:t>.</a:t>
            </a:r>
          </a:p>
          <a:p>
            <a:endParaRPr lang="cs-CZ" sz="2000" dirty="0" smtClean="0"/>
          </a:p>
          <a:p>
            <a:r>
              <a:rPr lang="cs-CZ" sz="2000" dirty="0" smtClean="0"/>
              <a:t>Nesmí přesáhnout obvyklou výši v daném místě, čase a oboru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3006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648072"/>
          </a:xfrm>
        </p:spPr>
        <p:txBody>
          <a:bodyPr/>
          <a:lstStyle/>
          <a:p>
            <a:r>
              <a:rPr lang="cs-CZ" dirty="0" smtClean="0"/>
              <a:t>cestovné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63462" y="2060848"/>
            <a:ext cx="819697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Cestovní náhrady </a:t>
            </a:r>
            <a:r>
              <a:rPr lang="cs-CZ" sz="2000" dirty="0" smtClean="0"/>
              <a:t>zahrnují: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jízdní výdaje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výdaje </a:t>
            </a:r>
            <a:r>
              <a:rPr lang="cs-CZ" sz="2000" dirty="0"/>
              <a:t>za </a:t>
            </a:r>
            <a:r>
              <a:rPr lang="cs-CZ" sz="2000" dirty="0" smtClean="0"/>
              <a:t>ubytování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stravné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nutné </a:t>
            </a:r>
            <a:r>
              <a:rPr lang="cs-CZ" sz="2000" dirty="0"/>
              <a:t>vedlejší </a:t>
            </a:r>
            <a:r>
              <a:rPr lang="cs-CZ" sz="2000" dirty="0" smtClean="0"/>
              <a:t>výdaje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 smtClean="0"/>
              <a:t>JÍZDNÉ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výdaje za jízdenky veřejné dopravy, </a:t>
            </a:r>
            <a:r>
              <a:rPr lang="cs-CZ" sz="2000" dirty="0" smtClean="0"/>
              <a:t>místenky, jízdenky </a:t>
            </a:r>
            <a:r>
              <a:rPr lang="cs-CZ" sz="2000" dirty="0"/>
              <a:t>místní hromadné dopravy, výdaje související s použitím soukromého </a:t>
            </a:r>
            <a:r>
              <a:rPr lang="cs-CZ" sz="2000" dirty="0" smtClean="0"/>
              <a:t>vozidla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dirty="0" smtClean="0"/>
              <a:t>UBYTOVÁNÍ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musí odpovídat cenám v místě obvyklým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algn="just"/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algn="just"/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6112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648072"/>
          </a:xfrm>
        </p:spPr>
        <p:txBody>
          <a:bodyPr/>
          <a:lstStyle/>
          <a:p>
            <a:r>
              <a:rPr lang="cs-CZ" dirty="0" smtClean="0"/>
              <a:t>cestovné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63462" y="2060848"/>
            <a:ext cx="819697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 smtClean="0"/>
              <a:t>STRAVNÉ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závisí </a:t>
            </a:r>
            <a:r>
              <a:rPr lang="cs-CZ" sz="2000" dirty="0"/>
              <a:t>na době trvání pracovní </a:t>
            </a:r>
            <a:r>
              <a:rPr lang="cs-CZ" sz="2000" dirty="0" smtClean="0"/>
              <a:t>cesty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výše </a:t>
            </a:r>
            <a:r>
              <a:rPr lang="cs-CZ" sz="2000" dirty="0"/>
              <a:t>stravného </a:t>
            </a:r>
            <a:r>
              <a:rPr lang="cs-CZ" sz="2000" dirty="0" smtClean="0"/>
              <a:t>- na </a:t>
            </a:r>
            <a:r>
              <a:rPr lang="cs-CZ" sz="2000" dirty="0"/>
              <a:t>základě zákona č. 262/2006 Sb., zákoník </a:t>
            </a:r>
            <a:r>
              <a:rPr lang="cs-CZ" sz="2000" dirty="0" smtClean="0"/>
              <a:t>práce </a:t>
            </a:r>
            <a:r>
              <a:rPr lang="cs-CZ" sz="2000" dirty="0"/>
              <a:t>a prováděcí vyhlášky MF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dirty="0" smtClean="0"/>
              <a:t>NUTNÉ VEDLEJŠÍ VÝDAJE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např. parkovné zaměstnanců nikoli klientů, </a:t>
            </a:r>
            <a:r>
              <a:rPr lang="cs-CZ" sz="2000" dirty="0"/>
              <a:t>dálniční </a:t>
            </a:r>
            <a:r>
              <a:rPr lang="cs-CZ" sz="2000" dirty="0" smtClean="0"/>
              <a:t>poplatek</a:t>
            </a:r>
          </a:p>
          <a:p>
            <a:pPr algn="just"/>
            <a:endParaRPr lang="cs-CZ" sz="2000" dirty="0"/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7035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4495</TotalTime>
  <Words>846</Words>
  <Application>Microsoft Office PowerPoint</Application>
  <PresentationFormat>Předvádění na obrazovce (4:3)</PresentationFormat>
  <Paragraphs>207</Paragraphs>
  <Slides>23</Slides>
  <Notes>23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prezentace</vt:lpstr>
      <vt:lpstr>seminář  pro příjemce – dotační program „Podpora sociálních služeb v rámci individuálního projektu Podpora sociálních služeb v Plzeňském kraji 2016 - 2019“ </vt:lpstr>
      <vt:lpstr>PROGRAM </vt:lpstr>
      <vt:lpstr>FINANČNÍ PROSTŘEDKY</vt:lpstr>
      <vt:lpstr>způsobilé a nezpůsobilé výdaje</vt:lpstr>
      <vt:lpstr>způsobilé a nezpůsobilé výdaje</vt:lpstr>
      <vt:lpstr>druhy způsobilých výdajů</vt:lpstr>
      <vt:lpstr>osobní náklady</vt:lpstr>
      <vt:lpstr>cestovné</vt:lpstr>
      <vt:lpstr>cestovné</vt:lpstr>
      <vt:lpstr>NÁKUP ZAŘÍZENÍ A VYBAVENÍ, SPOTŘEBNÍHO MATERIÁLU</vt:lpstr>
      <vt:lpstr>NÁKUP ZAŘÍZENÍ A VYBAVENÍ, SPOTŘEBNÍHO MATERIÁLU</vt:lpstr>
      <vt:lpstr>režijní náklady</vt:lpstr>
      <vt:lpstr>ODPISY, drobné stavební úpravy</vt:lpstr>
      <vt:lpstr>nákup služeb</vt:lpstr>
      <vt:lpstr>dph</vt:lpstr>
      <vt:lpstr>NEZPŮSOBILÉ VÝDaJE</vt:lpstr>
      <vt:lpstr>vyúčtování poskytnuté dotace</vt:lpstr>
      <vt:lpstr>vyúčtování poskytnuté dotace</vt:lpstr>
      <vt:lpstr>další povinnosti příjemce</vt:lpstr>
      <vt:lpstr>další povinnosti příjemce</vt:lpstr>
      <vt:lpstr>čerpání dotace</vt:lpstr>
      <vt:lpstr>změny v rozpočtu</vt:lpstr>
      <vt:lpstr>Děkuji za pozornost  ing. veronika klásková Oddělení správní a realizace projektů VERONIKA.KLASKOVA@PLZENSKY-KRAJ.CZ TEL. 377 195 500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Petroková Helena (MPSV)</dc:creator>
  <cp:lastModifiedBy>Veronika Klásková</cp:lastModifiedBy>
  <cp:revision>177</cp:revision>
  <cp:lastPrinted>2016-06-29T06:30:56Z</cp:lastPrinted>
  <dcterms:created xsi:type="dcterms:W3CDTF">2015-02-20T08:23:15Z</dcterms:created>
  <dcterms:modified xsi:type="dcterms:W3CDTF">2016-06-29T06:31:08Z</dcterms:modified>
</cp:coreProperties>
</file>