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8" r:id="rId2"/>
    <p:sldId id="366" r:id="rId3"/>
    <p:sldId id="348" r:id="rId4"/>
    <p:sldId id="367" r:id="rId5"/>
    <p:sldId id="372" r:id="rId6"/>
    <p:sldId id="364" r:id="rId7"/>
    <p:sldId id="371" r:id="rId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ěček Jan" initials="V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14" autoAdjust="0"/>
  </p:normalViewPr>
  <p:slideViewPr>
    <p:cSldViewPr>
      <p:cViewPr varScale="1">
        <p:scale>
          <a:sx n="105" d="100"/>
          <a:sy n="105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437FD-96C9-4A60-9172-6B5FD6C8F454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0E9D0-EF40-4083-8AA5-D25B5337C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527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D70B7-AF1E-490E-8688-BC008B4DDFA1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DF4F4-FE68-40A5-B7EB-A0B48ACE14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11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E12CB-65FD-4D4B-B4C2-6C147D4BB822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4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DF4F4-FE68-40A5-B7EB-A0B48ACE14A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55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DF4F4-FE68-40A5-B7EB-A0B48ACE14A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65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DF4F4-FE68-40A5-B7EB-A0B48ACE14A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9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828-405A-437B-A96D-2D72910E4F1D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A41-AF39-4F03-AFA0-3200C1FE7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08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828-405A-437B-A96D-2D72910E4F1D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A41-AF39-4F03-AFA0-3200C1FE7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64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828-405A-437B-A96D-2D72910E4F1D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A41-AF39-4F03-AFA0-3200C1FE7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5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828-405A-437B-A96D-2D72910E4F1D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A41-AF39-4F03-AFA0-3200C1FE7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48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828-405A-437B-A96D-2D72910E4F1D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A41-AF39-4F03-AFA0-3200C1FE7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76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828-405A-437B-A96D-2D72910E4F1D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A41-AF39-4F03-AFA0-3200C1FE7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10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828-405A-437B-A96D-2D72910E4F1D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A41-AF39-4F03-AFA0-3200C1FE7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01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828-405A-437B-A96D-2D72910E4F1D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A41-AF39-4F03-AFA0-3200C1FE7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07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828-405A-437B-A96D-2D72910E4F1D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A41-AF39-4F03-AFA0-3200C1FE7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81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828-405A-437B-A96D-2D72910E4F1D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A41-AF39-4F03-AFA0-3200C1FE7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76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3828-405A-437B-A96D-2D72910E4F1D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A41-AF39-4F03-AFA0-3200C1FE7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55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3828-405A-437B-A96D-2D72910E4F1D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0A41-AF39-4F03-AFA0-3200C1FE7E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68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i-plzen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obosova@plzen.eu" TargetMode="External"/><Relationship Id="rId2" Type="http://schemas.openxmlformats.org/officeDocument/2006/relationships/hyperlink" Target="mailto:jindrovae@plzen.e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800" dirty="0"/>
              <a:t>Strategie ITI 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plzeňské </a:t>
            </a:r>
            <a:r>
              <a:rPr lang="cs-CZ" sz="4800" dirty="0"/>
              <a:t>metropolitní oblasti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92088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RSK - PS Vzdělávání 26. 4. 2016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5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prstClr val="black"/>
                </a:solidFill>
                <a:latin typeface="Arial"/>
                <a:ea typeface="Times New Roman"/>
              </a:rPr>
              <a:t>Základní informace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r>
              <a:rPr lang="cs-CZ" sz="2000" dirty="0" smtClean="0"/>
              <a:t>ITI – integrované teritoriální investice, nástroj územní dimenze pro programové období 2014 – 2020</a:t>
            </a:r>
          </a:p>
          <a:p>
            <a:r>
              <a:rPr lang="cs-CZ" sz="2000" dirty="0" smtClean="0"/>
              <a:t>Strategie ITI plzeňské metropolitní oblasti : verze leden 2016 , schválena  zastupitelstvem města Plzně a předložena MMR ke schválení.</a:t>
            </a:r>
          </a:p>
          <a:p>
            <a:r>
              <a:rPr lang="cs-CZ" sz="2000" dirty="0" smtClean="0"/>
              <a:t>po vypořádání všech připomínek od MMR a jednotlivých řídících orgánů bude vydáno </a:t>
            </a:r>
            <a:r>
              <a:rPr lang="cs-CZ" sz="2000" b="1" dirty="0" smtClean="0"/>
              <a:t>6 akceptačních dopisů </a:t>
            </a:r>
            <a:r>
              <a:rPr lang="cs-CZ" sz="2000" dirty="0" smtClean="0"/>
              <a:t>(za každý ŘO): závazek ministerstva </a:t>
            </a:r>
            <a:r>
              <a:rPr lang="cs-CZ" sz="2000" b="1" dirty="0"/>
              <a:t>rezervovat</a:t>
            </a:r>
            <a:r>
              <a:rPr lang="cs-CZ" sz="2000" dirty="0"/>
              <a:t> </a:t>
            </a:r>
            <a:r>
              <a:rPr lang="cs-CZ" sz="2000" b="1" dirty="0" smtClean="0"/>
              <a:t>finanční prostředky  </a:t>
            </a:r>
            <a:r>
              <a:rPr lang="cs-CZ" sz="2000" dirty="0" smtClean="0"/>
              <a:t>na realizaci strategie v členění dle finančního plánu </a:t>
            </a:r>
          </a:p>
          <a:p>
            <a:r>
              <a:rPr lang="cs-CZ" sz="2000" dirty="0" smtClean="0"/>
              <a:t>výzvy </a:t>
            </a:r>
            <a:r>
              <a:rPr lang="cs-CZ" sz="2000" dirty="0"/>
              <a:t>jednotlivých OP na integrované projekty ITI jsou plánovány na 2. pololetí  </a:t>
            </a:r>
            <a:r>
              <a:rPr lang="cs-CZ" sz="2000" dirty="0" smtClean="0"/>
              <a:t>2016</a:t>
            </a:r>
          </a:p>
          <a:p>
            <a:r>
              <a:rPr lang="cs-CZ" sz="2400" dirty="0" smtClean="0">
                <a:solidFill>
                  <a:srgbClr val="C00000"/>
                </a:solidFill>
              </a:rPr>
              <a:t>www. iti-plzen.cz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663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7850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Plzeňská metropolitní oblast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08" y="836711"/>
            <a:ext cx="4121689" cy="58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6"/>
          <p:cNvSpPr txBox="1">
            <a:spLocks noGrp="1"/>
          </p:cNvSpPr>
          <p:nvPr>
            <p:ph idx="1"/>
          </p:nvPr>
        </p:nvSpPr>
        <p:spPr>
          <a:xfrm>
            <a:off x="395536" y="2348880"/>
            <a:ext cx="41044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2000" dirty="0" smtClean="0"/>
              <a:t>Zasahuje do okresu/ORP:</a:t>
            </a:r>
          </a:p>
          <a:p>
            <a:r>
              <a:rPr lang="cs-CZ" sz="2000" dirty="0" smtClean="0"/>
              <a:t>Plzeň – město</a:t>
            </a:r>
          </a:p>
          <a:p>
            <a:r>
              <a:rPr lang="cs-CZ" sz="2000" dirty="0" smtClean="0"/>
              <a:t>Plzeň – sever/Kralovice, Nýřany</a:t>
            </a:r>
          </a:p>
          <a:p>
            <a:r>
              <a:rPr lang="cs-CZ" sz="2000" dirty="0" smtClean="0"/>
              <a:t>Plzeň – jih/Stod, Přeštice, Blovice</a:t>
            </a:r>
            <a:endParaRPr lang="cs-CZ" sz="2000" dirty="0"/>
          </a:p>
          <a:p>
            <a:r>
              <a:rPr lang="cs-CZ" sz="2000" dirty="0" smtClean="0"/>
              <a:t>Rokycany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4509120"/>
            <a:ext cx="41044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Vymezeno na základě metodiky schválené na MMR, především dle kritérií pravidelné dojížďky za prací, školou a jinými službami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4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564" y="274638"/>
            <a:ext cx="8039236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IROP – regionální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 smtClean="0"/>
              <a:t>Celkem bude pro plzeňskou metropolitní oblast rezervováno </a:t>
            </a:r>
            <a:r>
              <a:rPr lang="cs-CZ" sz="2000" b="1" dirty="0" smtClean="0"/>
              <a:t>288 </a:t>
            </a:r>
            <a:r>
              <a:rPr lang="cs-CZ" sz="2000" b="1" dirty="0"/>
              <a:t>mil. </a:t>
            </a:r>
            <a:r>
              <a:rPr lang="cs-CZ" sz="2000" b="1" dirty="0" smtClean="0"/>
              <a:t>Kč pro integrované projekty </a:t>
            </a:r>
            <a:r>
              <a:rPr lang="cs-CZ" sz="2000" dirty="0" smtClean="0"/>
              <a:t>  v rámci specifického cíle 2.4. IROP „Zvýšení </a:t>
            </a:r>
            <a:r>
              <a:rPr lang="cs-CZ" sz="2000" dirty="0"/>
              <a:t>kvality a dostupnost infrastruktury pro vzdělávání a celoživotní </a:t>
            </a:r>
            <a:r>
              <a:rPr lang="cs-CZ" sz="2000" dirty="0" smtClean="0"/>
              <a:t>učení“ 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Harmonogram výzev </a:t>
            </a:r>
            <a:r>
              <a:rPr lang="cs-CZ" sz="2000" b="1" dirty="0" smtClean="0"/>
              <a:t>IROP </a:t>
            </a:r>
            <a:r>
              <a:rPr lang="cs-CZ" sz="2000" dirty="0" smtClean="0"/>
              <a:t>– </a:t>
            </a:r>
            <a:r>
              <a:rPr lang="cs-CZ" sz="2000" b="1" dirty="0" smtClean="0"/>
              <a:t>výzva č. 65 „Regionální vzdělávání  ITI“ plánována na září 2016</a:t>
            </a:r>
            <a:r>
              <a:rPr lang="cs-CZ" sz="2000" dirty="0" smtClean="0"/>
              <a:t>, uvedena alokace 3,15 mld. Kč (pro všechny ITI)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400" b="1" u="sng" dirty="0" smtClean="0"/>
              <a:t>Opatření ITI </a:t>
            </a:r>
            <a:r>
              <a:rPr lang="cs-CZ" sz="2400" u="sng" dirty="0" smtClean="0"/>
              <a:t>s vazbou na specifický cíl 2.4  IROP</a:t>
            </a:r>
          </a:p>
          <a:p>
            <a:r>
              <a:rPr lang="cs-CZ" sz="2000" b="1" dirty="0" smtClean="0"/>
              <a:t>Opatření 3.1.1  </a:t>
            </a:r>
            <a:r>
              <a:rPr lang="cs-CZ" sz="2000" b="1" dirty="0"/>
              <a:t>Zvýšení podílu škol s bezbariérovým přístupem  </a:t>
            </a:r>
          </a:p>
          <a:p>
            <a:pPr marL="0" indent="0">
              <a:buNone/>
            </a:pPr>
            <a:r>
              <a:rPr lang="cs-CZ" sz="2400" dirty="0"/>
              <a:t>	- </a:t>
            </a:r>
            <a:r>
              <a:rPr lang="cs-CZ" sz="2000" dirty="0"/>
              <a:t>alokace 38 mil. Kč</a:t>
            </a:r>
          </a:p>
          <a:p>
            <a:pPr marL="0" indent="0">
              <a:buNone/>
            </a:pPr>
            <a:r>
              <a:rPr lang="cs-CZ" sz="2000" dirty="0"/>
              <a:t>	 </a:t>
            </a:r>
          </a:p>
          <a:p>
            <a:r>
              <a:rPr lang="cs-CZ" sz="2000" b="1" dirty="0" smtClean="0"/>
              <a:t>Opatření 3.1.2  </a:t>
            </a:r>
            <a:r>
              <a:rPr lang="cs-CZ" sz="2000" b="1" dirty="0"/>
              <a:t>Zvýšení kvality a dostupnosti infrastruktury pro vzdělávání</a:t>
            </a:r>
          </a:p>
          <a:p>
            <a:pPr marL="0" indent="0" algn="just">
              <a:buNone/>
            </a:pPr>
            <a:r>
              <a:rPr lang="cs-CZ" sz="2400" dirty="0"/>
              <a:t>	- </a:t>
            </a:r>
            <a:r>
              <a:rPr lang="cs-CZ" sz="2000" dirty="0"/>
              <a:t>infrastruktura ZŠ a SŠ - rozvoj technických a přírodovědných </a:t>
            </a:r>
            <a:r>
              <a:rPr lang="cs-CZ" sz="2000" dirty="0" smtClean="0"/>
              <a:t>oborů</a:t>
            </a:r>
            <a:r>
              <a:rPr lang="cs-CZ" sz="2000" dirty="0"/>
              <a:t>, </a:t>
            </a:r>
            <a:r>
              <a:rPr lang="cs-CZ" sz="2000" dirty="0" smtClean="0"/>
              <a:t>	řemeslných dovedností</a:t>
            </a:r>
            <a:r>
              <a:rPr lang="cs-CZ" sz="2000" dirty="0"/>
              <a:t>, vybavení učeben pro </a:t>
            </a:r>
            <a:r>
              <a:rPr lang="cs-CZ" sz="2000" dirty="0" smtClean="0"/>
              <a:t>výuku cizích </a:t>
            </a:r>
            <a:r>
              <a:rPr lang="cs-CZ" sz="2000" dirty="0"/>
              <a:t>jazyků</a:t>
            </a:r>
          </a:p>
          <a:p>
            <a:pPr marL="0" indent="0" algn="just">
              <a:buNone/>
            </a:pPr>
            <a:r>
              <a:rPr lang="cs-CZ" sz="2000" dirty="0"/>
              <a:t>	- alokace 250 mil. </a:t>
            </a:r>
            <a:r>
              <a:rPr lang="cs-CZ" sz="2000" dirty="0" smtClean="0"/>
              <a:t>Kč</a:t>
            </a:r>
            <a:endParaRPr lang="cs-CZ" sz="20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619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Indikátory SC 2.4 </a:t>
            </a:r>
            <a:r>
              <a:rPr lang="cs-CZ" dirty="0" smtClean="0"/>
              <a:t>IROP </a:t>
            </a:r>
            <a:br>
              <a:rPr lang="cs-CZ" dirty="0" smtClean="0"/>
            </a:br>
            <a:r>
              <a:rPr lang="cs-CZ" dirty="0" smtClean="0"/>
              <a:t>určené </a:t>
            </a:r>
            <a:r>
              <a:rPr lang="cs-CZ" dirty="0" smtClean="0"/>
              <a:t>pro ITI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2800" dirty="0" smtClean="0"/>
          </a:p>
          <a:p>
            <a:pPr marL="0" indent="0" algn="ctr">
              <a:buNone/>
            </a:pPr>
            <a:r>
              <a:rPr lang="cs-CZ" sz="2800" dirty="0" smtClean="0"/>
              <a:t>Alokace: 288 mil. Kč (ZŠ, SŠ, VOŠ)</a:t>
            </a:r>
          </a:p>
          <a:p>
            <a:pPr marL="0" indent="0" algn="ctr">
              <a:buNone/>
            </a:pPr>
            <a:endParaRPr lang="cs-CZ" sz="2800" dirty="0" smtClean="0"/>
          </a:p>
          <a:p>
            <a:r>
              <a:rPr lang="cs-CZ" sz="2400" dirty="0" smtClean="0"/>
              <a:t>indikátor </a:t>
            </a:r>
            <a:r>
              <a:rPr lang="cs-CZ" sz="2400" dirty="0"/>
              <a:t>„</a:t>
            </a:r>
            <a:r>
              <a:rPr lang="cs-CZ" sz="2400" b="1" dirty="0"/>
              <a:t>počet podpořených vzdělávacích zařízení</a:t>
            </a:r>
            <a:r>
              <a:rPr lang="cs-CZ" sz="2400" dirty="0" smtClean="0"/>
              <a:t>“ (plánovaná hodnota 100)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/>
              <a:t>indikátor „</a:t>
            </a:r>
            <a:r>
              <a:rPr lang="cs-CZ" sz="2400" b="1" dirty="0"/>
              <a:t>kapacita </a:t>
            </a:r>
            <a:r>
              <a:rPr lang="cs-CZ" sz="2400" b="1" dirty="0" smtClean="0"/>
              <a:t>podporovaných zařízení péče o děti nebo podpořených </a:t>
            </a:r>
            <a:r>
              <a:rPr lang="cs-CZ" sz="2400" b="1" dirty="0"/>
              <a:t>vzdělávacích zařízení</a:t>
            </a:r>
            <a:r>
              <a:rPr lang="cs-CZ" sz="2400" dirty="0" smtClean="0"/>
              <a:t>“ (plánovaná hodnota 6500)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176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552" y="404664"/>
            <a:ext cx="789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Zařazení projektu do Strategie ITI</a:t>
            </a: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360" y="1412776"/>
            <a:ext cx="8682136" cy="518457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Výzva IROP „Regionální </a:t>
            </a:r>
            <a:r>
              <a:rPr lang="cs-CZ" sz="2000" dirty="0"/>
              <a:t>vzdělávání  </a:t>
            </a:r>
            <a:r>
              <a:rPr lang="cs-CZ" sz="2000" dirty="0" smtClean="0"/>
              <a:t>ITI“ (9/2016 – 6/2023)</a:t>
            </a:r>
          </a:p>
          <a:p>
            <a:r>
              <a:rPr lang="cs-CZ" sz="2000" dirty="0" smtClean="0"/>
              <a:t>Zprostředkující  subjekt ITI (Magistrát města Plzně) – vypíše výzvu na předkládání žádostí o dotaci s uvedením alokace pro plzeňskou metropolitní oblast</a:t>
            </a:r>
          </a:p>
          <a:p>
            <a:r>
              <a:rPr lang="cs-CZ" sz="2000" dirty="0" smtClean="0"/>
              <a:t>Město Plzeň jako nositel strategie vypíše </a:t>
            </a:r>
            <a:r>
              <a:rPr lang="cs-CZ" sz="2000" u="sng" dirty="0" smtClean="0"/>
              <a:t>výzvu na předkládání projektových záměrů</a:t>
            </a:r>
            <a:r>
              <a:rPr lang="cs-CZ" sz="2000" dirty="0" smtClean="0"/>
              <a:t>, všechny informace k výzvě budou uveřejňovány na </a:t>
            </a:r>
            <a:r>
              <a:rPr lang="cs-CZ" sz="2000" dirty="0" smtClean="0">
                <a:hlinkClick r:id="rId3"/>
              </a:rPr>
              <a:t>www.iti-plzen.cz</a:t>
            </a:r>
            <a:r>
              <a:rPr lang="cs-CZ" sz="2000" dirty="0" smtClean="0"/>
              <a:t> (záložka „pro žadatele“)</a:t>
            </a:r>
          </a:p>
          <a:p>
            <a:r>
              <a:rPr lang="cs-CZ" sz="2000" dirty="0" smtClean="0"/>
              <a:t>Projektový záměr bude projednán v pracovní skupině </a:t>
            </a:r>
          </a:p>
          <a:p>
            <a:r>
              <a:rPr lang="cs-CZ" sz="2000" b="1" dirty="0" smtClean="0"/>
              <a:t>Řídící výbor  ITI </a:t>
            </a:r>
            <a:r>
              <a:rPr lang="cs-CZ" sz="2000" dirty="0" smtClean="0"/>
              <a:t>– bude ustaven Radou města Plzně, vydává „</a:t>
            </a:r>
            <a:r>
              <a:rPr lang="cs-CZ" sz="2000" b="1" u="sng" dirty="0" smtClean="0"/>
              <a:t>vyjádření o souladu/nesouladu projektového záměru se strategií ITI“</a:t>
            </a:r>
            <a:r>
              <a:rPr lang="cs-CZ" sz="2000" dirty="0" smtClean="0"/>
              <a:t>, které bude přílohou žádosti o dotaci.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 smtClean="0"/>
          </a:p>
          <a:p>
            <a:pPr marL="0" indent="0">
              <a:buNone/>
            </a:pPr>
            <a:endParaRPr lang="cs-CZ" sz="2000" b="1" u="sng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200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1411528"/>
            <a:ext cx="61926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/>
              <a:t>Děkuji za pozornost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sz="2400" dirty="0"/>
              <a:t>Ing. Eva Jindrová   </a:t>
            </a:r>
            <a:r>
              <a:rPr lang="cs-CZ" sz="2400" dirty="0">
                <a:hlinkClick r:id="rId2"/>
              </a:rPr>
              <a:t>jindrovae@plzen.eu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Ing</a:t>
            </a:r>
            <a:r>
              <a:rPr lang="cs-CZ" sz="2400" dirty="0"/>
              <a:t>. Markéta Dobošová  </a:t>
            </a:r>
            <a:r>
              <a:rPr lang="cs-CZ" sz="2400" dirty="0">
                <a:hlinkClick r:id="rId3"/>
              </a:rPr>
              <a:t>dobosova@plzen.eu</a:t>
            </a:r>
            <a:endParaRPr lang="cs-CZ" sz="2400" dirty="0"/>
          </a:p>
          <a:p>
            <a:r>
              <a:rPr lang="cs-CZ" b="1" dirty="0"/>
              <a:t>	</a:t>
            </a:r>
            <a:r>
              <a:rPr lang="cs-CZ" b="1" dirty="0" smtClean="0"/>
              <a:t>	</a:t>
            </a:r>
            <a:endParaRPr lang="cs-CZ" b="1" dirty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Útvar </a:t>
            </a:r>
            <a:r>
              <a:rPr lang="cs-CZ" b="1" dirty="0"/>
              <a:t>koordinace evropských projektů města Plzně, p. o</a:t>
            </a:r>
            <a:r>
              <a:rPr lang="cs-CZ" dirty="0" smtClean="0"/>
              <a:t>.</a:t>
            </a:r>
          </a:p>
          <a:p>
            <a:r>
              <a:rPr lang="cs-CZ" sz="2800" dirty="0" smtClean="0">
                <a:solidFill>
                  <a:srgbClr val="C00000"/>
                </a:solidFill>
              </a:rPr>
              <a:t>www.iti-plzen.cz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89961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</TotalTime>
  <Words>389</Words>
  <Application>Microsoft Office PowerPoint</Application>
  <PresentationFormat>Předvádění na obrazovce (4:3)</PresentationFormat>
  <Paragraphs>60</Paragraphs>
  <Slides>7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Strategie ITI  plzeňské metropolitní oblasti</vt:lpstr>
      <vt:lpstr>Základní informace</vt:lpstr>
      <vt:lpstr>Plzeňská metropolitní oblast</vt:lpstr>
      <vt:lpstr>IROP – regionální vzdělávání</vt:lpstr>
      <vt:lpstr>Indikátory SC 2.4 IROP  určené pro ITI</vt:lpstr>
      <vt:lpstr>Prezentace aplikace PowerPoint</vt:lpstr>
      <vt:lpstr>Prezentace aplikace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Jednání zástupců metropolitních oblastí o ITI</dc:title>
  <dc:creator>Beneš Erich</dc:creator>
  <cp:lastModifiedBy>Jindrová Eva</cp:lastModifiedBy>
  <cp:revision>253</cp:revision>
  <cp:lastPrinted>2016-01-13T15:19:32Z</cp:lastPrinted>
  <dcterms:created xsi:type="dcterms:W3CDTF">2013-12-04T08:37:06Z</dcterms:created>
  <dcterms:modified xsi:type="dcterms:W3CDTF">2016-04-26T08:19:05Z</dcterms:modified>
</cp:coreProperties>
</file>