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71" r:id="rId1"/>
  </p:sldMasterIdLst>
  <p:notesMasterIdLst>
    <p:notesMasterId r:id="rId10"/>
  </p:notesMasterIdLst>
  <p:handoutMasterIdLst>
    <p:handoutMasterId r:id="rId11"/>
  </p:handoutMasterIdLst>
  <p:sldIdLst>
    <p:sldId id="256" r:id="rId2"/>
    <p:sldId id="316" r:id="rId3"/>
    <p:sldId id="333" r:id="rId4"/>
    <p:sldId id="334" r:id="rId5"/>
    <p:sldId id="335" r:id="rId6"/>
    <p:sldId id="337" r:id="rId7"/>
    <p:sldId id="338" r:id="rId8"/>
    <p:sldId id="339" r:id="rId9"/>
  </p:sldIdLst>
  <p:sldSz cx="9144000" cy="6858000" type="screen4x3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6370878B-EF99-4110-AF25-F9AE0C066940}">
          <p14:sldIdLst>
            <p14:sldId id="256"/>
            <p14:sldId id="316"/>
            <p14:sldId id="333"/>
            <p14:sldId id="334"/>
            <p14:sldId id="335"/>
            <p14:sldId id="337"/>
            <p14:sldId id="338"/>
            <p14:sldId id="3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7" autoAdjust="0"/>
    <p:restoredTop sz="82867" autoAdjust="0"/>
  </p:normalViewPr>
  <p:slideViewPr>
    <p:cSldViewPr showGuides="1">
      <p:cViewPr varScale="1">
        <p:scale>
          <a:sx n="89" d="100"/>
          <a:sy n="89" d="100"/>
        </p:scale>
        <p:origin x="612" y="84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6867" y="1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62BED-9731-4F41-B85B-F5308387AD93}" type="datetimeFigureOut">
              <a:rPr lang="cs-CZ" smtClean="0"/>
              <a:t>02.06.2021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166"/>
            <a:ext cx="2890665" cy="4968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6867" y="9428166"/>
            <a:ext cx="2890665" cy="4968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34A6F-05FC-43A3-9714-954175C73F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287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02.06.2021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10" y="4715155"/>
            <a:ext cx="5335270" cy="4466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28585"/>
            <a:ext cx="2889938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02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609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54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764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592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331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artina.vojackova@plzensky-kraj.cz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enata.kulhankova@plzensky-kraj.cz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renata.kulhankova@plzensky-kraj.cz" TargetMode="External"/><Relationship Id="rId2" Type="http://schemas.openxmlformats.org/officeDocument/2006/relationships/hyperlink" Target="mailto:martina.vojackova@plzensky-kraj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971600" y="2564904"/>
            <a:ext cx="7272000" cy="1080120"/>
          </a:xfrm>
        </p:spPr>
        <p:txBody>
          <a:bodyPr/>
          <a:lstStyle/>
          <a:p>
            <a:pPr algn="ctr"/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Vyúčtování výdajů za období </a:t>
            </a:r>
            <a:br>
              <a:rPr lang="cs-CZ" sz="2400" dirty="0" smtClean="0"/>
            </a:br>
            <a:r>
              <a:rPr lang="cs-CZ" sz="2400" dirty="0" smtClean="0"/>
              <a:t>1. 1. 2021 – 30. 6. 2021</a:t>
            </a:r>
            <a:endParaRPr lang="cs-CZ" sz="24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043608" y="4437112"/>
            <a:ext cx="7379651" cy="540000"/>
          </a:xfrm>
        </p:spPr>
        <p:txBody>
          <a:bodyPr/>
          <a:lstStyle/>
          <a:p>
            <a:pPr algn="ctr"/>
            <a:r>
              <a:rPr lang="cs-CZ" sz="2000" dirty="0" smtClean="0"/>
              <a:t>Odbor sociálních věcí, oddělení správní a realizace projektů </a:t>
            </a:r>
            <a:endParaRPr lang="cs-CZ" sz="20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403648" y="4885200"/>
            <a:ext cx="7380352" cy="540000"/>
          </a:xfrm>
        </p:spPr>
        <p:txBody>
          <a:bodyPr/>
          <a:lstStyle/>
          <a:p>
            <a:r>
              <a:rPr lang="cs-CZ" sz="2000" b="1" dirty="0" smtClean="0"/>
              <a:t>červen 2021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>
                <a:solidFill>
                  <a:schemeClr val="tx1">
                    <a:lumMod val="20000"/>
                    <a:lumOff val="80000"/>
                  </a:schemeClr>
                </a:solidFill>
              </a:rPr>
              <a:t>Vyúčtování výdajů za období </a:t>
            </a:r>
            <a:br>
              <a:rPr lang="cs-CZ" sz="2400" dirty="0">
                <a:solidFill>
                  <a:schemeClr val="tx1">
                    <a:lumMod val="20000"/>
                    <a:lumOff val="80000"/>
                  </a:schemeClr>
                </a:solidFill>
              </a:rPr>
            </a:br>
            <a:r>
              <a:rPr lang="cs-CZ" sz="2400" dirty="0">
                <a:solidFill>
                  <a:schemeClr val="tx1">
                    <a:lumMod val="20000"/>
                    <a:lumOff val="80000"/>
                  </a:schemeClr>
                </a:solidFill>
              </a:rPr>
              <a:t>1. 1. 2021 – 30. 6. 2021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8677275" y="6516688"/>
            <a:ext cx="466725" cy="179387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  <p:pic>
        <p:nvPicPr>
          <p:cNvPr id="7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390972"/>
            <a:ext cx="7704856" cy="5061680"/>
          </a:xfrm>
        </p:spPr>
      </p:pic>
    </p:spTree>
    <p:extLst>
      <p:ext uri="{BB962C8B-B14F-4D97-AF65-F5344CB8AC3E}">
        <p14:creationId xmlns:p14="http://schemas.microsoft.com/office/powerpoint/2010/main" val="3604486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>
                <a:solidFill>
                  <a:schemeClr val="tx1">
                    <a:lumMod val="20000"/>
                    <a:lumOff val="80000"/>
                  </a:schemeClr>
                </a:solidFill>
              </a:rPr>
              <a:t>Vyúčtování výdajů za období </a:t>
            </a:r>
            <a:br>
              <a:rPr lang="cs-CZ" sz="2400" dirty="0">
                <a:solidFill>
                  <a:schemeClr val="tx1">
                    <a:lumMod val="20000"/>
                    <a:lumOff val="80000"/>
                  </a:schemeClr>
                </a:solidFill>
              </a:rPr>
            </a:br>
            <a:r>
              <a:rPr lang="cs-CZ" sz="2400" dirty="0">
                <a:solidFill>
                  <a:schemeClr val="tx1">
                    <a:lumMod val="20000"/>
                    <a:lumOff val="80000"/>
                  </a:schemeClr>
                </a:solidFill>
              </a:rPr>
              <a:t>1. 1. 2021 – 30. 6. 2021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8677275" y="6516688"/>
            <a:ext cx="466725" cy="179387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316456" cy="5031904"/>
          </a:xfrm>
        </p:spPr>
        <p:txBody>
          <a:bodyPr/>
          <a:lstStyle/>
          <a:p>
            <a:r>
              <a:rPr lang="cs-CZ" sz="1800" dirty="0" smtClean="0"/>
              <a:t>sloupec </a:t>
            </a:r>
            <a:r>
              <a:rPr lang="cs-CZ" sz="1800" i="1" dirty="0" smtClean="0"/>
              <a:t>„Popis výdaje“ (obsah účetního případu)</a:t>
            </a:r>
            <a:r>
              <a:rPr lang="cs-CZ" sz="1800" dirty="0" smtClean="0"/>
              <a:t> – uvést jednoznačně </a:t>
            </a:r>
            <a:r>
              <a:rPr lang="cs-CZ" sz="1800" dirty="0"/>
              <a:t>předmět výdaje tak, aby bylo možné posoudit jeho způsobilost, </a:t>
            </a:r>
            <a:r>
              <a:rPr lang="cs-CZ" sz="1800" dirty="0" smtClean="0"/>
              <a:t>např. nájemné za 02/2021, </a:t>
            </a:r>
            <a:r>
              <a:rPr lang="cs-CZ" sz="1800" dirty="0"/>
              <a:t>školení soc. pracovníků konané dne 15. 4. </a:t>
            </a:r>
            <a:r>
              <a:rPr lang="cs-CZ" sz="1800" dirty="0" smtClean="0"/>
              <a:t>2021, </a:t>
            </a:r>
            <a:r>
              <a:rPr lang="cs-CZ" sz="1800" dirty="0" smtClean="0">
                <a:solidFill>
                  <a:srgbClr val="FF0000"/>
                </a:solidFill>
              </a:rPr>
              <a:t>mzdy duben 2021 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600" dirty="0" smtClean="0">
                <a:solidFill>
                  <a:srgbClr val="FF0000"/>
                </a:solidFill>
              </a:rPr>
              <a:t>!!! POZOR!!!   </a:t>
            </a:r>
            <a:r>
              <a:rPr lang="cs-CZ" sz="1600" dirty="0" smtClean="0"/>
              <a:t>V případě, že poskytovatel sociálních služeb požádal v roce 2021 o podporu z programu Antivirus, a to v období od 1. 1. 2021 do 30. 4. 2021, je povinen uvádět na soupiskách Vyúčtování výdajů jméno a příjmení osoby pobírající mzdu, jejíž výdaj požaduje uplatnit v projektu. </a:t>
            </a:r>
            <a:r>
              <a:rPr lang="cs-CZ" sz="1600" dirty="0" smtClean="0">
                <a:solidFill>
                  <a:srgbClr val="FF0000"/>
                </a:solidFill>
              </a:rPr>
              <a:t>Tzn. obecný popis výdaje jako např. „mzdy duben 2021“ bude považován za nedostačující s nemožností ověření a poskytovatel sociálních služeb bude vyzván MPSV k doplnění relevantních jmen a příjmení osob, kterých se toto týká.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11" name="Šipka dolů 10"/>
          <p:cNvSpPr/>
          <p:nvPr/>
        </p:nvSpPr>
        <p:spPr>
          <a:xfrm>
            <a:off x="3995936" y="2996952"/>
            <a:ext cx="216024" cy="47435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721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>
                <a:solidFill>
                  <a:schemeClr val="tx1">
                    <a:lumMod val="20000"/>
                    <a:lumOff val="80000"/>
                  </a:schemeClr>
                </a:solidFill>
              </a:rPr>
              <a:t>Vyúčtování výdajů za období </a:t>
            </a:r>
            <a:br>
              <a:rPr lang="cs-CZ" sz="2400" dirty="0">
                <a:solidFill>
                  <a:schemeClr val="tx1">
                    <a:lumMod val="20000"/>
                    <a:lumOff val="80000"/>
                  </a:schemeClr>
                </a:solidFill>
              </a:rPr>
            </a:br>
            <a:r>
              <a:rPr lang="cs-CZ" sz="2400" dirty="0">
                <a:solidFill>
                  <a:schemeClr val="tx1">
                    <a:lumMod val="20000"/>
                    <a:lumOff val="80000"/>
                  </a:schemeClr>
                </a:solidFill>
              </a:rPr>
              <a:t>1. 1. 2021 – 30. 6. 2021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8677275" y="6516688"/>
            <a:ext cx="466725" cy="179387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316456" cy="5031904"/>
          </a:xfrm>
        </p:spPr>
        <p:txBody>
          <a:bodyPr/>
          <a:lstStyle/>
          <a:p>
            <a:r>
              <a:rPr lang="cs-CZ" sz="1800" dirty="0" smtClean="0"/>
              <a:t>sloupec </a:t>
            </a:r>
            <a:r>
              <a:rPr lang="cs-CZ" sz="1800" i="1" dirty="0" smtClean="0"/>
              <a:t>„Částka výdaje v projektu (Kč)“</a:t>
            </a:r>
            <a:r>
              <a:rPr lang="cs-CZ" sz="1800" dirty="0" smtClean="0"/>
              <a:t> </a:t>
            </a:r>
            <a:r>
              <a:rPr lang="cs-CZ" sz="1800" dirty="0"/>
              <a:t>– </a:t>
            </a:r>
            <a:r>
              <a:rPr lang="cs-CZ" sz="1800" dirty="0" smtClean="0"/>
              <a:t>uveďte </a:t>
            </a:r>
            <a:r>
              <a:rPr lang="cs-CZ" sz="1800" dirty="0"/>
              <a:t>vyúčtovanou částku hrazenou z projektu, resp. částku výdaje projektu (v Kč) pro příslušný identifikátor sociální služby.</a:t>
            </a:r>
            <a:endParaRPr lang="cs-CZ" sz="1800" dirty="0" smtClean="0"/>
          </a:p>
          <a:p>
            <a:r>
              <a:rPr lang="cs-CZ" sz="1800" dirty="0" smtClean="0"/>
              <a:t>sloupec </a:t>
            </a:r>
            <a:r>
              <a:rPr lang="cs-CZ" sz="1800" i="1" dirty="0" smtClean="0"/>
              <a:t>„Datum vzniku nákladu“ </a:t>
            </a:r>
            <a:r>
              <a:rPr lang="cs-CZ" sz="1800" dirty="0"/>
              <a:t>– </a:t>
            </a:r>
            <a:r>
              <a:rPr lang="cs-CZ" sz="1800" dirty="0" smtClean="0"/>
              <a:t>u </a:t>
            </a:r>
            <a:r>
              <a:rPr lang="cs-CZ" sz="1800" dirty="0"/>
              <a:t>daňových dokladů uveďte datum zdanitelného plnění. U nedaňových dokladů doplňte datum uskutečnění účetního případu; pokud toto datum doklad neobsahuje, pak je pro kontrolu za datum uskutečnění účetního případu považováno datum vyhotovení účetního dokladu, které musí být na dokladu vždy vyznačeno. </a:t>
            </a:r>
            <a:r>
              <a:rPr lang="cs-CZ" sz="1800" dirty="0" smtClean="0">
                <a:solidFill>
                  <a:srgbClr val="FF0000"/>
                </a:solidFill>
              </a:rPr>
              <a:t>!!!</a:t>
            </a:r>
            <a:r>
              <a:rPr lang="cs-CZ" sz="1800" dirty="0" smtClean="0"/>
              <a:t> </a:t>
            </a:r>
            <a:r>
              <a:rPr lang="cs-CZ" sz="1800" dirty="0" smtClean="0">
                <a:solidFill>
                  <a:srgbClr val="FF0000"/>
                </a:solidFill>
              </a:rPr>
              <a:t>Použijte </a:t>
            </a:r>
            <a:r>
              <a:rPr lang="cs-CZ" sz="1800" dirty="0">
                <a:solidFill>
                  <a:srgbClr val="FF0000"/>
                </a:solidFill>
              </a:rPr>
              <a:t>formát </a:t>
            </a:r>
            <a:r>
              <a:rPr lang="cs-CZ" sz="1800" dirty="0" err="1">
                <a:solidFill>
                  <a:srgbClr val="FF0000"/>
                </a:solidFill>
              </a:rPr>
              <a:t>dd</a:t>
            </a:r>
            <a:r>
              <a:rPr lang="cs-CZ" sz="1800" dirty="0">
                <a:solidFill>
                  <a:srgbClr val="FF0000"/>
                </a:solidFill>
              </a:rPr>
              <a:t>-mm-</a:t>
            </a:r>
            <a:r>
              <a:rPr lang="cs-CZ" sz="1800" dirty="0" err="1">
                <a:solidFill>
                  <a:srgbClr val="FF0000"/>
                </a:solidFill>
              </a:rPr>
              <a:t>rrrr</a:t>
            </a:r>
            <a:r>
              <a:rPr lang="cs-CZ" sz="1800" dirty="0" smtClean="0">
                <a:solidFill>
                  <a:srgbClr val="FF0000"/>
                </a:solidFill>
              </a:rPr>
              <a:t>. !!!</a:t>
            </a:r>
          </a:p>
          <a:p>
            <a:r>
              <a:rPr lang="cs-CZ" sz="1800" dirty="0"/>
              <a:t>sloupec </a:t>
            </a:r>
            <a:r>
              <a:rPr lang="cs-CZ" sz="1800" i="1" dirty="0"/>
              <a:t>„Datum </a:t>
            </a:r>
            <a:r>
              <a:rPr lang="cs-CZ" sz="1800" i="1" dirty="0" smtClean="0"/>
              <a:t>úhrady výdaje“ </a:t>
            </a:r>
            <a:r>
              <a:rPr lang="cs-CZ" sz="1800" dirty="0"/>
              <a:t>– </a:t>
            </a:r>
            <a:r>
              <a:rPr lang="cs-CZ" sz="1800" dirty="0" smtClean="0"/>
              <a:t>uveďte </a:t>
            </a:r>
            <a:r>
              <a:rPr lang="cs-CZ" sz="1800" dirty="0"/>
              <a:t>datum dle výpisu z bankovního účtu či výdajového pokladního dokladu. </a:t>
            </a:r>
            <a:r>
              <a:rPr lang="cs-CZ" sz="1800" dirty="0">
                <a:solidFill>
                  <a:srgbClr val="FF0000"/>
                </a:solidFill>
              </a:rPr>
              <a:t>!!! Použijte formát </a:t>
            </a:r>
            <a:r>
              <a:rPr lang="cs-CZ" sz="1800" dirty="0" err="1">
                <a:solidFill>
                  <a:srgbClr val="FF0000"/>
                </a:solidFill>
              </a:rPr>
              <a:t>dd</a:t>
            </a:r>
            <a:r>
              <a:rPr lang="cs-CZ" sz="1800" dirty="0">
                <a:solidFill>
                  <a:srgbClr val="FF0000"/>
                </a:solidFill>
              </a:rPr>
              <a:t>-mm-</a:t>
            </a:r>
            <a:r>
              <a:rPr lang="cs-CZ" sz="1800" dirty="0" err="1">
                <a:solidFill>
                  <a:srgbClr val="FF0000"/>
                </a:solidFill>
              </a:rPr>
              <a:t>rrrr</a:t>
            </a:r>
            <a:r>
              <a:rPr lang="cs-CZ" sz="1800" dirty="0">
                <a:solidFill>
                  <a:srgbClr val="FF0000"/>
                </a:solidFill>
              </a:rPr>
              <a:t>. !!!</a:t>
            </a:r>
          </a:p>
          <a:p>
            <a:endParaRPr lang="cs-CZ" sz="1800" dirty="0">
              <a:solidFill>
                <a:srgbClr val="FF0000"/>
              </a:solidFill>
            </a:endParaRPr>
          </a:p>
          <a:p>
            <a:endParaRPr lang="cs-CZ" sz="1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500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>
                <a:solidFill>
                  <a:schemeClr val="tx1">
                    <a:lumMod val="20000"/>
                    <a:lumOff val="80000"/>
                  </a:schemeClr>
                </a:solidFill>
              </a:rPr>
              <a:t>Vyúčtování výdajů za období </a:t>
            </a:r>
            <a:br>
              <a:rPr lang="cs-CZ" sz="2400" dirty="0">
                <a:solidFill>
                  <a:schemeClr val="tx1">
                    <a:lumMod val="20000"/>
                    <a:lumOff val="80000"/>
                  </a:schemeClr>
                </a:solidFill>
              </a:rPr>
            </a:br>
            <a:r>
              <a:rPr lang="cs-CZ" sz="2400" dirty="0">
                <a:solidFill>
                  <a:schemeClr val="tx1">
                    <a:lumMod val="20000"/>
                    <a:lumOff val="80000"/>
                  </a:schemeClr>
                </a:solidFill>
              </a:rPr>
              <a:t>1. 1. 2021 – 30. 6. 2021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8677275" y="6516688"/>
            <a:ext cx="466725" cy="179387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09731" cy="4536504"/>
          </a:xfrm>
        </p:spPr>
        <p:txBody>
          <a:bodyPr/>
          <a:lstStyle/>
          <a:p>
            <a:r>
              <a:rPr lang="cs-CZ" sz="1800" dirty="0"/>
              <a:t>sloupec </a:t>
            </a:r>
            <a:r>
              <a:rPr lang="cs-CZ" sz="1800" i="1" dirty="0"/>
              <a:t>„Číslo účetního dokladu v účetnictví“ </a:t>
            </a:r>
            <a:r>
              <a:rPr lang="cs-CZ" sz="1800" dirty="0"/>
              <a:t>– uveďte interní číslo účetního dokladu v účetnictví subjektu čerpajícího dotaci nebo příspěvek. </a:t>
            </a:r>
          </a:p>
        </p:txBody>
      </p:sp>
    </p:spTree>
    <p:extLst>
      <p:ext uri="{BB962C8B-B14F-4D97-AF65-F5344CB8AC3E}">
        <p14:creationId xmlns:p14="http://schemas.microsoft.com/office/powerpoint/2010/main" val="4172027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Termín a způsob předání vyúčtování výdajů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412776"/>
            <a:ext cx="8244000" cy="4707224"/>
          </a:xfrm>
        </p:spPr>
        <p:txBody>
          <a:bodyPr/>
          <a:lstStyle/>
          <a:p>
            <a:r>
              <a:rPr lang="cs-CZ" sz="1800" dirty="0"/>
              <a:t>Termín předložení vyúčtování výdajů: nejpozději </a:t>
            </a:r>
            <a:r>
              <a:rPr lang="cs-CZ" sz="1800" b="1" dirty="0"/>
              <a:t>do 20. 7. 2021</a:t>
            </a:r>
          </a:p>
          <a:p>
            <a:pPr marL="0" indent="0" algn="just">
              <a:buNone/>
            </a:pPr>
            <a:r>
              <a:rPr lang="cs-CZ" sz="1800" dirty="0"/>
              <a:t>Formulář Vyúčtování výdajů za období 1.1.2021 – 30.6.2021 zašle příjemce v elektronické podobě ve formátu .</a:t>
            </a:r>
            <a:r>
              <a:rPr lang="cs-CZ" sz="1800" dirty="0" err="1"/>
              <a:t>xls</a:t>
            </a:r>
            <a:r>
              <a:rPr lang="cs-CZ" sz="1800" dirty="0"/>
              <a:t> či .</a:t>
            </a:r>
            <a:r>
              <a:rPr lang="cs-CZ" sz="1800" dirty="0" err="1"/>
              <a:t>xlsx</a:t>
            </a:r>
            <a:r>
              <a:rPr lang="cs-CZ" sz="1800" dirty="0"/>
              <a:t> na </a:t>
            </a:r>
            <a:r>
              <a:rPr lang="cs-CZ" sz="1800" dirty="0" smtClean="0"/>
              <a:t>e-mail: </a:t>
            </a:r>
            <a:r>
              <a:rPr lang="cs-CZ" sz="1800" dirty="0" smtClean="0">
                <a:hlinkClick r:id="rId3"/>
              </a:rPr>
              <a:t>martina.vojackova@plzensky-kraj.cz</a:t>
            </a:r>
            <a:r>
              <a:rPr lang="cs-CZ" sz="1800" dirty="0" smtClean="0"/>
              <a:t>, </a:t>
            </a:r>
            <a:r>
              <a:rPr lang="cs-CZ" sz="1800" dirty="0" smtClean="0">
                <a:hlinkClick r:id="rId4"/>
              </a:rPr>
              <a:t>renata.kulhankova@plzensky-kraj.cz</a:t>
            </a:r>
            <a:r>
              <a:rPr lang="cs-CZ" sz="1800" dirty="0" smtClean="0"/>
              <a:t> a </a:t>
            </a:r>
            <a:r>
              <a:rPr lang="cs-CZ" sz="1800" dirty="0"/>
              <a:t>současně v listinné podobě opatřené podpisem statutárního </a:t>
            </a:r>
            <a:r>
              <a:rPr lang="cs-CZ" sz="1800" dirty="0" smtClean="0"/>
              <a:t>zástupce</a:t>
            </a:r>
            <a:r>
              <a:rPr lang="cs-CZ" sz="1800" dirty="0"/>
              <a:t>,</a:t>
            </a:r>
            <a:r>
              <a:rPr lang="cs-CZ" sz="1800" dirty="0" smtClean="0"/>
              <a:t> popř</a:t>
            </a:r>
            <a:r>
              <a:rPr lang="cs-CZ" sz="1800" dirty="0"/>
              <a:t>. oprávněné osoby prostřednictvím veřejné datové sítě do datové schránky KÚPK, prostřednictvím provozovatele poštovních služeb (v případě zaslání poštou je dostačující razítko podací pošty 20. 7. 2021) nebo osobně </a:t>
            </a:r>
            <a:r>
              <a:rPr lang="cs-CZ" sz="1800" dirty="0" smtClean="0"/>
              <a:t>doručí </a:t>
            </a:r>
            <a:r>
              <a:rPr lang="cs-CZ" sz="1800" dirty="0"/>
              <a:t>na podatelku KÚPK. </a:t>
            </a:r>
            <a:endParaRPr lang="cs-CZ" sz="1800" dirty="0" smtClean="0"/>
          </a:p>
          <a:p>
            <a:r>
              <a:rPr lang="cs-CZ" sz="1800" dirty="0"/>
              <a:t>Součástí vyúčtování výdajů budou dále doklady dle čl. XII. odst. 3 smlouvy </a:t>
            </a:r>
            <a:r>
              <a:rPr lang="cs-CZ" sz="1800" dirty="0" smtClean="0"/>
              <a:t>o poskytnutí </a:t>
            </a:r>
            <a:r>
              <a:rPr lang="cs-CZ" sz="1800" dirty="0"/>
              <a:t>dotace, a to:</a:t>
            </a:r>
          </a:p>
          <a:p>
            <a:pPr marL="0" indent="0">
              <a:buNone/>
            </a:pPr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807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Termín a způsob předání vyúčtování výdajů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412776"/>
            <a:ext cx="8244000" cy="496855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u="sng" dirty="0" smtClean="0"/>
              <a:t>doklady vztahující se ke všem výdajům</a:t>
            </a:r>
            <a:r>
              <a:rPr lang="cs-CZ" sz="1800" dirty="0" smtClean="0"/>
              <a:t>:</a:t>
            </a:r>
          </a:p>
          <a:p>
            <a:pPr marL="21600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0" smtClean="0"/>
              <a:t>kopie výpisů z bankovního účtu o úhradě celého výdaje,</a:t>
            </a:r>
          </a:p>
          <a:p>
            <a:pPr marL="21600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0" smtClean="0"/>
              <a:t>účetní doklady,</a:t>
            </a:r>
          </a:p>
          <a:p>
            <a:pPr marL="21600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0" smtClean="0"/>
              <a:t>interní </a:t>
            </a:r>
            <a:r>
              <a:rPr lang="cs-CZ" sz="1600" dirty="0"/>
              <a:t>předpis/dokument upravující rozdělení nákladů společných pro více služeb či činností s vyčíslením jednotlivých sazeb za sledované období, metodiku vypočtení režijních nákladů u spotřeby energií, u úhrady nájemného atd</a:t>
            </a:r>
            <a:r>
              <a:rPr lang="cs-CZ" sz="1600" dirty="0" smtClean="0"/>
              <a:t>.</a:t>
            </a:r>
          </a:p>
          <a:p>
            <a:pPr marL="21600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600" dirty="0" smtClean="0"/>
          </a:p>
          <a:p>
            <a:pPr marL="216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u="sng" dirty="0" smtClean="0"/>
              <a:t>doklady </a:t>
            </a:r>
            <a:r>
              <a:rPr lang="cs-CZ" sz="1800" u="sng" dirty="0"/>
              <a:t>vztahující se k jednotlivým druhům výdajů k příslušným položkám, </a:t>
            </a:r>
            <a:r>
              <a:rPr lang="cs-CZ" sz="1800" u="sng" dirty="0" smtClean="0"/>
              <a:t>tj</a:t>
            </a:r>
            <a:r>
              <a:rPr lang="cs-CZ" sz="1800" dirty="0" smtClean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0" smtClean="0"/>
              <a:t>osobní </a:t>
            </a:r>
            <a:r>
              <a:rPr lang="cs-CZ" sz="1600" dirty="0"/>
              <a:t>náklady – mzdový list, pracovní smlouva, dohoda o pracovní činnosti, dohoda o provedení </a:t>
            </a:r>
            <a:r>
              <a:rPr lang="cs-CZ" sz="1600" dirty="0" smtClean="0"/>
              <a:t>práce,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0" smtClean="0"/>
              <a:t>režijní </a:t>
            </a:r>
            <a:r>
              <a:rPr lang="cs-CZ" sz="1600" dirty="0"/>
              <a:t>výdaje – smlouva o splátkách operativního leasingu, smlouva o pronájmu, aj.,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0" smtClean="0"/>
              <a:t>služby</a:t>
            </a:r>
            <a:r>
              <a:rPr lang="cs-CZ" sz="1600" dirty="0"/>
              <a:t>, drobné stavební úpravy – smlouvy dokladující vztah aj</a:t>
            </a:r>
            <a:r>
              <a:rPr lang="cs-CZ" sz="1600" dirty="0" smtClean="0"/>
              <a:t>.,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0" smtClean="0"/>
              <a:t>hmotný </a:t>
            </a:r>
            <a:r>
              <a:rPr lang="cs-CZ" sz="1600" dirty="0"/>
              <a:t>majetek, kancelářské potřeby, školení – faktury/účtenky/paragony</a:t>
            </a:r>
            <a:r>
              <a:rPr lang="cs-CZ" sz="1600" dirty="0" smtClean="0"/>
              <a:t>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/>
          </a:p>
          <a:p>
            <a:pPr marL="216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600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6780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Termín a způsob předání vyúčtování výdajů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000" y="1412776"/>
            <a:ext cx="8244000" cy="496855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u="sng" dirty="0" smtClean="0"/>
              <a:t>doklady na základě výzvy </a:t>
            </a:r>
            <a:r>
              <a:rPr lang="cs-CZ" sz="1800" u="sng" dirty="0"/>
              <a:t>KÚPK </a:t>
            </a:r>
            <a:r>
              <a:rPr lang="cs-CZ" sz="1800" dirty="0" smtClean="0"/>
              <a:t>:</a:t>
            </a:r>
          </a:p>
          <a:p>
            <a:pPr marL="21600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0" smtClean="0"/>
              <a:t>vnitřní </a:t>
            </a:r>
            <a:r>
              <a:rPr lang="cs-CZ" sz="1600" dirty="0"/>
              <a:t>předpis, kolektivní smlouvu nebo obdobný dokument, který stanoví kritéria pro poskytování mimořádných odměn/cílových odměn</a:t>
            </a:r>
            <a:r>
              <a:rPr lang="cs-CZ" sz="1600" dirty="0" smtClean="0"/>
              <a:t>,</a:t>
            </a:r>
          </a:p>
          <a:p>
            <a:pPr marL="21600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0" smtClean="0"/>
              <a:t>zdůvodnění </a:t>
            </a:r>
            <a:r>
              <a:rPr lang="cs-CZ" sz="1600" dirty="0"/>
              <a:t>vyplacení mimořádných odměn/cílových </a:t>
            </a:r>
            <a:r>
              <a:rPr lang="cs-CZ" sz="1600" dirty="0" smtClean="0"/>
              <a:t>odměn,</a:t>
            </a:r>
          </a:p>
          <a:p>
            <a:pPr marL="21600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r>
              <a:rPr lang="cs-CZ" sz="1600" dirty="0" smtClean="0"/>
              <a:t>knihu jízd.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-CZ" sz="1800" dirty="0" smtClean="0"/>
              <a:t>Výše uvedené doklady je možné předložit v elektronické </a:t>
            </a:r>
            <a:r>
              <a:rPr lang="cs-CZ" sz="1800" dirty="0"/>
              <a:t>podobě v zabezpečeném souboru na </a:t>
            </a:r>
            <a:r>
              <a:rPr lang="cs-CZ" sz="1800" dirty="0" smtClean="0"/>
              <a:t>emaily: </a:t>
            </a:r>
            <a:r>
              <a:rPr lang="cs-CZ" sz="1800" dirty="0" smtClean="0">
                <a:hlinkClick r:id="rId2"/>
              </a:rPr>
              <a:t>martina.vojackova@plzensky-kraj.cz</a:t>
            </a:r>
            <a:r>
              <a:rPr lang="cs-CZ" sz="1800" dirty="0" smtClean="0"/>
              <a:t> a , </a:t>
            </a:r>
            <a:r>
              <a:rPr lang="cs-CZ" sz="1800" dirty="0" smtClean="0">
                <a:hlinkClick r:id="rId3"/>
              </a:rPr>
              <a:t>renata.kulhankova@plzensky-kraj.cz</a:t>
            </a:r>
            <a:r>
              <a:rPr lang="cs-CZ" sz="1800" dirty="0" smtClean="0"/>
              <a:t>, popř. osobně </a:t>
            </a:r>
            <a:r>
              <a:rPr lang="cs-CZ" sz="1800" dirty="0"/>
              <a:t>do rukou </a:t>
            </a:r>
            <a:r>
              <a:rPr lang="cs-CZ" sz="1800" dirty="0" smtClean="0"/>
              <a:t>Renaty Kulhánkové.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000" dirty="0" smtClean="0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 smtClean="0"/>
              <a:t>V případě osobního předání je nutné spolu s doklady předložit i protokol o předání s výčtem všech doložených podkladů ke kontrole vyúčtování výdajů. </a:t>
            </a:r>
            <a:r>
              <a:rPr lang="cs-CZ" sz="1400" i="1" dirty="0" smtClean="0"/>
              <a:t>Protokol o předání chrání </a:t>
            </a:r>
            <a:r>
              <a:rPr lang="cs-CZ" sz="1400" i="1" dirty="0"/>
              <a:t>předávajícího před případným nařčením o nedodání všech </a:t>
            </a:r>
            <a:r>
              <a:rPr lang="cs-CZ" sz="1400" i="1" dirty="0" smtClean="0"/>
              <a:t>dokladů, </a:t>
            </a:r>
            <a:r>
              <a:rPr lang="cs-CZ" sz="1400" i="1" dirty="0"/>
              <a:t>a zároveň </a:t>
            </a:r>
            <a:r>
              <a:rPr lang="cs-CZ" sz="1400" i="1" dirty="0" smtClean="0"/>
              <a:t>přejímající </a:t>
            </a:r>
            <a:r>
              <a:rPr lang="cs-CZ" sz="1400" i="1" dirty="0"/>
              <a:t>má kompletní přehled o všech dokumentech.</a:t>
            </a:r>
            <a:endParaRPr lang="cs-CZ" sz="1400" i="1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/>
          </a:p>
          <a:p>
            <a:pPr marL="216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600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81203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5690</TotalTime>
  <Words>744</Words>
  <Application>Microsoft Office PowerPoint</Application>
  <PresentationFormat>Předvádění na obrazovce (4:3)</PresentationFormat>
  <Paragraphs>52</Paragraphs>
  <Slides>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Wingdings</vt:lpstr>
      <vt:lpstr>Wingdings 3</vt:lpstr>
      <vt:lpstr>prezentace</vt:lpstr>
      <vt:lpstr> Vyúčtování výdajů za období  1. 1. 2021 – 30. 6. 2021</vt:lpstr>
      <vt:lpstr>Vyúčtování výdajů za období  1. 1. 2021 – 30. 6. 2021</vt:lpstr>
      <vt:lpstr>Vyúčtování výdajů za období  1. 1. 2021 – 30. 6. 2021</vt:lpstr>
      <vt:lpstr>Vyúčtování výdajů za období  1. 1. 2021 – 30. 6. 2021</vt:lpstr>
      <vt:lpstr>Vyúčtování výdajů za období  1. 1. 2021 – 30. 6. 2021</vt:lpstr>
      <vt:lpstr>Termín a způsob předání vyúčtování výdajů</vt:lpstr>
      <vt:lpstr>Termín a způsob předání vyúčtování výdajů</vt:lpstr>
      <vt:lpstr>Termín a způsob předání vyúčtování výdajů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Petroková Helena (MPSV)</dc:creator>
  <cp:lastModifiedBy>Kulhánková Renata</cp:lastModifiedBy>
  <cp:revision>286</cp:revision>
  <cp:lastPrinted>2017-03-31T11:15:15Z</cp:lastPrinted>
  <dcterms:created xsi:type="dcterms:W3CDTF">2015-02-20T08:23:15Z</dcterms:created>
  <dcterms:modified xsi:type="dcterms:W3CDTF">2021-06-02T08:58:03Z</dcterms:modified>
</cp:coreProperties>
</file>