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7" r:id="rId4"/>
    <p:sldId id="264" r:id="rId5"/>
    <p:sldId id="265" r:id="rId6"/>
    <p:sldId id="263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23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Záhlaví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78CD7-80B2-49F9-A2A5-FC0AF35C453A}" type="datetimeFigureOut">
              <a:rPr lang="cs-CZ" smtClean="0"/>
              <a:t>24.04.2019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EF64D-BB8B-4A71-95C3-67DEB856D6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15426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Záhlaví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EE71B-5620-4C68-8DA7-C64C5CD00BBA}" type="datetimeFigureOut">
              <a:rPr lang="cs-CZ" smtClean="0"/>
              <a:t>24.04.2019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22548-E79E-46AC-B8DC-4382670794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884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73188" y="3447206"/>
            <a:ext cx="4485011" cy="1755031"/>
          </a:xfrm>
        </p:spPr>
        <p:txBody>
          <a:bodyPr anchor="b">
            <a:normAutofit/>
          </a:bodyPr>
          <a:lstStyle>
            <a:lvl1pPr algn="r">
              <a:defRPr sz="3600" b="1"/>
            </a:lvl1pPr>
          </a:lstStyle>
          <a:p>
            <a:r>
              <a:rPr lang="cs-CZ" dirty="0"/>
              <a:t>Název prezentace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00200" y="5202238"/>
            <a:ext cx="6858000" cy="818236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Podnadpis prezentace</a:t>
            </a:r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93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744133"/>
            <a:ext cx="4633912" cy="2022476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dirty="0"/>
              <a:t>Nadpis sekce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766609"/>
            <a:ext cx="463391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02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9640"/>
              </a:buClr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4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903" y="416191"/>
            <a:ext cx="914447" cy="24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22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rázek 14"/>
          <p:cNvSpPr>
            <a:spLocks noGrp="1"/>
          </p:cNvSpPr>
          <p:nvPr>
            <p:ph type="pic" sz="quarter" idx="12"/>
          </p:nvPr>
        </p:nvSpPr>
        <p:spPr>
          <a:xfrm>
            <a:off x="5653616" y="1993902"/>
            <a:ext cx="3490384" cy="4864098"/>
          </a:xfrm>
          <a:custGeom>
            <a:avLst/>
            <a:gdLst>
              <a:gd name="connsiteX0" fmla="*/ 3152775 w 3490384"/>
              <a:gd name="connsiteY0" fmla="*/ 0 h 4864098"/>
              <a:gd name="connsiteX1" fmla="*/ 3475128 w 3490384"/>
              <a:gd name="connsiteY1" fmla="*/ 16278 h 4864098"/>
              <a:gd name="connsiteX2" fmla="*/ 3490384 w 3490384"/>
              <a:gd name="connsiteY2" fmla="*/ 18216 h 4864098"/>
              <a:gd name="connsiteX3" fmla="*/ 3490384 w 3490384"/>
              <a:gd name="connsiteY3" fmla="*/ 4864098 h 4864098"/>
              <a:gd name="connsiteX4" fmla="*/ 507205 w 3490384"/>
              <a:gd name="connsiteY4" fmla="*/ 4864098 h 4864098"/>
              <a:gd name="connsiteX5" fmla="*/ 380523 w 3490384"/>
              <a:gd name="connsiteY5" fmla="*/ 4655575 h 4864098"/>
              <a:gd name="connsiteX6" fmla="*/ 0 w 3490384"/>
              <a:gd name="connsiteY6" fmla="*/ 3152775 h 4864098"/>
              <a:gd name="connsiteX7" fmla="*/ 3152775 w 3490384"/>
              <a:gd name="connsiteY7" fmla="*/ 0 h 4864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0384" h="4864098">
                <a:moveTo>
                  <a:pt x="3152775" y="0"/>
                </a:moveTo>
                <a:cubicBezTo>
                  <a:pt x="3261602" y="0"/>
                  <a:pt x="3369141" y="5514"/>
                  <a:pt x="3475128" y="16278"/>
                </a:cubicBezTo>
                <a:lnTo>
                  <a:pt x="3490384" y="18216"/>
                </a:lnTo>
                <a:lnTo>
                  <a:pt x="3490384" y="4864098"/>
                </a:lnTo>
                <a:lnTo>
                  <a:pt x="507205" y="4864098"/>
                </a:lnTo>
                <a:lnTo>
                  <a:pt x="380523" y="4655575"/>
                </a:lnTo>
                <a:cubicBezTo>
                  <a:pt x="137847" y="4208848"/>
                  <a:pt x="0" y="3696910"/>
                  <a:pt x="0" y="3152775"/>
                </a:cubicBezTo>
                <a:cubicBezTo>
                  <a:pt x="0" y="1411545"/>
                  <a:pt x="1411545" y="0"/>
                  <a:pt x="3152775" y="0"/>
                </a:cubicBezTo>
                <a:close/>
              </a:path>
            </a:pathLst>
          </a:custGeom>
          <a:noFill/>
        </p:spPr>
        <p:txBody>
          <a:bodyPr wrap="square">
            <a:noAutofit/>
          </a:bodyPr>
          <a:lstStyle/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49" y="1825625"/>
            <a:ext cx="4536017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25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50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cxnSp>
        <p:nvCxnSpPr>
          <p:cNvPr id="7" name="Přímá spojnice 6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1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752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Přímá spojnice 5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55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287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5941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134533"/>
            <a:ext cx="7886700" cy="556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7233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6" r:id="rId5"/>
    <p:sldLayoutId id="2147483667" r:id="rId6"/>
    <p:sldLayoutId id="2147483668" r:id="rId7"/>
    <p:sldLayoutId id="2147483669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rgbClr val="00964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Jaroslav.kovanda@plzensky-kraj.cz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73188" y="3740725"/>
            <a:ext cx="4485011" cy="1098190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Dobývání nerostů  v ÚPD</a:t>
            </a:r>
            <a:endParaRPr lang="cs-CZ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0199" y="4922045"/>
            <a:ext cx="6858000" cy="808037"/>
          </a:xfrm>
        </p:spPr>
        <p:txBody>
          <a:bodyPr>
            <a:normAutofit/>
          </a:bodyPr>
          <a:lstStyle/>
          <a:p>
            <a:r>
              <a:rPr lang="cs-CZ" dirty="0" smtClean="0"/>
              <a:t>Porada KÚPK s ÚÚP a pořizovateli ÚPD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28650" y="5895975"/>
            <a:ext cx="7829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Mgr. Jaroslav Kovanda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ORR KÚPK</a:t>
            </a:r>
            <a:r>
              <a:rPr lang="cs-CZ" dirty="0" smtClean="0"/>
              <a:t>		                                    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Babylon 25. - 26. 04. 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941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059716"/>
            <a:ext cx="7886700" cy="556156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Otázky</a:t>
            </a:r>
            <a:r>
              <a:rPr lang="cs-CZ" sz="2400" b="1" dirty="0">
                <a:solidFill>
                  <a:srgbClr val="00B050"/>
                </a:solidFill>
              </a:rPr>
              <a:t/>
            </a:r>
            <a:br>
              <a:rPr lang="cs-CZ" sz="2400" b="1" dirty="0">
                <a:solidFill>
                  <a:srgbClr val="00B050"/>
                </a:solidFill>
              </a:rPr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musí být v ÚP plocha těžby, aby se mohlo těžit?</a:t>
            </a:r>
          </a:p>
          <a:p>
            <a:endParaRPr lang="cs-CZ" dirty="0"/>
          </a:p>
          <a:p>
            <a:r>
              <a:rPr lang="cs-CZ" dirty="0" smtClean="0"/>
              <a:t>jak znázornit plochu rekultivace?</a:t>
            </a:r>
            <a:endParaRPr lang="cs-CZ" dirty="0"/>
          </a:p>
          <a:p>
            <a:pPr marL="0" indent="0">
              <a:buNone/>
            </a:pPr>
            <a:endParaRPr lang="cs-CZ" sz="2400" b="1" dirty="0" smtClean="0">
              <a:solidFill>
                <a:srgbClr val="339966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Dobývání nerostů v ÚPD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2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037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28650" y="976586"/>
            <a:ext cx="7886700" cy="556156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Právní rámec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28650" y="1044226"/>
            <a:ext cx="7886700" cy="52152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dirty="0" smtClean="0"/>
          </a:p>
          <a:p>
            <a:r>
              <a:rPr lang="cs-CZ" dirty="0" smtClean="0"/>
              <a:t>§ 26 (1) SZ – limit </a:t>
            </a:r>
          </a:p>
          <a:p>
            <a:r>
              <a:rPr lang="cs-CZ" dirty="0" smtClean="0"/>
              <a:t>§ 80 (2) SZ – změna využití území </a:t>
            </a:r>
          </a:p>
          <a:p>
            <a:r>
              <a:rPr lang="cs-CZ" dirty="0" smtClean="0"/>
              <a:t>§ 18 vyhlášky </a:t>
            </a:r>
            <a:r>
              <a:rPr lang="cs-CZ" dirty="0" smtClean="0"/>
              <a:t>501/2006 </a:t>
            </a:r>
            <a:r>
              <a:rPr lang="cs-CZ" dirty="0" smtClean="0"/>
              <a:t>Sb. – plochy těžby nerostů</a:t>
            </a:r>
          </a:p>
          <a:p>
            <a:r>
              <a:rPr lang="cs-CZ" dirty="0" smtClean="0"/>
              <a:t>ÚAP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Horní zákon § 15, 16, 17, 24, 26...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Dobývání nerostů v ÚPD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3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738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49" y="830770"/>
            <a:ext cx="7886700" cy="556156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Postup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49" y="1386926"/>
            <a:ext cx="7886700" cy="50388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u="sng" dirty="0" smtClean="0"/>
              <a:t>stanovení CHLÚ </a:t>
            </a:r>
            <a:r>
              <a:rPr lang="cs-CZ" dirty="0" smtClean="0"/>
              <a:t>dle § 17 HZ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CHLÚ jako limit v ÚAP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CHLÚ jako limit v ÚP (§ 17 odst. 5 HZ, podoba s územní rezervou)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u="sng" dirty="0" smtClean="0"/>
              <a:t>stanovení DP</a:t>
            </a:r>
            <a:r>
              <a:rPr lang="cs-CZ" dirty="0" smtClean="0"/>
              <a:t> dle § 24, 25, 26, 27 HZ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rozhodnutí o změně využití území § 80 (2) SZ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rgbClr val="FF0000"/>
                </a:solidFill>
              </a:rPr>
              <a:t>závazné stanovisko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stanovení </a:t>
            </a:r>
            <a:r>
              <a:rPr lang="cs-CZ" sz="2400" dirty="0" smtClean="0"/>
              <a:t>DP </a:t>
            </a:r>
            <a:r>
              <a:rPr lang="cs-CZ" sz="2200" dirty="0" smtClean="0"/>
              <a:t>(správní </a:t>
            </a:r>
            <a:r>
              <a:rPr lang="cs-CZ" sz="2200" dirty="0"/>
              <a:t>řízení o stanovení dobývacího </a:t>
            </a:r>
            <a:r>
              <a:rPr lang="cs-CZ" sz="2200" dirty="0" smtClean="0"/>
              <a:t>prostoru)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vydání povolení obvodním báňským úřadem </a:t>
            </a:r>
            <a:r>
              <a:rPr lang="cs-CZ" sz="2400" dirty="0" smtClean="0"/>
              <a:t>(správní </a:t>
            </a:r>
            <a:r>
              <a:rPr lang="cs-CZ" sz="2400" dirty="0"/>
              <a:t>řízením o povolení hornické </a:t>
            </a:r>
            <a:r>
              <a:rPr lang="cs-CZ" sz="2400" dirty="0" smtClean="0"/>
              <a:t>činnosti)</a:t>
            </a:r>
          </a:p>
          <a:p>
            <a:pPr marL="0" indent="0">
              <a:buNone/>
            </a:pPr>
            <a:r>
              <a:rPr lang="cs-CZ" sz="2400" i="1" dirty="0" smtClean="0"/>
              <a:t>§ 24 (1</a:t>
            </a:r>
            <a:r>
              <a:rPr lang="cs-CZ" sz="2400" i="1" dirty="0"/>
              <a:t>) Oprávnění organizace k dobývání výhradního ložiska vzniká stanovením dobývacího prostoru</a:t>
            </a:r>
            <a:endParaRPr lang="cs-CZ" sz="2400" i="1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Dobývání nerostů v ÚPD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4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86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49" y="1043091"/>
            <a:ext cx="8132965" cy="55615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>
                <a:solidFill>
                  <a:srgbClr val="00B050"/>
                </a:solidFill>
              </a:rPr>
              <a:t>Rekultivace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1781" y="1929008"/>
            <a:ext cx="7886700" cy="4351338"/>
          </a:xfrm>
        </p:spPr>
        <p:txBody>
          <a:bodyPr>
            <a:normAutofit/>
          </a:bodyPr>
          <a:lstStyle/>
          <a:p>
            <a:r>
              <a:rPr lang="cs-CZ" dirty="0" smtClean="0"/>
              <a:t>plocha </a:t>
            </a:r>
            <a:r>
              <a:rPr lang="cs-CZ" dirty="0"/>
              <a:t>těžby a následná rekultivace </a:t>
            </a:r>
            <a:r>
              <a:rPr lang="cs-CZ" dirty="0" smtClean="0"/>
              <a:t>jako územní </a:t>
            </a:r>
            <a:r>
              <a:rPr lang="cs-CZ" dirty="0"/>
              <a:t>rezerva</a:t>
            </a:r>
          </a:p>
          <a:p>
            <a:r>
              <a:rPr lang="cs-CZ" dirty="0"/>
              <a:t>p</a:t>
            </a:r>
            <a:r>
              <a:rPr lang="cs-CZ" dirty="0" smtClean="0"/>
              <a:t>locha </a:t>
            </a:r>
            <a:r>
              <a:rPr lang="cs-CZ" dirty="0"/>
              <a:t>těžby a </a:t>
            </a:r>
            <a:r>
              <a:rPr lang="cs-CZ" dirty="0" smtClean="0"/>
              <a:t>následná </a:t>
            </a:r>
            <a:r>
              <a:rPr lang="cs-CZ" dirty="0"/>
              <a:t>rekultivace </a:t>
            </a:r>
            <a:r>
              <a:rPr lang="cs-CZ" dirty="0" smtClean="0"/>
              <a:t>jako </a:t>
            </a:r>
            <a:r>
              <a:rPr lang="cs-CZ" dirty="0"/>
              <a:t>plocha změny v krajině </a:t>
            </a:r>
            <a:endParaRPr lang="cs-CZ" dirty="0" smtClean="0"/>
          </a:p>
          <a:p>
            <a:r>
              <a:rPr lang="cs-CZ" dirty="0" smtClean="0"/>
              <a:t>plocha </a:t>
            </a:r>
            <a:r>
              <a:rPr lang="cs-CZ" dirty="0"/>
              <a:t>těžby a </a:t>
            </a:r>
            <a:r>
              <a:rPr lang="cs-CZ" dirty="0" smtClean="0"/>
              <a:t>následná rekultivace vyjádřená jako </a:t>
            </a:r>
            <a:r>
              <a:rPr lang="cs-CZ" dirty="0"/>
              <a:t>podtyp ploch </a:t>
            </a:r>
            <a:r>
              <a:rPr lang="cs-CZ" dirty="0" smtClean="0"/>
              <a:t>těžby (podmínečně přípustná rekultivace)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Dobývání nerostů v ÚPD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5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894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846954"/>
            <a:ext cx="7886700" cy="556156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pozornost</a:t>
            </a:r>
            <a:endParaRPr lang="cs-CZ" sz="2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Zřejmá nesprávnost v ÚPD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6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28649" y="4904738"/>
            <a:ext cx="7610476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ORR KÚPK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Oddělení územního plánování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Mgr. Jaroslav Kovanda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tel.: 377 195 563</a:t>
            </a:r>
          </a:p>
          <a:p>
            <a:r>
              <a:rPr lang="cs-CZ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j</a:t>
            </a:r>
            <a:r>
              <a:rPr lang="cs-CZ" u="sng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aroslav.kovanda@plzensky-kraj.cz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7870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8B6722D6-0584-4B7E-A4FB-D297BDBBC31E}" vid="{BA8B70A0-803C-4640-9ECA-FA8ACE5BFB6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porada ÚÚP XII_2017 oprávněný investor</Template>
  <TotalTime>974</TotalTime>
  <Words>252</Words>
  <Application>Microsoft Office PowerPoint</Application>
  <PresentationFormat>Předvádění na obrazovce (4:3)</PresentationFormat>
  <Paragraphs>47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Motiv Office</vt:lpstr>
      <vt:lpstr>Dobývání nerostů  v ÚPD</vt:lpstr>
      <vt:lpstr>Otázky </vt:lpstr>
      <vt:lpstr>Právní rámec</vt:lpstr>
      <vt:lpstr>Postup</vt:lpstr>
      <vt:lpstr> Rekultivace </vt:lpstr>
      <vt:lpstr>Děkuji za pozornost</vt:lpstr>
    </vt:vector>
  </TitlesOfParts>
  <Company>Plzeňský kraj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Oprávněný investor</dc:title>
  <dc:creator>Součková Lucie</dc:creator>
  <cp:lastModifiedBy>Kovanda Jaroslav</cp:lastModifiedBy>
  <cp:revision>77</cp:revision>
  <dcterms:created xsi:type="dcterms:W3CDTF">2017-11-24T07:47:20Z</dcterms:created>
  <dcterms:modified xsi:type="dcterms:W3CDTF">2019-04-24T11:35:12Z</dcterms:modified>
</cp:coreProperties>
</file>