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69" r:id="rId3"/>
    <p:sldId id="371" r:id="rId4"/>
    <p:sldId id="406" r:id="rId5"/>
    <p:sldId id="370" r:id="rId6"/>
    <p:sldId id="373" r:id="rId7"/>
    <p:sldId id="374" r:id="rId8"/>
    <p:sldId id="375" r:id="rId9"/>
    <p:sldId id="407" r:id="rId10"/>
    <p:sldId id="376" r:id="rId11"/>
    <p:sldId id="377" r:id="rId12"/>
    <p:sldId id="405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66"/>
    <a:srgbClr val="FF0000"/>
    <a:srgbClr val="669900"/>
    <a:srgbClr val="FF9933"/>
    <a:srgbClr val="996600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.cz/images/8-stanoviska-a-metodiky/21-zmena-up-13012015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48880"/>
            <a:ext cx="8352928" cy="3024336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Právní stav územního plánu po vydání změny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	                 Porada s ÚÚP, 17. 02. 2015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5584"/>
            <a:ext cx="7772400" cy="659160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Problémy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5800" y="1474440"/>
            <a:ext cx="7772400" cy="4618856"/>
          </a:xfrm>
        </p:spPr>
        <p:txBody>
          <a:bodyPr/>
          <a:lstStyle/>
          <a:p>
            <a:pPr lvl="0"/>
            <a:r>
              <a:rPr lang="cs-CZ" sz="2000" dirty="0" smtClean="0">
                <a:latin typeface="Calibri" pitchFamily="34" charset="0"/>
              </a:rPr>
              <a:t>nejasná formulace v zákoně</a:t>
            </a:r>
          </a:p>
          <a:p>
            <a:pPr lvl="0"/>
            <a:r>
              <a:rPr lang="cs-CZ" sz="2000" dirty="0" smtClean="0">
                <a:latin typeface="Calibri" pitchFamily="34" charset="0"/>
              </a:rPr>
              <a:t>staré územní plány</a:t>
            </a:r>
          </a:p>
          <a:p>
            <a:r>
              <a:rPr lang="cs-CZ" sz="2000" dirty="0" smtClean="0">
                <a:latin typeface="Calibri" pitchFamily="34" charset="0"/>
              </a:rPr>
              <a:t>§ 188 odst. 3 - Při projednání a vydání návrhu změny územního plánu obce, regulačního plánu nebo územně plánovací dokumentace sídelního útvaru nebo zóny schválené do 31. prosince 2006 se postupuje </a:t>
            </a:r>
            <a:r>
              <a:rPr lang="cs-CZ" sz="2000" b="1" dirty="0" smtClean="0">
                <a:latin typeface="Calibri" pitchFamily="34" charset="0"/>
              </a:rPr>
              <a:t>podle tohoto zákona</a:t>
            </a:r>
            <a:r>
              <a:rPr lang="cs-CZ" sz="2000" dirty="0" smtClean="0">
                <a:latin typeface="Calibri" pitchFamily="34" charset="0"/>
              </a:rPr>
              <a:t>. O úpravě směrné části této dokumentace rozhoduje pro své území obecní úřad, v ostatních případech úřad územního plánování. Při úpravě se postupuje podle dosavadních právních předpisů. </a:t>
            </a:r>
          </a:p>
          <a:p>
            <a:pPr lvl="0"/>
            <a:r>
              <a:rPr lang="cs-CZ" sz="2000" dirty="0" smtClean="0">
                <a:latin typeface="Calibri" pitchFamily="34" charset="0"/>
              </a:rPr>
              <a:t>chybějící právní stav po již platných změnách </a:t>
            </a:r>
          </a:p>
          <a:p>
            <a:pPr lvl="0"/>
            <a:r>
              <a:rPr lang="cs-CZ" sz="2000" dirty="0" smtClean="0">
                <a:latin typeface="Calibri" pitchFamily="34" charset="0"/>
              </a:rPr>
              <a:t>projektant má smlouvu pouze na malou změnu (nemá zaplacený právní stav)</a:t>
            </a:r>
          </a:p>
          <a:p>
            <a:pPr lvl="0"/>
            <a:r>
              <a:rPr lang="cs-CZ" sz="2000" dirty="0" smtClean="0">
                <a:latin typeface="Calibri" pitchFamily="34" charset="0"/>
              </a:rPr>
              <a:t>malé změny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715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Závěr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7486600" cy="4320480"/>
          </a:xfrm>
          <a:noFill/>
          <a:ln>
            <a:noFill/>
          </a:ln>
        </p:spPr>
        <p:txBody>
          <a:bodyPr/>
          <a:lstStyle/>
          <a:p>
            <a:r>
              <a:rPr lang="cs-CZ" sz="2800" dirty="0" smtClean="0">
                <a:latin typeface="Calibri" pitchFamily="34" charset="0"/>
              </a:rPr>
              <a:t>novela stavebního zákona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změny všech ÚPD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  <a:hlinkClick r:id="rId2"/>
              </a:rPr>
              <a:t>http://www.</a:t>
            </a:r>
            <a:r>
              <a:rPr lang="cs-CZ" sz="2800" dirty="0" err="1" smtClean="0">
                <a:latin typeface="Calibri" pitchFamily="34" charset="0"/>
                <a:hlinkClick r:id="rId2"/>
              </a:rPr>
              <a:t>uur.cz</a:t>
            </a:r>
            <a:r>
              <a:rPr lang="cs-CZ" sz="2800" dirty="0" smtClean="0">
                <a:latin typeface="Calibri" pitchFamily="34" charset="0"/>
                <a:hlinkClick r:id="rId2"/>
              </a:rPr>
              <a:t>/</a:t>
            </a:r>
            <a:r>
              <a:rPr lang="cs-CZ" sz="2800" dirty="0" err="1" smtClean="0">
                <a:latin typeface="Calibri" pitchFamily="34" charset="0"/>
                <a:hlinkClick r:id="rId2"/>
              </a:rPr>
              <a:t>images</a:t>
            </a:r>
            <a:r>
              <a:rPr lang="cs-CZ" sz="2800" dirty="0" smtClean="0">
                <a:latin typeface="Calibri" pitchFamily="34" charset="0"/>
                <a:hlinkClick r:id="rId2"/>
              </a:rPr>
              <a:t>/8-stanoviska-a-metodiky/21-</a:t>
            </a:r>
            <a:r>
              <a:rPr lang="cs-CZ" sz="2800" dirty="0" err="1" smtClean="0">
                <a:latin typeface="Calibri" pitchFamily="34" charset="0"/>
                <a:hlinkClick r:id="rId2"/>
              </a:rPr>
              <a:t>zmena</a:t>
            </a:r>
            <a:r>
              <a:rPr lang="cs-CZ" sz="2800" dirty="0" smtClean="0">
                <a:latin typeface="Calibri" pitchFamily="34" charset="0"/>
                <a:hlinkClick r:id="rId2"/>
              </a:rPr>
              <a:t>-</a:t>
            </a:r>
            <a:r>
              <a:rPr lang="cs-CZ" sz="2800" dirty="0" err="1" smtClean="0">
                <a:latin typeface="Calibri" pitchFamily="34" charset="0"/>
                <a:hlinkClick r:id="rId2"/>
              </a:rPr>
              <a:t>up</a:t>
            </a:r>
            <a:r>
              <a:rPr lang="cs-CZ" sz="2800" dirty="0" smtClean="0">
                <a:latin typeface="Calibri" pitchFamily="34" charset="0"/>
                <a:hlinkClick r:id="rId2"/>
              </a:rPr>
              <a:t>-13012015.pdf</a:t>
            </a: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11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825624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předpisy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2232248"/>
          </a:xfrm>
        </p:spPr>
        <p:txBody>
          <a:bodyPr/>
          <a:lstStyle/>
          <a:p>
            <a:pPr>
              <a:buNone/>
            </a:pPr>
            <a:r>
              <a:rPr lang="cs-CZ" sz="2000" u="sng" dirty="0" smtClean="0">
                <a:latin typeface="Calibri" pitchFamily="34" charset="0"/>
              </a:rPr>
              <a:t>§ 55 odst. 5 stavebního zákona</a:t>
            </a: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	Pořizovatel pro obec zajistí vyhotovení územního plánu zahrnujícího </a:t>
            </a:r>
            <a:r>
              <a:rPr lang="cs-CZ" sz="2000" b="1" dirty="0" smtClean="0">
                <a:latin typeface="Calibri" pitchFamily="34" charset="0"/>
              </a:rPr>
              <a:t>právní stav po vydání jeho změny </a:t>
            </a:r>
            <a:r>
              <a:rPr lang="cs-CZ" sz="2000" dirty="0" smtClean="0">
                <a:latin typeface="Calibri" pitchFamily="34" charset="0"/>
              </a:rPr>
              <a:t>a toto vyhotovení opatří záznamem o účinnosti.</a:t>
            </a: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>
                <a:latin typeface="Calibri" pitchFamily="34" charset="0"/>
              </a:rPr>
              <a:pPr/>
              <a:t>3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682219"/>
            <a:ext cx="777686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>
                <a:latin typeface="Calibri" pitchFamily="34" charset="0"/>
              </a:rPr>
              <a:t>§ 14 odst. 2 vyhlášky č. 500/ 2006 Sb.</a:t>
            </a:r>
            <a:r>
              <a:rPr lang="cs-CZ" dirty="0" smtClean="0">
                <a:latin typeface="Calibri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	Vyhotovení územního plánu, včetně jeho grafické části, 	zahrnující </a:t>
            </a:r>
            <a:r>
              <a:rPr lang="cs-CZ" b="1" dirty="0" smtClean="0">
                <a:latin typeface="Calibri" pitchFamily="34" charset="0"/>
              </a:rPr>
              <a:t>právní stav po vydání poslední změny</a:t>
            </a:r>
            <a:r>
              <a:rPr lang="cs-CZ" dirty="0" smtClean="0">
                <a:latin typeface="Calibri" pitchFamily="34" charset="0"/>
              </a:rPr>
              <a:t> územního 	plánu, se opatří záznamem o účinnosti, který obsahuje:</a:t>
            </a:r>
          </a:p>
          <a:p>
            <a:pPr>
              <a:lnSpc>
                <a:spcPct val="150000"/>
              </a:lnSpc>
            </a:pPr>
            <a:endParaRPr lang="cs-CZ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Calibri" pitchFamily="34" charset="0"/>
              </a:rPr>
              <a:t>	a)</a:t>
            </a:r>
            <a:r>
              <a:rPr lang="cs-CZ" dirty="0" smtClean="0">
                <a:latin typeface="Calibri" pitchFamily="34" charset="0"/>
              </a:rPr>
              <a:t> označení správního orgánu, který poslední změnu vydal,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Calibri" pitchFamily="34" charset="0"/>
              </a:rPr>
              <a:t>	b)</a:t>
            </a:r>
            <a:r>
              <a:rPr lang="cs-CZ" dirty="0" smtClean="0">
                <a:latin typeface="Calibri" pitchFamily="34" charset="0"/>
              </a:rPr>
              <a:t> pořadové číslo poslední změny,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Calibri" pitchFamily="34" charset="0"/>
              </a:rPr>
              <a:t>	c)</a:t>
            </a:r>
            <a:r>
              <a:rPr lang="cs-CZ" dirty="0" smtClean="0">
                <a:latin typeface="Calibri" pitchFamily="34" charset="0"/>
              </a:rPr>
              <a:t> datum nabytí účinnosti poslední změny,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Calibri" pitchFamily="34" charset="0"/>
              </a:rPr>
              <a:t>	d)</a:t>
            </a:r>
            <a:r>
              <a:rPr lang="cs-CZ" dirty="0" smtClean="0">
                <a:latin typeface="Calibri" pitchFamily="34" charset="0"/>
              </a:rPr>
              <a:t> jméno a příjmení, funkci a podpis oprávněné úřední osoby 	pořizovatele, otisk úředního razítka.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11560" y="764704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Právní předpisy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16024" y="609600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Postup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39552" y="1581652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1.do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zadání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změny napsat, že bude vypracován právní stav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(KÚ to do vyjádření k zadání napíše také)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2.projektant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dostane zadání a počítá s tím, že bude třeba vypracovat právní stav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3.projektant zpracuje změnu doporučeným způsobem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(jako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novelu zákona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součást odůvodnění změny bude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srovnávací text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změna ÚP se projedná, zastupitelstvo obce ji vydá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Postup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772400" cy="4690864"/>
          </a:xfrm>
        </p:spPr>
        <p:txBody>
          <a:bodyPr/>
          <a:lstStyle/>
          <a:p>
            <a:pPr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endParaRPr lang="cs-CZ" sz="2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5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1380727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150000"/>
              </a:lnSpc>
            </a:pP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5. projektant </a:t>
            </a:r>
            <a:r>
              <a:rPr lang="cs-CZ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přijmutím změn ve srovnávacím textu 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vytvoří textovou část právního stavu (výrok, odůvodnění právního stavu není, pouze odůvodnění původního územního plánu a pak samotné změny) </a:t>
            </a:r>
          </a:p>
          <a:p>
            <a:pPr marL="342900" lvl="0" indent="-342900" algn="just" eaLnBrk="0" hangingPunct="0"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hangingPunct="0">
              <a:lnSpc>
                <a:spcPct val="150000"/>
              </a:lnSpc>
            </a:pP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6. grafická část právního stavu – také </a:t>
            </a:r>
            <a:r>
              <a:rPr lang="cs-CZ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pouze „výrokové“ výkresy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ale koordinační výkres se doporučuje</a:t>
            </a:r>
          </a:p>
          <a:p>
            <a:pPr marL="342900" lvl="0" indent="-342900" algn="just" eaLnBrk="0" hangingPunct="0"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hangingPunct="0">
              <a:lnSpc>
                <a:spcPct val="150000"/>
              </a:lnSpc>
            </a:pP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7. takto vypracovaný právní stav ÚP po vydání změny </a:t>
            </a:r>
            <a:r>
              <a:rPr lang="cs-CZ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se </a:t>
            </a:r>
            <a:r>
              <a:rPr lang="cs-CZ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opatří záznamem o účinnosti </a:t>
            </a:r>
            <a:r>
              <a:rPr lang="cs-CZ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lze podle něj rozhodovat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  <a:cs typeface="Arial" pitchFamily="34" charset="0"/>
              </a:rPr>
              <a:pPr/>
              <a:t>6</a:t>
            </a:fld>
            <a:endParaRPr lang="cs-CZ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427984" y="1628800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u="sng" dirty="0" smtClean="0">
                <a:latin typeface="Calibri" pitchFamily="34" charset="0"/>
                <a:cs typeface="Arial" pitchFamily="34" charset="0"/>
              </a:rPr>
              <a:t>Srovnávací text</a:t>
            </a:r>
            <a:r>
              <a:rPr lang="cs-CZ" sz="2400" dirty="0" smtClean="0">
                <a:latin typeface="Calibri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Calibri" pitchFamily="34" charset="0"/>
                <a:cs typeface="Arial" pitchFamily="34" charset="0"/>
              </a:rPr>
            </a:br>
            <a:r>
              <a:rPr lang="cs-CZ" sz="2400" dirty="0" smtClean="0">
                <a:latin typeface="Calibri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Calibri" pitchFamily="34" charset="0"/>
              </a:rPr>
              <a:t>nový text se vpisuje podtržený</a:t>
            </a:r>
            <a:br>
              <a:rPr lang="cs-CZ" sz="2400" dirty="0" smtClean="0">
                <a:latin typeface="Calibri" pitchFamily="34" charset="0"/>
              </a:rPr>
            </a:br>
            <a:r>
              <a:rPr lang="cs-CZ" sz="2400" dirty="0" smtClean="0">
                <a:latin typeface="Calibri" pitchFamily="34" charset="0"/>
              </a:rPr>
              <a:t>- rušený text se přeškrtává</a:t>
            </a:r>
            <a:endParaRPr lang="cs-CZ" sz="2400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15616" y="47667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itchFamily="34" charset="0"/>
                <a:cs typeface="Arial" pitchFamily="34" charset="0"/>
              </a:rPr>
              <a:t>Postup</a:t>
            </a:r>
            <a:endParaRPr lang="cs-CZ" sz="40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1043608" y="1844824"/>
            <a:ext cx="1944216" cy="2880320"/>
          </a:xfrm>
        </p:spPr>
        <p:txBody>
          <a:bodyPr/>
          <a:lstStyle/>
          <a:p>
            <a:pPr algn="l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400" b="1" u="sng" dirty="0" smtClean="0">
                <a:latin typeface="Calibri" pitchFamily="34" charset="0"/>
              </a:rPr>
              <a:t>Výrok</a:t>
            </a:r>
            <a:r>
              <a:rPr lang="cs-CZ" sz="2400" dirty="0" smtClean="0">
                <a:latin typeface="Calibri" pitchFamily="34" charset="0"/>
              </a:rPr>
              <a:t/>
            </a:r>
            <a:br>
              <a:rPr lang="cs-CZ" sz="2400" dirty="0" smtClean="0">
                <a:latin typeface="Calibri" pitchFamily="34" charset="0"/>
              </a:rPr>
            </a:br>
            <a:r>
              <a:rPr lang="cs-CZ" sz="2400" dirty="0" smtClean="0">
                <a:latin typeface="Calibri" pitchFamily="34" charset="0"/>
              </a:rPr>
              <a:t>- ruší</a:t>
            </a:r>
            <a:br>
              <a:rPr lang="cs-CZ" sz="2400" dirty="0" smtClean="0">
                <a:latin typeface="Calibri" pitchFamily="34" charset="0"/>
              </a:rPr>
            </a:br>
            <a:r>
              <a:rPr lang="cs-CZ" sz="2400" dirty="0" smtClean="0">
                <a:latin typeface="Calibri" pitchFamily="34" charset="0"/>
              </a:rPr>
              <a:t>- doplňují</a:t>
            </a:r>
            <a:br>
              <a:rPr lang="cs-CZ" sz="2400" dirty="0" smtClean="0">
                <a:latin typeface="Calibri" pitchFamily="34" charset="0"/>
              </a:rPr>
            </a:br>
            <a:r>
              <a:rPr lang="cs-CZ" sz="2400" dirty="0" smtClean="0">
                <a:latin typeface="Calibri" pitchFamily="34" charset="0"/>
              </a:rPr>
              <a:t>- nahrazují</a:t>
            </a:r>
            <a:br>
              <a:rPr lang="cs-CZ" sz="2400" dirty="0" smtClean="0">
                <a:latin typeface="Calibri" pitchFamily="34" charset="0"/>
              </a:rPr>
            </a:br>
            <a:r>
              <a:rPr lang="cs-CZ" sz="2400" dirty="0" smtClean="0">
                <a:latin typeface="Calibri" pitchFamily="34" charset="0"/>
              </a:rPr>
              <a:t>- vkládají</a:t>
            </a: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5013176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libri" pitchFamily="34" charset="0"/>
              </a:rPr>
              <a:t>Změna územního plánu se vydává v rozsahu měněných částí územního plánu.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443136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Výroková část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899592" y="1095128"/>
            <a:ext cx="763284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cs-CZ" dirty="0" smtClean="0">
                <a:latin typeface="Calibri" pitchFamily="34" charset="0"/>
              </a:rPr>
              <a:t>Kapitola 3.2.1.2. se mění takto: 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v třetím odstavci se text „vybraných lokalit vymezených v ZÚR“ nahrazuje textem „rozvojových zón </a:t>
            </a:r>
            <a:r>
              <a:rPr lang="cs-CZ" dirty="0" err="1" smtClean="0">
                <a:latin typeface="Calibri" pitchFamily="34" charset="0"/>
              </a:rPr>
              <a:t>nadmístního</a:t>
            </a:r>
            <a:r>
              <a:rPr lang="cs-CZ" dirty="0" smtClean="0">
                <a:latin typeface="Calibri" pitchFamily="34" charset="0"/>
              </a:rPr>
              <a:t> významu“, vypouští se text „Průmyslová zóna“ a text „</a:t>
            </a:r>
            <a:r>
              <a:rPr lang="cs-CZ" dirty="0" err="1" smtClean="0">
                <a:latin typeface="Calibri" pitchFamily="34" charset="0"/>
              </a:rPr>
              <a:t>Střeble</a:t>
            </a:r>
            <a:r>
              <a:rPr lang="cs-CZ" dirty="0" smtClean="0">
                <a:latin typeface="Calibri" pitchFamily="34" charset="0"/>
              </a:rPr>
              <a:t>, Svatá Kateřina u </a:t>
            </a:r>
            <a:r>
              <a:rPr lang="cs-CZ" dirty="0" err="1" smtClean="0">
                <a:latin typeface="Calibri" pitchFamily="34" charset="0"/>
              </a:rPr>
              <a:t>Rozvadova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</a:rPr>
              <a:t>Čečkovice</a:t>
            </a:r>
            <a:r>
              <a:rPr lang="cs-CZ" dirty="0" smtClean="0">
                <a:latin typeface="Calibri" pitchFamily="34" charset="0"/>
              </a:rPr>
              <a:t>, Bor u Tachova, Vysočany u Boru, Mlýnec pod </a:t>
            </a:r>
            <a:r>
              <a:rPr lang="cs-CZ" dirty="0" err="1" smtClean="0">
                <a:latin typeface="Calibri" pitchFamily="34" charset="0"/>
              </a:rPr>
              <a:t>Přimdou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</a:rPr>
              <a:t>Lužná</a:t>
            </a:r>
            <a:r>
              <a:rPr lang="cs-CZ" dirty="0" smtClean="0">
                <a:latin typeface="Calibri" pitchFamily="34" charset="0"/>
              </a:rPr>
              <a:t> u Boru, Mýto“ se nahrazuje textem „RU1 až RU3“,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ve čtvrtém odstavci se text „rybniční oblast u Tisové“ nahrazuje textem „rybničních oblastí“, ruší se text „individuálních rekreačních“, za slovo „objektů“ se doplňuje text „pro rodinnou rekreaci“ a slovo „</a:t>
            </a:r>
            <a:r>
              <a:rPr lang="cs-CZ" dirty="0" err="1" smtClean="0">
                <a:latin typeface="Calibri" pitchFamily="34" charset="0"/>
              </a:rPr>
              <a:t>extravilánu</a:t>
            </a:r>
            <a:r>
              <a:rPr lang="cs-CZ" dirty="0" smtClean="0">
                <a:latin typeface="Calibri" pitchFamily="34" charset="0"/>
              </a:rPr>
              <a:t>“ se nahrazuje textem „nezastavěném území“,</a:t>
            </a:r>
          </a:p>
          <a:p>
            <a:r>
              <a:rPr lang="cs-CZ" dirty="0" smtClean="0">
                <a:latin typeface="Calibri" pitchFamily="34" charset="0"/>
              </a:rPr>
              <a:t> </a:t>
            </a:r>
          </a:p>
          <a:p>
            <a:r>
              <a:rPr lang="cs-CZ" dirty="0" smtClean="0">
                <a:latin typeface="Calibri" pitchFamily="34" charset="0"/>
              </a:rPr>
              <a:t>- v posledním odstavci se text „V územním plánu“ nahrazuje textem „Na území“.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032" y="537592"/>
            <a:ext cx="7772400" cy="58715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Srovnávací text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83568" y="1052736"/>
            <a:ext cx="7772400" cy="5544616"/>
          </a:xfrm>
        </p:spPr>
        <p:txBody>
          <a:bodyPr/>
          <a:lstStyle/>
          <a:p>
            <a:pPr>
              <a:buNone/>
            </a:pPr>
            <a:r>
              <a:rPr lang="cs-CZ" sz="1800" dirty="0" smtClean="0">
                <a:latin typeface="Calibri" pitchFamily="34" charset="0"/>
              </a:rPr>
              <a:t>3.2.1.2. Úkoly pro územní plánování obcí </a:t>
            </a:r>
          </a:p>
          <a:p>
            <a:endParaRPr lang="cs-CZ" sz="1600" dirty="0" smtClean="0">
              <a:latin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</a:rPr>
              <a:t>Usměrňovat využití území zejména s ohledem na širší region, funkce rozvojové osy a ochranu životního prostředí (zejména ve specifické oblasti SON1 Český les). </a:t>
            </a:r>
          </a:p>
          <a:p>
            <a:r>
              <a:rPr lang="cs-CZ" sz="1800" dirty="0" smtClean="0">
                <a:latin typeface="Calibri" pitchFamily="34" charset="0"/>
              </a:rPr>
              <a:t>Vytvářet podmínky pro využití přírodně-rekreačního potenciálu území pro cestovní ruch.</a:t>
            </a:r>
          </a:p>
          <a:p>
            <a:r>
              <a:rPr lang="cs-CZ" sz="1800" dirty="0" smtClean="0">
                <a:latin typeface="Calibri" pitchFamily="34" charset="0"/>
              </a:rPr>
              <a:t>Podnikatelské aktivity na ose OS1 koncentrovat zejména do </a:t>
            </a:r>
            <a:r>
              <a:rPr lang="cs-CZ" sz="1800" strike="sngStrike" dirty="0" smtClean="0">
                <a:latin typeface="Calibri" pitchFamily="34" charset="0"/>
              </a:rPr>
              <a:t>vybraných lokalit vymezených v ZÚR</a:t>
            </a:r>
            <a:r>
              <a:rPr lang="cs-CZ" sz="1800" dirty="0" smtClean="0">
                <a:latin typeface="Calibri" pitchFamily="34" charset="0"/>
              </a:rPr>
              <a:t> </a:t>
            </a:r>
            <a:r>
              <a:rPr lang="cs-CZ" sz="1800" b="1" u="sng" dirty="0" smtClean="0">
                <a:latin typeface="Calibri" pitchFamily="34" charset="0"/>
              </a:rPr>
              <a:t>rozvojových zón </a:t>
            </a:r>
            <a:r>
              <a:rPr lang="cs-CZ" sz="1800" b="1" u="sng" dirty="0" err="1" smtClean="0">
                <a:latin typeface="Calibri" pitchFamily="34" charset="0"/>
              </a:rPr>
              <a:t>nadmístního</a:t>
            </a:r>
            <a:r>
              <a:rPr lang="cs-CZ" sz="1800" b="1" u="sng" dirty="0" smtClean="0">
                <a:latin typeface="Calibri" pitchFamily="34" charset="0"/>
              </a:rPr>
              <a:t> významu</a:t>
            </a:r>
            <a:r>
              <a:rPr lang="cs-CZ" sz="1800" b="1" dirty="0" smtClean="0">
                <a:latin typeface="Calibri" pitchFamily="34" charset="0"/>
              </a:rPr>
              <a:t>:</a:t>
            </a:r>
            <a:r>
              <a:rPr lang="cs-CZ" sz="1800" dirty="0" smtClean="0">
                <a:latin typeface="Calibri" pitchFamily="34" charset="0"/>
              </a:rPr>
              <a:t> </a:t>
            </a:r>
            <a:r>
              <a:rPr lang="cs-CZ" sz="1800" strike="sngStrike" dirty="0" smtClean="0">
                <a:latin typeface="Calibri" pitchFamily="34" charset="0"/>
              </a:rPr>
              <a:t>Průmyslová zóna</a:t>
            </a:r>
            <a:r>
              <a:rPr lang="cs-CZ" sz="1800" dirty="0" smtClean="0">
                <a:latin typeface="Calibri" pitchFamily="34" charset="0"/>
              </a:rPr>
              <a:t> Bor – Vysočany, </a:t>
            </a:r>
            <a:r>
              <a:rPr lang="cs-CZ" sz="1800" dirty="0" err="1" smtClean="0">
                <a:latin typeface="Calibri" pitchFamily="34" charset="0"/>
              </a:rPr>
              <a:t>CTPark</a:t>
            </a:r>
            <a:r>
              <a:rPr lang="cs-CZ" sz="1800" dirty="0" smtClean="0">
                <a:latin typeface="Calibri" pitchFamily="34" charset="0"/>
              </a:rPr>
              <a:t> Bor, Rokycany – Jih a rozvojových území: </a:t>
            </a:r>
            <a:r>
              <a:rPr lang="cs-CZ" sz="1800" strike="sngStrike" dirty="0" err="1" smtClean="0">
                <a:latin typeface="Calibri" pitchFamily="34" charset="0"/>
              </a:rPr>
              <a:t>Střeble</a:t>
            </a:r>
            <a:r>
              <a:rPr lang="cs-CZ" sz="1800" strike="sngStrike" dirty="0" smtClean="0">
                <a:latin typeface="Calibri" pitchFamily="34" charset="0"/>
              </a:rPr>
              <a:t>, Svatá Kateřina u </a:t>
            </a:r>
            <a:r>
              <a:rPr lang="cs-CZ" sz="1800" strike="sngStrike" dirty="0" err="1" smtClean="0">
                <a:latin typeface="Calibri" pitchFamily="34" charset="0"/>
              </a:rPr>
              <a:t>Rozvadova</a:t>
            </a:r>
            <a:r>
              <a:rPr lang="cs-CZ" sz="1800" strike="sngStrike" dirty="0" smtClean="0">
                <a:latin typeface="Calibri" pitchFamily="34" charset="0"/>
              </a:rPr>
              <a:t>, </a:t>
            </a:r>
            <a:r>
              <a:rPr lang="cs-CZ" sz="1800" strike="sngStrike" dirty="0" err="1" smtClean="0">
                <a:latin typeface="Calibri" pitchFamily="34" charset="0"/>
              </a:rPr>
              <a:t>Čečkovice</a:t>
            </a:r>
            <a:r>
              <a:rPr lang="cs-CZ" sz="1800" strike="sngStrike" dirty="0" smtClean="0">
                <a:latin typeface="Calibri" pitchFamily="34" charset="0"/>
              </a:rPr>
              <a:t>, Bor u Tachova, Vysočany u Boru, Mlýnec pod </a:t>
            </a:r>
            <a:r>
              <a:rPr lang="cs-CZ" sz="1800" strike="sngStrike" dirty="0" err="1" smtClean="0">
                <a:latin typeface="Calibri" pitchFamily="34" charset="0"/>
              </a:rPr>
              <a:t>Přimdou</a:t>
            </a:r>
            <a:r>
              <a:rPr lang="cs-CZ" sz="1800" strike="sngStrike" dirty="0" smtClean="0">
                <a:latin typeface="Calibri" pitchFamily="34" charset="0"/>
              </a:rPr>
              <a:t>, </a:t>
            </a:r>
            <a:r>
              <a:rPr lang="cs-CZ" sz="1800" strike="sngStrike" dirty="0" err="1" smtClean="0">
                <a:latin typeface="Calibri" pitchFamily="34" charset="0"/>
              </a:rPr>
              <a:t>Lužná</a:t>
            </a:r>
            <a:r>
              <a:rPr lang="cs-CZ" sz="1800" strike="sngStrike" dirty="0" smtClean="0">
                <a:latin typeface="Calibri" pitchFamily="34" charset="0"/>
              </a:rPr>
              <a:t> u Boru, Mýto</a:t>
            </a:r>
            <a:r>
              <a:rPr lang="cs-CZ" sz="1800" dirty="0" smtClean="0">
                <a:latin typeface="Calibri" pitchFamily="34" charset="0"/>
              </a:rPr>
              <a:t> </a:t>
            </a:r>
            <a:r>
              <a:rPr lang="cs-CZ" sz="1800" b="1" u="sng" dirty="0" smtClean="0">
                <a:latin typeface="Calibri" pitchFamily="34" charset="0"/>
              </a:rPr>
              <a:t>RU1 až RU3</a:t>
            </a:r>
            <a:r>
              <a:rPr lang="cs-CZ" sz="1800" u="sng" dirty="0" smtClean="0">
                <a:latin typeface="Calibri" pitchFamily="34" charset="0"/>
              </a:rPr>
              <a:t>.</a:t>
            </a:r>
            <a:endParaRPr lang="cs-CZ" sz="1800" dirty="0" smtClean="0">
              <a:latin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</a:rPr>
              <a:t>Chránit hodnoty krajinného typu </a:t>
            </a:r>
            <a:r>
              <a:rPr lang="cs-CZ" sz="1800" strike="sngStrike" dirty="0" smtClean="0">
                <a:latin typeface="Calibri" pitchFamily="34" charset="0"/>
              </a:rPr>
              <a:t>rybniční oblast u Tisové</a:t>
            </a:r>
            <a:r>
              <a:rPr lang="cs-CZ" sz="1800" dirty="0" smtClean="0">
                <a:latin typeface="Calibri" pitchFamily="34" charset="0"/>
              </a:rPr>
              <a:t> </a:t>
            </a:r>
            <a:r>
              <a:rPr lang="cs-CZ" sz="1800" b="1" u="sng" dirty="0" smtClean="0">
                <a:latin typeface="Calibri" pitchFamily="34" charset="0"/>
              </a:rPr>
              <a:t>rybničních oblastí</a:t>
            </a:r>
            <a:r>
              <a:rPr lang="cs-CZ" sz="1800" dirty="0" smtClean="0">
                <a:latin typeface="Calibri" pitchFamily="34" charset="0"/>
              </a:rPr>
              <a:t>, zejména nerozšiřovat výstavbu </a:t>
            </a:r>
            <a:r>
              <a:rPr lang="cs-CZ" sz="1800" strike="sngStrike" dirty="0" smtClean="0">
                <a:latin typeface="Calibri" pitchFamily="34" charset="0"/>
              </a:rPr>
              <a:t>individuálních rekreačních</a:t>
            </a:r>
            <a:r>
              <a:rPr lang="cs-CZ" sz="1800" dirty="0" smtClean="0">
                <a:latin typeface="Calibri" pitchFamily="34" charset="0"/>
              </a:rPr>
              <a:t> objektů </a:t>
            </a:r>
            <a:r>
              <a:rPr lang="cs-CZ" sz="1800" b="1" u="sng" dirty="0" smtClean="0">
                <a:latin typeface="Calibri" pitchFamily="34" charset="0"/>
              </a:rPr>
              <a:t>pro rodinnou rekreaci</a:t>
            </a:r>
            <a:r>
              <a:rPr lang="cs-CZ" sz="1800" b="1" dirty="0" smtClean="0">
                <a:latin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</a:rPr>
              <a:t>v </a:t>
            </a:r>
            <a:r>
              <a:rPr lang="cs-CZ" sz="1800" strike="sngStrike" dirty="0" err="1" smtClean="0">
                <a:latin typeface="Calibri" pitchFamily="34" charset="0"/>
              </a:rPr>
              <a:t>extravilánu</a:t>
            </a:r>
            <a:r>
              <a:rPr lang="cs-CZ" sz="1800" u="sng" strike="sngStrike" dirty="0" smtClean="0">
                <a:latin typeface="Calibri" pitchFamily="34" charset="0"/>
              </a:rPr>
              <a:t> </a:t>
            </a:r>
            <a:r>
              <a:rPr lang="cs-CZ" sz="1800" b="1" u="sng" dirty="0" smtClean="0">
                <a:latin typeface="Calibri" pitchFamily="34" charset="0"/>
              </a:rPr>
              <a:t>nezastavěném území</a:t>
            </a:r>
            <a:r>
              <a:rPr lang="cs-CZ" sz="1800" dirty="0" smtClean="0">
                <a:latin typeface="Calibri" pitchFamily="34" charset="0"/>
              </a:rPr>
              <a:t>. </a:t>
            </a:r>
          </a:p>
          <a:p>
            <a:r>
              <a:rPr lang="cs-CZ" sz="1800" strike="sngStrike" dirty="0" smtClean="0">
                <a:latin typeface="Calibri" pitchFamily="34" charset="0"/>
              </a:rPr>
              <a:t>V územním plánu</a:t>
            </a:r>
            <a:r>
              <a:rPr lang="cs-CZ" sz="1800" dirty="0" smtClean="0">
                <a:latin typeface="Calibri" pitchFamily="34" charset="0"/>
              </a:rPr>
              <a:t> </a:t>
            </a:r>
            <a:r>
              <a:rPr lang="cs-CZ" sz="1800" b="1" u="sng" dirty="0" smtClean="0">
                <a:latin typeface="Calibri" pitchFamily="34" charset="0"/>
              </a:rPr>
              <a:t>Na území</a:t>
            </a:r>
            <a:r>
              <a:rPr lang="cs-CZ" sz="1800" b="1" dirty="0" smtClean="0">
                <a:latin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</a:rPr>
              <a:t>obce </a:t>
            </a:r>
            <a:r>
              <a:rPr lang="cs-CZ" sz="1800" dirty="0" err="1" smtClean="0">
                <a:latin typeface="Calibri" pitchFamily="34" charset="0"/>
              </a:rPr>
              <a:t>Benešovice</a:t>
            </a:r>
            <a:r>
              <a:rPr lang="cs-CZ" sz="1800" dirty="0" smtClean="0">
                <a:latin typeface="Calibri" pitchFamily="34" charset="0"/>
              </a:rPr>
              <a:t> vymezit plochy pro výstavbu skladových nádrží u přečerpávací stanice na ropovodu IKL.</a:t>
            </a:r>
          </a:p>
          <a:p>
            <a:endParaRPr lang="cs-CZ" sz="9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58715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stav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752"/>
            <a:ext cx="8458200" cy="5112568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latin typeface="Calibri" pitchFamily="34" charset="0"/>
              </a:rPr>
              <a:t>3.2.1.2. Úkoly pro územní plánování obcí</a:t>
            </a:r>
          </a:p>
          <a:p>
            <a:pPr>
              <a:buNone/>
            </a:pPr>
            <a:endParaRPr lang="cs-CZ" sz="2000" b="1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Usměrňovat využití území zejména s ohledem na širší region, funkce rozvojové osy a ochranu životního prostředí (zejména ve specifické oblasti SON1 Český les).</a:t>
            </a:r>
          </a:p>
          <a:p>
            <a:r>
              <a:rPr lang="cs-CZ" sz="2000" dirty="0" smtClean="0">
                <a:latin typeface="Calibri" pitchFamily="34" charset="0"/>
              </a:rPr>
              <a:t>Vytvářet podmínky pro využití přírodně-rekreačního potenciálu území pro cestovní ruch.</a:t>
            </a:r>
          </a:p>
          <a:p>
            <a:r>
              <a:rPr lang="cs-CZ" sz="2000" dirty="0" smtClean="0">
                <a:latin typeface="Calibri" pitchFamily="34" charset="0"/>
              </a:rPr>
              <a:t>Podnikatelské aktivity na ose OS1 koncentrovat zejména do rozvojových zón </a:t>
            </a:r>
            <a:r>
              <a:rPr lang="cs-CZ" sz="2000" dirty="0" err="1" smtClean="0">
                <a:latin typeface="Calibri" pitchFamily="34" charset="0"/>
              </a:rPr>
              <a:t>nadmístního</a:t>
            </a:r>
            <a:r>
              <a:rPr lang="cs-CZ" sz="2000" dirty="0" smtClean="0">
                <a:latin typeface="Calibri" pitchFamily="34" charset="0"/>
              </a:rPr>
              <a:t> významu: Bor – Vysočany, </a:t>
            </a:r>
            <a:r>
              <a:rPr lang="cs-CZ" sz="2000" dirty="0" err="1" smtClean="0">
                <a:latin typeface="Calibri" pitchFamily="34" charset="0"/>
              </a:rPr>
              <a:t>CTPark</a:t>
            </a:r>
            <a:r>
              <a:rPr lang="cs-CZ" sz="2000" dirty="0" smtClean="0">
                <a:latin typeface="Calibri" pitchFamily="34" charset="0"/>
              </a:rPr>
              <a:t> Bor, Rokycany – Jih a rozvojových území RU1 až RU3.</a:t>
            </a:r>
          </a:p>
          <a:p>
            <a:r>
              <a:rPr lang="cs-CZ" sz="2000" dirty="0" smtClean="0">
                <a:latin typeface="Calibri" pitchFamily="34" charset="0"/>
              </a:rPr>
              <a:t>Chránit hodnoty krajinného typu rybničních oblastí, zejména nerozšiřovat výstavbu objektů pro rodinnou rekreaci v nezastavěném území.</a:t>
            </a:r>
          </a:p>
          <a:p>
            <a:r>
              <a:rPr lang="cs-CZ" sz="2000" dirty="0" smtClean="0">
                <a:latin typeface="Calibri" pitchFamily="34" charset="0"/>
              </a:rPr>
              <a:t>Na území obce </a:t>
            </a:r>
            <a:r>
              <a:rPr lang="cs-CZ" sz="2000" dirty="0" err="1" smtClean="0">
                <a:latin typeface="Calibri" pitchFamily="34" charset="0"/>
              </a:rPr>
              <a:t>Benešovice</a:t>
            </a:r>
            <a:r>
              <a:rPr lang="cs-CZ" sz="2000" dirty="0" smtClean="0">
                <a:latin typeface="Calibri" pitchFamily="34" charset="0"/>
              </a:rPr>
              <a:t> vymezit plochy pro výstavbu skladových nádrží u přečerpávací stanice na ropovodu IKL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5547</TotalTime>
  <Words>636</Words>
  <Application>Microsoft Office PowerPoint</Application>
  <PresentationFormat>Předvádění na obrazovce (4:3)</PresentationFormat>
  <Paragraphs>102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šablona_powerpoint_znak</vt:lpstr>
      <vt:lpstr>Právní stav územního plánu po vydání změny  </vt:lpstr>
      <vt:lpstr>Právní předpisy</vt:lpstr>
      <vt:lpstr>Snímek 3</vt:lpstr>
      <vt:lpstr>Snímek 4</vt:lpstr>
      <vt:lpstr>Postup</vt:lpstr>
      <vt:lpstr>          Výrok - ruší - doplňují - nahrazují - vkládají       </vt:lpstr>
      <vt:lpstr>Výroková část</vt:lpstr>
      <vt:lpstr>Srovnávací text</vt:lpstr>
      <vt:lpstr>Právní stav</vt:lpstr>
      <vt:lpstr>Problémy</vt:lpstr>
      <vt:lpstr>Závěr</vt:lpstr>
      <vt:lpstr>Snímek 12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249</cp:revision>
  <dcterms:created xsi:type="dcterms:W3CDTF">2006-01-16T08:12:59Z</dcterms:created>
  <dcterms:modified xsi:type="dcterms:W3CDTF">2016-03-15T07:14:17Z</dcterms:modified>
</cp:coreProperties>
</file>