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5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67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1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39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9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256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16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94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0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33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38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32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5DF29-93A7-40D7-BD1F-45F9BD1CD64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E8402-5420-4D72-A2A7-80F22ECC0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7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09737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Nový stavební </a:t>
            </a:r>
            <a:r>
              <a:rPr lang="cs-CZ" sz="3600" b="1" dirty="0" smtClean="0">
                <a:latin typeface="+mn-lt"/>
              </a:rPr>
              <a:t>zákon (zákon č. 283/2021 Sb.) </a:t>
            </a:r>
            <a:r>
              <a:rPr lang="cs-CZ" sz="3600" b="1" dirty="0">
                <a:latin typeface="+mn-lt"/>
              </a:rPr>
              <a:t>– plánované změny</a:t>
            </a:r>
            <a:endParaRPr lang="cs-CZ" sz="36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16382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Harmonogram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Předložení </a:t>
            </a:r>
            <a:r>
              <a:rPr lang="cs-CZ" dirty="0"/>
              <a:t>materiálu do MPŘ </a:t>
            </a:r>
            <a:r>
              <a:rPr lang="cs-CZ" dirty="0" smtClean="0"/>
              <a:t>- </a:t>
            </a:r>
            <a:r>
              <a:rPr lang="cs-CZ" b="1" dirty="0" smtClean="0"/>
              <a:t>31</a:t>
            </a:r>
            <a:r>
              <a:rPr lang="cs-CZ" b="1" dirty="0"/>
              <a:t>. 3. 2022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•Předložení materiálu vládě </a:t>
            </a:r>
            <a:r>
              <a:rPr lang="cs-CZ" dirty="0" smtClean="0"/>
              <a:t>– </a:t>
            </a:r>
            <a:r>
              <a:rPr lang="cs-CZ" b="1" dirty="0" smtClean="0"/>
              <a:t>30</a:t>
            </a:r>
            <a:r>
              <a:rPr lang="cs-CZ" b="1" dirty="0"/>
              <a:t>. 6. 2022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•Legislativní rada vlády </a:t>
            </a:r>
            <a:r>
              <a:rPr lang="cs-CZ" dirty="0" smtClean="0"/>
              <a:t>– min</a:t>
            </a:r>
            <a:r>
              <a:rPr lang="cs-CZ" dirty="0"/>
              <a:t>. 60 dnů</a:t>
            </a:r>
          </a:p>
          <a:p>
            <a:pPr marL="0" indent="0">
              <a:buNone/>
            </a:pPr>
            <a:r>
              <a:rPr lang="cs-CZ" dirty="0"/>
              <a:t>•Schválení vládou </a:t>
            </a:r>
            <a:r>
              <a:rPr lang="cs-CZ" dirty="0" smtClean="0"/>
              <a:t>– </a:t>
            </a:r>
            <a:r>
              <a:rPr lang="cs-CZ" b="1" dirty="0" smtClean="0"/>
              <a:t>září </a:t>
            </a:r>
            <a:r>
              <a:rPr lang="cs-CZ" b="1" dirty="0"/>
              <a:t>2022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•Schválení PS </a:t>
            </a:r>
            <a:r>
              <a:rPr lang="cs-CZ" dirty="0" smtClean="0"/>
              <a:t>– </a:t>
            </a:r>
            <a:r>
              <a:rPr lang="cs-CZ" b="1" dirty="0" smtClean="0"/>
              <a:t>březen </a:t>
            </a:r>
            <a:r>
              <a:rPr lang="cs-CZ" b="1" dirty="0"/>
              <a:t>2023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•Schválení Senátem </a:t>
            </a:r>
            <a:r>
              <a:rPr lang="cs-CZ" dirty="0" smtClean="0"/>
              <a:t>– </a:t>
            </a:r>
            <a:r>
              <a:rPr lang="cs-CZ" b="1" dirty="0" smtClean="0"/>
              <a:t>květen </a:t>
            </a:r>
            <a:r>
              <a:rPr lang="cs-CZ" b="1" dirty="0"/>
              <a:t>2023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•Účinnost zákona</a:t>
            </a:r>
            <a:r>
              <a:rPr lang="cs-CZ" b="1" dirty="0"/>
              <a:t> 1. 7. </a:t>
            </a:r>
            <a:r>
              <a:rPr lang="cs-CZ" b="1" dirty="0" smtClean="0"/>
              <a:t>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5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+mn-lt"/>
              </a:rPr>
              <a:t/>
            </a:r>
            <a:br>
              <a:rPr lang="cs-CZ" sz="3200" b="1" dirty="0" smtClean="0">
                <a:latin typeface="+mn-lt"/>
              </a:rPr>
            </a:br>
            <a:r>
              <a:rPr lang="cs-CZ" sz="3200" b="1" dirty="0" smtClean="0">
                <a:latin typeface="+mn-lt"/>
              </a:rPr>
              <a:t>Odložení účinnosti nového stavebního zákona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000" b="1" u="sng" dirty="0" smtClean="0"/>
              <a:t>posunutí účinnosti některých ustanovení zákona č.283/2021 Sb. bylo vyhlášeno dne 23.6.2022 ve Sbírce zákonů pod č.195/2022 Sb., tento zákon nabyl účinnosti dnem následujícím po jeho vyhlášení </a:t>
            </a:r>
          </a:p>
          <a:p>
            <a:pPr marL="0" indent="0">
              <a:buNone/>
            </a:pPr>
            <a:r>
              <a:rPr lang="cs-CZ" sz="3000" dirty="0" smtClean="0"/>
              <a:t>posunutí účinnosti o 1 rok, nová úprava přechodných ustanovení</a:t>
            </a:r>
          </a:p>
          <a:p>
            <a:pPr marL="0" indent="0">
              <a:buNone/>
            </a:pPr>
            <a:r>
              <a:rPr lang="cs-CZ" sz="3000" dirty="0"/>
              <a:t>týká se ustanovení § 312 – 314, § 329 a § 330, § </a:t>
            </a:r>
            <a:r>
              <a:rPr lang="cs-CZ" sz="3000" dirty="0" smtClean="0"/>
              <a:t>335 – jedná se o ustanovení, která zřizovala nový systém stavební správy </a:t>
            </a:r>
            <a:endParaRPr lang="cs-CZ" sz="3000" dirty="0"/>
          </a:p>
          <a:p>
            <a:pPr marL="0" indent="0">
              <a:buNone/>
            </a:pPr>
            <a:r>
              <a:rPr lang="cs-CZ" sz="3000" dirty="0"/>
              <a:t>nové ustanovení § 334a – zvláštní ustanovení o použitelnosti zákona v přechodném období  </a:t>
            </a:r>
          </a:p>
          <a:p>
            <a:pPr marL="0" indent="0">
              <a:buNone/>
            </a:pPr>
            <a:r>
              <a:rPr lang="cs-CZ" sz="3000" dirty="0" smtClean="0"/>
              <a:t>   Přechodným </a:t>
            </a:r>
            <a:r>
              <a:rPr lang="cs-CZ" sz="3000" dirty="0"/>
              <a:t>obdobím se rozumí pro účely odstavců 2 a 3 období od </a:t>
            </a:r>
            <a:r>
              <a:rPr lang="cs-CZ" sz="3000" dirty="0" smtClean="0"/>
              <a:t>1</a:t>
            </a:r>
            <a:r>
              <a:rPr lang="cs-CZ" sz="3000" dirty="0"/>
              <a:t>. července 2023 do 30. června 2024 a pro účely odstavce 4 období od 1. července 2022 do 30. června 2023.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74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Odložení účinnosti nového stavebního zákona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779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(3) Ve věcech týkajících se záměrů podle tohoto zákona se v přechodném období postupuje podle dosavadních právních předpisů s výjimkou věcí týkajících se vyhrazených staveb</a:t>
            </a:r>
            <a:r>
              <a:rPr lang="cs-CZ" b="1" dirty="0"/>
              <a:t> </a:t>
            </a:r>
            <a:r>
              <a:rPr lang="cs-CZ" dirty="0"/>
              <a:t>uvedených v příloze č. 3 k tomuto zákonu, staveb s nimi souvisejících a staveb tvořících s nimi soubor staveb. Ve věcech týkajících se vyhrazených staveb uvedených v příloze č. 3 k tomuto zákonu, staveb s nimi souvisejících a staveb tvořících s nimi soubor staveb se postupuje podle tohoto zákona.</a:t>
            </a:r>
          </a:p>
          <a:p>
            <a:pPr marL="0" indent="0">
              <a:buNone/>
            </a:pPr>
            <a:r>
              <a:rPr lang="cs-CZ" dirty="0"/>
              <a:t>(4) V přechodném období vykonává působnost Nejvyššího stavebního úřadu jako služebního úřadu Ministerstvo pro místní rozvoj a působnost stanovenou předsedovi Nejvyššího stavebního úřadu jako služebnímu orgánu státní tajemník v Ministerstvu pro místní rozvoj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21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latin typeface="+mn-lt"/>
              </a:rPr>
              <a:t>Cíle </a:t>
            </a:r>
            <a:r>
              <a:rPr lang="cs-CZ" sz="3200" b="1" dirty="0" smtClean="0">
                <a:latin typeface="+mn-lt"/>
              </a:rPr>
              <a:t>projednávání věcné novely zákona č. 283/2021 Sb.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Urychlit </a:t>
            </a:r>
            <a:r>
              <a:rPr lang="cs-CZ" dirty="0"/>
              <a:t>stavební řízení bez zřizování rozsáhlých nových úřadů a stěhování </a:t>
            </a:r>
            <a:r>
              <a:rPr lang="cs-CZ" dirty="0" smtClean="0"/>
              <a:t>úředníků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• Snížit </a:t>
            </a:r>
            <a:r>
              <a:rPr lang="cs-CZ" dirty="0"/>
              <a:t>počet samostatných podkladů rozhodnutí (omezení administrativy a možnosti samostatného přezkumu)</a:t>
            </a:r>
          </a:p>
          <a:p>
            <a:pPr marL="0" indent="0">
              <a:buNone/>
            </a:pPr>
            <a:r>
              <a:rPr lang="cs-CZ" dirty="0" smtClean="0"/>
              <a:t>• Zachovat </a:t>
            </a:r>
            <a:r>
              <a:rPr lang="cs-CZ" dirty="0"/>
              <a:t>vyváženou ochranu veřejných zájmů</a:t>
            </a:r>
          </a:p>
          <a:p>
            <a:pPr marL="0" indent="0">
              <a:buNone/>
            </a:pPr>
            <a:r>
              <a:rPr lang="cs-CZ" dirty="0" smtClean="0"/>
              <a:t>• Zajistit </a:t>
            </a:r>
            <a:r>
              <a:rPr lang="cs-CZ" dirty="0"/>
              <a:t>zastupitelnost úředníků a efektivnější metodické vedení</a:t>
            </a:r>
          </a:p>
          <a:p>
            <a:pPr marL="0" indent="0">
              <a:buNone/>
            </a:pPr>
            <a:r>
              <a:rPr lang="cs-CZ" dirty="0" smtClean="0"/>
              <a:t>• Zachovat </a:t>
            </a:r>
            <a:r>
              <a:rPr lang="cs-CZ" dirty="0"/>
              <a:t>místní dostupnost stavebních úřadů a místní znalost </a:t>
            </a:r>
            <a:r>
              <a:rPr lang="cs-CZ" dirty="0" smtClean="0"/>
              <a:t>úředníků</a:t>
            </a:r>
          </a:p>
          <a:p>
            <a:r>
              <a:rPr lang="cs-CZ" dirty="0"/>
              <a:t>Změna soustavy stavební správy (s tím související změny)</a:t>
            </a:r>
          </a:p>
          <a:p>
            <a:r>
              <a:rPr lang="cs-CZ" dirty="0"/>
              <a:t>Odpovídající změny v zákonech souvisejících </a:t>
            </a:r>
            <a:r>
              <a:rPr lang="cs-CZ" dirty="0" smtClean="0"/>
              <a:t>se stavebním zákonem</a:t>
            </a:r>
            <a:endParaRPr lang="cs-CZ" dirty="0"/>
          </a:p>
          <a:p>
            <a:r>
              <a:rPr lang="cs-CZ" dirty="0" smtClean="0"/>
              <a:t>Revize </a:t>
            </a:r>
            <a:r>
              <a:rPr lang="cs-CZ" dirty="0"/>
              <a:t>zákona č. 284/2021 Sb</a:t>
            </a:r>
            <a:r>
              <a:rPr lang="cs-CZ" dirty="0" smtClean="0"/>
              <a:t>. – procesní integrace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74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5975"/>
          </a:xfrm>
        </p:spPr>
        <p:txBody>
          <a:bodyPr/>
          <a:lstStyle/>
          <a:p>
            <a:r>
              <a:rPr lang="cs-CZ" sz="3200" b="1" dirty="0">
                <a:latin typeface="+mn-lt"/>
              </a:rPr>
              <a:t>Změna soustavy stavební správy: zvolená varianta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8700"/>
            <a:ext cx="10515600" cy="3878262"/>
          </a:xfrm>
        </p:spPr>
        <p:txBody>
          <a:bodyPr/>
          <a:lstStyle/>
          <a:p>
            <a:r>
              <a:rPr lang="cs-CZ" dirty="0"/>
              <a:t>MMR </a:t>
            </a:r>
          </a:p>
          <a:p>
            <a:r>
              <a:rPr lang="cs-CZ" dirty="0"/>
              <a:t>Specializovaný a odvolací stavební </a:t>
            </a:r>
            <a:r>
              <a:rPr lang="cs-CZ" dirty="0" smtClean="0"/>
              <a:t>úřad</a:t>
            </a:r>
          </a:p>
          <a:p>
            <a:r>
              <a:rPr lang="cs-CZ" dirty="0" smtClean="0"/>
              <a:t>Krajský </a:t>
            </a:r>
            <a:r>
              <a:rPr lang="cs-CZ" dirty="0"/>
              <a:t>úřad</a:t>
            </a:r>
          </a:p>
          <a:p>
            <a:r>
              <a:rPr lang="cs-CZ" dirty="0"/>
              <a:t>Obecní úřad obce </a:t>
            </a:r>
            <a:r>
              <a:rPr lang="cs-CZ" dirty="0" smtClean="0"/>
              <a:t>s rozšířenou </a:t>
            </a:r>
            <a:r>
              <a:rPr lang="cs-CZ" dirty="0"/>
              <a:t>působností + územní pracoviště</a:t>
            </a:r>
          </a:p>
        </p:txBody>
      </p:sp>
    </p:spTree>
    <p:extLst>
      <p:ext uri="{BB962C8B-B14F-4D97-AF65-F5344CB8AC3E}">
        <p14:creationId xmlns:p14="http://schemas.microsoft.com/office/powerpoint/2010/main" val="3614457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1075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/>
            </a:r>
            <a:br>
              <a:rPr lang="cs-CZ" sz="3200" b="1" dirty="0" smtClean="0">
                <a:latin typeface="+mn-lt"/>
              </a:rPr>
            </a:br>
            <a:r>
              <a:rPr lang="cs-CZ" sz="3200" b="1" dirty="0" smtClean="0">
                <a:latin typeface="+mn-lt"/>
              </a:rPr>
              <a:t>Působnost </a:t>
            </a:r>
            <a:r>
              <a:rPr lang="cs-CZ" sz="3200" b="1" dirty="0">
                <a:latin typeface="+mn-lt"/>
              </a:rPr>
              <a:t>ve věcech stavebního řádu vykonávají stavební úřady, kterými jsou </a:t>
            </a:r>
            <a:br>
              <a:rPr lang="cs-CZ" sz="3200" b="1" dirty="0">
                <a:latin typeface="+mn-lt"/>
              </a:rPr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46148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ministerstvo</a:t>
            </a:r>
            <a:r>
              <a:rPr lang="cs-CZ" dirty="0"/>
              <a:t>,</a:t>
            </a:r>
          </a:p>
          <a:p>
            <a:r>
              <a:rPr lang="cs-CZ" dirty="0" smtClean="0"/>
              <a:t>specializovaný </a:t>
            </a:r>
            <a:r>
              <a:rPr lang="cs-CZ" dirty="0"/>
              <a:t>a odvolací stavební úřad, </a:t>
            </a:r>
          </a:p>
          <a:p>
            <a:r>
              <a:rPr lang="cs-CZ" dirty="0" smtClean="0"/>
              <a:t>krajské úřady,  </a:t>
            </a:r>
            <a:endParaRPr lang="cs-CZ" dirty="0"/>
          </a:p>
          <a:p>
            <a:r>
              <a:rPr lang="cs-CZ" dirty="0" smtClean="0"/>
              <a:t>obecní </a:t>
            </a:r>
            <a:r>
              <a:rPr lang="cs-CZ" dirty="0"/>
              <a:t>stavební </a:t>
            </a:r>
            <a:r>
              <a:rPr lang="cs-CZ" dirty="0" smtClean="0"/>
              <a:t>úřady, </a:t>
            </a:r>
            <a:endParaRPr lang="cs-CZ" dirty="0"/>
          </a:p>
          <a:p>
            <a:r>
              <a:rPr lang="cs-CZ" dirty="0" smtClean="0"/>
              <a:t>jiné stavební úřady. </a:t>
            </a:r>
          </a:p>
          <a:p>
            <a:pPr marL="0" indent="0">
              <a:buNone/>
            </a:pPr>
            <a:r>
              <a:rPr lang="cs-CZ" dirty="0" smtClean="0"/>
              <a:t>Obecními stavebními úřady jsou obecní úřady obcí s rozšířenou působností a obecní úřady obcí stanovených v příloze č. 11 k tomuto zákonu. </a:t>
            </a:r>
          </a:p>
          <a:p>
            <a:pPr marL="0" indent="0">
              <a:buNone/>
            </a:pPr>
            <a:r>
              <a:rPr lang="cs-CZ" dirty="0" smtClean="0"/>
              <a:t>Správní </a:t>
            </a:r>
            <a:r>
              <a:rPr lang="cs-CZ" dirty="0"/>
              <a:t>obvody obecních stavebních úřadů stanoví ministerstvo prováděcím právním předpisem.</a:t>
            </a:r>
          </a:p>
          <a:p>
            <a:pPr marL="0" indent="0">
              <a:buNone/>
            </a:pPr>
            <a:r>
              <a:rPr lang="cs-CZ" dirty="0" smtClean="0"/>
              <a:t>Jinými </a:t>
            </a:r>
            <a:r>
              <a:rPr lang="cs-CZ" dirty="0"/>
              <a:t>stavebními úřady jsou Ministerstvo obrany, Ministerstvo vnitra a Ministerstvo spravedlnosti.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00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>
                <a:latin typeface="+mn-lt"/>
              </a:rPr>
              <a:t>Specializovaný </a:t>
            </a:r>
            <a:r>
              <a:rPr lang="cs-CZ" sz="3600" b="1" dirty="0">
                <a:latin typeface="+mn-lt"/>
              </a:rPr>
              <a:t>a odvolací stavební úřad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4995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Specializovaný a odvolací stavební úřad je nadřízeným správním orgánem krajského </a:t>
            </a:r>
            <a:r>
              <a:rPr lang="cs-CZ" dirty="0" smtClean="0"/>
              <a:t>úřadu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Specializovaný </a:t>
            </a:r>
            <a:r>
              <a:rPr lang="cs-CZ" dirty="0"/>
              <a:t>a odvolací stavební úřad vykonává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dirty="0"/>
              <a:t>) působnost stavebního úřadu ve věcech vyhrazených staveb,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b</a:t>
            </a:r>
            <a:r>
              <a:rPr lang="cs-CZ" dirty="0"/>
              <a:t>) působnost stavebního úřadu ve věcech staveb souvisejících s vyhrazenými stavbami a stavbami tvořícími s nimi soubor staveb, jež by jinak byly v působnosti krajského </a:t>
            </a:r>
            <a:r>
              <a:rPr lang="cs-CZ" dirty="0" smtClean="0"/>
              <a:t>úřadu </a:t>
            </a:r>
            <a:r>
              <a:rPr lang="cs-CZ" dirty="0"/>
              <a:t>nebo obecního stavebního úřadu,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c</a:t>
            </a:r>
            <a:r>
              <a:rPr lang="cs-CZ" dirty="0"/>
              <a:t>) vydává rámcové povolení pro stavby v areálu jaderného zařízení, 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d</a:t>
            </a:r>
            <a:r>
              <a:rPr lang="cs-CZ" dirty="0"/>
              <a:t>)</a:t>
            </a:r>
            <a:r>
              <a:rPr lang="cs-CZ" b="1" dirty="0"/>
              <a:t> </a:t>
            </a:r>
            <a:r>
              <a:rPr lang="cs-CZ" dirty="0"/>
              <a:t>kontrolu ve věcech stavebního řádu.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260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>
                <a:latin typeface="+mn-lt"/>
              </a:rPr>
              <a:t>Krajský úřad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49958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Krajský </a:t>
            </a:r>
            <a:r>
              <a:rPr lang="cs-CZ" dirty="0"/>
              <a:t>úřad je nadřízeným správním orgánem obecního stavebního úřadu.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Krajský úřad </a:t>
            </a: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a</a:t>
            </a:r>
            <a:r>
              <a:rPr lang="cs-CZ" dirty="0"/>
              <a:t>) vykonává působnost stavebního úřadu ve věcech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1. záměrů EIA,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2. záměrů, pro které je stanoven účel vyvlastnění,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3. </a:t>
            </a:r>
            <a:r>
              <a:rPr lang="cs-CZ" dirty="0" smtClean="0"/>
              <a:t>uvedených vodních </a:t>
            </a:r>
            <a:r>
              <a:rPr lang="cs-CZ" dirty="0"/>
              <a:t>děl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 vydává </a:t>
            </a:r>
            <a:r>
              <a:rPr lang="cs-CZ" dirty="0"/>
              <a:t>rámcové povolení pro stavby v působnosti jiného stavebního úřadu, včetně staveb souvisejících, a </a:t>
            </a:r>
          </a:p>
          <a:p>
            <a:pPr marL="0" indent="0">
              <a:buNone/>
            </a:pPr>
            <a:r>
              <a:rPr lang="cs-CZ" dirty="0" smtClean="0"/>
              <a:t>vykonává </a:t>
            </a:r>
            <a:r>
              <a:rPr lang="cs-CZ" dirty="0"/>
              <a:t>kontrolu ve věcech stavebního řádu. </a:t>
            </a:r>
          </a:p>
          <a:p>
            <a:pPr marL="0" indent="0">
              <a:buNone/>
            </a:pPr>
            <a:r>
              <a:rPr lang="cs-CZ" dirty="0" smtClean="0"/>
              <a:t>Má-li </a:t>
            </a:r>
            <a:r>
              <a:rPr lang="cs-CZ" dirty="0"/>
              <a:t>se </a:t>
            </a:r>
            <a:r>
              <a:rPr lang="cs-CZ" dirty="0" smtClean="0"/>
              <a:t>záměr</a:t>
            </a:r>
            <a:r>
              <a:rPr lang="cs-CZ" b="1" dirty="0" smtClean="0"/>
              <a:t> </a:t>
            </a:r>
            <a:r>
              <a:rPr lang="cs-CZ" dirty="0"/>
              <a:t>podle </a:t>
            </a:r>
            <a:r>
              <a:rPr lang="cs-CZ" dirty="0" smtClean="0"/>
              <a:t>písm</a:t>
            </a:r>
            <a:r>
              <a:rPr lang="cs-CZ" dirty="0"/>
              <a:t>. a) nebo b) uskutečnit ve správních obvodech více krajů, provede řízení a vydá rozhodnutí krajský </a:t>
            </a:r>
            <a:r>
              <a:rPr lang="cs-CZ" dirty="0" smtClean="0"/>
              <a:t>úřad</a:t>
            </a:r>
            <a:r>
              <a:rPr lang="cs-CZ" dirty="0"/>
              <a:t>, u kterého byla podána žádost jako první.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359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+mn-lt"/>
              </a:rPr>
              <a:t>Obecní stavební úřad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a) vykonává působnost stavebního úřadu ve věcech záměrů, u kterých nevykonává působnost Specializovaný a odvolací stavební úřad, krajský úřad nebo jiný stavební úřad,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b</a:t>
            </a:r>
            <a:r>
              <a:rPr lang="cs-CZ" dirty="0"/>
              <a:t>) vykonává kontrolu ve věcech stavebního řádu.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Má-li </a:t>
            </a:r>
            <a:r>
              <a:rPr lang="cs-CZ" dirty="0"/>
              <a:t>se záměr podle odstavce 1 písm. a) uskutečnit ve správních obvodech více obecních stavebních úřadů, provede řízení a vydá rozhodnutí obecní stavební úřad, u kterého byla podána žádost jako první.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Příslušným </a:t>
            </a:r>
            <a:r>
              <a:rPr lang="cs-CZ" dirty="0"/>
              <a:t>k povolení záměru silnice II. a III. třídy, místní komunikace, veřejně přístupné účelové komunikace a vodního díla, k jehož povolení není příslušný krajský úřad, včetně staveb tvořících s nimi soubor staveb, je obecní stavební úřad obce s rozšířenou působností.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182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854</Words>
  <Application>Microsoft Office PowerPoint</Application>
  <PresentationFormat>Širokoúhlá obrazovka</PresentationFormat>
  <Paragraphs>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Nový stavební zákon (zákon č. 283/2021 Sb.) – plánované změny</vt:lpstr>
      <vt:lpstr> Odložení účinnosti nového stavebního zákona</vt:lpstr>
      <vt:lpstr>Odložení účinnosti nového stavebního zákona</vt:lpstr>
      <vt:lpstr>Cíle projednávání věcné novely zákona č. 283/2021 Sb.</vt:lpstr>
      <vt:lpstr>Změna soustavy stavební správy: zvolená varianta</vt:lpstr>
      <vt:lpstr> Působnost ve věcech stavebního řádu vykonávají stavební úřady, kterými jsou  </vt:lpstr>
      <vt:lpstr> Specializovaný a odvolací stavební úřad  </vt:lpstr>
      <vt:lpstr> Krajský úřad  </vt:lpstr>
      <vt:lpstr>Obecní stavební úřad</vt:lpstr>
      <vt:lpstr>Harmonogram 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stavební zákon – plánované změny</dc:title>
  <dc:creator>Štvánová Helena</dc:creator>
  <cp:lastModifiedBy>Milerová Jaroslava</cp:lastModifiedBy>
  <cp:revision>9</cp:revision>
  <dcterms:created xsi:type="dcterms:W3CDTF">2022-05-25T05:55:36Z</dcterms:created>
  <dcterms:modified xsi:type="dcterms:W3CDTF">2024-09-26T14:36:14Z</dcterms:modified>
</cp:coreProperties>
</file>