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2"/>
  </p:notesMasterIdLst>
  <p:sldIdLst>
    <p:sldId id="256" r:id="rId2"/>
    <p:sldId id="289" r:id="rId3"/>
    <p:sldId id="290" r:id="rId4"/>
    <p:sldId id="291" r:id="rId5"/>
    <p:sldId id="275" r:id="rId6"/>
    <p:sldId id="287" r:id="rId7"/>
    <p:sldId id="288" r:id="rId8"/>
    <p:sldId id="282" r:id="rId9"/>
    <p:sldId id="284" r:id="rId10"/>
    <p:sldId id="285" r:id="rId11"/>
    <p:sldId id="286" r:id="rId12"/>
    <p:sldId id="263" r:id="rId13"/>
    <p:sldId id="274" r:id="rId14"/>
    <p:sldId id="264" r:id="rId15"/>
    <p:sldId id="265" r:id="rId16"/>
    <p:sldId id="283" r:id="rId17"/>
    <p:sldId id="266" r:id="rId18"/>
    <p:sldId id="267" r:id="rId19"/>
    <p:sldId id="272" r:id="rId20"/>
    <p:sldId id="273" r:id="rId21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32" autoAdjust="0"/>
    <p:restoredTop sz="94612" autoAdjust="0"/>
  </p:normalViewPr>
  <p:slideViewPr>
    <p:cSldViewPr>
      <p:cViewPr varScale="1">
        <p:scale>
          <a:sx n="60" d="100"/>
          <a:sy n="60" d="100"/>
        </p:scale>
        <p:origin x="4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0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B41AB-2CF8-465D-AAD4-A9C455314B0F}" type="datetimeFigureOut">
              <a:rPr lang="cs-CZ" smtClean="0"/>
              <a:t>31.5.2017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C878A-3849-453D-9162-CC1F9646CB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871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5E4F-7A64-4422-9C69-B58E38B9D00F}" type="datetimeFigureOut">
              <a:rPr lang="cs-CZ" smtClean="0"/>
              <a:t>31.5.2017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6941-C14F-4F0F-9B24-D1891C4BF6C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5E4F-7A64-4422-9C69-B58E38B9D00F}" type="datetimeFigureOut">
              <a:rPr lang="cs-CZ" smtClean="0"/>
              <a:t>31.5.2017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6941-C14F-4F0F-9B24-D1891C4BF6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5E4F-7A64-4422-9C69-B58E38B9D00F}" type="datetimeFigureOut">
              <a:rPr lang="cs-CZ" smtClean="0"/>
              <a:t>31.5.2017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6941-C14F-4F0F-9B24-D1891C4BF6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5E4F-7A64-4422-9C69-B58E38B9D00F}" type="datetimeFigureOut">
              <a:rPr lang="cs-CZ" smtClean="0"/>
              <a:t>31.5.2017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6941-C14F-4F0F-9B24-D1891C4BF6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5E4F-7A64-4422-9C69-B58E38B9D00F}" type="datetimeFigureOut">
              <a:rPr lang="cs-CZ" smtClean="0"/>
              <a:t>31.5.2017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6941-C14F-4F0F-9B24-D1891C4BF6C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5E4F-7A64-4422-9C69-B58E38B9D00F}" type="datetimeFigureOut">
              <a:rPr lang="cs-CZ" smtClean="0"/>
              <a:t>31.5.2017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6941-C14F-4F0F-9B24-D1891C4BF6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5E4F-7A64-4422-9C69-B58E38B9D00F}" type="datetimeFigureOut">
              <a:rPr lang="cs-CZ" smtClean="0"/>
              <a:t>31.5.2017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6941-C14F-4F0F-9B24-D1891C4BF6C5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5E4F-7A64-4422-9C69-B58E38B9D00F}" type="datetimeFigureOut">
              <a:rPr lang="cs-CZ" smtClean="0"/>
              <a:t>31.5.2017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6941-C14F-4F0F-9B24-D1891C4BF6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5E4F-7A64-4422-9C69-B58E38B9D00F}" type="datetimeFigureOut">
              <a:rPr lang="cs-CZ" smtClean="0"/>
              <a:t>31.5.2017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6941-C14F-4F0F-9B24-D1891C4BF6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5E4F-7A64-4422-9C69-B58E38B9D00F}" type="datetimeFigureOut">
              <a:rPr lang="cs-CZ" smtClean="0"/>
              <a:t>31.5.2017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6941-C14F-4F0F-9B24-D1891C4BF6C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5E4F-7A64-4422-9C69-B58E38B9D00F}" type="datetimeFigureOut">
              <a:rPr lang="cs-CZ" smtClean="0"/>
              <a:t>31.5.2017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6941-C14F-4F0F-9B24-D1891C4BF6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A275E4F-7A64-4422-9C69-B58E38B9D00F}" type="datetimeFigureOut">
              <a:rPr lang="cs-CZ" smtClean="0"/>
              <a:t>31.5.2017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8636941-C14F-4F0F-9B24-D1891C4BF6C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667073"/>
            <a:ext cx="14934157" cy="2168455"/>
          </a:xfrm>
        </p:spPr>
        <p:txBody>
          <a:bodyPr>
            <a:normAutofit fontScale="90000"/>
          </a:bodyPr>
          <a:lstStyle/>
          <a:p>
            <a:r>
              <a:rPr lang="cs-CZ" sz="3600" b="1" dirty="0"/>
              <a:t/>
            </a:r>
            <a:br>
              <a:rPr lang="cs-CZ" sz="3600" b="1" dirty="0"/>
            </a:b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3600" b="1" dirty="0"/>
              <a:t>      Současnost ÚSTAVNÍ VÝCHOVY </a:t>
            </a:r>
            <a:br>
              <a:rPr lang="cs-CZ" sz="3600" b="1" dirty="0"/>
            </a:br>
            <a:r>
              <a:rPr lang="cs-CZ" sz="3600" b="1" dirty="0"/>
              <a:t>      V ČESKÉ REPUBLICE </a:t>
            </a:r>
            <a:br>
              <a:rPr lang="cs-CZ" sz="3600" b="1" dirty="0"/>
            </a:br>
            <a:r>
              <a:rPr lang="cs-CZ" sz="3600" b="1" dirty="0"/>
              <a:t>    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4077072"/>
            <a:ext cx="6400800" cy="1180728"/>
          </a:xfrm>
        </p:spPr>
        <p:txBody>
          <a:bodyPr>
            <a:normAutofit fontScale="70000" lnSpcReduction="20000"/>
          </a:bodyPr>
          <a:lstStyle/>
          <a:p>
            <a:pPr algn="l"/>
            <a:endParaRPr lang="cs-CZ" sz="2400" dirty="0"/>
          </a:p>
          <a:p>
            <a:pPr algn="l"/>
            <a:endParaRPr lang="cs-CZ" sz="2400" dirty="0"/>
          </a:p>
          <a:p>
            <a:pPr algn="l"/>
            <a:r>
              <a:rPr lang="cs-CZ" sz="2400" dirty="0"/>
              <a:t>PaedDr. Jana Koubová</a:t>
            </a:r>
          </a:p>
          <a:p>
            <a:pPr algn="l"/>
            <a:r>
              <a:rPr lang="cs-CZ" dirty="0"/>
              <a:t>7</a:t>
            </a:r>
            <a:r>
              <a:rPr lang="cs-CZ" sz="2400" dirty="0"/>
              <a:t>.6.2017</a:t>
            </a:r>
          </a:p>
        </p:txBody>
      </p:sp>
      <p:pic>
        <p:nvPicPr>
          <p:cNvPr id="1026" name="obrázek 2" descr="FICE p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692696"/>
            <a:ext cx="2170112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1005129110314092710.jpg (401×105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44699"/>
            <a:ext cx="381952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2755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Postižené děti v dětských domovech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Celkem:                              1330 = 26,61 %</a:t>
            </a:r>
          </a:p>
          <a:p>
            <a:pPr marL="0" indent="0">
              <a:buNone/>
            </a:pPr>
            <a:r>
              <a:rPr lang="cs-CZ" dirty="0"/>
              <a:t>     Z toho</a:t>
            </a:r>
          </a:p>
          <a:p>
            <a:r>
              <a:rPr lang="cs-CZ" dirty="0"/>
              <a:t>Mentální                              888</a:t>
            </a:r>
          </a:p>
          <a:p>
            <a:r>
              <a:rPr lang="cs-CZ" dirty="0"/>
              <a:t>Sluchové                               24</a:t>
            </a:r>
          </a:p>
          <a:p>
            <a:r>
              <a:rPr lang="cs-CZ" dirty="0"/>
              <a:t>Zrakové                                 10</a:t>
            </a:r>
          </a:p>
          <a:p>
            <a:r>
              <a:rPr lang="cs-CZ" dirty="0"/>
              <a:t>Tělesné                                   8</a:t>
            </a:r>
          </a:p>
          <a:p>
            <a:r>
              <a:rPr lang="cs-CZ" dirty="0"/>
              <a:t>vady řeči                                64</a:t>
            </a:r>
          </a:p>
          <a:p>
            <a:r>
              <a:rPr lang="cs-CZ" dirty="0"/>
              <a:t>Kombinované                       162  (z toho hluchoslepí 6)</a:t>
            </a:r>
          </a:p>
          <a:p>
            <a:r>
              <a:rPr lang="cs-CZ" dirty="0"/>
              <a:t>závažné poruchy učení          93</a:t>
            </a:r>
          </a:p>
          <a:p>
            <a:r>
              <a:rPr lang="cs-CZ" dirty="0"/>
              <a:t>Autismus                                29</a:t>
            </a:r>
          </a:p>
          <a:p>
            <a:r>
              <a:rPr lang="cs-CZ" dirty="0"/>
              <a:t>Závažné poruchy chování      52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400" dirty="0"/>
              <a:t>Zdroj: </a:t>
            </a:r>
            <a:r>
              <a:rPr lang="pl-PL" sz="1400" dirty="0"/>
              <a:t>uiv.cz/rocenka, stav k 31.10.2016</a:t>
            </a:r>
            <a:endParaRPr 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492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Pracovníci ve školských zařízení </a:t>
            </a:r>
            <a:br>
              <a:rPr lang="cs-CZ" dirty="0"/>
            </a:br>
            <a:r>
              <a:rPr lang="cs-CZ" dirty="0"/>
              <a:t>pro výkon ÚV,OV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402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1100" dirty="0"/>
          </a:p>
          <a:p>
            <a:pPr marL="0" indent="0">
              <a:buNone/>
            </a:pPr>
            <a:endParaRPr lang="cs-CZ" sz="1100" dirty="0"/>
          </a:p>
          <a:p>
            <a:pPr marL="0" indent="0">
              <a:buNone/>
            </a:pPr>
            <a:endParaRPr lang="cs-CZ" sz="1400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146920"/>
              </p:ext>
            </p:extLst>
          </p:nvPr>
        </p:nvGraphicFramePr>
        <p:xfrm>
          <a:off x="395536" y="2132856"/>
          <a:ext cx="8136900" cy="3664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100">
                  <a:extLst>
                    <a:ext uri="{9D8B030D-6E8A-4147-A177-3AD203B41FA5}">
                      <a16:colId xmlns:a16="http://schemas.microsoft.com/office/drawing/2014/main" xmlns="" val="4090126305"/>
                    </a:ext>
                  </a:extLst>
                </a:gridCol>
                <a:gridCol w="904100">
                  <a:extLst>
                    <a:ext uri="{9D8B030D-6E8A-4147-A177-3AD203B41FA5}">
                      <a16:colId xmlns:a16="http://schemas.microsoft.com/office/drawing/2014/main" xmlns="" val="2482612787"/>
                    </a:ext>
                  </a:extLst>
                </a:gridCol>
                <a:gridCol w="904100">
                  <a:extLst>
                    <a:ext uri="{9D8B030D-6E8A-4147-A177-3AD203B41FA5}">
                      <a16:colId xmlns:a16="http://schemas.microsoft.com/office/drawing/2014/main" xmlns="" val="27791215"/>
                    </a:ext>
                  </a:extLst>
                </a:gridCol>
                <a:gridCol w="904100">
                  <a:extLst>
                    <a:ext uri="{9D8B030D-6E8A-4147-A177-3AD203B41FA5}">
                      <a16:colId xmlns:a16="http://schemas.microsoft.com/office/drawing/2014/main" xmlns="" val="551758088"/>
                    </a:ext>
                  </a:extLst>
                </a:gridCol>
                <a:gridCol w="904100">
                  <a:extLst>
                    <a:ext uri="{9D8B030D-6E8A-4147-A177-3AD203B41FA5}">
                      <a16:colId xmlns:a16="http://schemas.microsoft.com/office/drawing/2014/main" xmlns="" val="874040327"/>
                    </a:ext>
                  </a:extLst>
                </a:gridCol>
                <a:gridCol w="904100">
                  <a:extLst>
                    <a:ext uri="{9D8B030D-6E8A-4147-A177-3AD203B41FA5}">
                      <a16:colId xmlns:a16="http://schemas.microsoft.com/office/drawing/2014/main" xmlns="" val="2375001795"/>
                    </a:ext>
                  </a:extLst>
                </a:gridCol>
                <a:gridCol w="904100">
                  <a:extLst>
                    <a:ext uri="{9D8B030D-6E8A-4147-A177-3AD203B41FA5}">
                      <a16:colId xmlns:a16="http://schemas.microsoft.com/office/drawing/2014/main" xmlns="" val="1092242196"/>
                    </a:ext>
                  </a:extLst>
                </a:gridCol>
                <a:gridCol w="904100">
                  <a:extLst>
                    <a:ext uri="{9D8B030D-6E8A-4147-A177-3AD203B41FA5}">
                      <a16:colId xmlns:a16="http://schemas.microsoft.com/office/drawing/2014/main" xmlns="" val="159053034"/>
                    </a:ext>
                  </a:extLst>
                </a:gridCol>
                <a:gridCol w="904100">
                  <a:extLst>
                    <a:ext uri="{9D8B030D-6E8A-4147-A177-3AD203B41FA5}">
                      <a16:colId xmlns:a16="http://schemas.microsoft.com/office/drawing/2014/main" xmlns="" val="3027550431"/>
                    </a:ext>
                  </a:extLst>
                </a:gridCol>
              </a:tblGrid>
              <a:tr h="604867">
                <a:tc>
                  <a:txBody>
                    <a:bodyPr/>
                    <a:lstStyle/>
                    <a:p>
                      <a:r>
                        <a:rPr lang="cs-CZ" sz="1200" dirty="0"/>
                        <a:t>Zařízení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Speciální </a:t>
                      </a:r>
                    </a:p>
                    <a:p>
                      <a:r>
                        <a:rPr lang="cs-CZ" sz="1200" dirty="0"/>
                        <a:t>pedagog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/>
                        <a:t>Vychova</a:t>
                      </a:r>
                      <a:r>
                        <a:rPr lang="cs-CZ" sz="1200" dirty="0"/>
                        <a:t>-</a:t>
                      </a:r>
                    </a:p>
                    <a:p>
                      <a:r>
                        <a:rPr lang="cs-CZ" sz="1200" dirty="0" err="1"/>
                        <a:t>telé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Asistent pedagoga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Psycho-log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Zdravot. pracovník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Sociální pracovník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Ostatní odborný pracovník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8141523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r>
                        <a:rPr lang="cs-CZ" dirty="0"/>
                        <a:t>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2 341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1 588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22690884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r>
                        <a:rPr lang="cs-CZ" dirty="0"/>
                        <a:t>DDŠ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  679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59953249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r>
                        <a:rPr lang="cs-CZ" dirty="0"/>
                        <a:t>VÚ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830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9048480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r>
                        <a:rPr lang="cs-CZ" dirty="0"/>
                        <a:t>DÚ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5751488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r>
                        <a:rPr lang="cs-CZ" sz="1400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4 278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2 445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1 064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2140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7684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Ústavní výchova v současnosti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400" dirty="0"/>
              <a:t>Transformace na základě zák. č. 109/2002 Sb.,                </a:t>
            </a:r>
          </a:p>
          <a:p>
            <a:pPr marL="0" indent="0">
              <a:buNone/>
            </a:pPr>
            <a:r>
              <a:rPr lang="cs-CZ" sz="3400" dirty="0"/>
              <a:t>      v platném znění, o výkonu ústavní výchovy a ochranné  </a:t>
            </a:r>
          </a:p>
          <a:p>
            <a:pPr marL="0" indent="0">
              <a:buNone/>
            </a:pPr>
            <a:r>
              <a:rPr lang="cs-CZ" sz="3400" dirty="0"/>
              <a:t>      výchovy a o preventivně výchovné péči ve školských  </a:t>
            </a:r>
          </a:p>
          <a:p>
            <a:pPr marL="0" indent="0">
              <a:buNone/>
            </a:pPr>
            <a:r>
              <a:rPr lang="cs-CZ" sz="3400" dirty="0"/>
              <a:t>      zařízeních</a:t>
            </a:r>
          </a:p>
          <a:p>
            <a:r>
              <a:rPr lang="cs-CZ" sz="3400" dirty="0"/>
              <a:t>Možnosti kvalitativně zlepšovat péči</a:t>
            </a:r>
          </a:p>
          <a:p>
            <a:pPr marL="0" indent="0">
              <a:buNone/>
            </a:pPr>
            <a:r>
              <a:rPr lang="cs-CZ" sz="3400" dirty="0"/>
              <a:t>    - výchovná, vzdělávací a sociální činnost</a:t>
            </a:r>
          </a:p>
          <a:p>
            <a:pPr marL="0" indent="0">
              <a:buNone/>
            </a:pPr>
            <a:r>
              <a:rPr lang="cs-CZ" sz="3400" dirty="0"/>
              <a:t>    - snižování kapacity zařízení – max. 48 dětí</a:t>
            </a:r>
          </a:p>
          <a:p>
            <a:pPr marL="0" indent="0">
              <a:buNone/>
            </a:pPr>
            <a:r>
              <a:rPr lang="cs-CZ" sz="3400" dirty="0"/>
              <a:t>    - rodinné skupiny DD (6 – 8 dětí)</a:t>
            </a:r>
          </a:p>
          <a:p>
            <a:pPr marL="0" indent="0">
              <a:buNone/>
            </a:pPr>
            <a:r>
              <a:rPr lang="cs-CZ" sz="3400" dirty="0"/>
              <a:t>    - výchovné skupiny DDŠ, VÚ (5 – 8), DÚ (4 – 8)</a:t>
            </a:r>
          </a:p>
          <a:p>
            <a:pPr marL="0" indent="0">
              <a:buNone/>
            </a:pPr>
            <a:r>
              <a:rPr lang="cs-CZ" sz="3400" dirty="0"/>
              <a:t>    - umisťování dětí pouze na základě soudního rozhodnutí</a:t>
            </a:r>
          </a:p>
          <a:p>
            <a:pPr marL="0" indent="0">
              <a:buNone/>
            </a:pPr>
            <a:r>
              <a:rPr lang="cs-CZ" sz="3400" dirty="0"/>
              <a:t>    - kontrola  státním zástupcem , ČŠI, veřejný ochránce </a:t>
            </a:r>
          </a:p>
          <a:p>
            <a:pPr marL="0" indent="0">
              <a:buNone/>
            </a:pPr>
            <a:r>
              <a:rPr lang="cs-CZ" sz="3400" dirty="0"/>
              <a:t>       práv  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053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Ústavní výchova v současnosti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-  práva a povinnosti dětí</a:t>
            </a:r>
          </a:p>
          <a:p>
            <a:pPr marL="0" indent="0">
              <a:buNone/>
            </a:pPr>
            <a:r>
              <a:rPr lang="cs-CZ" dirty="0"/>
              <a:t>-  práva a povinnosti ředitele</a:t>
            </a:r>
          </a:p>
          <a:p>
            <a:pPr>
              <a:buFontTx/>
              <a:buChar char="-"/>
            </a:pPr>
            <a:r>
              <a:rPr lang="cs-CZ" dirty="0"/>
              <a:t>opatření ve výchově </a:t>
            </a:r>
          </a:p>
          <a:p>
            <a:pPr>
              <a:buFontTx/>
              <a:buChar char="-"/>
            </a:pPr>
            <a:r>
              <a:rPr lang="cs-CZ" dirty="0"/>
              <a:t>úprava kapesného, věcné pomoci</a:t>
            </a:r>
          </a:p>
          <a:p>
            <a:pPr>
              <a:buFontTx/>
              <a:buChar char="-"/>
            </a:pPr>
            <a:r>
              <a:rPr lang="cs-CZ" dirty="0"/>
              <a:t>spoluspráva dětí</a:t>
            </a:r>
          </a:p>
          <a:p>
            <a:pPr>
              <a:buFontTx/>
              <a:buChar char="-"/>
            </a:pPr>
            <a:r>
              <a:rPr lang="cs-CZ" dirty="0"/>
              <a:t>Program rozvoje osobnosti dítěte PROD</a:t>
            </a:r>
          </a:p>
          <a:p>
            <a:pPr>
              <a:buFontTx/>
              <a:buChar char="-"/>
            </a:pPr>
            <a:r>
              <a:rPr lang="cs-CZ" dirty="0"/>
              <a:t>umístění zletilých nezaopatřených dětí do 26 let</a:t>
            </a:r>
          </a:p>
          <a:p>
            <a:pPr>
              <a:buFontTx/>
              <a:buChar char="-"/>
            </a:pPr>
            <a:r>
              <a:rPr lang="cs-CZ" dirty="0"/>
              <a:t>možnost návratu nezaopatřené osoby do 1 roku po ukončení ÚV (příprava na budoucí povolání)</a:t>
            </a:r>
          </a:p>
          <a:p>
            <a:pPr>
              <a:buFontTx/>
              <a:buChar char="-"/>
            </a:pPr>
            <a:r>
              <a:rPr lang="cs-CZ" dirty="0"/>
              <a:t>nezletilé matky s dětmi</a:t>
            </a:r>
          </a:p>
          <a:p>
            <a:pPr>
              <a:buFontTx/>
              <a:buChar char="-"/>
            </a:pPr>
            <a:r>
              <a:rPr lang="cs-CZ" dirty="0"/>
              <a:t>úhrada péče rodiči nebo z vlastního příjmu dítěte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0322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Ústavní výchova v současnosti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Pedagogičtí pracovníci: </a:t>
            </a:r>
          </a:p>
          <a:p>
            <a:pPr marL="0" indent="0">
              <a:buNone/>
            </a:pPr>
            <a:r>
              <a:rPr lang="cs-CZ" dirty="0"/>
              <a:t>    vychovatel, asistent pedagoga</a:t>
            </a:r>
          </a:p>
          <a:p>
            <a:pPr marL="0" indent="0">
              <a:buNone/>
            </a:pPr>
            <a:r>
              <a:rPr lang="cs-CZ" dirty="0"/>
              <a:t>    plná kvalifikovanost od 1 .1. 2015</a:t>
            </a:r>
          </a:p>
          <a:p>
            <a:pPr marL="0" indent="0">
              <a:buNone/>
            </a:pPr>
            <a:r>
              <a:rPr lang="cs-CZ" dirty="0"/>
              <a:t>    psychická způsobilost</a:t>
            </a:r>
          </a:p>
          <a:p>
            <a:pPr marL="0" indent="0">
              <a:buNone/>
            </a:pPr>
            <a:r>
              <a:rPr lang="cs-CZ" dirty="0"/>
              <a:t>    DVPP např. arteterapie, muzikoterapie,</a:t>
            </a:r>
          </a:p>
          <a:p>
            <a:pPr marL="0" indent="0">
              <a:buNone/>
            </a:pPr>
            <a:r>
              <a:rPr lang="cs-CZ" dirty="0"/>
              <a:t>                         rodinná terapie, supervize</a:t>
            </a:r>
          </a:p>
          <a:p>
            <a:r>
              <a:rPr lang="cs-CZ" dirty="0"/>
              <a:t>Nutnost dalších odborníků – psycholog, psychoterapeut, popř. dětský psychiatr  </a:t>
            </a:r>
          </a:p>
          <a:p>
            <a:r>
              <a:rPr lang="cs-CZ" dirty="0"/>
              <a:t>Standardy kvality péče  </a:t>
            </a:r>
          </a:p>
        </p:txBody>
      </p:sp>
    </p:spTree>
    <p:extLst>
      <p:ext uri="{BB962C8B-B14F-4D97-AF65-F5344CB8AC3E}">
        <p14:creationId xmlns:p14="http://schemas.microsoft.com/office/powerpoint/2010/main" val="229222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Ústavní výchova v současnosti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péče o děti od 0 do 26 let</a:t>
            </a:r>
          </a:p>
          <a:p>
            <a:r>
              <a:rPr lang="cs-CZ" dirty="0"/>
              <a:t>sourozenecké skupiny</a:t>
            </a:r>
          </a:p>
          <a:p>
            <a:r>
              <a:rPr lang="cs-CZ" dirty="0"/>
              <a:t>rodinné typy DD – v PK je 7 DD (37 skupin) na 23 adresách </a:t>
            </a:r>
          </a:p>
          <a:p>
            <a:r>
              <a:rPr lang="cs-CZ" dirty="0"/>
              <a:t>děti – cizinci bez doprovodu</a:t>
            </a:r>
          </a:p>
          <a:p>
            <a:r>
              <a:rPr lang="cs-CZ" dirty="0"/>
              <a:t>nezletilé matky s dětmi</a:t>
            </a:r>
          </a:p>
          <a:p>
            <a:r>
              <a:rPr lang="cs-CZ" dirty="0"/>
              <a:t>startovací byty (v PK 15)</a:t>
            </a:r>
          </a:p>
          <a:p>
            <a:r>
              <a:rPr lang="cs-CZ" dirty="0"/>
              <a:t>zvyšuje se počet dětí s psychiatrickou diagnózou, děti agresivní, zdravotně a mentálně postižené</a:t>
            </a:r>
          </a:p>
          <a:p>
            <a:r>
              <a:rPr lang="cs-CZ" dirty="0"/>
              <a:t>umisťování dětí ve starším školním věku</a:t>
            </a:r>
          </a:p>
          <a:p>
            <a:r>
              <a:rPr lang="cs-CZ" dirty="0"/>
              <a:t>děti navrácené z pěstounské péče</a:t>
            </a:r>
          </a:p>
        </p:txBody>
      </p:sp>
    </p:spTree>
    <p:extLst>
      <p:ext uri="{BB962C8B-B14F-4D97-AF65-F5344CB8AC3E}">
        <p14:creationId xmlns:p14="http://schemas.microsoft.com/office/powerpoint/2010/main" val="2848260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Standardy kvality péče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/>
              <a:t>Vymezení činnosti a informovanost</a:t>
            </a:r>
          </a:p>
          <a:p>
            <a:pPr marL="0" indent="0">
              <a:buNone/>
            </a:pPr>
            <a:r>
              <a:rPr lang="cs-CZ" dirty="0"/>
              <a:t>       1A Cíle a poslání činnosti</a:t>
            </a:r>
          </a:p>
          <a:p>
            <a:pPr marL="0" indent="0">
              <a:buNone/>
            </a:pPr>
            <a:r>
              <a:rPr lang="cs-CZ" dirty="0"/>
              <a:t>       1B Informovanost</a:t>
            </a:r>
          </a:p>
          <a:p>
            <a:pPr marL="0" indent="0">
              <a:buNone/>
            </a:pPr>
            <a:r>
              <a:rPr lang="cs-CZ" dirty="0"/>
              <a:t>       1C Kvalita a efektivita péče</a:t>
            </a:r>
          </a:p>
          <a:p>
            <a:pPr marL="0" indent="0">
              <a:buNone/>
            </a:pPr>
            <a:r>
              <a:rPr lang="cs-CZ" dirty="0"/>
              <a:t>2.    Průběh péče a návazné služby</a:t>
            </a:r>
          </a:p>
          <a:p>
            <a:pPr marL="0" indent="0">
              <a:buNone/>
            </a:pPr>
            <a:r>
              <a:rPr lang="cs-CZ" dirty="0"/>
              <a:t>       2A Umisťování a přijímání dítěte</a:t>
            </a:r>
          </a:p>
          <a:p>
            <a:pPr marL="0" indent="0">
              <a:buNone/>
            </a:pPr>
            <a:r>
              <a:rPr lang="cs-CZ" dirty="0"/>
              <a:t>       2B Výkon péče </a:t>
            </a:r>
          </a:p>
          <a:p>
            <a:pPr marL="0" indent="0">
              <a:buNone/>
            </a:pPr>
            <a:r>
              <a:rPr lang="cs-CZ" dirty="0"/>
              <a:t>       2C Ukončování péče</a:t>
            </a:r>
          </a:p>
          <a:p>
            <a:pPr marL="0" indent="0">
              <a:buNone/>
            </a:pPr>
            <a:r>
              <a:rPr lang="cs-CZ" dirty="0"/>
              <a:t>3.    Personální agenda</a:t>
            </a:r>
          </a:p>
          <a:p>
            <a:pPr marL="0" indent="0">
              <a:buNone/>
            </a:pPr>
            <a:r>
              <a:rPr lang="cs-CZ" dirty="0"/>
              <a:t>4.    Organizační aspekty</a:t>
            </a:r>
          </a:p>
          <a:p>
            <a:pPr marL="0" indent="0">
              <a:buNone/>
            </a:pPr>
            <a:r>
              <a:rPr lang="cs-CZ" dirty="0"/>
              <a:t>5.    Prostředí výkonu péče</a:t>
            </a:r>
          </a:p>
        </p:txBody>
      </p:sp>
    </p:spTree>
    <p:extLst>
      <p:ext uri="{BB962C8B-B14F-4D97-AF65-F5344CB8AC3E}">
        <p14:creationId xmlns:p14="http://schemas.microsoft.com/office/powerpoint/2010/main" val="42234307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Budoucnost ústavní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Zachování sítě školských zařízení ÚV, OV</a:t>
            </a:r>
          </a:p>
          <a:p>
            <a:r>
              <a:rPr lang="cs-CZ" dirty="0"/>
              <a:t>Multidisciplinární přístup zainteresovaných resortů</a:t>
            </a:r>
          </a:p>
          <a:p>
            <a:r>
              <a:rPr lang="cs-CZ" dirty="0"/>
              <a:t>Sjednocení legislativy péče o ohrožené děti </a:t>
            </a:r>
          </a:p>
          <a:p>
            <a:r>
              <a:rPr lang="cs-CZ" dirty="0"/>
              <a:t>Odborná diskuze </a:t>
            </a:r>
          </a:p>
          <a:p>
            <a:r>
              <a:rPr lang="cs-CZ" dirty="0"/>
              <a:t>Pracovní skupiny při </a:t>
            </a:r>
            <a:r>
              <a:rPr lang="cs-CZ"/>
              <a:t>jednotlivých ministerstvech</a:t>
            </a:r>
            <a:endParaRPr lang="cs-CZ" dirty="0"/>
          </a:p>
          <a:p>
            <a:r>
              <a:rPr lang="cs-CZ" dirty="0"/>
              <a:t>Využití dobré praxe ze zahraničí</a:t>
            </a:r>
          </a:p>
          <a:p>
            <a:r>
              <a:rPr lang="cs-CZ" dirty="0"/>
              <a:t>Návštěvy odborníků ze zahraničí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59325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Budoucnost ústavní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Prevence</a:t>
            </a:r>
          </a:p>
          <a:p>
            <a:r>
              <a:rPr lang="cs-CZ" dirty="0"/>
              <a:t>Práce s rodinou</a:t>
            </a:r>
          </a:p>
          <a:p>
            <a:r>
              <a:rPr lang="cs-CZ" dirty="0"/>
              <a:t>Práce s rodinou v terénu</a:t>
            </a:r>
          </a:p>
          <a:p>
            <a:r>
              <a:rPr lang="cs-CZ" dirty="0"/>
              <a:t>Podpora dlouhodobé pěstounské péče</a:t>
            </a:r>
          </a:p>
          <a:p>
            <a:r>
              <a:rPr lang="cs-CZ" dirty="0"/>
              <a:t>Ústavní výchova jako jedna z možností pomoci dítěti</a:t>
            </a:r>
          </a:p>
          <a:p>
            <a:r>
              <a:rPr lang="cs-CZ" dirty="0"/>
              <a:t>Na zřeteli vždy nejlepší zájem dítěte</a:t>
            </a:r>
          </a:p>
        </p:txBody>
      </p:sp>
    </p:spTree>
    <p:extLst>
      <p:ext uri="{BB962C8B-B14F-4D97-AF65-F5344CB8AC3E}">
        <p14:creationId xmlns:p14="http://schemas.microsoft.com/office/powerpoint/2010/main" val="11947747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Budoucnost DD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Další propojování s běžným životem</a:t>
            </a:r>
          </a:p>
          <a:p>
            <a:r>
              <a:rPr lang="cs-CZ" dirty="0"/>
              <a:t>Umístění skupin v bytech v běžné zástavbě</a:t>
            </a:r>
          </a:p>
          <a:p>
            <a:r>
              <a:rPr lang="cs-CZ" dirty="0"/>
              <a:t>Snižování počtu dětí v rodinných skupinách</a:t>
            </a:r>
          </a:p>
          <a:p>
            <a:r>
              <a:rPr lang="cs-CZ" dirty="0"/>
              <a:t>Psychologické a terapeutické nabídky pomoci</a:t>
            </a:r>
          </a:p>
          <a:p>
            <a:r>
              <a:rPr lang="cs-CZ" dirty="0"/>
              <a:t>Důraz na individuální vývoj dítěte</a:t>
            </a:r>
          </a:p>
          <a:p>
            <a:r>
              <a:rPr lang="cs-CZ" dirty="0"/>
              <a:t>Práce s rodinou</a:t>
            </a:r>
          </a:p>
          <a:p>
            <a:r>
              <a:rPr lang="cs-CZ" dirty="0"/>
              <a:t>Příprava na návrat do původní rodiny</a:t>
            </a:r>
          </a:p>
          <a:p>
            <a:r>
              <a:rPr lang="cs-CZ" dirty="0"/>
              <a:t>Příprava na výchovu v pěstounské péči</a:t>
            </a:r>
          </a:p>
          <a:p>
            <a:r>
              <a:rPr lang="cs-CZ" dirty="0"/>
              <a:t>Příprava na samostatný život po ukončení ÚV</a:t>
            </a:r>
          </a:p>
          <a:p>
            <a:r>
              <a:rPr lang="cs-CZ" dirty="0"/>
              <a:t>legislativa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919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Poslání Federace dětských domovů ČR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samosprávný a dobrovolný spolek</a:t>
            </a:r>
          </a:p>
          <a:p>
            <a:r>
              <a:rPr lang="cs-CZ" dirty="0"/>
              <a:t>rozvoj a zkvalitňování péče o děti a mládež vychovávané mimo vlastní rodinu</a:t>
            </a:r>
          </a:p>
          <a:p>
            <a:r>
              <a:rPr lang="cs-CZ" dirty="0"/>
              <a:t>prosazování práv dětí ve smyslu Deklarace práv dítěte v České republice i na mezinárodní úrovni </a:t>
            </a:r>
          </a:p>
          <a:p>
            <a:r>
              <a:rPr lang="cs-CZ" dirty="0"/>
              <a:t>členem každá fyzická a právnická osoba,</a:t>
            </a:r>
          </a:p>
          <a:p>
            <a:r>
              <a:rPr lang="cs-CZ" dirty="0"/>
              <a:t>sdružuje pracovníky DD, DDŠ, DÚ a VÚ i jiné odborné pracovníky z oblasti péče o děti a mládež vychovávané mimo vlastní rodinu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0658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4000" dirty="0"/>
              <a:t>Děkuji za pozornost.</a:t>
            </a:r>
          </a:p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endParaRPr lang="cs-CZ" sz="40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Kontakt: </a:t>
            </a:r>
            <a:r>
              <a:rPr lang="cs-CZ" sz="1800" dirty="0" err="1"/>
              <a:t>koubovaj@</a:t>
            </a:r>
            <a:r>
              <a:rPr lang="cs-CZ" sz="1800" err="1"/>
              <a:t>seznam</a:t>
            </a:r>
            <a:r>
              <a:rPr lang="cs-CZ" sz="1800"/>
              <a:t>.cz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57371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Aktivity FDD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shromažďování teoretických a praktických poznatků z pedagogiky, psychologie, sociologie a dalších vědních oborů z oblasti NRP</a:t>
            </a:r>
          </a:p>
          <a:p>
            <a:r>
              <a:rPr lang="cs-CZ" dirty="0"/>
              <a:t>vzdělávací a metodická činnost (semináře aj.)</a:t>
            </a:r>
          </a:p>
          <a:p>
            <a:r>
              <a:rPr lang="cs-CZ" dirty="0"/>
              <a:t>předávání zkušeností a podnětů</a:t>
            </a:r>
          </a:p>
          <a:p>
            <a:r>
              <a:rPr lang="cs-CZ" dirty="0"/>
              <a:t>podílení se na tvorbě, úpravách a připomínkování legislativních norem v oblastech NRP</a:t>
            </a:r>
          </a:p>
          <a:p>
            <a:r>
              <a:rPr lang="cs-CZ" dirty="0"/>
              <a:t>Podpora zájmových aktivit dětí </a:t>
            </a:r>
          </a:p>
          <a:p>
            <a:pPr marL="0" indent="0">
              <a:buNone/>
            </a:pPr>
            <a:r>
              <a:rPr lang="cs-CZ" dirty="0"/>
              <a:t>   - Nejmilejší koncert – regionální, republikový</a:t>
            </a:r>
          </a:p>
          <a:p>
            <a:pPr marL="0" indent="0">
              <a:buNone/>
            </a:pPr>
            <a:r>
              <a:rPr lang="cs-CZ" dirty="0"/>
              <a:t>   - sportovní hry – regionální, republikový, mezinárodní</a:t>
            </a:r>
          </a:p>
        </p:txBody>
      </p:sp>
    </p:spTree>
    <p:extLst>
      <p:ext uri="{BB962C8B-B14F-4D97-AF65-F5344CB8AC3E}">
        <p14:creationId xmlns:p14="http://schemas.microsoft.com/office/powerpoint/2010/main" val="3143469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Možnosti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MŠMT</a:t>
            </a:r>
          </a:p>
          <a:p>
            <a:r>
              <a:rPr lang="cs-CZ" dirty="0"/>
              <a:t>MPSV</a:t>
            </a:r>
          </a:p>
          <a:p>
            <a:r>
              <a:rPr lang="cs-CZ" dirty="0"/>
              <a:t>Další ministerstva: </a:t>
            </a:r>
          </a:p>
          <a:p>
            <a:pPr marL="0" indent="0">
              <a:buNone/>
            </a:pPr>
            <a:r>
              <a:rPr lang="cs-CZ" dirty="0"/>
              <a:t>  vnitro, spravedlnost, zdravotnictví</a:t>
            </a:r>
          </a:p>
          <a:p>
            <a:r>
              <a:rPr lang="cs-CZ" dirty="0"/>
              <a:t>Kraje – Asociace krajů</a:t>
            </a:r>
          </a:p>
          <a:p>
            <a:r>
              <a:rPr lang="cs-CZ" dirty="0"/>
              <a:t>ČMOS</a:t>
            </a:r>
          </a:p>
          <a:p>
            <a:r>
              <a:rPr lang="cs-CZ" dirty="0"/>
              <a:t>ANV</a:t>
            </a:r>
          </a:p>
          <a:p>
            <a:r>
              <a:rPr lang="cs-CZ" dirty="0"/>
              <a:t>Svaz měst a obcí</a:t>
            </a:r>
          </a:p>
          <a:p>
            <a:r>
              <a:rPr lang="cs-CZ" dirty="0"/>
              <a:t>Unie zaměstnavatelských svazů</a:t>
            </a:r>
          </a:p>
          <a:p>
            <a:r>
              <a:rPr lang="cs-CZ" dirty="0"/>
              <a:t>Neziskové organizace</a:t>
            </a:r>
          </a:p>
        </p:txBody>
      </p:sp>
    </p:spTree>
    <p:extLst>
      <p:ext uri="{BB962C8B-B14F-4D97-AF65-F5344CB8AC3E}">
        <p14:creationId xmlns:p14="http://schemas.microsoft.com/office/powerpoint/2010/main" val="746320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Legislativa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Úmluva o právech dítěte</a:t>
            </a:r>
          </a:p>
          <a:p>
            <a:r>
              <a:rPr lang="cs-CZ" dirty="0"/>
              <a:t>Směrnice Valného shromáždění OSN                     </a:t>
            </a:r>
          </a:p>
          <a:p>
            <a:pPr marL="0" indent="0">
              <a:buNone/>
            </a:pPr>
            <a:r>
              <a:rPr lang="cs-CZ" dirty="0"/>
              <a:t>  č. 64/2009 o náhradní péči o děti</a:t>
            </a:r>
          </a:p>
          <a:p>
            <a:r>
              <a:rPr lang="cs-CZ" dirty="0"/>
              <a:t>Občanský zákoník č. 89/2012 Sb.</a:t>
            </a:r>
          </a:p>
          <a:p>
            <a:r>
              <a:rPr lang="cs-CZ" dirty="0"/>
              <a:t>Zákon č. 109/2002 Sb., o výkonu ÚV a OV</a:t>
            </a:r>
          </a:p>
          <a:p>
            <a:r>
              <a:rPr lang="cs-CZ" dirty="0"/>
              <a:t>Zákon č. 359/1999 Sb., o sociálně právní ochraně dětí</a:t>
            </a:r>
          </a:p>
          <a:p>
            <a:r>
              <a:rPr lang="cs-CZ" dirty="0"/>
              <a:t>Zákon č. 117/1995 Sb., o státní sociální podpoře</a:t>
            </a:r>
          </a:p>
          <a:p>
            <a:r>
              <a:rPr lang="cs-CZ" dirty="0"/>
              <a:t>Zákon č. 110/2006 Sb., o životním a existenčním minimu</a:t>
            </a:r>
          </a:p>
          <a:p>
            <a:r>
              <a:rPr lang="cs-CZ" dirty="0"/>
              <a:t>Vyhláška č. 438/2006 Sb., kterou se upravují podrobnosti o výkonu ÚV, OV</a:t>
            </a:r>
          </a:p>
          <a:p>
            <a:r>
              <a:rPr lang="cs-CZ" dirty="0"/>
              <a:t>Zákon č. 372/2011 Sb., o podmínkách poskytování zdravotních služeb (zákon o zdravotních službách)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2997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Rozdělení podle rezortů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Ministerstvo zdravotnictví </a:t>
            </a:r>
          </a:p>
          <a:p>
            <a:pPr lvl="1"/>
            <a:r>
              <a:rPr lang="cs-CZ" dirty="0"/>
              <a:t>Kojenecké ústavy</a:t>
            </a:r>
            <a:endParaRPr lang="cs-CZ" sz="2400" dirty="0"/>
          </a:p>
          <a:p>
            <a:pPr lvl="1"/>
            <a:r>
              <a:rPr lang="cs-CZ" dirty="0"/>
              <a:t>Dětská centra</a:t>
            </a:r>
          </a:p>
          <a:p>
            <a:pPr lvl="1"/>
            <a:r>
              <a:rPr lang="cs-CZ" dirty="0"/>
              <a:t>Dětské domovy pro děti do 6 let</a:t>
            </a:r>
          </a:p>
          <a:p>
            <a:r>
              <a:rPr lang="cs-CZ" dirty="0"/>
              <a:t>Ministerstvo práce a sociálních věcí</a:t>
            </a:r>
          </a:p>
          <a:p>
            <a:pPr lvl="1"/>
            <a:r>
              <a:rPr lang="cs-CZ" dirty="0"/>
              <a:t>Domovy pro osoby se zdravotním postižením</a:t>
            </a:r>
          </a:p>
          <a:p>
            <a:pPr lvl="1"/>
            <a:r>
              <a:rPr lang="cs-CZ" dirty="0"/>
              <a:t>Centra sociálních služeb</a:t>
            </a:r>
          </a:p>
          <a:p>
            <a:pPr lvl="1"/>
            <a:r>
              <a:rPr lang="cs-CZ" dirty="0"/>
              <a:t>Zařízení pro děti vyžadující okamžitou pomoc</a:t>
            </a:r>
          </a:p>
          <a:p>
            <a:r>
              <a:rPr lang="cs-CZ" dirty="0"/>
              <a:t>Ministerstvo školství, mládeže a tělovýchovy </a:t>
            </a:r>
          </a:p>
          <a:p>
            <a:pPr lvl="1"/>
            <a:r>
              <a:rPr lang="cs-CZ" dirty="0"/>
              <a:t>Školská zařízení pro výkon ústavní a ochranné výchovy a preventivní péče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7297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Rozdělení školských </a:t>
            </a:r>
            <a:r>
              <a:rPr lang="cs-CZ"/>
              <a:t>zařízení </a:t>
            </a:r>
            <a:br>
              <a:rPr lang="cs-CZ"/>
            </a:br>
            <a:r>
              <a:rPr lang="cs-CZ"/>
              <a:t>dle </a:t>
            </a:r>
            <a:r>
              <a:rPr lang="cs-CZ" dirty="0"/>
              <a:t>zřizovatele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dirty="0">
                <a:solidFill>
                  <a:srgbClr val="0070C0"/>
                </a:solidFill>
              </a:rPr>
              <a:t>MŠMT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dětské diagnostické ústavy 			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dětské domovy se školou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diagnostické ústavy pro mládež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výchovné ústavy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střediska výchovné péče</a:t>
            </a:r>
          </a:p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dirty="0">
                <a:solidFill>
                  <a:srgbClr val="0070C0"/>
                </a:solidFill>
              </a:rPr>
              <a:t>Kraje</a:t>
            </a:r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dětské domovy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0494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Statistika – školní rok 2016/2017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Zařízení:       Počet:	          Kapacita:          Naplněnost: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DD                 143               4 998                4 270</a:t>
            </a:r>
          </a:p>
          <a:p>
            <a:pPr marL="0" indent="0">
              <a:buNone/>
            </a:pPr>
            <a:r>
              <a:rPr lang="cs-CZ" dirty="0"/>
              <a:t>  DDŠ                28                  906                   730</a:t>
            </a:r>
          </a:p>
          <a:p>
            <a:pPr marL="0" indent="0">
              <a:buNone/>
            </a:pPr>
            <a:r>
              <a:rPr lang="cs-CZ" dirty="0"/>
              <a:t>  VÚ                   27               1 168                1 096</a:t>
            </a:r>
          </a:p>
          <a:p>
            <a:pPr marL="0" indent="0">
              <a:buNone/>
            </a:pPr>
            <a:r>
              <a:rPr lang="cs-CZ" dirty="0"/>
              <a:t>  DÚ                   13                  478                   404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1100" dirty="0"/>
          </a:p>
          <a:p>
            <a:pPr marL="0" indent="0">
              <a:buNone/>
            </a:pPr>
            <a:endParaRPr lang="cs-CZ" sz="1100" dirty="0"/>
          </a:p>
          <a:p>
            <a:pPr marL="0" indent="0">
              <a:buNone/>
            </a:pPr>
            <a:r>
              <a:rPr lang="cs-CZ" sz="1400" dirty="0"/>
              <a:t>Zdroj: </a:t>
            </a:r>
            <a:r>
              <a:rPr lang="pl-PL" sz="1400" dirty="0"/>
              <a:t>uiv.cz/rocenka, stav k 31.10.2016</a:t>
            </a:r>
            <a:endParaRPr lang="cs-CZ" sz="1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1972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Statistika – dětské domovy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Kapacita:                       4998</a:t>
            </a:r>
          </a:p>
          <a:p>
            <a:pPr marL="0" indent="0">
              <a:buNone/>
            </a:pPr>
            <a:r>
              <a:rPr lang="cs-CZ" dirty="0"/>
              <a:t>Naplněnost:                   4270 = 85,4%</a:t>
            </a:r>
          </a:p>
          <a:p>
            <a:pPr marL="0" indent="0">
              <a:buNone/>
            </a:pPr>
            <a:r>
              <a:rPr lang="cs-CZ" dirty="0"/>
              <a:t>Z toho:</a:t>
            </a:r>
          </a:p>
          <a:p>
            <a:pPr marL="0" indent="0">
              <a:buNone/>
            </a:pPr>
            <a:r>
              <a:rPr lang="cs-CZ" dirty="0"/>
              <a:t>Úplní sirotci :                      28 = 0,56 %</a:t>
            </a:r>
          </a:p>
          <a:p>
            <a:pPr marL="0" indent="0">
              <a:buNone/>
            </a:pPr>
            <a:r>
              <a:rPr lang="cs-CZ" dirty="0"/>
              <a:t>Mladší 3 let:                        55 = 1,1 %</a:t>
            </a:r>
          </a:p>
          <a:p>
            <a:pPr marL="0" indent="0">
              <a:buNone/>
            </a:pPr>
            <a:r>
              <a:rPr lang="cs-CZ" dirty="0"/>
              <a:t>Děti 3 – 6 let:                    416 = 8,32 %</a:t>
            </a:r>
          </a:p>
          <a:p>
            <a:pPr marL="0" indent="0">
              <a:buNone/>
            </a:pPr>
            <a:r>
              <a:rPr lang="cs-CZ" dirty="0"/>
              <a:t>Děti 6 – 15 let:                2227 = 44,55 %</a:t>
            </a:r>
          </a:p>
          <a:p>
            <a:pPr marL="0" indent="0">
              <a:buNone/>
            </a:pPr>
            <a:r>
              <a:rPr lang="cs-CZ" dirty="0"/>
              <a:t>Nad 15 let:                        783 = 15,66%</a:t>
            </a:r>
          </a:p>
          <a:p>
            <a:pPr marL="0" indent="0">
              <a:buNone/>
            </a:pPr>
            <a:r>
              <a:rPr lang="cs-CZ" dirty="0"/>
              <a:t>Nezletilé matky:                    6 = 0,12 %</a:t>
            </a:r>
          </a:p>
          <a:p>
            <a:pPr marL="0" indent="0">
              <a:buNone/>
            </a:pPr>
            <a:r>
              <a:rPr lang="cs-CZ" dirty="0"/>
              <a:t>Zletilí nezaopatření:          485 = 9,70 %</a:t>
            </a:r>
          </a:p>
          <a:p>
            <a:pPr marL="0" indent="0">
              <a:buNone/>
            </a:pPr>
            <a:endParaRPr lang="cs-CZ" sz="1050" dirty="0"/>
          </a:p>
          <a:p>
            <a:pPr marL="0" indent="0">
              <a:buNone/>
            </a:pPr>
            <a:endParaRPr lang="cs-CZ" sz="1050" dirty="0"/>
          </a:p>
          <a:p>
            <a:pPr marL="0" indent="0">
              <a:buNone/>
            </a:pPr>
            <a:r>
              <a:rPr lang="cs-CZ" sz="1100" dirty="0"/>
              <a:t>Zdroj: </a:t>
            </a:r>
            <a:r>
              <a:rPr lang="pl-PL" sz="1100" dirty="0"/>
              <a:t>uiv.cz/rocenka, stav k 31.10.2016</a:t>
            </a:r>
            <a:endParaRPr lang="cs-CZ" sz="11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49088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781</TotalTime>
  <Words>924</Words>
  <Application>Microsoft Office PowerPoint</Application>
  <PresentationFormat>Předvádění na obrazovce (4:3)</PresentationFormat>
  <Paragraphs>255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Přehlednost</vt:lpstr>
      <vt:lpstr>               Současnost ÚSTAVNÍ VÝCHOVY        V ČESKÉ REPUBLICE       </vt:lpstr>
      <vt:lpstr>Poslání Federace dětských domovů ČR</vt:lpstr>
      <vt:lpstr>Aktivity FDD ČR</vt:lpstr>
      <vt:lpstr>Možnosti spolupráce</vt:lpstr>
      <vt:lpstr>Legislativa</vt:lpstr>
      <vt:lpstr>Rozdělení podle rezortů</vt:lpstr>
      <vt:lpstr>Rozdělení školských zařízení  dle zřizovatele</vt:lpstr>
      <vt:lpstr>Statistika – školní rok 2016/2017</vt:lpstr>
      <vt:lpstr>Statistika – dětské domovy</vt:lpstr>
      <vt:lpstr>Postižené děti v dětských domovech</vt:lpstr>
      <vt:lpstr>Pracovníci ve školských zařízení  pro výkon ÚV,OV</vt:lpstr>
      <vt:lpstr>Ústavní výchova v současnosti</vt:lpstr>
      <vt:lpstr>Ústavní výchova v současnosti</vt:lpstr>
      <vt:lpstr>Ústavní výchova v současnosti</vt:lpstr>
      <vt:lpstr>Ústavní výchova v současnosti</vt:lpstr>
      <vt:lpstr>Standardy kvality péče </vt:lpstr>
      <vt:lpstr>Budoucnost ústavní výchovy</vt:lpstr>
      <vt:lpstr>Budoucnost ústavní výchovy</vt:lpstr>
      <vt:lpstr>Budoucnost DD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Honza</dc:creator>
  <cp:lastModifiedBy>Šašková Věra</cp:lastModifiedBy>
  <cp:revision>118</cp:revision>
  <cp:lastPrinted>2017-05-30T10:47:27Z</cp:lastPrinted>
  <dcterms:created xsi:type="dcterms:W3CDTF">2015-11-22T10:04:13Z</dcterms:created>
  <dcterms:modified xsi:type="dcterms:W3CDTF">2017-05-31T05:32:02Z</dcterms:modified>
</cp:coreProperties>
</file>