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314" r:id="rId3"/>
    <p:sldId id="316" r:id="rId4"/>
    <p:sldId id="322" r:id="rId5"/>
    <p:sldId id="321" r:id="rId6"/>
    <p:sldId id="315" r:id="rId7"/>
    <p:sldId id="318" r:id="rId8"/>
    <p:sldId id="310" r:id="rId9"/>
    <p:sldId id="312" r:id="rId10"/>
    <p:sldId id="311" r:id="rId11"/>
    <p:sldId id="313" r:id="rId12"/>
    <p:sldId id="320" r:id="rId13"/>
    <p:sldId id="323" r:id="rId14"/>
    <p:sldId id="324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0248" autoAdjust="0"/>
  </p:normalViewPr>
  <p:slideViewPr>
    <p:cSldViewPr>
      <p:cViewPr>
        <p:scale>
          <a:sx n="75" d="100"/>
          <a:sy n="75" d="100"/>
        </p:scale>
        <p:origin x="-9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721BF9-39CC-4CDA-9DB4-93E5FC9BC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80569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CF76A-A67D-4217-AB3F-DCBD84486F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A246E-3CCB-4BA2-8551-493045F850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3A9EA-72DA-4241-AFFD-2DF98E752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C7561-D110-42B6-961A-6A002A966F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DDB21-2B27-49BF-9D26-600073983C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14794-02C4-492C-9C17-7E4E1C08A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BB462-0E46-48FC-BE40-6C057065CA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680F-2144-4EEF-BA9F-05C8708741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21C38-2D02-490A-B917-25A5AF7105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2F4A8-1689-44FC-A3DB-92250007E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BF0AD-1247-4748-AD1B-71A72A3FB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F9D541-FB1E-4A8C-8C73-785DB2413B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44676"/>
            <a:ext cx="7920038" cy="3995999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chemeClr val="tx1"/>
                </a:solidFill>
              </a:rPr>
              <a:t>Budoucnost strukturálních fondů </a:t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>Plzeň 2014+</a:t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/>
            </a:r>
            <a:br>
              <a:rPr lang="cs-CZ" sz="4000" b="1" dirty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>|</a:t>
            </a:r>
            <a:r>
              <a:rPr lang="cs-CZ" sz="2000" b="1" i="1" dirty="0" smtClean="0">
                <a:solidFill>
                  <a:schemeClr val="tx1"/>
                </a:solidFill>
              </a:rPr>
              <a:t>Arnost </a:t>
            </a:r>
            <a:r>
              <a:rPr lang="cs-CZ" sz="2000" b="1" i="1" dirty="0" err="1" smtClean="0">
                <a:solidFill>
                  <a:schemeClr val="tx1"/>
                </a:solidFill>
              </a:rPr>
              <a:t>Marks</a:t>
            </a: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endParaRPr lang="cs-CZ" sz="4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EU/ČR a Plzeň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SMO priority obcí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1. Konkurenceschopnost města </a:t>
            </a:r>
          </a:p>
          <a:p>
            <a:pPr lvl="2">
              <a:lnSpc>
                <a:spcPct val="80000"/>
              </a:lnSpc>
            </a:pPr>
            <a:r>
              <a:rPr lang="cs-CZ" sz="2000" smtClean="0"/>
              <a:t>návaznost na tematické okruhy </a:t>
            </a:r>
            <a:r>
              <a:rPr lang="cs-CZ" sz="2000" i="1" smtClean="0"/>
              <a:t>Podnikání, Výzkum, vývoj a inovace.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2. Udržitelná a ekologická infrastruktura </a:t>
            </a:r>
          </a:p>
          <a:p>
            <a:pPr lvl="2">
              <a:lnSpc>
                <a:spcPct val="80000"/>
              </a:lnSpc>
            </a:pPr>
            <a:r>
              <a:rPr lang="cs-CZ" sz="2000" smtClean="0"/>
              <a:t>návaznost především na následující tematické okruhy </a:t>
            </a:r>
            <a:r>
              <a:rPr lang="cs-CZ" sz="2000" i="1" smtClean="0"/>
              <a:t>Mobilita-dostupnost-energie, Životní prostředí, Efektivní správa, Rozvoj území</a:t>
            </a:r>
          </a:p>
          <a:p>
            <a:pPr lvl="1">
              <a:lnSpc>
                <a:spcPct val="80000"/>
              </a:lnSpc>
            </a:pPr>
            <a:r>
              <a:rPr lang="cs-CZ" sz="2400" smtClean="0"/>
              <a:t>3. Efektivní veřejné služby </a:t>
            </a:r>
          </a:p>
          <a:p>
            <a:pPr lvl="2">
              <a:lnSpc>
                <a:spcPct val="80000"/>
              </a:lnSpc>
            </a:pPr>
            <a:r>
              <a:rPr lang="cs-CZ" sz="2000" smtClean="0"/>
              <a:t>návaznost na tematické okruhy: </a:t>
            </a:r>
            <a:r>
              <a:rPr lang="cs-CZ" sz="2000" i="1" smtClean="0"/>
              <a:t>Efektivní veřejná správa a agenda reformy veřejné správy, Trh práce</a:t>
            </a:r>
            <a:endParaRPr lang="cs-CZ" sz="2000" smtClean="0"/>
          </a:p>
          <a:p>
            <a:pPr lvl="1">
              <a:lnSpc>
                <a:spcPct val="80000"/>
              </a:lnSpc>
            </a:pPr>
            <a:r>
              <a:rPr lang="cs-CZ" sz="2400" smtClean="0"/>
              <a:t>4. Dynamický trh práce a sociální soudržnost </a:t>
            </a:r>
          </a:p>
          <a:p>
            <a:pPr lvl="2">
              <a:lnSpc>
                <a:spcPct val="80000"/>
              </a:lnSpc>
            </a:pPr>
            <a:r>
              <a:rPr lang="cs-CZ" sz="2000" smtClean="0"/>
              <a:t>návaznost na tematické okruhy: </a:t>
            </a:r>
            <a:r>
              <a:rPr lang="cs-CZ" sz="2000" i="1" smtClean="0"/>
              <a:t>Trh práce, Boj s chudobou a inkluze, Rozvoj území</a:t>
            </a:r>
            <a:r>
              <a:rPr lang="cs-CZ" sz="2000" smtClean="0"/>
              <a:t>. </a:t>
            </a:r>
          </a:p>
          <a:p>
            <a:pPr lvl="2">
              <a:lnSpc>
                <a:spcPct val="80000"/>
              </a:lnSpc>
            </a:pPr>
            <a:endParaRPr lang="cs-CZ" sz="2000" smtClean="0"/>
          </a:p>
          <a:p>
            <a:pPr lvl="1">
              <a:lnSpc>
                <a:spcPct val="80000"/>
              </a:lnSpc>
            </a:pPr>
            <a:endParaRPr lang="cs-CZ" sz="2400" smtClean="0"/>
          </a:p>
          <a:p>
            <a:pPr lvl="1">
              <a:lnSpc>
                <a:spcPct val="80000"/>
              </a:lnSpc>
            </a:pPr>
            <a:endParaRPr lang="cs-CZ" sz="2400" smtClean="0"/>
          </a:p>
          <a:p>
            <a:pPr lvl="1">
              <a:lnSpc>
                <a:spcPct val="80000"/>
              </a:lnSpc>
            </a:pPr>
            <a:endParaRPr lang="cs-CZ" sz="2400" smtClean="0"/>
          </a:p>
          <a:p>
            <a:pPr lvl="1">
              <a:lnSpc>
                <a:spcPct val="80000"/>
              </a:lnSpc>
            </a:pPr>
            <a:endParaRPr lang="cs-CZ" sz="2400" smtClean="0"/>
          </a:p>
          <a:p>
            <a:pPr lvl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Plzně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Dlouhodobý ekonomický a sociální rozvoj</a:t>
            </a:r>
          </a:p>
          <a:p>
            <a:pPr lvl="1"/>
            <a:r>
              <a:rPr lang="cs-CZ" dirty="0" smtClean="0"/>
              <a:t>Funkční ekonomická aglomerace nadregionálního významu</a:t>
            </a:r>
          </a:p>
          <a:p>
            <a:pPr lvl="2"/>
            <a:r>
              <a:rPr lang="cs-CZ" dirty="0" smtClean="0"/>
              <a:t>Vyspělý průmysl</a:t>
            </a:r>
          </a:p>
          <a:p>
            <a:pPr lvl="2"/>
            <a:r>
              <a:rPr lang="cs-CZ" dirty="0" smtClean="0"/>
              <a:t>Kreativita</a:t>
            </a:r>
          </a:p>
          <a:p>
            <a:pPr lvl="2"/>
            <a:r>
              <a:rPr lang="cs-CZ" dirty="0" smtClean="0"/>
              <a:t>Kvalita života a spokojení a bohatí občané</a:t>
            </a:r>
          </a:p>
          <a:p>
            <a:endParaRPr lang="cs-CZ" dirty="0" smtClean="0"/>
          </a:p>
        </p:txBody>
      </p:sp>
      <p:pic>
        <p:nvPicPr>
          <p:cNvPr id="24579" name="Picture 5" descr="Techmania Science Cen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797425"/>
            <a:ext cx="74104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Vize Plzně 2014+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cs-CZ" b="1" i="1" dirty="0" smtClean="0"/>
              <a:t>Inteligentní město</a:t>
            </a:r>
          </a:p>
          <a:p>
            <a:pPr>
              <a:defRPr/>
            </a:pPr>
            <a:r>
              <a:rPr lang="cs-CZ" sz="1800" b="1" dirty="0"/>
              <a:t>Hlavní cíl pilíře: Město využívající a rozvíjející svůj lidský potenciál k ekonomickému a společenskému </a:t>
            </a:r>
            <a:r>
              <a:rPr lang="cs-CZ" sz="1800" b="1" dirty="0" smtClean="0"/>
              <a:t>rozvoji¨</a:t>
            </a:r>
          </a:p>
          <a:p>
            <a:pPr lvl="1">
              <a:defRPr/>
            </a:pPr>
            <a:r>
              <a:rPr lang="cs-CZ" sz="1400" b="1" dirty="0" smtClean="0"/>
              <a:t>EHMK, univerzita, průmysl</a:t>
            </a:r>
          </a:p>
          <a:p>
            <a:pPr>
              <a:defRPr/>
            </a:pPr>
            <a:endParaRPr lang="cs-CZ" sz="1200" b="1" dirty="0"/>
          </a:p>
          <a:p>
            <a:pPr>
              <a:lnSpc>
                <a:spcPct val="80000"/>
              </a:lnSpc>
              <a:defRPr/>
            </a:pPr>
            <a:endParaRPr lang="cs-CZ" sz="1200" b="1" i="1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cs-CZ" b="1" i="1" dirty="0" smtClean="0"/>
              <a:t>Udržitelné město</a:t>
            </a:r>
          </a:p>
          <a:p>
            <a:pPr>
              <a:defRPr/>
            </a:pPr>
            <a:r>
              <a:rPr lang="cs-CZ" sz="1800" b="1" dirty="0"/>
              <a:t>Hlavní cíl pilíře: Rozvoj města při udržitelném využívání jeho prostředí a zdrojů.</a:t>
            </a:r>
          </a:p>
          <a:p>
            <a:pPr>
              <a:lnSpc>
                <a:spcPct val="80000"/>
              </a:lnSpc>
              <a:defRPr/>
            </a:pPr>
            <a:endParaRPr lang="cs-CZ" sz="12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cs-CZ" b="1" i="1" dirty="0" smtClean="0"/>
              <a:t>Soudržné město</a:t>
            </a:r>
          </a:p>
          <a:p>
            <a:pPr>
              <a:defRPr/>
            </a:pPr>
            <a:r>
              <a:rPr lang="cs-CZ" sz="1800" b="1" dirty="0"/>
              <a:t>Hlavní cíl pilíře: Město vytvářející soudržnou společnost, nabízející příležitosti a podporující začleňování do společnosti.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4860032" y="3933056"/>
            <a:ext cx="1728788" cy="2087563"/>
          </a:xfrm>
          <a:prstGeom prst="ellipse">
            <a:avLst/>
          </a:prstGeom>
          <a:solidFill>
            <a:srgbClr val="A6F8B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4213" y="1557338"/>
            <a:ext cx="43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OP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58888" y="1557338"/>
            <a:ext cx="43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OP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835150" y="1557338"/>
            <a:ext cx="43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OP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132138" y="1557338"/>
            <a:ext cx="43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OP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484438" y="1557338"/>
            <a:ext cx="43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/>
              <a:t>OP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 rot="16200000">
            <a:off x="4765079" y="1363712"/>
            <a:ext cx="431800" cy="1970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cs-CZ" dirty="0"/>
              <a:t>PRV (EAFRD)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755576" y="2420888"/>
            <a:ext cx="28082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dirty="0" smtClean="0"/>
              <a:t>Územní dimenze</a:t>
            </a:r>
            <a:endParaRPr lang="cs-CZ" dirty="0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5292080" y="4437112"/>
            <a:ext cx="935881" cy="1224309"/>
          </a:xfrm>
          <a:prstGeom prst="ellipse">
            <a:avLst/>
          </a:prstGeom>
          <a:solidFill>
            <a:srgbClr val="FAA4F6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dirty="0" smtClean="0"/>
              <a:t>město</a:t>
            </a:r>
            <a:endParaRPr lang="cs-CZ" dirty="0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11187" y="423862"/>
            <a:ext cx="80660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dirty="0" smtClean="0"/>
              <a:t>OP a urbánní a územní dimenze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608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Děkuji</a:t>
            </a:r>
            <a:r>
              <a:rPr lang="en-US" dirty="0" smtClean="0"/>
              <a:t> 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7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Budoucí politika soudržnosti</a:t>
            </a:r>
            <a:br>
              <a:rPr lang="cs-CZ" sz="4000" smtClean="0"/>
            </a:br>
            <a:r>
              <a:rPr lang="cs-CZ" sz="4000" smtClean="0"/>
              <a:t>EU a ČR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smtClean="0"/>
              <a:t>Věcné zaměření sektorové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11 tematických tj. sektorových cílů EU2020/návrhů nařízení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8 národních Tématických oblastí ČR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smtClean="0"/>
              <a:t>Územní dimenze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Důraz na zohlednění územní dimenze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Selekce územně specifických cílů a priorit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Speciální nástroje implementace v území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ITI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JAP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CLLD </a:t>
            </a:r>
          </a:p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</a:pPr>
            <a:endParaRPr lang="cs-CZ" sz="2400" smtClean="0"/>
          </a:p>
          <a:p>
            <a:pPr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dimenze ČR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Politika územního rozvoje (PUR)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14 center plus rozvojová území </a:t>
            </a:r>
          </a:p>
          <a:p>
            <a:pPr lvl="2">
              <a:lnSpc>
                <a:spcPct val="90000"/>
              </a:lnSpc>
            </a:pPr>
            <a:endParaRPr lang="cs-CZ" sz="1800" smtClean="0"/>
          </a:p>
          <a:p>
            <a:pPr>
              <a:lnSpc>
                <a:spcPct val="90000"/>
              </a:lnSpc>
            </a:pPr>
            <a:r>
              <a:rPr lang="cs-CZ" sz="2400" smtClean="0"/>
              <a:t>Zásady urbánního rozvoje (ZUR)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přehled možných intervencí ve městech</a:t>
            </a:r>
          </a:p>
          <a:p>
            <a:pPr lvl="2">
              <a:lnSpc>
                <a:spcPct val="90000"/>
              </a:lnSpc>
            </a:pPr>
            <a:endParaRPr lang="cs-CZ" sz="1800" smtClean="0"/>
          </a:p>
          <a:p>
            <a:pPr>
              <a:lnSpc>
                <a:spcPct val="90000"/>
              </a:lnSpc>
            </a:pPr>
            <a:r>
              <a:rPr lang="cs-CZ" sz="2400" smtClean="0"/>
              <a:t>Strategie regionálního rozvoje (SRR - návrhová část aktuální verze)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Metropolitní oblasti 400.000 +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Sídelní centra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Venkov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Stabilizovaná území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Periferní území </a:t>
            </a:r>
          </a:p>
          <a:p>
            <a:pPr lvl="2">
              <a:lnSpc>
                <a:spcPct val="90000"/>
              </a:lnSpc>
            </a:pPr>
            <a:endParaRPr lang="cs-CZ" sz="1800" smtClean="0"/>
          </a:p>
          <a:p>
            <a:pPr lvl="2">
              <a:lnSpc>
                <a:spcPct val="9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</a:t>
            </a:r>
            <a:r>
              <a:rPr lang="en-US" dirty="0" err="1" smtClean="0"/>
              <a:t>urbánní</a:t>
            </a:r>
            <a:r>
              <a:rPr lang="en-US" dirty="0" smtClean="0"/>
              <a:t> a </a:t>
            </a:r>
            <a:r>
              <a:rPr lang="en-US" dirty="0" err="1"/>
              <a:t>ú</a:t>
            </a:r>
            <a:r>
              <a:rPr lang="en-US" dirty="0" err="1" smtClean="0"/>
              <a:t>zemní</a:t>
            </a:r>
            <a:r>
              <a:rPr lang="en-US" dirty="0" smtClean="0"/>
              <a:t> </a:t>
            </a:r>
            <a:r>
              <a:rPr lang="en-US" dirty="0" err="1" smtClean="0"/>
              <a:t>dimenze</a:t>
            </a:r>
            <a:r>
              <a:rPr lang="en-US" dirty="0" smtClean="0"/>
              <a:t>/SMO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4510913"/>
              </p:ext>
            </p:extLst>
          </p:nvPr>
        </p:nvGraphicFramePr>
        <p:xfrm>
          <a:off x="683568" y="1916832"/>
          <a:ext cx="7978275" cy="410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155"/>
                <a:gridCol w="1599155"/>
                <a:gridCol w="1595655"/>
                <a:gridCol w="1595655"/>
                <a:gridCol w="1595655"/>
              </a:tblGrid>
              <a:tr h="144569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Cíle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Ekonomika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obce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Udržitelná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infrastruktura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Služby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Socialní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věci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trh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práce</a:t>
                      </a:r>
                      <a:endParaRPr lang="en-US" dirty="0"/>
                    </a:p>
                  </a:txBody>
                  <a:tcPr/>
                </a:tc>
              </a:tr>
              <a:tr h="58631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Území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aglomerace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19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Město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správním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obvodu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19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Město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jako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příjemce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554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Návrh</a:t>
            </a:r>
            <a:r>
              <a:rPr lang="en-US" dirty="0" smtClean="0"/>
              <a:t> MMR </a:t>
            </a:r>
            <a:r>
              <a:rPr lang="en-US" dirty="0" err="1" smtClean="0"/>
              <a:t>vláda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OP </a:t>
            </a:r>
            <a:r>
              <a:rPr lang="en-US" dirty="0" err="1" smtClean="0"/>
              <a:t>Podnikání</a:t>
            </a:r>
            <a:r>
              <a:rPr lang="en-US" dirty="0" smtClean="0"/>
              <a:t> pro </a:t>
            </a:r>
            <a:r>
              <a:rPr lang="en-US" dirty="0" err="1" smtClean="0"/>
              <a:t>inovace</a:t>
            </a:r>
            <a:r>
              <a:rPr lang="en-US" dirty="0" smtClean="0"/>
              <a:t> a </a:t>
            </a:r>
            <a:r>
              <a:rPr lang="en-US" dirty="0" err="1" smtClean="0"/>
              <a:t>konkurenceschopnost</a:t>
            </a:r>
            <a:endParaRPr lang="en-US" dirty="0" smtClean="0"/>
          </a:p>
          <a:p>
            <a:r>
              <a:rPr lang="en-US" dirty="0" smtClean="0"/>
              <a:t>OP </a:t>
            </a:r>
            <a:r>
              <a:rPr lang="en-US" dirty="0" err="1" smtClean="0"/>
              <a:t>Výzkum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en-US" dirty="0" smtClean="0"/>
              <a:t> a </a:t>
            </a:r>
            <a:r>
              <a:rPr lang="en-US" dirty="0" err="1" smtClean="0"/>
              <a:t>vzdělávání</a:t>
            </a:r>
            <a:endParaRPr lang="en-US" dirty="0" smtClean="0"/>
          </a:p>
          <a:p>
            <a:r>
              <a:rPr lang="en-US" dirty="0" smtClean="0"/>
              <a:t>OP </a:t>
            </a:r>
            <a:r>
              <a:rPr lang="en-US" dirty="0" err="1" smtClean="0"/>
              <a:t>Doprava</a:t>
            </a:r>
            <a:endParaRPr lang="en-US" dirty="0" smtClean="0"/>
          </a:p>
          <a:p>
            <a:r>
              <a:rPr lang="en-US" dirty="0" smtClean="0"/>
              <a:t>OP </a:t>
            </a:r>
            <a:r>
              <a:rPr lang="en-US" dirty="0" err="1" smtClean="0"/>
              <a:t>Životní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endParaRPr lang="en-US" dirty="0" smtClean="0"/>
          </a:p>
          <a:p>
            <a:r>
              <a:rPr lang="en-US" dirty="0" smtClean="0"/>
              <a:t>OP </a:t>
            </a:r>
            <a:r>
              <a:rPr lang="en-US" dirty="0" err="1" smtClean="0"/>
              <a:t>Zaměstnanost</a:t>
            </a:r>
            <a:endParaRPr lang="en-US" dirty="0" smtClean="0"/>
          </a:p>
          <a:p>
            <a:r>
              <a:rPr lang="en-US" dirty="0" smtClean="0"/>
              <a:t>IROP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36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dimenze/SRR</a:t>
            </a:r>
          </a:p>
        </p:txBody>
      </p:sp>
      <p:pic>
        <p:nvPicPr>
          <p:cNvPr id="1741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600200"/>
            <a:ext cx="6400800" cy="4525963"/>
          </a:xfrm>
        </p:spPr>
      </p:pic>
      <p:sp>
        <p:nvSpPr>
          <p:cNvPr id="17411" name="Line 6"/>
          <p:cNvSpPr>
            <a:spLocks noChangeShapeType="1"/>
          </p:cNvSpPr>
          <p:nvPr/>
        </p:nvSpPr>
        <p:spPr bwMode="auto">
          <a:xfrm flipV="1">
            <a:off x="1258888" y="4149725"/>
            <a:ext cx="647700" cy="165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dimenze SMO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cs-CZ" sz="2000" dirty="0" smtClean="0"/>
              <a:t>Urbánní dimenze I: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póly růstu jako klíčové ekonomické zóny aglomerace (zahrnuje území největších měst a aglomerací).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Orientačně aglomerace </a:t>
            </a:r>
          </a:p>
          <a:p>
            <a:pPr marL="914400" lvl="1" indent="-457200">
              <a:lnSpc>
                <a:spcPct val="80000"/>
              </a:lnSpc>
            </a:pPr>
            <a:endParaRPr lang="cs-CZ" sz="1800" dirty="0" smtClean="0"/>
          </a:p>
          <a:p>
            <a:pPr marL="533400" indent="-533400">
              <a:lnSpc>
                <a:spcPct val="80000"/>
              </a:lnSpc>
            </a:pPr>
            <a:r>
              <a:rPr lang="cs-CZ" sz="2000" dirty="0" smtClean="0"/>
              <a:t>Urbánní dimenze II: 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tzv. národní urbánní centra rozvoje (zahrnuje středně velká centra, která mají regionální význam a integrují ekonomické, společenské a sociální aktivity pro své zázemí).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Centra </a:t>
            </a:r>
            <a:r>
              <a:rPr lang="cs-CZ" sz="1800" dirty="0" err="1" smtClean="0"/>
              <a:t>nadregionálního</a:t>
            </a:r>
            <a:r>
              <a:rPr lang="cs-CZ" sz="1800" dirty="0" smtClean="0"/>
              <a:t> významu a regionální centra 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Orientačně - 25.000</a:t>
            </a:r>
          </a:p>
          <a:p>
            <a:pPr marL="914400" lvl="1" indent="-457200">
              <a:lnSpc>
                <a:spcPct val="80000"/>
              </a:lnSpc>
            </a:pPr>
            <a:endParaRPr lang="cs-CZ" sz="1800" dirty="0" smtClean="0"/>
          </a:p>
          <a:p>
            <a:pPr marL="533400" indent="-533400">
              <a:lnSpc>
                <a:spcPct val="80000"/>
              </a:lnSpc>
            </a:pPr>
            <a:r>
              <a:rPr lang="cs-CZ" sz="2000" dirty="0" smtClean="0"/>
              <a:t>Územní dimenze: 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zahrnuje především menší města a jejich okolí jako nositele dlouhodobé stabilizace území. 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Poradní sbory ORP a obce pod 25.000 </a:t>
            </a:r>
          </a:p>
          <a:p>
            <a:pPr marL="914400" lvl="1" indent="-457200">
              <a:lnSpc>
                <a:spcPct val="80000"/>
              </a:lnSpc>
            </a:pPr>
            <a:r>
              <a:rPr lang="cs-CZ" sz="1800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Východiska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Plzeň (další data a obrázky)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Plzeň město 		167.000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Okres Plzeň město 	185.000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Okres Plzeň sever	  76.000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Okres Plzeň jih		  62.000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Celkem 			323.000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cs-CZ" sz="2000" dirty="0" smtClean="0"/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Koncentrace průmyslu, služeb, VŠ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Posice na západní hranici, blízkost trhů SRN a EU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Škoda </a:t>
            </a:r>
            <a:r>
              <a:rPr lang="cs-CZ" sz="2000" dirty="0" err="1" smtClean="0"/>
              <a:t>Transportation</a:t>
            </a:r>
            <a:r>
              <a:rPr lang="cs-CZ" sz="2000" dirty="0" smtClean="0"/>
              <a:t>, Škoda </a:t>
            </a:r>
            <a:r>
              <a:rPr lang="cs-CZ" sz="2000" dirty="0" err="1" smtClean="0"/>
              <a:t>Energo</a:t>
            </a:r>
            <a:r>
              <a:rPr lang="cs-CZ" sz="2000" dirty="0" smtClean="0"/>
              <a:t>, </a:t>
            </a:r>
            <a:r>
              <a:rPr lang="cs-CZ" sz="2000" dirty="0" err="1" smtClean="0"/>
              <a:t>Pilsner</a:t>
            </a:r>
            <a:r>
              <a:rPr lang="cs-CZ" sz="2000" dirty="0" smtClean="0"/>
              <a:t> </a:t>
            </a:r>
            <a:r>
              <a:rPr lang="cs-CZ" sz="2000" dirty="0" err="1" smtClean="0"/>
              <a:t>Urquel</a:t>
            </a:r>
            <a:r>
              <a:rPr lang="cs-CZ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EHMK Plzeň 2015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Pohled na Plzeň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1507" name="Picture 5" descr="http://www.czso.cz/csu/2009edicniplan.nsf/t/41003DAC88/$File/13-321361-09k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628775"/>
            <a:ext cx="8207375" cy="481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</TotalTime>
  <Words>254</Words>
  <Application>Microsoft Office PowerPoint</Application>
  <PresentationFormat>Předvádění na obrazovce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Budoucnost strukturálních fondů   Plzeň 2014+  |Arnost Marks  </vt:lpstr>
      <vt:lpstr>Budoucí politika soudržnosti EU a ČR </vt:lpstr>
      <vt:lpstr>Územní dimenze ČR</vt:lpstr>
      <vt:lpstr>Priority urbánní a územní dimenze/SMO</vt:lpstr>
      <vt:lpstr>Návrh MMR vláda</vt:lpstr>
      <vt:lpstr>Územní dimenze/SRR</vt:lpstr>
      <vt:lpstr>Územní dimenze SMO</vt:lpstr>
      <vt:lpstr>Východiska </vt:lpstr>
      <vt:lpstr>Pohled na Plzeň</vt:lpstr>
      <vt:lpstr>Cíle EU/ČR a Plzeň</vt:lpstr>
      <vt:lpstr>Cíle Plzně </vt:lpstr>
      <vt:lpstr>Vize Plzně 2014+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Válek</dc:creator>
  <cp:lastModifiedBy>Prokop Zbyněk</cp:lastModifiedBy>
  <cp:revision>104</cp:revision>
  <cp:lastPrinted>2012-09-24T09:53:52Z</cp:lastPrinted>
  <dcterms:created xsi:type="dcterms:W3CDTF">2006-02-14T08:41:36Z</dcterms:created>
  <dcterms:modified xsi:type="dcterms:W3CDTF">2012-10-24T11:56:50Z</dcterms:modified>
</cp:coreProperties>
</file>