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987425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857A1-D814-4831-8192-CB060F3A7DD7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8F623-8920-4C59-A10A-03FF29D6D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40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duda@plzensky-kraj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716379"/>
            <a:ext cx="7772400" cy="187692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sz="3600" dirty="0" smtClean="0"/>
              <a:t>Krajský akční plán rozvoje vzdělávání plzeňského kraje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Aktuální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0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přípravy KAP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600" dirty="0" smtClean="0"/>
              <a:t>Analýza potřeb v území pro potřeby KAP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Finální podoba do konce května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 smtClean="0"/>
              <a:t>Dokument KAP - Prioritizace </a:t>
            </a:r>
            <a:r>
              <a:rPr lang="cs-CZ" sz="2600" dirty="0"/>
              <a:t>potřeb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/>
              <a:t>Projednání </a:t>
            </a:r>
            <a:r>
              <a:rPr lang="cs-CZ" sz="1700" dirty="0" smtClean="0"/>
              <a:t>dílčích priorit na příslušných </a:t>
            </a:r>
            <a:r>
              <a:rPr lang="cs-CZ" sz="1700" dirty="0"/>
              <a:t>platformách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/>
              <a:t>Zaslání k připomínkám všem členům PS Vzdělávání (druhá polovina června)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/>
              <a:t>Schválení na 4. zasedání PS Vzdělávání (polovina července)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/>
              <a:t>Schválení RSK (do poloviny srpna)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Projednání v Radě </a:t>
            </a:r>
            <a:r>
              <a:rPr lang="cs-CZ" sz="1700" dirty="0"/>
              <a:t>Plzeňského kraje (22. 8. 2016</a:t>
            </a:r>
            <a:r>
              <a:rPr lang="cs-CZ" sz="17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 smtClean="0"/>
              <a:t>Rámec pro podporu infrastruktury a investic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Projednání na platformě Polytechnické vzdělávání … (20. 5. 2016)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Zaslání k připomínkám všem členům PS Vzdělávání (druhá polovina června)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Schválení na 4. zasedání PS Vzdělávání (polovina července)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Schválení RSK (do poloviny srpna)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700" dirty="0" smtClean="0"/>
              <a:t>Projednání v Radě Plzeňského kraje (22. 8. 2016)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54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přípravy </a:t>
            </a:r>
            <a:r>
              <a:rPr lang="cs-CZ" dirty="0" smtClean="0"/>
              <a:t>KAP (2)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Workshopy pro ředitele </a:t>
            </a:r>
            <a:r>
              <a:rPr lang="cs-CZ" sz="2400" dirty="0" smtClean="0"/>
              <a:t>škol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V průběhu května a června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Tvorba KAP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Tvorba (červenec, srpen)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Schválení odborným garantem (srpen)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Schválení na 5. zasedání PS Vzdělávání (září)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Schválení RSK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Schválení MŠMT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Setkání s realizátory MAP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cs-CZ" sz="1600" dirty="0" smtClean="0"/>
              <a:t>9. 5. 2016</a:t>
            </a:r>
          </a:p>
          <a:p>
            <a:pPr lvl="3">
              <a:buFont typeface="Wingdings" panose="05000000000000000000" pitchFamily="2" charset="2"/>
              <a:buChar char="v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6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Harmonogram důležitých výzev IROP pro SŠ a VOŠ v roce 2016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411968" cy="402336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100" dirty="0" smtClean="0"/>
              <a:t>36. výzva IROP – Infrastruktura pro střední školy a VOŠ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100" dirty="0" smtClean="0"/>
              <a:t>37. výzva IROP – Infrastruktura pro střední školy a VOŠ pro SVL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100" dirty="0" smtClean="0"/>
              <a:t>Plán vyhlášení: 18. 5. 2016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100" dirty="0" smtClean="0"/>
              <a:t>Příjem žádostí do: 18. 11. 2016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100" dirty="0" smtClean="0"/>
              <a:t>Celková alokace: 1,54 mld. Kč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100" dirty="0" smtClean="0"/>
              <a:t>Podmínkou vazba na KAP</a:t>
            </a:r>
          </a:p>
          <a:p>
            <a:pPr lvl="0">
              <a:buClr>
                <a:srgbClr val="1CADE4"/>
              </a:buClr>
              <a:buFont typeface="Wingdings" panose="05000000000000000000" pitchFamily="2" charset="2"/>
              <a:buChar char="v"/>
            </a:pPr>
            <a:r>
              <a:rPr lang="cs-CZ" sz="3100" dirty="0" smtClean="0">
                <a:solidFill>
                  <a:prstClr val="black"/>
                </a:solidFill>
              </a:rPr>
              <a:t>51. výzva IROP – Infrastruktura pro zájmové, neformální a celoživotní vzdělávání</a:t>
            </a:r>
          </a:p>
          <a:p>
            <a:pPr>
              <a:buClr>
                <a:srgbClr val="1CADE4"/>
              </a:buClr>
              <a:buFont typeface="Wingdings" panose="05000000000000000000" pitchFamily="2" charset="2"/>
              <a:buChar char="v"/>
            </a:pPr>
            <a:r>
              <a:rPr lang="cs-CZ" sz="3100" dirty="0" smtClean="0">
                <a:solidFill>
                  <a:prstClr val="black"/>
                </a:solidFill>
              </a:rPr>
              <a:t>52. výzva IROP - </a:t>
            </a:r>
            <a:r>
              <a:rPr lang="cs-CZ" sz="3100" dirty="0">
                <a:solidFill>
                  <a:prstClr val="black"/>
                </a:solidFill>
              </a:rPr>
              <a:t>Infrastruktura pro zájmové, neformální a celoživotní </a:t>
            </a:r>
            <a:r>
              <a:rPr lang="cs-CZ" sz="3100" dirty="0" smtClean="0">
                <a:solidFill>
                  <a:prstClr val="black"/>
                </a:solidFill>
              </a:rPr>
              <a:t>vzděláván </a:t>
            </a:r>
            <a:r>
              <a:rPr lang="cs-CZ" sz="3100" dirty="0" smtClean="0">
                <a:solidFill>
                  <a:prstClr val="black"/>
                </a:solidFill>
              </a:rPr>
              <a:t>pro SVL</a:t>
            </a:r>
          </a:p>
          <a:p>
            <a:pPr lvl="2">
              <a:buClr>
                <a:srgbClr val="1CADE4"/>
              </a:buClr>
              <a:buFont typeface="Wingdings" panose="05000000000000000000" pitchFamily="2" charset="2"/>
              <a:buChar char="v"/>
            </a:pPr>
            <a:r>
              <a:rPr lang="cs-CZ" sz="2100" dirty="0" smtClean="0">
                <a:solidFill>
                  <a:prstClr val="black"/>
                </a:solidFill>
              </a:rPr>
              <a:t>Plán vyhlášení: 14. 7. 2016</a:t>
            </a:r>
          </a:p>
          <a:p>
            <a:pPr lvl="2">
              <a:buClr>
                <a:srgbClr val="1CADE4"/>
              </a:buClr>
              <a:buFont typeface="Wingdings" panose="05000000000000000000" pitchFamily="2" charset="2"/>
              <a:buChar char="v"/>
            </a:pPr>
            <a:r>
              <a:rPr lang="cs-CZ" sz="2100" dirty="0" smtClean="0">
                <a:solidFill>
                  <a:prstClr val="black"/>
                </a:solidFill>
              </a:rPr>
              <a:t>Příjem žádostí do: únor 2017</a:t>
            </a:r>
          </a:p>
          <a:p>
            <a:pPr lvl="2">
              <a:buClr>
                <a:srgbClr val="1CADE4"/>
              </a:buClr>
              <a:buFont typeface="Wingdings" panose="05000000000000000000" pitchFamily="2" charset="2"/>
              <a:buChar char="v"/>
            </a:pPr>
            <a:r>
              <a:rPr lang="cs-CZ" sz="2100" dirty="0" smtClean="0">
                <a:solidFill>
                  <a:prstClr val="black"/>
                </a:solidFill>
              </a:rPr>
              <a:t>Celková alokace: 593 mil. Kč</a:t>
            </a:r>
          </a:p>
          <a:p>
            <a:pPr lvl="2">
              <a:buClr>
                <a:srgbClr val="1CADE4"/>
              </a:buClr>
              <a:buFont typeface="Wingdings" panose="05000000000000000000" pitchFamily="2" charset="2"/>
              <a:buChar char="v"/>
            </a:pPr>
            <a:r>
              <a:rPr lang="cs-CZ" sz="2100" dirty="0" smtClean="0">
                <a:solidFill>
                  <a:prstClr val="black"/>
                </a:solidFill>
              </a:rPr>
              <a:t>Podmínkou vazba na MAP/KAP</a:t>
            </a:r>
            <a:endParaRPr lang="cs-CZ" sz="2100" dirty="0">
              <a:solidFill>
                <a:prstClr val="black"/>
              </a:solidFill>
            </a:endParaRPr>
          </a:p>
          <a:p>
            <a:pPr lvl="0">
              <a:buClr>
                <a:srgbClr val="1CADE4"/>
              </a:buClr>
              <a:buFont typeface="Wingdings" panose="05000000000000000000" pitchFamily="2" charset="2"/>
              <a:buChar char="v"/>
            </a:pPr>
            <a:endParaRPr lang="cs-CZ" dirty="0" smtClean="0">
              <a:solidFill>
                <a:prstClr val="black"/>
              </a:solidFill>
            </a:endParaRPr>
          </a:p>
          <a:p>
            <a:pPr marL="310896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45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743712"/>
            <a:ext cx="9720073" cy="55656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65. výzva IROP – Regionální vzdělávání ITI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Plán vyhlášení: září 2016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67. výzva IROP – Komunitně vedený místní rozvoj – vzdělávání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Plán vyhlášení: listopad 2016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Klíčové kompetence IROP:</a:t>
            </a:r>
          </a:p>
          <a:p>
            <a:pPr marL="0" indent="0">
              <a:buNone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Komunikace v cizích jazycích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Přírodní vědy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Technické a řemeslné obory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Práce s digitálními technologiemi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24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Harmonogram důležitých výzev OP VVV pro SŠ a VOŠ v roce 2016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Tematické sítě a partnerství – 14 krajských témat z KAP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Plán vyhlášení: listopad 2016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Příjem žádostí do: únor 2017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Povinné téma: Školská inkluzivní koncepce kraje + jedno volitelné téma z KAP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Šablony pro SŠ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/>
              <a:t>Plán vyhlášení: </a:t>
            </a:r>
            <a:r>
              <a:rPr lang="cs-CZ" sz="1600" dirty="0" smtClean="0"/>
              <a:t>listopad </a:t>
            </a:r>
            <a:r>
              <a:rPr lang="cs-CZ" sz="1600" dirty="0"/>
              <a:t>2016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/>
              <a:t>Příjem žádostí do: únor 2017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Např. kariérový poradce, koordinátor spolupráce se zaměstnavateli, mobility apod.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 smtClean="0"/>
              <a:t>Podpora žáků se zdravotním postižením (Implementace APIV)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Plán vyhlášení: červenec 2016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Příjem žádostí do: prosinec 2016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Podpora dětí a žáků se zdravotním postižením, příprava kurzů a metodických materiálů pro učitele apod.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676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Mgr. Petr Duda</a:t>
            </a:r>
          </a:p>
          <a:p>
            <a:r>
              <a:rPr lang="cs-CZ" dirty="0"/>
              <a:t>Tel: 377 195 102, Mob: 734 524 005</a:t>
            </a:r>
          </a:p>
          <a:p>
            <a:r>
              <a:rPr lang="cs-CZ" dirty="0">
                <a:hlinkClick r:id="rId2"/>
              </a:rPr>
              <a:t>petr.duda@plzensky-kraj.cz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1077</TotalTime>
  <Words>485</Words>
  <Application>Microsoft Office PowerPoint</Application>
  <PresentationFormat>Širokoúhlá obrazovka</PresentationFormat>
  <Paragraphs>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Tw Cen MT</vt:lpstr>
      <vt:lpstr>Tw Cen MT Condensed</vt:lpstr>
      <vt:lpstr>Wingdings</vt:lpstr>
      <vt:lpstr>Wingdings 3</vt:lpstr>
      <vt:lpstr>Integrál</vt:lpstr>
      <vt:lpstr>Krajský akční plán rozvoje vzdělávání plzeňského kraje</vt:lpstr>
      <vt:lpstr>Proces přípravy KAP (1)</vt:lpstr>
      <vt:lpstr>Proces přípravy KAP (2) </vt:lpstr>
      <vt:lpstr>Harmonogram důležitých výzev IROP pro SŠ a VOŠ v roce 2016</vt:lpstr>
      <vt:lpstr>Prezentace aplikace PowerPoint</vt:lpstr>
      <vt:lpstr>Harmonogram důležitých výzev OP VVV pro SŠ a VOŠ v roce 2016</vt:lpstr>
      <vt:lpstr>Děkuji za pozornost</vt:lpstr>
    </vt:vector>
  </TitlesOfParts>
  <Company>Plzeňský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akční plán rozvoje vzdělávání plzeňského kraje</dc:title>
  <dc:creator>Duda Petr</dc:creator>
  <cp:lastModifiedBy>Duda Petr</cp:lastModifiedBy>
  <cp:revision>44</cp:revision>
  <cp:lastPrinted>2016-03-02T11:48:29Z</cp:lastPrinted>
  <dcterms:created xsi:type="dcterms:W3CDTF">2016-02-25T09:12:51Z</dcterms:created>
  <dcterms:modified xsi:type="dcterms:W3CDTF">2016-04-26T10:06:34Z</dcterms:modified>
</cp:coreProperties>
</file>