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05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98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1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27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08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3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2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93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79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8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AF45-D6CD-4E78-9E36-0B48254008F5}" type="datetimeFigureOut">
              <a:rPr lang="cs-CZ" smtClean="0"/>
              <a:t>20.1.2014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2CF7-A3C5-4D5C-9E8B-2FC32131FD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8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Sanace kontaminovaného území Koloveč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560840" cy="1752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Kontrolní den 21.1.2014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Dodavatel Sdružení Koloveč 2013 (.A.S.A, spol. s r.o. a </a:t>
            </a:r>
            <a:r>
              <a:rPr lang="cs-CZ" sz="2000" dirty="0" err="1" smtClean="0">
                <a:solidFill>
                  <a:schemeClr val="tx1"/>
                </a:solidFill>
              </a:rPr>
              <a:t>KHSanace</a:t>
            </a:r>
            <a:r>
              <a:rPr lang="cs-CZ" sz="2000" dirty="0" smtClean="0">
                <a:solidFill>
                  <a:schemeClr val="tx1"/>
                </a:solidFill>
              </a:rPr>
              <a:t> s.r.o.)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9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2"/>
          <p:cNvSpPr txBox="1">
            <a:spLocks/>
          </p:cNvSpPr>
          <p:nvPr/>
        </p:nvSpPr>
        <p:spPr>
          <a:xfrm>
            <a:off x="722313" y="1196752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Instalace </a:t>
            </a:r>
            <a:r>
              <a:rPr lang="cs-CZ" sz="2800" dirty="0" err="1" smtClean="0">
                <a:solidFill>
                  <a:schemeClr val="tx1"/>
                </a:solidFill>
              </a:rPr>
              <a:t>ventingové</a:t>
            </a:r>
            <a:r>
              <a:rPr lang="cs-CZ" sz="2800" dirty="0" smtClean="0">
                <a:solidFill>
                  <a:schemeClr val="tx1"/>
                </a:solidFill>
              </a:rPr>
              <a:t> jednotky (odsávání půdního vzduchu s </a:t>
            </a:r>
            <a:r>
              <a:rPr lang="cs-CZ" sz="2800" dirty="0" err="1" smtClean="0">
                <a:solidFill>
                  <a:schemeClr val="tx1"/>
                </a:solidFill>
              </a:rPr>
              <a:t>ClU</a:t>
            </a:r>
            <a:r>
              <a:rPr lang="cs-CZ" sz="2800" dirty="0" smtClean="0">
                <a:solidFill>
                  <a:schemeClr val="tx1"/>
                </a:solidFill>
              </a:rPr>
              <a:t>) – napojeno 9 a 8 vrtů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Provoz po dobu 12 měsíců, provoz spuštěn 20.1.2014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27584" y="26064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7. Provoz </a:t>
            </a:r>
            <a:r>
              <a:rPr lang="cs-CZ" sz="3200" dirty="0" err="1" smtClean="0"/>
              <a:t>ventingu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3096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9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8. Provoz systému pro sanaci vody</a:t>
            </a:r>
            <a:endParaRPr lang="cs-CZ" sz="3200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722313" y="941685"/>
            <a:ext cx="7772400" cy="3711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Instalace sanační stanice (čerpání podzemní vody s </a:t>
            </a:r>
            <a:r>
              <a:rPr lang="cs-CZ" sz="2400" dirty="0" err="1" smtClean="0">
                <a:solidFill>
                  <a:schemeClr val="tx1"/>
                </a:solidFill>
              </a:rPr>
              <a:t>ClU</a:t>
            </a:r>
            <a:r>
              <a:rPr lang="cs-CZ" sz="2400" dirty="0" smtClean="0">
                <a:solidFill>
                  <a:schemeClr val="tx1"/>
                </a:solidFill>
              </a:rPr>
              <a:t>, dekontaminace a její zasakování) – napojeny 3 vrty jako ochrana okolí lokality a objekt studna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Aplikace syrovátky do prostoru ohniska znečištění – podpora přirozeného rozkladu </a:t>
            </a:r>
            <a:r>
              <a:rPr lang="cs-CZ" sz="2400" dirty="0" err="1" smtClean="0">
                <a:solidFill>
                  <a:schemeClr val="tx1"/>
                </a:solidFill>
              </a:rPr>
              <a:t>ClU</a:t>
            </a:r>
            <a:r>
              <a:rPr lang="cs-CZ" sz="2400" dirty="0" smtClean="0">
                <a:solidFill>
                  <a:schemeClr val="tx1"/>
                </a:solidFill>
              </a:rPr>
              <a:t> na neškodné látky – první aplikace 13.1.2014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Provoz po dobu 24 měsíců  - zahájeno 18.12.2013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 roce 2013 přečištěno 30 m3 podzemní vody</a:t>
            </a:r>
          </a:p>
        </p:txBody>
      </p:sp>
    </p:spTree>
    <p:extLst>
      <p:ext uri="{BB962C8B-B14F-4D97-AF65-F5344CB8AC3E}">
        <p14:creationId xmlns:p14="http://schemas.microsoft.com/office/powerpoint/2010/main" val="228204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755576" y="54868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9. Monitoring</a:t>
            </a:r>
            <a:endParaRPr lang="cs-CZ" sz="3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67544" y="1229718"/>
            <a:ext cx="7772400" cy="3639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solidFill>
                  <a:schemeClr val="tx1"/>
                </a:solidFill>
              </a:rPr>
              <a:t>Spočívá v odběrech vzorků vybraných matric a provedení laboratorních analýz</a:t>
            </a: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Monitoring stavebních materiálů </a:t>
            </a:r>
            <a:r>
              <a:rPr lang="cs-CZ" sz="2400" dirty="0" smtClean="0">
                <a:solidFill>
                  <a:schemeClr val="tx1"/>
                </a:solidFill>
              </a:rPr>
              <a:t>– zjištěno že výluhy se pohybují na úrovni I.-II. třídy vyluhovatelnosti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Monitoring těžených zemin včetně dna a stěn výkopové jámy </a:t>
            </a:r>
            <a:r>
              <a:rPr lang="cs-CZ" sz="2400" dirty="0" smtClean="0">
                <a:solidFill>
                  <a:schemeClr val="tx1"/>
                </a:solidFill>
              </a:rPr>
              <a:t>– těžba dokumentována 36 vzorky, dle výsledků tříděno na skrývku a kontaminovaný materiál</a:t>
            </a:r>
          </a:p>
          <a:p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- vzorkování výkopu – nadlimitní vzorky 3 z 20, po </a:t>
            </a:r>
            <a:r>
              <a:rPr lang="cs-CZ" sz="2400" dirty="0" err="1" smtClean="0">
                <a:solidFill>
                  <a:schemeClr val="tx1"/>
                </a:solidFill>
              </a:rPr>
              <a:t>dotěžbě</a:t>
            </a:r>
            <a:r>
              <a:rPr lang="cs-CZ" sz="2400" dirty="0" smtClean="0">
                <a:solidFill>
                  <a:schemeClr val="tx1"/>
                </a:solidFill>
              </a:rPr>
              <a:t> pouze 1 nadlimitní vzorek s obsahem </a:t>
            </a:r>
            <a:r>
              <a:rPr lang="cs-CZ" sz="2400" dirty="0" err="1" smtClean="0">
                <a:solidFill>
                  <a:schemeClr val="tx1"/>
                </a:solidFill>
              </a:rPr>
              <a:t>ClU</a:t>
            </a:r>
            <a:r>
              <a:rPr lang="cs-CZ" sz="2400" dirty="0" smtClean="0">
                <a:solidFill>
                  <a:schemeClr val="tx1"/>
                </a:solidFill>
              </a:rPr>
              <a:t> 18 mg/kg suš.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Monitoring podzemní vody </a:t>
            </a:r>
            <a:r>
              <a:rPr lang="cs-CZ" sz="2400" dirty="0" smtClean="0">
                <a:solidFill>
                  <a:schemeClr val="tx1"/>
                </a:solidFill>
              </a:rPr>
              <a:t>– AV-1 (</a:t>
            </a:r>
            <a:r>
              <a:rPr lang="cs-CZ" sz="2400" dirty="0">
                <a:solidFill>
                  <a:schemeClr val="tx1"/>
                </a:solidFill>
              </a:rPr>
              <a:t>5 874 </a:t>
            </a:r>
            <a:r>
              <a:rPr lang="cs-CZ" sz="2400" dirty="0" smtClean="0">
                <a:solidFill>
                  <a:schemeClr val="tx1"/>
                </a:solidFill>
              </a:rPr>
              <a:t>µg/l), limit dále překročen v HV-1, AV-4, studna  a   HJ-3 (400 – 750 µg/l)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Monitoring půdního vzduchu </a:t>
            </a:r>
            <a:r>
              <a:rPr lang="cs-CZ" sz="2400" dirty="0" smtClean="0">
                <a:solidFill>
                  <a:schemeClr val="tx1"/>
                </a:solidFill>
              </a:rPr>
              <a:t>– dosud neprováděn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76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3"/>
            <a:ext cx="7811145" cy="792088"/>
          </a:xfrm>
        </p:spPr>
        <p:txBody>
          <a:bodyPr/>
          <a:lstStyle/>
          <a:p>
            <a:r>
              <a:rPr lang="cs-CZ" dirty="0" smtClean="0"/>
              <a:t>Harmonogram prací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7772400" cy="13379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Březen – duben 2014: Povrchová úprava lokality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Leden 2014 – Leden 2015: Provoz </a:t>
            </a:r>
            <a:r>
              <a:rPr lang="cs-CZ" dirty="0" err="1" smtClean="0">
                <a:solidFill>
                  <a:schemeClr val="tx1"/>
                </a:solidFill>
              </a:rPr>
              <a:t>ventingu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Prosinec 2013– Září 2015: Provoz systému pro sanaci podzemní vody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93303" y="3068960"/>
            <a:ext cx="7811145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Jiné</a:t>
            </a:r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832048" y="3922803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Odtěžbou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bylo odstraněno </a:t>
            </a:r>
            <a:r>
              <a:rPr lang="cs-CZ" dirty="0" smtClean="0">
                <a:solidFill>
                  <a:schemeClr val="tx1"/>
                </a:solidFill>
              </a:rPr>
              <a:t>35 kg </a:t>
            </a:r>
            <a:r>
              <a:rPr lang="cs-CZ" dirty="0" err="1" smtClean="0">
                <a:solidFill>
                  <a:schemeClr val="tx1"/>
                </a:solidFill>
              </a:rPr>
              <a:t>ClU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 rohu budovy zjištěny podzemní jímky, odebrán vzorek kalu – zjištěno 180 mg/kg suš.</a:t>
            </a:r>
          </a:p>
        </p:txBody>
      </p:sp>
    </p:spTree>
    <p:extLst>
      <p:ext uri="{BB962C8B-B14F-4D97-AF65-F5344CB8AC3E}">
        <p14:creationId xmlns:p14="http://schemas.microsoft.com/office/powerpoint/2010/main" val="417976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Stará ekologická zátěž Koloveč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Kontaminace zemin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1" y="2174875"/>
            <a:ext cx="2795446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Kontaminace podzemní vody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57" y="2174875"/>
            <a:ext cx="2794511" cy="3951288"/>
          </a:xfrm>
        </p:spPr>
      </p:pic>
    </p:spTree>
    <p:extLst>
      <p:ext uri="{BB962C8B-B14F-4D97-AF65-F5344CB8AC3E}">
        <p14:creationId xmlns:p14="http://schemas.microsoft.com/office/powerpoint/2010/main" val="125269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Postup sanačních prací</a:t>
            </a:r>
            <a:br>
              <a:rPr lang="cs-CZ" sz="3200" dirty="0" smtClean="0"/>
            </a:br>
            <a:r>
              <a:rPr lang="cs-CZ" sz="2400" dirty="0" smtClean="0"/>
              <a:t>(období listopad – prosinec 2013)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556793"/>
            <a:ext cx="7772400" cy="417646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Demolice přístavku hlavní budovy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Statické zabezpečení budoucí výkopové jámy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Odtěžení kontaminovaných zemin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Odstranění vzniklých odpadů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Vybudování </a:t>
            </a:r>
            <a:r>
              <a:rPr lang="cs-CZ" sz="2400" dirty="0" err="1" smtClean="0">
                <a:solidFill>
                  <a:schemeClr val="tx1"/>
                </a:solidFill>
              </a:rPr>
              <a:t>ventingových</a:t>
            </a:r>
            <a:r>
              <a:rPr lang="cs-CZ" sz="2400" dirty="0" smtClean="0">
                <a:solidFill>
                  <a:schemeClr val="tx1"/>
                </a:solidFill>
              </a:rPr>
              <a:t> a hydrogeologických vrtů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Zásyp výkopové jámy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Provoz </a:t>
            </a:r>
            <a:r>
              <a:rPr lang="cs-CZ" sz="2400" dirty="0" err="1" smtClean="0">
                <a:solidFill>
                  <a:schemeClr val="tx1"/>
                </a:solidFill>
              </a:rPr>
              <a:t>ventingu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Provoz systému pro sanaci podzemní vody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</a:rPr>
              <a:t>Monitoring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9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362075"/>
          </a:xfrm>
        </p:spPr>
        <p:txBody>
          <a:bodyPr>
            <a:normAutofit/>
          </a:bodyPr>
          <a:lstStyle/>
          <a:p>
            <a:r>
              <a:rPr lang="cs-CZ" sz="3200" dirty="0" smtClean="0"/>
              <a:t>1. Demolice přístavku hlavní budovy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340769"/>
            <a:ext cx="7772400" cy="230425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Vyklizení objektu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Ruční odstrojení střešních konstrukcí a stropních podhledů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Ruční odstranění 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Demolice obvodového pláště budovy o rozměrech 15 x 6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 Demolice podlahy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Roztřídění nekontaminované a kontaminované suti a odvoz k odstranění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9040"/>
            <a:ext cx="3360373" cy="2520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615866"/>
            <a:ext cx="3591272" cy="26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2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27584" y="26064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2. Statické zabezpečení budoucí výkopové jámy</a:t>
            </a:r>
            <a:endParaRPr lang="cs-CZ" sz="3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722313" y="1340769"/>
            <a:ext cx="7772400" cy="2016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Vyvrtání a instalace vertikálních opěrných prvků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Instalace ocelového rámu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Spuštění dřevěného pažení souběžně s postupem výkopových prací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Odvrtání </a:t>
            </a:r>
            <a:r>
              <a:rPr lang="cs-CZ" sz="2800" dirty="0" err="1" smtClean="0">
                <a:solidFill>
                  <a:schemeClr val="tx1"/>
                </a:solidFill>
              </a:rPr>
              <a:t>mikropilotů</a:t>
            </a:r>
            <a:r>
              <a:rPr lang="cs-CZ" sz="2800" dirty="0" smtClean="0">
                <a:solidFill>
                  <a:schemeClr val="tx1"/>
                </a:solidFill>
              </a:rPr>
              <a:t> pod hlavní budovu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4" y="3789040"/>
            <a:ext cx="3515883" cy="26369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717040"/>
            <a:ext cx="3611881" cy="27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2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27584" y="260648"/>
            <a:ext cx="7772400" cy="681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3. Odtěžení kontaminovaných zemin</a:t>
            </a:r>
            <a:endParaRPr lang="cs-CZ" sz="3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722313" y="1340769"/>
            <a:ext cx="7772400" cy="2448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Těžba byla po vrstvách cca 1m, souběžně instalace opěrných dřevěných prvků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1 m vrstva vždy předem ovzorkována pro třídění zemin dle koncentrace </a:t>
            </a:r>
            <a:r>
              <a:rPr lang="cs-CZ" sz="2800" dirty="0" err="1" smtClean="0">
                <a:solidFill>
                  <a:schemeClr val="tx1"/>
                </a:solidFill>
              </a:rPr>
              <a:t>ClU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Dosažená hloubka 3,5 – 4,6 m, objem výkopu 229 m3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Nekontaminované zeminy uloženy na </a:t>
            </a:r>
            <a:r>
              <a:rPr lang="cs-CZ" sz="2800" dirty="0" err="1" smtClean="0">
                <a:solidFill>
                  <a:schemeClr val="tx1"/>
                </a:solidFill>
              </a:rPr>
              <a:t>mezideponii</a:t>
            </a:r>
            <a:r>
              <a:rPr lang="cs-CZ" sz="2800" dirty="0" smtClean="0">
                <a:solidFill>
                  <a:schemeClr val="tx1"/>
                </a:solidFill>
              </a:rPr>
              <a:t>, kontaminované odvezeny k odstranění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77072"/>
            <a:ext cx="3059832" cy="22948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27821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827584" y="26064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4. Odstranění odpadů</a:t>
            </a:r>
            <a:endParaRPr lang="cs-CZ" sz="3200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722313" y="1340769"/>
            <a:ext cx="7772400" cy="4464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339"/>
              </p:ext>
            </p:extLst>
          </p:nvPr>
        </p:nvGraphicFramePr>
        <p:xfrm>
          <a:off x="468053" y="1382849"/>
          <a:ext cx="8026660" cy="3593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2084"/>
                <a:gridCol w="977159"/>
                <a:gridCol w="1116753"/>
                <a:gridCol w="3210664"/>
              </a:tblGrid>
              <a:tr h="780860">
                <a:tc>
                  <a:txBody>
                    <a:bodyPr/>
                    <a:lstStyle/>
                    <a:p>
                      <a:pPr indent="24765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Charakter odpadu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Zatřídění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Množství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Místo odstranění</a:t>
                      </a: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Kontaminované vrtné jádro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N 01 05 06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1,1 </a:t>
                      </a: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Quail</a:t>
                      </a:r>
                      <a:r>
                        <a:rPr lang="cs-CZ" sz="1600" dirty="0" smtClean="0">
                          <a:effectLst/>
                        </a:rPr>
                        <a:t> - Hůrka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indent="384810"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Kontaminovaná zemina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N 17 05 03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275,77 </a:t>
                      </a: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err="1" smtClean="0">
                          <a:effectLst/>
                        </a:rPr>
                        <a:t>Quail</a:t>
                      </a:r>
                      <a:r>
                        <a:rPr lang="cs-CZ" sz="1600" dirty="0" smtClean="0">
                          <a:effectLst/>
                        </a:rPr>
                        <a:t> - Hůrka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Demoliční odpad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O 17 01 07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126 </a:t>
                      </a: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dirty="0" smtClean="0">
                          <a:effectLst/>
                        </a:rPr>
                        <a:t>Recyklace – AZS 98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Kontaminovaný demoliční odpad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N 17 01 06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53,89 </a:t>
                      </a: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>
                          <a:effectLst/>
                        </a:rPr>
                        <a:t>Quail</a:t>
                      </a:r>
                      <a:r>
                        <a:rPr lang="cs-CZ" sz="1600" dirty="0" smtClean="0">
                          <a:effectLst/>
                        </a:rPr>
                        <a:t> - Hůrka</a:t>
                      </a:r>
                      <a:endParaRPr lang="cs-CZ" sz="160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Demoliční odpad s azbestem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N 17 06 05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8,92 </a:t>
                      </a: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ASA - Tisová</a:t>
                      </a: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Dřevo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O 17 02 01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2,76 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dirty="0" smtClean="0">
                          <a:effectLst/>
                        </a:rPr>
                        <a:t> ASA - Tisová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Sklo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O 17 02 02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0,78 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ASA - Tisová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1795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Celkem odpadů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469,22 </a:t>
                      </a: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57313" y="2746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6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827584" y="26064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5. Vybudování </a:t>
            </a:r>
            <a:r>
              <a:rPr lang="cs-CZ" sz="3200" dirty="0" err="1" smtClean="0"/>
              <a:t>ventingových</a:t>
            </a:r>
            <a:r>
              <a:rPr lang="cs-CZ" sz="3200" dirty="0" smtClean="0"/>
              <a:t> a hydrogeologických vrtů</a:t>
            </a:r>
            <a:endParaRPr lang="cs-CZ" sz="3200" dirty="0"/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722312" y="1340769"/>
            <a:ext cx="7877671" cy="28083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9 ks horizontálních </a:t>
            </a:r>
            <a:r>
              <a:rPr lang="cs-CZ" sz="2800" dirty="0" err="1" smtClean="0">
                <a:solidFill>
                  <a:schemeClr val="tx1"/>
                </a:solidFill>
              </a:rPr>
              <a:t>ventingových</a:t>
            </a:r>
            <a:r>
              <a:rPr lang="cs-CZ" sz="2800" dirty="0" smtClean="0">
                <a:solidFill>
                  <a:schemeClr val="tx1"/>
                </a:solidFill>
              </a:rPr>
              <a:t> vrtů – provedeno ve výkopové jámě pod hl. budovu (délka 6 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8 ks vertikálních </a:t>
            </a:r>
            <a:r>
              <a:rPr lang="cs-CZ" sz="2800" dirty="0" err="1" smtClean="0">
                <a:solidFill>
                  <a:schemeClr val="tx1"/>
                </a:solidFill>
              </a:rPr>
              <a:t>ventingových</a:t>
            </a:r>
            <a:r>
              <a:rPr lang="cs-CZ" sz="2800" dirty="0" smtClean="0">
                <a:solidFill>
                  <a:schemeClr val="tx1"/>
                </a:solidFill>
              </a:rPr>
              <a:t> vrtů do hloubky 3 - 5 m (vedle výkopové jámy)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4 ks aplikačních hydrogeologických vrtů do průměrné hl. 7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2 ks čerpacích hydrogeologických vrtů do průměrné hl. 9 m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65104"/>
            <a:ext cx="2819472" cy="211460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73" y="4265710"/>
            <a:ext cx="2951996" cy="221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827584" y="260649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6. Zásyp výkopové jámy</a:t>
            </a:r>
            <a:endParaRPr lang="cs-CZ" sz="3200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722313" y="1052736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Výkopová jáma byla zasypána po vrstvách cca 30 cm a zhutněna na niveletu cca – 0,5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Zásyp proveden výhradně skrývkovou zeminou a zakoupeným betonovým recyklátem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/>
                </a:solidFill>
              </a:rPr>
              <a:t>Opěrné prvky byly ponechány na místě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3168352" cy="23762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43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607</Words>
  <Application>Microsoft Office PowerPoint</Application>
  <PresentationFormat>Předvádění na obrazovce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Sanace kontaminovaného území Koloveč</vt:lpstr>
      <vt:lpstr>Stará ekologická zátěž Koloveč</vt:lpstr>
      <vt:lpstr>Postup sanačních prací (období listopad – prosinec 2013)</vt:lpstr>
      <vt:lpstr>1. Demolice přístavku hlavní budovy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Harmonogram prací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Hermanek</dc:creator>
  <cp:lastModifiedBy>Hermanek</cp:lastModifiedBy>
  <cp:revision>18</cp:revision>
  <dcterms:created xsi:type="dcterms:W3CDTF">2013-09-16T09:54:07Z</dcterms:created>
  <dcterms:modified xsi:type="dcterms:W3CDTF">2014-01-20T11:30:56Z</dcterms:modified>
</cp:coreProperties>
</file>