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84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3" r:id="rId16"/>
    <p:sldId id="270" r:id="rId17"/>
    <p:sldId id="271" r:id="rId18"/>
    <p:sldId id="275" r:id="rId19"/>
    <p:sldId id="285" r:id="rId20"/>
    <p:sldId id="286" r:id="rId21"/>
    <p:sldId id="287" r:id="rId22"/>
    <p:sldId id="279" r:id="rId23"/>
    <p:sldId id="28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2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35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Úvod do územní správy a samosprávy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200" y="5202238"/>
            <a:ext cx="6858000" cy="119856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seminář pro starosty obcí Plzeňského kraje</a:t>
            </a:r>
          </a:p>
          <a:p>
            <a:pPr algn="l"/>
            <a:endParaRPr lang="cs-CZ" sz="1200" dirty="0" smtClean="0"/>
          </a:p>
          <a:p>
            <a:pPr algn="l"/>
            <a:r>
              <a:rPr lang="cs-CZ" sz="1200" dirty="0" smtClean="0"/>
              <a:t>JUDr. Roman Kočí, MBA, </a:t>
            </a:r>
            <a:r>
              <a:rPr lang="cs-CZ" sz="1200" dirty="0" err="1" smtClean="0"/>
              <a:t>MSc</a:t>
            </a:r>
            <a:r>
              <a:rPr lang="cs-CZ" sz="1200" dirty="0" smtClean="0"/>
              <a:t>                                                                                               Plzeň, 23.11.2022</a:t>
            </a:r>
          </a:p>
          <a:p>
            <a:pPr algn="l"/>
            <a:r>
              <a:rPr lang="cs-CZ" sz="1200" dirty="0" smtClean="0"/>
              <a:t>vedoucí odboru právního a legislativního KÚPK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Právní předpisy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obecně závazná vyhláška obce</a:t>
            </a:r>
          </a:p>
          <a:p>
            <a:r>
              <a:rPr lang="cs-CZ" b="1" dirty="0"/>
              <a:t>nařízení obce </a:t>
            </a:r>
          </a:p>
          <a:p>
            <a:r>
              <a:rPr lang="cs-CZ" dirty="0"/>
              <a:t>vyhlášení právního předpisu – zveřejnění ve Sbírce právních předpisů územních samosprávných celků a některých správních úřadů (účinnost počátkem patnáctého dne následujícího po dni jeho vyhlášení, popř. pozdější)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Obecní legislativa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10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54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Právní předpisy obcí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dirty="0"/>
              <a:t>obecně závazné vyhlášky </a:t>
            </a:r>
          </a:p>
          <a:p>
            <a:pPr lvl="2" algn="just">
              <a:buFont typeface="Times New Roman" pitchFamily="18" charset="0"/>
              <a:buChar char="–"/>
            </a:pPr>
            <a:r>
              <a:rPr lang="cs-CZ" dirty="0"/>
              <a:t>vydávané zastupitelstvem obce v samostatné působnosti, zakotveno v Ústavě ČR</a:t>
            </a:r>
          </a:p>
          <a:p>
            <a:pPr lvl="2" algn="just">
              <a:buFont typeface="Times New Roman" pitchFamily="18" charset="0"/>
              <a:buChar char="–"/>
            </a:pPr>
            <a:r>
              <a:rPr lang="cs-CZ" dirty="0"/>
              <a:t>možno vydat na základě § 10 zákona o obcích nebo na základě zvláštní zákona</a:t>
            </a:r>
          </a:p>
          <a:p>
            <a:pPr lvl="2" algn="just">
              <a:buFont typeface="Times New Roman" pitchFamily="18" charset="0"/>
              <a:buChar char="–"/>
            </a:pPr>
            <a:r>
              <a:rPr lang="cs-CZ" dirty="0"/>
              <a:t>vydávají se zejména k zabezpečení místních záležitostí veřejného pořádku</a:t>
            </a:r>
          </a:p>
          <a:p>
            <a:pPr lvl="2" algn="just">
              <a:buFont typeface="Times New Roman" pitchFamily="18" charset="0"/>
              <a:buChar char="–"/>
            </a:pPr>
            <a:r>
              <a:rPr lang="cs-CZ" dirty="0"/>
              <a:t>dozor </a:t>
            </a:r>
            <a:r>
              <a:rPr lang="cs-CZ" dirty="0" smtClean="0"/>
              <a:t>provádí </a:t>
            </a:r>
            <a:r>
              <a:rPr lang="cs-CZ" dirty="0"/>
              <a:t>Ministerstvo vnitra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Obecní legislativa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11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150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Právní předpisy obcí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dirty="0"/>
              <a:t>nařízení obce</a:t>
            </a:r>
          </a:p>
          <a:p>
            <a:pPr lvl="2" algn="just">
              <a:buFont typeface="Times New Roman" pitchFamily="18" charset="0"/>
              <a:buChar char="–"/>
            </a:pPr>
            <a:r>
              <a:rPr lang="cs-CZ" dirty="0"/>
              <a:t>vydávané radou obce v přenesené působnosti, není-li v obcí rada zřízena vydává zastupitelstvo</a:t>
            </a:r>
          </a:p>
          <a:p>
            <a:pPr lvl="2" algn="just">
              <a:buFont typeface="Times New Roman" pitchFamily="18" charset="0"/>
              <a:buChar char="–"/>
            </a:pPr>
            <a:r>
              <a:rPr lang="cs-CZ" dirty="0"/>
              <a:t>obce s rozšířenou působností je mohou vydat pro celé území obce s rozšířenou působností</a:t>
            </a:r>
          </a:p>
          <a:p>
            <a:pPr lvl="2" algn="just">
              <a:buFont typeface="Times New Roman" pitchFamily="18" charset="0"/>
              <a:buChar char="–"/>
            </a:pPr>
            <a:r>
              <a:rPr lang="cs-CZ" dirty="0"/>
              <a:t>dozor </a:t>
            </a:r>
            <a:r>
              <a:rPr lang="cs-CZ" dirty="0" smtClean="0"/>
              <a:t>provádí </a:t>
            </a:r>
            <a:r>
              <a:rPr lang="cs-CZ" dirty="0"/>
              <a:t>krajský úřad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Obecní legislativa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995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Působnost zastupitelstva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dirty="0" smtClean="0"/>
              <a:t>rozhoduje </a:t>
            </a:r>
            <a:r>
              <a:rPr lang="cs-CZ" dirty="0"/>
              <a:t>v samostatné působnosti </a:t>
            </a:r>
            <a:r>
              <a:rPr lang="cs-CZ" dirty="0" smtClean="0"/>
              <a:t>obce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působnost je stanovena v § </a:t>
            </a:r>
            <a:r>
              <a:rPr lang="cs-CZ" dirty="0"/>
              <a:t>84 </a:t>
            </a:r>
            <a:r>
              <a:rPr lang="cs-CZ" dirty="0" smtClean="0"/>
              <a:t>a v § </a:t>
            </a:r>
            <a:r>
              <a:rPr lang="cs-CZ" dirty="0"/>
              <a:t>85 </a:t>
            </a:r>
            <a:r>
              <a:rPr lang="cs-CZ" dirty="0" smtClean="0"/>
              <a:t>zákona o obcích (vyhrazená </a:t>
            </a:r>
            <a:r>
              <a:rPr lang="cs-CZ" dirty="0"/>
              <a:t>působnost zastupitelstva </a:t>
            </a:r>
            <a:r>
              <a:rPr lang="cs-CZ" dirty="0" smtClean="0"/>
              <a:t>obce)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zastupitelstvo </a:t>
            </a:r>
            <a:r>
              <a:rPr lang="cs-CZ" dirty="0"/>
              <a:t>obce si může vyhradit další </a:t>
            </a:r>
            <a:r>
              <a:rPr lang="cs-CZ" dirty="0" smtClean="0"/>
              <a:t>pravomoci </a:t>
            </a:r>
            <a:r>
              <a:rPr lang="cs-CZ" dirty="0"/>
              <a:t>v samostatné působnosti obce mimo </a:t>
            </a:r>
            <a:r>
              <a:rPr lang="cs-CZ" dirty="0" smtClean="0"/>
              <a:t>pravomoci </a:t>
            </a:r>
            <a:r>
              <a:rPr lang="cs-CZ" dirty="0"/>
              <a:t>vyhrazené radě obce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Orgány obce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13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895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Působnost rady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cs-CZ" dirty="0"/>
              <a:t>rada </a:t>
            </a:r>
            <a:r>
              <a:rPr lang="cs-CZ" dirty="0" smtClean="0"/>
              <a:t>obce je výkonným orgánem obce v</a:t>
            </a:r>
            <a:r>
              <a:rPr lang="cs-CZ" dirty="0"/>
              <a:t> oblasti samostatné působnosti a ze své činnosti odpovídá zastupitelstvu </a:t>
            </a:r>
            <a:r>
              <a:rPr lang="cs-CZ" dirty="0" smtClean="0"/>
              <a:t>obce</a:t>
            </a:r>
          </a:p>
          <a:p>
            <a:pPr lvl="1" algn="just"/>
            <a:r>
              <a:rPr lang="cs-CZ" dirty="0" smtClean="0"/>
              <a:t>v</a:t>
            </a:r>
            <a:r>
              <a:rPr lang="cs-CZ" dirty="0"/>
              <a:t> oblasti přenesené působnosti přísluší radě obce rozhodovat, jen stanoví-li tak zákon (§ 99 odst. 1 zákona o obcích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působnost je stanovena v § </a:t>
            </a:r>
            <a:r>
              <a:rPr lang="cs-CZ" dirty="0"/>
              <a:t>102 odst. 2 </a:t>
            </a:r>
            <a:r>
              <a:rPr lang="cs-CZ" dirty="0" smtClean="0"/>
              <a:t>zákona o obcích (vyhrazená </a:t>
            </a:r>
            <a:r>
              <a:rPr lang="cs-CZ" dirty="0"/>
              <a:t>působnost rady </a:t>
            </a:r>
            <a:r>
              <a:rPr lang="cs-CZ" dirty="0" smtClean="0"/>
              <a:t>obce)</a:t>
            </a:r>
          </a:p>
          <a:p>
            <a:pPr lvl="1" algn="just"/>
            <a:r>
              <a:rPr lang="cs-CZ" dirty="0" smtClean="0"/>
              <a:t>v § 102 </a:t>
            </a:r>
            <a:r>
              <a:rPr lang="cs-CZ" dirty="0"/>
              <a:t>odst. 3 </a:t>
            </a:r>
            <a:r>
              <a:rPr lang="cs-CZ" dirty="0" smtClean="0"/>
              <a:t>je uvedena tzv</a:t>
            </a:r>
            <a:r>
              <a:rPr lang="cs-CZ" dirty="0"/>
              <a:t>. zbytková působnost rady </a:t>
            </a:r>
            <a:r>
              <a:rPr lang="cs-CZ" dirty="0" smtClean="0"/>
              <a:t>obce</a:t>
            </a:r>
          </a:p>
          <a:p>
            <a:pPr lvl="1" algn="just"/>
            <a:r>
              <a:rPr lang="cs-CZ" dirty="0" smtClean="0"/>
              <a:t>v </a:t>
            </a:r>
            <a:r>
              <a:rPr lang="cs-CZ" dirty="0"/>
              <a:t>obcích, kde není rada zřízena, vykonává působnost rady starosta vyjma taxativně uvedených kompetencí dle § 102 odst. 4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Orgány obce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14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223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b="1" dirty="0"/>
              <a:t>Základní náležitosti zápisů a usnesení z jednání orgánů obce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zákon o obcích stanoví povinnost </a:t>
            </a:r>
            <a:r>
              <a:rPr lang="cs-CZ" dirty="0"/>
              <a:t>pořizovat zápis ze zasedání zastupitelstva </a:t>
            </a:r>
            <a:r>
              <a:rPr lang="cs-CZ" dirty="0" smtClean="0"/>
              <a:t>a rady obce</a:t>
            </a:r>
            <a:endParaRPr lang="cs-CZ" dirty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zápise se vždy uvede počet přítomných členů </a:t>
            </a:r>
            <a:r>
              <a:rPr lang="cs-CZ" dirty="0" smtClean="0"/>
              <a:t>orgánu obce</a:t>
            </a:r>
            <a:r>
              <a:rPr lang="cs-CZ" dirty="0"/>
              <a:t>, schválený pořad jednání </a:t>
            </a:r>
            <a:r>
              <a:rPr lang="cs-CZ" dirty="0" smtClean="0"/>
              <a:t>zastupitelstva/rady </a:t>
            </a:r>
            <a:r>
              <a:rPr lang="cs-CZ" dirty="0"/>
              <a:t>obce, průběh a výsledek hlasování a přijatá </a:t>
            </a:r>
            <a:r>
              <a:rPr lang="cs-CZ" dirty="0" smtClean="0"/>
              <a:t>usnesení</a:t>
            </a:r>
            <a:endParaRPr lang="cs-CZ" dirty="0"/>
          </a:p>
          <a:p>
            <a:pPr algn="just"/>
            <a:r>
              <a:rPr lang="cs-CZ" dirty="0" smtClean="0"/>
              <a:t>usnesení </a:t>
            </a:r>
            <a:r>
              <a:rPr lang="cs-CZ" dirty="0"/>
              <a:t>je nutno formulovat dostatečně přesně a určitě, neboť jsou jimi schvalována právní jednání, která musí být dostatečně určitá a srozumitelná, jinak je možné jejich zpochybnění platnosti.</a:t>
            </a:r>
          </a:p>
          <a:p>
            <a:pPr algn="just"/>
            <a:r>
              <a:rPr lang="cs-CZ" dirty="0"/>
              <a:t>vhodné doplňovat zápis přílohami na které usnesení odkazují. Takové přílohy jsou součástí zápisu.</a:t>
            </a:r>
          </a:p>
          <a:p>
            <a:pPr algn="just"/>
            <a:r>
              <a:rPr lang="cs-CZ" dirty="0" smtClean="0"/>
              <a:t>zápis </a:t>
            </a:r>
            <a:r>
              <a:rPr lang="cs-CZ" dirty="0"/>
              <a:t>je nutno pořídit do 10 dnů </a:t>
            </a:r>
            <a:r>
              <a:rPr lang="cs-CZ" dirty="0" smtClean="0"/>
              <a:t>(7 dnů u rady) po </a:t>
            </a:r>
            <a:r>
              <a:rPr lang="cs-CZ" dirty="0"/>
              <a:t>skončení </a:t>
            </a:r>
            <a:r>
              <a:rPr lang="cs-CZ" dirty="0" smtClean="0"/>
              <a:t>zasedání zastupitelstva </a:t>
            </a:r>
          </a:p>
          <a:p>
            <a:pPr algn="just"/>
            <a:r>
              <a:rPr lang="cs-CZ" dirty="0" smtClean="0"/>
              <a:t>zápisy </a:t>
            </a:r>
            <a:r>
              <a:rPr lang="cs-CZ" dirty="0"/>
              <a:t>musí být </a:t>
            </a:r>
            <a:r>
              <a:rPr lang="cs-CZ" dirty="0" smtClean="0"/>
              <a:t>uloženy </a:t>
            </a:r>
            <a:r>
              <a:rPr lang="cs-CZ" dirty="0"/>
              <a:t>na obecním úřadu k </a:t>
            </a:r>
            <a:r>
              <a:rPr lang="cs-CZ" dirty="0" smtClean="0"/>
              <a:t>nahlédnutí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Výstupy z jednání zastupitelstva a rady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15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138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Působnost starosty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dirty="0"/>
              <a:t>starosta </a:t>
            </a:r>
            <a:r>
              <a:rPr lang="cs-CZ" dirty="0" smtClean="0"/>
              <a:t>obce zastupuje </a:t>
            </a:r>
            <a:r>
              <a:rPr lang="cs-CZ" dirty="0"/>
              <a:t>obec navenek </a:t>
            </a:r>
            <a:r>
              <a:rPr lang="cs-CZ" dirty="0" smtClean="0"/>
              <a:t>- starosta </a:t>
            </a:r>
            <a:r>
              <a:rPr lang="cs-CZ" dirty="0"/>
              <a:t>za obec jedná (ale </a:t>
            </a:r>
            <a:r>
              <a:rPr lang="cs-CZ" dirty="0" smtClean="0"/>
              <a:t>vesměs netvoří </a:t>
            </a:r>
            <a:r>
              <a:rPr lang="cs-CZ" dirty="0"/>
              <a:t>vůli obce, to je působnost jejích kolektivních orgánů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odpovídá </a:t>
            </a:r>
            <a:r>
              <a:rPr lang="cs-CZ" dirty="0"/>
              <a:t>za včasné objednání přezkoumání hospodaření obce za uplynulý kalendářní </a:t>
            </a:r>
            <a:r>
              <a:rPr lang="cs-CZ" dirty="0" smtClean="0"/>
              <a:t>rok</a:t>
            </a:r>
          </a:p>
          <a:p>
            <a:pPr lvl="1" algn="just"/>
            <a:r>
              <a:rPr lang="cs-CZ" dirty="0" smtClean="0"/>
              <a:t>plní </a:t>
            </a:r>
            <a:r>
              <a:rPr lang="cs-CZ" dirty="0"/>
              <a:t>úkoly zaměstnavatele podle zvláštních předpisů, uzavírá a ukončuje pracovní poměr se zaměstnanci obce a stanoví jim plat podle zvláštních předpisů, pokud není v obci tajemník obecního úřadu; vedoucí odboru jmenuje, odvolává a stanoví jim plat, jen není-li zřízena rada </a:t>
            </a:r>
            <a:r>
              <a:rPr lang="cs-CZ" dirty="0" smtClean="0"/>
              <a:t>obce</a:t>
            </a:r>
          </a:p>
          <a:p>
            <a:pPr lvl="1" algn="just"/>
            <a:r>
              <a:rPr lang="cs-CZ" dirty="0" smtClean="0"/>
              <a:t>může </a:t>
            </a:r>
            <a:r>
              <a:rPr lang="cs-CZ" dirty="0"/>
              <a:t>po projednání s ředitelem krajského úřadu svěřit komisi výkon přenesené působnosti v určitých věcech</a:t>
            </a:r>
            <a:r>
              <a:rPr lang="cs-CZ" dirty="0" smtClean="0"/>
              <a:t>,</a:t>
            </a:r>
          </a:p>
          <a:p>
            <a:pPr lvl="1" algn="just"/>
            <a:r>
              <a:rPr lang="cs-CZ" dirty="0" smtClean="0"/>
              <a:t>může </a:t>
            </a:r>
            <a:r>
              <a:rPr lang="cs-CZ" dirty="0"/>
              <a:t>požadovat po Policii České republiky spolupráci při zabezpečení místních záležitostí veřejného pořádku,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Orgány obce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16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930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Působnost starosty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just"/>
            <a:r>
              <a:rPr lang="cs-CZ" dirty="0" smtClean="0"/>
              <a:t>odpovídá </a:t>
            </a:r>
            <a:r>
              <a:rPr lang="cs-CZ" dirty="0"/>
              <a:t>za informování veřejnosti o činnosti obce</a:t>
            </a:r>
            <a:r>
              <a:rPr lang="cs-CZ" dirty="0" smtClean="0"/>
              <a:t>,</a:t>
            </a:r>
          </a:p>
          <a:p>
            <a:pPr lvl="1" algn="just"/>
            <a:r>
              <a:rPr lang="cs-CZ" dirty="0" smtClean="0"/>
              <a:t>zabezpečuje </a:t>
            </a:r>
            <a:r>
              <a:rPr lang="cs-CZ" dirty="0"/>
              <a:t>výkon přenesené působnosti v obcích, kde není tajemník obecního úřadu</a:t>
            </a:r>
            <a:r>
              <a:rPr lang="cs-CZ" dirty="0" smtClean="0"/>
              <a:t>,</a:t>
            </a:r>
          </a:p>
          <a:p>
            <a:pPr lvl="1" algn="just"/>
            <a:r>
              <a:rPr lang="cs-CZ" dirty="0" smtClean="0"/>
              <a:t>rozhoduje </a:t>
            </a:r>
            <a:r>
              <a:rPr lang="cs-CZ" dirty="0"/>
              <a:t>o záležitostech samostatné působnosti obce svěřených mu radou obce</a:t>
            </a:r>
            <a:r>
              <a:rPr lang="cs-CZ" dirty="0" smtClean="0"/>
              <a:t>,</a:t>
            </a:r>
          </a:p>
          <a:p>
            <a:pPr lvl="1" algn="just"/>
            <a:r>
              <a:rPr lang="cs-CZ" dirty="0" smtClean="0"/>
              <a:t>plní </a:t>
            </a:r>
            <a:r>
              <a:rPr lang="cs-CZ" dirty="0"/>
              <a:t>obdobné úkoly jako statutární orgán zaměstnavatele podle zvláštních právních předpisů vůči uvolněným členům zastupitelstva a tajemníkovi obecního </a:t>
            </a:r>
            <a:r>
              <a:rPr lang="cs-CZ" dirty="0" smtClean="0"/>
              <a:t>úřadu</a:t>
            </a:r>
          </a:p>
          <a:p>
            <a:pPr lvl="1" algn="just"/>
            <a:r>
              <a:rPr lang="cs-CZ" dirty="0" smtClean="0"/>
              <a:t>svolává </a:t>
            </a:r>
            <a:r>
              <a:rPr lang="cs-CZ" dirty="0"/>
              <a:t>a zpravidla řídí zasedání zastupitelstva obce a rady obce, podepisuje spolu s ověřovateli zápis z jednání zastupitelstva obce a zápis z jednání rady obce.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Orgány obce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17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905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Působnost obecního úřadu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</a:t>
            </a:r>
            <a:r>
              <a:rPr lang="cs-CZ" sz="2400" dirty="0"/>
              <a:t> oblasti samostatné působnosti</a:t>
            </a:r>
          </a:p>
          <a:p>
            <a:pPr lvl="1">
              <a:buNone/>
            </a:pPr>
            <a:r>
              <a:rPr lang="cs-CZ" dirty="0"/>
              <a:t>1.plní úkoly, které mu uložilo zastupitelstvo obce nebo rada obce,</a:t>
            </a:r>
          </a:p>
          <a:p>
            <a:pPr lvl="1">
              <a:buNone/>
            </a:pPr>
            <a:r>
              <a:rPr lang="cs-CZ" dirty="0"/>
              <a:t>2.pomáhá výborům a komisím v jejich činnosti,</a:t>
            </a:r>
          </a:p>
          <a:p>
            <a:pPr lvl="1">
              <a:buNone/>
            </a:pPr>
            <a:r>
              <a:rPr lang="cs-CZ" dirty="0"/>
              <a:t>3.rozhoduje v případech stanovených </a:t>
            </a:r>
            <a:r>
              <a:rPr lang="cs-CZ" dirty="0" smtClean="0"/>
              <a:t>zákonem o obcích nebo zvláštním zákonem;</a:t>
            </a:r>
          </a:p>
          <a:p>
            <a:pPr lvl="1">
              <a:buNone/>
            </a:pPr>
            <a:endParaRPr lang="cs-CZ" dirty="0"/>
          </a:p>
          <a:p>
            <a:r>
              <a:rPr lang="cs-CZ" sz="2400" dirty="0"/>
              <a:t>vykonává přenesenou působnost </a:t>
            </a:r>
            <a:r>
              <a:rPr lang="cs-CZ" sz="2400" dirty="0" smtClean="0"/>
              <a:t>s</a:t>
            </a:r>
            <a:r>
              <a:rPr lang="cs-CZ" sz="2400" dirty="0"/>
              <a:t> výjimkou věcí, které patří do působnosti jiného orgánu </a:t>
            </a:r>
            <a:r>
              <a:rPr lang="cs-CZ" sz="2400" dirty="0" smtClean="0"/>
              <a:t>obce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Orgány obce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18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600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Obec a smlouvy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 může uzavírat soukromoprávní nebo veřejnoprávní smlouvy</a:t>
            </a:r>
          </a:p>
          <a:p>
            <a:r>
              <a:rPr lang="cs-CZ" dirty="0" smtClean="0"/>
              <a:t>uzavření smlouvy schvaluje buď rada nebo zastupitelstvo obce (popř. rada tuto působnost svěří starostovi či obecnímu úřadu) </a:t>
            </a:r>
          </a:p>
          <a:p>
            <a:r>
              <a:rPr lang="cs-CZ" dirty="0" smtClean="0"/>
              <a:t>smlouvy podepisuje starosta obce popř. jiný pověřený zastupitel obce (či pověřený zaměstnanec obce) 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Smlouvy v prostředí územní samosprávy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19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61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Co je to obec?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obec </a:t>
            </a:r>
            <a:r>
              <a:rPr lang="cs-CZ" dirty="0"/>
              <a:t>je základním územním samosprávným </a:t>
            </a:r>
            <a:r>
              <a:rPr lang="cs-CZ" b="1" dirty="0"/>
              <a:t>společenstvím </a:t>
            </a:r>
            <a:r>
              <a:rPr lang="cs-CZ" b="1" dirty="0" smtClean="0"/>
              <a:t>občanů </a:t>
            </a:r>
            <a:endParaRPr lang="cs-CZ" b="1" dirty="0"/>
          </a:p>
          <a:p>
            <a:r>
              <a:rPr lang="cs-CZ" dirty="0"/>
              <a:t>obec tvoří </a:t>
            </a:r>
            <a:r>
              <a:rPr lang="cs-CZ" b="1" dirty="0"/>
              <a:t>územní celek</a:t>
            </a:r>
            <a:r>
              <a:rPr lang="cs-CZ" dirty="0"/>
              <a:t>, který je vymezen hranicí území </a:t>
            </a:r>
            <a:r>
              <a:rPr lang="cs-CZ" dirty="0" smtClean="0"/>
              <a:t>obce</a:t>
            </a:r>
            <a:endParaRPr lang="cs-CZ" dirty="0"/>
          </a:p>
          <a:p>
            <a:r>
              <a:rPr lang="cs-CZ" dirty="0"/>
              <a:t>obec je </a:t>
            </a:r>
            <a:r>
              <a:rPr lang="cs-CZ" b="1" dirty="0"/>
              <a:t>veřejnoprávní korporací</a:t>
            </a:r>
            <a:r>
              <a:rPr lang="cs-CZ" dirty="0"/>
              <a:t>, která má vlastní </a:t>
            </a:r>
            <a:r>
              <a:rPr lang="cs-CZ" dirty="0" smtClean="0"/>
              <a:t>majetek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Úvod do problematiky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92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Zveřejňování smluv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zveřejňování </a:t>
            </a:r>
            <a:r>
              <a:rPr lang="cs-CZ" dirty="0"/>
              <a:t>smluv o poskytnutí účelové dotace nad 50 tis. Kč – na </a:t>
            </a:r>
            <a:r>
              <a:rPr lang="cs-CZ" dirty="0" smtClean="0"/>
              <a:t>elektronické </a:t>
            </a:r>
            <a:r>
              <a:rPr lang="cs-CZ" dirty="0"/>
              <a:t>úřední desce po dobu 3 </a:t>
            </a:r>
            <a:r>
              <a:rPr lang="cs-CZ" dirty="0" smtClean="0"/>
              <a:t>let (</a:t>
            </a:r>
            <a:r>
              <a:rPr lang="cs-CZ" dirty="0"/>
              <a:t>§ 10d zákona č. 250/2000 Sb</a:t>
            </a:r>
            <a:r>
              <a:rPr lang="cs-CZ" dirty="0" smtClean="0"/>
              <a:t>.)</a:t>
            </a:r>
          </a:p>
          <a:p>
            <a:r>
              <a:rPr lang="cs-CZ" dirty="0" smtClean="0"/>
              <a:t>zveřejňování </a:t>
            </a:r>
            <a:r>
              <a:rPr lang="cs-CZ" dirty="0"/>
              <a:t>smluv nad 500 tis. Kč bez DPH na profilu </a:t>
            </a:r>
            <a:r>
              <a:rPr lang="cs-CZ" dirty="0" smtClean="0"/>
              <a:t>zadavatele (</a:t>
            </a:r>
            <a:r>
              <a:rPr lang="cs-CZ" dirty="0"/>
              <a:t>§ 219 zákona o veřejných </a:t>
            </a:r>
            <a:r>
              <a:rPr lang="cs-CZ" dirty="0" smtClean="0"/>
              <a:t>zakázkách)</a:t>
            </a:r>
          </a:p>
          <a:p>
            <a:pPr algn="just"/>
            <a:r>
              <a:rPr lang="cs-CZ" dirty="0" smtClean="0"/>
              <a:t>zveřejňování smluv v registru smluv – soukromoprávní smlouvy s plněním nad 50 000 Kč a smlouvy o poskytnutí dotací; platí pouze pro obce </a:t>
            </a:r>
            <a:r>
              <a:rPr lang="cs-CZ" dirty="0"/>
              <a:t>s rozšířenou působností a jejich organizace či </a:t>
            </a:r>
            <a:r>
              <a:rPr lang="cs-CZ" dirty="0" smtClean="0"/>
              <a:t>společnosti (zákon č. 340/2015 Sb.)</a:t>
            </a:r>
            <a:endParaRPr lang="cs-CZ" dirty="0"/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Smlouvy v prostředí územní samosprávy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20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522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Obec a veřejné zakázky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zadávání veřejných zakázek je upraveno v zákoně č. 134/2016 Sb.</a:t>
            </a:r>
          </a:p>
          <a:p>
            <a:pPr algn="just"/>
            <a:r>
              <a:rPr lang="cs-CZ" sz="2400" dirty="0" smtClean="0"/>
              <a:t>podle druhu </a:t>
            </a:r>
            <a:r>
              <a:rPr lang="cs-CZ" sz="2400" dirty="0"/>
              <a:t>plnění </a:t>
            </a:r>
            <a:r>
              <a:rPr lang="cs-CZ" sz="2400" dirty="0" smtClean="0"/>
              <a:t>se veřejné zakázky rozdělují na </a:t>
            </a:r>
            <a:endParaRPr lang="cs-CZ" sz="2400" dirty="0"/>
          </a:p>
          <a:p>
            <a:pPr lvl="1" algn="just">
              <a:buFont typeface="Times New Roman" pitchFamily="18" charset="0"/>
              <a:buChar char="−"/>
            </a:pPr>
            <a:r>
              <a:rPr lang="cs-CZ" sz="2000" dirty="0" smtClean="0"/>
              <a:t>veřejné </a:t>
            </a:r>
            <a:r>
              <a:rPr lang="cs-CZ" sz="2000" dirty="0"/>
              <a:t>zakázky na dodávky</a:t>
            </a:r>
            <a:endParaRPr lang="cs-CZ" sz="1600" dirty="0"/>
          </a:p>
          <a:p>
            <a:pPr lvl="1" algn="just">
              <a:buFont typeface="Times New Roman" pitchFamily="18" charset="0"/>
              <a:buChar char="−"/>
            </a:pPr>
            <a:r>
              <a:rPr lang="cs-CZ" sz="2000" dirty="0" smtClean="0"/>
              <a:t>veřejné </a:t>
            </a:r>
            <a:r>
              <a:rPr lang="cs-CZ" sz="2000" dirty="0"/>
              <a:t>zakázky na služby</a:t>
            </a:r>
            <a:endParaRPr lang="cs-CZ" sz="1600" dirty="0"/>
          </a:p>
          <a:p>
            <a:pPr lvl="1" algn="just">
              <a:buFont typeface="Times New Roman" pitchFamily="18" charset="0"/>
              <a:buChar char="−"/>
            </a:pPr>
            <a:r>
              <a:rPr lang="cs-CZ" sz="2000" dirty="0" smtClean="0"/>
              <a:t>veřejné </a:t>
            </a:r>
            <a:r>
              <a:rPr lang="cs-CZ" sz="2000" dirty="0"/>
              <a:t>zakázky na stavební </a:t>
            </a:r>
            <a:r>
              <a:rPr lang="cs-CZ" sz="2000" dirty="0" smtClean="0"/>
              <a:t>práce</a:t>
            </a:r>
            <a:endParaRPr lang="cs-CZ" dirty="0"/>
          </a:p>
          <a:p>
            <a:pPr algn="just"/>
            <a:r>
              <a:rPr lang="cs-CZ" sz="2400" dirty="0" smtClean="0"/>
              <a:t>podle </a:t>
            </a:r>
            <a:r>
              <a:rPr lang="cs-CZ" sz="2400" dirty="0"/>
              <a:t>hodnoty plnění </a:t>
            </a:r>
            <a:r>
              <a:rPr lang="cs-CZ" sz="2400" dirty="0" smtClean="0"/>
              <a:t>se veřejné zakázky rozdělují na</a:t>
            </a:r>
            <a:endParaRPr lang="cs-CZ" sz="2400" dirty="0"/>
          </a:p>
          <a:p>
            <a:pPr lvl="1" algn="just">
              <a:buFont typeface="Times New Roman" pitchFamily="18" charset="0"/>
              <a:buChar char="−"/>
            </a:pPr>
            <a:r>
              <a:rPr lang="cs-CZ" sz="2000" dirty="0" smtClean="0"/>
              <a:t>veřejné </a:t>
            </a:r>
            <a:r>
              <a:rPr lang="cs-CZ" sz="2000" dirty="0"/>
              <a:t>zakázky malého rozsahu </a:t>
            </a:r>
          </a:p>
          <a:p>
            <a:pPr lvl="1" algn="just">
              <a:buNone/>
            </a:pPr>
            <a:r>
              <a:rPr lang="cs-CZ" sz="1600" dirty="0"/>
              <a:t>	(dodávky a služby do 2 mil. Kč bez DPH, stavební práce do 6 mil. Kč bez DPH)</a:t>
            </a:r>
          </a:p>
          <a:p>
            <a:pPr lvl="1" algn="just">
              <a:buFont typeface="Times New Roman" pitchFamily="18" charset="0"/>
              <a:buChar char="−"/>
            </a:pPr>
            <a:r>
              <a:rPr lang="cs-CZ" sz="2000" dirty="0" smtClean="0"/>
              <a:t>podlimitní </a:t>
            </a:r>
            <a:r>
              <a:rPr lang="cs-CZ" sz="2000" dirty="0"/>
              <a:t>veřejné zakázky</a:t>
            </a:r>
          </a:p>
          <a:p>
            <a:pPr lvl="1" algn="just">
              <a:buNone/>
            </a:pPr>
            <a:r>
              <a:rPr lang="cs-CZ" sz="2000" dirty="0"/>
              <a:t>	</a:t>
            </a:r>
            <a:r>
              <a:rPr lang="cs-CZ" sz="1600" dirty="0"/>
              <a:t>(dodávky a služby do cca 3,9 mil. Kč bez DPH, stavební práce do 149 mil. Kč bez DPH)</a:t>
            </a:r>
          </a:p>
          <a:p>
            <a:pPr lvl="1" algn="just">
              <a:buFont typeface="Times New Roman" pitchFamily="18" charset="0"/>
              <a:buChar char="−"/>
            </a:pPr>
            <a:r>
              <a:rPr lang="cs-CZ" sz="2000" dirty="0" smtClean="0"/>
              <a:t>nadlimitní </a:t>
            </a:r>
            <a:r>
              <a:rPr lang="cs-CZ" sz="2000" dirty="0"/>
              <a:t>veřejné </a:t>
            </a:r>
            <a:r>
              <a:rPr lang="cs-CZ" sz="2000" dirty="0" smtClean="0"/>
              <a:t>zakázky</a:t>
            </a:r>
            <a:endParaRPr lang="cs-CZ" sz="2000" dirty="0"/>
          </a:p>
          <a:p>
            <a:r>
              <a:rPr lang="cs-CZ" sz="2400" dirty="0" smtClean="0"/>
              <a:t>jako administrátora či konzultanta veřejných zakázek mohou obce v PK využít na základě dohody např. organizaci Centrální nákup Plzeňského kraje (cnpk.cz) </a:t>
            </a:r>
            <a:endParaRPr lang="cs-CZ" sz="24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21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660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b="1" dirty="0" smtClean="0"/>
              <a:t>Zdroje informací a metodická pomoc pro obce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Krajský úřad Plzeňského kraje, odbor právní a legislativní popř. věcně </a:t>
            </a:r>
            <a:r>
              <a:rPr lang="cs-CZ" dirty="0"/>
              <a:t>příslušný odbor (</a:t>
            </a:r>
            <a:r>
              <a:rPr lang="cs-CZ" dirty="0" smtClean="0"/>
              <a:t>www.plzensky-kraj.cz)</a:t>
            </a:r>
          </a:p>
          <a:p>
            <a:r>
              <a:rPr lang="cs-CZ" dirty="0" smtClean="0"/>
              <a:t>Ministerstvo vnitra</a:t>
            </a:r>
            <a:r>
              <a:rPr lang="cs-CZ" dirty="0"/>
              <a:t>, </a:t>
            </a:r>
            <a:r>
              <a:rPr lang="cs-CZ" dirty="0" smtClean="0"/>
              <a:t>odbor veřejné správy, dozoru a kontroly (www.mvcr.cz) – oddělení </a:t>
            </a:r>
            <a:r>
              <a:rPr lang="cs-CZ" dirty="0"/>
              <a:t>dozoru Plzeň (</a:t>
            </a:r>
            <a:r>
              <a:rPr lang="cs-CZ" dirty="0" smtClean="0"/>
              <a:t>dozorpm@mvcr.cz)</a:t>
            </a:r>
          </a:p>
          <a:p>
            <a:r>
              <a:rPr lang="cs-CZ" dirty="0" smtClean="0"/>
              <a:t>Svaz měst a obcí </a:t>
            </a:r>
            <a:r>
              <a:rPr lang="cs-CZ" dirty="0"/>
              <a:t>České republiky (</a:t>
            </a:r>
            <a:r>
              <a:rPr lang="cs-CZ" dirty="0" smtClean="0"/>
              <a:t>www.smocr.cz)</a:t>
            </a:r>
          </a:p>
          <a:p>
            <a:r>
              <a:rPr lang="cs-CZ" dirty="0" smtClean="0"/>
              <a:t>Sdružení místních samospráv </a:t>
            </a:r>
            <a:r>
              <a:rPr lang="cs-CZ" dirty="0"/>
              <a:t>České republiky (</a:t>
            </a:r>
            <a:r>
              <a:rPr lang="cs-CZ" dirty="0" smtClean="0"/>
              <a:t>www.smscr.cz)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9032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roman.koci@plzensky-kraj.cz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851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Základní úkol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obec </a:t>
            </a:r>
            <a:r>
              <a:rPr lang="cs-CZ" dirty="0"/>
              <a:t>pečuje o všestranný rozvoj svého území a o potřeby svých </a:t>
            </a:r>
            <a:r>
              <a:rPr lang="cs-CZ" dirty="0" smtClean="0"/>
              <a:t>občanů </a:t>
            </a:r>
          </a:p>
          <a:p>
            <a:r>
              <a:rPr lang="cs-CZ" dirty="0" smtClean="0"/>
              <a:t>při </a:t>
            </a:r>
            <a:r>
              <a:rPr lang="cs-CZ" dirty="0"/>
              <a:t>plnění svých úkolů </a:t>
            </a:r>
            <a:r>
              <a:rPr lang="cs-CZ" dirty="0" smtClean="0"/>
              <a:t>obec též chrání veřejný zájem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Úvod do problematiky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39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Odpovědnost členů orgánů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péče řádného </a:t>
            </a:r>
            <a:r>
              <a:rPr lang="cs-CZ" dirty="0" smtClean="0"/>
              <a:t>hospodáře</a:t>
            </a:r>
            <a:endParaRPr lang="cs-CZ" dirty="0"/>
          </a:p>
          <a:p>
            <a:pPr algn="just"/>
            <a:r>
              <a:rPr lang="cs-CZ" sz="2400" dirty="0"/>
              <a:t>§ 159 odst. 1 občanského zákoníku: </a:t>
            </a:r>
          </a:p>
          <a:p>
            <a:pPr marL="400050" lvl="1" indent="0" algn="just">
              <a:buNone/>
            </a:pPr>
            <a:r>
              <a:rPr lang="cs-CZ" sz="1800" dirty="0"/>
              <a:t>„</a:t>
            </a:r>
            <a:r>
              <a:rPr lang="cs-CZ" sz="1800" i="1" dirty="0"/>
              <a:t>Kdo přijme funkci člena voleného orgánu, zavazuje se, že ji bude vykonávat s nezbytnou loajalitou i s potřebnými znalostmi a pečlivostí. Má se za to, že jedná nedbale, kdo není této péče řádného hospodáře schopen, ač to musel zjistit při přijetí funkce nebo při jejím výkonu, a nevyvodí z toho pro sebe důsledky</a:t>
            </a:r>
            <a:r>
              <a:rPr lang="cs-CZ" sz="1800" i="1" dirty="0" smtClean="0"/>
              <a:t>.“</a:t>
            </a:r>
            <a:endParaRPr lang="cs-CZ" sz="1800" i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Úvod do problematiky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76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Základní právní předpisy vztahující se k činnosti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1200"/>
              </a:spcAft>
            </a:pPr>
            <a:endParaRPr lang="cs-CZ" dirty="0" smtClean="0"/>
          </a:p>
          <a:p>
            <a:pPr algn="just">
              <a:spcAft>
                <a:spcPts val="1200"/>
              </a:spcAft>
            </a:pPr>
            <a:r>
              <a:rPr lang="cs-CZ" b="1" dirty="0" smtClean="0"/>
              <a:t>zákon </a:t>
            </a:r>
            <a:r>
              <a:rPr lang="cs-CZ" b="1" dirty="0"/>
              <a:t>č. 128/2000 Sb., o </a:t>
            </a:r>
            <a:r>
              <a:rPr lang="cs-CZ" b="1" dirty="0" smtClean="0"/>
              <a:t>obcích, ve znění pozdějších předpisů</a:t>
            </a:r>
          </a:p>
          <a:p>
            <a:pPr algn="just">
              <a:spcAft>
                <a:spcPts val="1200"/>
              </a:spcAft>
            </a:pPr>
            <a:endParaRPr lang="cs-CZ" dirty="0"/>
          </a:p>
          <a:p>
            <a:pPr algn="just">
              <a:spcAft>
                <a:spcPts val="1200"/>
              </a:spcAft>
            </a:pPr>
            <a:r>
              <a:rPr lang="cs-CZ" dirty="0" smtClean="0"/>
              <a:t>zákon </a:t>
            </a:r>
            <a:r>
              <a:rPr lang="cs-CZ" dirty="0"/>
              <a:t>č. 250/2000 Sb., o rozpočtových pravidlech územních rozpočtů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79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Občan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fyzická </a:t>
            </a:r>
            <a:r>
              <a:rPr lang="cs-CZ" dirty="0"/>
              <a:t>osoba, která: </a:t>
            </a:r>
          </a:p>
          <a:p>
            <a:endParaRPr lang="cs-CZ" dirty="0"/>
          </a:p>
          <a:p>
            <a:r>
              <a:rPr lang="cs-CZ" dirty="0"/>
              <a:t>je státním občanem České republiky, a</a:t>
            </a:r>
          </a:p>
          <a:p>
            <a:endParaRPr lang="cs-CZ" dirty="0"/>
          </a:p>
          <a:p>
            <a:r>
              <a:rPr lang="cs-CZ" dirty="0"/>
              <a:t>je v obci hlášena k trvalému </a:t>
            </a:r>
            <a:r>
              <a:rPr lang="cs-CZ" dirty="0" smtClean="0"/>
              <a:t>pobytu</a:t>
            </a:r>
          </a:p>
          <a:p>
            <a:endParaRPr lang="cs-CZ" dirty="0" smtClean="0"/>
          </a:p>
          <a:p>
            <a:r>
              <a:rPr lang="cs-CZ" dirty="0" smtClean="0"/>
              <a:t>občan starší 18 má speciální práva stanovená v § 16 odst. 2 zákona o obcích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Základní jednotka obce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34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Orgány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zastupitelstvo </a:t>
            </a:r>
            <a:r>
              <a:rPr lang="cs-CZ" dirty="0"/>
              <a:t>obce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rada obce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starosta </a:t>
            </a:r>
            <a:r>
              <a:rPr lang="cs-CZ" dirty="0" smtClean="0"/>
              <a:t>obce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obecní úřad</a:t>
            </a:r>
            <a:endParaRPr lang="cs-CZ" dirty="0"/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zvláštní orgány obce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Vnitřní struktura obce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25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Působnost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44097"/>
            <a:ext cx="7886700" cy="4351338"/>
          </a:xfrm>
        </p:spPr>
        <p:txBody>
          <a:bodyPr/>
          <a:lstStyle/>
          <a:p>
            <a:pPr lvl="1" algn="just"/>
            <a:endParaRPr lang="cs-CZ" dirty="0" smtClean="0"/>
          </a:p>
          <a:p>
            <a:pPr lvl="1" algn="just"/>
            <a:endParaRPr lang="cs-CZ" dirty="0"/>
          </a:p>
          <a:p>
            <a:pPr lvl="1" algn="just"/>
            <a:r>
              <a:rPr lang="cs-CZ" dirty="0" smtClean="0"/>
              <a:t>samostatná </a:t>
            </a:r>
            <a:r>
              <a:rPr lang="cs-CZ" dirty="0"/>
              <a:t>působnost obce</a:t>
            </a:r>
          </a:p>
          <a:p>
            <a:pPr lvl="2" algn="just">
              <a:buFont typeface="Times New Roman" pitchFamily="18" charset="0"/>
              <a:buChar char="−"/>
            </a:pPr>
            <a:r>
              <a:rPr lang="cs-CZ" dirty="0"/>
              <a:t>jedná se o spravování svých vlastních záležitostí </a:t>
            </a:r>
            <a:r>
              <a:rPr lang="cs-CZ" dirty="0" smtClean="0"/>
              <a:t>obce</a:t>
            </a:r>
          </a:p>
          <a:p>
            <a:pPr lvl="2" algn="just">
              <a:buFont typeface="Times New Roman" pitchFamily="18" charset="0"/>
              <a:buChar char="−"/>
            </a:pPr>
            <a:endParaRPr lang="cs-CZ" dirty="0"/>
          </a:p>
          <a:p>
            <a:pPr lvl="1" algn="just"/>
            <a:r>
              <a:rPr lang="cs-CZ" dirty="0"/>
              <a:t>přenesená působnost obce</a:t>
            </a:r>
          </a:p>
          <a:p>
            <a:pPr lvl="2" algn="just">
              <a:buFont typeface="Times New Roman" pitchFamily="18" charset="0"/>
              <a:buChar char="−"/>
            </a:pPr>
            <a:r>
              <a:rPr lang="cs-CZ" dirty="0"/>
              <a:t>jedná se o výkon státní správy, která je na obec delegována zákonem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Činnost obce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8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177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Náležitosti písemností dle působnosti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400" dirty="0"/>
              <a:t>§ 111 zákona o obcích:</a:t>
            </a:r>
          </a:p>
          <a:p>
            <a:pPr lvl="1">
              <a:buNone/>
            </a:pPr>
            <a:r>
              <a:rPr lang="cs-CZ" sz="1400" i="1" dirty="0"/>
              <a:t>	</a:t>
            </a:r>
            <a:r>
              <a:rPr lang="cs-CZ" sz="1600" i="1" dirty="0"/>
              <a:t>(1) Všechny písemnosti vyhotovené orgánem obce v samostatné působnosti obce se v záhlaví označují uvedením slova "obec" („město“, „městys“) a názvem obce, městyse nebo města s uvedením orgánu, který písemnost vyhotovil.</a:t>
            </a:r>
          </a:p>
          <a:p>
            <a:pPr lvl="1">
              <a:buNone/>
            </a:pPr>
            <a:r>
              <a:rPr lang="cs-CZ" sz="1600" i="1" dirty="0"/>
              <a:t>	(2) Všechny písemnosti vyhotovené orgánem obce v přenesené působnosti orgánů obce, s výjimkou nařízení obce, se v záhlaví označují slovy "Obecní úřad" („Městský úřad“, „Úřad městyse“) s uvedením názvu obce, městyse nebo města.</a:t>
            </a:r>
          </a:p>
          <a:p>
            <a:pPr lvl="1">
              <a:buNone/>
            </a:pPr>
            <a:r>
              <a:rPr lang="cs-CZ" sz="1600" i="1" dirty="0"/>
              <a:t>	.</a:t>
            </a:r>
          </a:p>
          <a:p>
            <a:pPr lvl="1">
              <a:buNone/>
            </a:pPr>
            <a:r>
              <a:rPr lang="cs-CZ" sz="1600" i="1" dirty="0"/>
              <a:t>	.</a:t>
            </a:r>
          </a:p>
          <a:p>
            <a:pPr lvl="1">
              <a:buNone/>
            </a:pPr>
            <a:r>
              <a:rPr lang="cs-CZ" sz="1600" i="1" dirty="0"/>
              <a:t>	(5) Obce mohou používat razítko obce v případech, kdy zvláštním zákonem není stanoveno povinné užívání úředního razítka s malým státním znakem.</a:t>
            </a:r>
          </a:p>
          <a:p>
            <a:pPr algn="just"/>
            <a:r>
              <a:rPr lang="cs-CZ" sz="2000" dirty="0"/>
              <a:t>pokud je písemnost </a:t>
            </a:r>
            <a:r>
              <a:rPr lang="cs-CZ" sz="2000" dirty="0" smtClean="0"/>
              <a:t>(nebo třeba smlouva) podepisována </a:t>
            </a:r>
            <a:r>
              <a:rPr lang="cs-CZ" sz="2000" dirty="0"/>
              <a:t>zaručeným elektronickým podpisem je vhodné a účelné jej doplnit časovým razítkem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Písemnosti obce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9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3288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plzenskykraj_prezentace_ppt</Template>
  <TotalTime>321</TotalTime>
  <Words>1505</Words>
  <Application>Microsoft Office PowerPoint</Application>
  <PresentationFormat>Předvádění na obrazovce (4:3)</PresentationFormat>
  <Paragraphs>181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Motiv Office</vt:lpstr>
      <vt:lpstr>Úvod do územní správy a samosprávy </vt:lpstr>
      <vt:lpstr>Co je to obec?</vt:lpstr>
      <vt:lpstr>Základní úkol obce</vt:lpstr>
      <vt:lpstr>Odpovědnost členů orgánů obce</vt:lpstr>
      <vt:lpstr>Základní právní předpisy vztahující se k činnosti obcí</vt:lpstr>
      <vt:lpstr>Občan obce</vt:lpstr>
      <vt:lpstr>Orgány obce</vt:lpstr>
      <vt:lpstr>Působnost obce</vt:lpstr>
      <vt:lpstr>Náležitosti písemností dle působnosti</vt:lpstr>
      <vt:lpstr>Právní předpisy obcí</vt:lpstr>
      <vt:lpstr>Právní předpisy obcí</vt:lpstr>
      <vt:lpstr>Právní předpisy obcí</vt:lpstr>
      <vt:lpstr>Působnost zastupitelstva obce</vt:lpstr>
      <vt:lpstr>Působnost rady obce</vt:lpstr>
      <vt:lpstr>Základní náležitosti zápisů a usnesení z jednání orgánů obce</vt:lpstr>
      <vt:lpstr>Působnost starosty obce</vt:lpstr>
      <vt:lpstr>Působnost starosty obce</vt:lpstr>
      <vt:lpstr>Působnost obecního úřadu</vt:lpstr>
      <vt:lpstr>Obec a smlouvy</vt:lpstr>
      <vt:lpstr>Zveřejňování smluv</vt:lpstr>
      <vt:lpstr>Obec a veřejné zakázky</vt:lpstr>
      <vt:lpstr>Zdroje informací a metodická pomoc pro obce</vt:lpstr>
      <vt:lpstr>děkuji za pozornost</vt:lpstr>
    </vt:vector>
  </TitlesOfParts>
  <Company>KUPK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Szabó Štěpánka</dc:creator>
  <cp:lastModifiedBy>Nová Helena</cp:lastModifiedBy>
  <cp:revision>30</cp:revision>
  <dcterms:created xsi:type="dcterms:W3CDTF">2022-11-08T07:05:05Z</dcterms:created>
  <dcterms:modified xsi:type="dcterms:W3CDTF">2022-11-22T08:46:22Z</dcterms:modified>
</cp:coreProperties>
</file>