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drawings/drawing4.xml" ContentType="application/vnd.openxmlformats-officedocument.drawingml.chartshapes+xml"/>
  <Override PartName="/ppt/charts/chart6.xml" ContentType="application/vnd.openxmlformats-officedocument.drawingml.chart+xml"/>
  <Override PartName="/ppt/drawings/drawing5.xml" ContentType="application/vnd.openxmlformats-officedocument.drawingml.chartshapes+xml"/>
  <Override PartName="/ppt/charts/chart7.xml" ContentType="application/vnd.openxmlformats-officedocument.drawingml.chart+xml"/>
  <Override PartName="/ppt/drawings/drawing6.xml" ContentType="application/vnd.openxmlformats-officedocument.drawingml.chartshapes+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charts/chart14.xml" ContentType="application/vnd.openxmlformats-officedocument.drawingml.chart+xml"/>
  <Override PartName="/ppt/charts/style4.xml" ContentType="application/vnd.ms-office.chartstyle+xml"/>
  <Override PartName="/ppt/charts/colors4.xml" ContentType="application/vnd.ms-office.chartcolorstyle+xml"/>
  <Override PartName="/ppt/charts/chart15.xml" ContentType="application/vnd.openxmlformats-officedocument.drawingml.chart+xml"/>
  <Override PartName="/ppt/charts/style5.xml" ContentType="application/vnd.ms-office.chartstyle+xml"/>
  <Override PartName="/ppt/charts/colors5.xml" ContentType="application/vnd.ms-office.chartcolorstyle+xml"/>
  <Override PartName="/ppt/charts/chart16.xml" ContentType="application/vnd.openxmlformats-officedocument.drawingml.chart+xml"/>
  <Override PartName="/ppt/charts/style6.xml" ContentType="application/vnd.ms-office.chartstyle+xml"/>
  <Override PartName="/ppt/charts/colors6.xml" ContentType="application/vnd.ms-office.chartcolorstyle+xml"/>
  <Override PartName="/ppt/charts/chart17.xml" ContentType="application/vnd.openxmlformats-officedocument.drawingml.chart+xml"/>
  <Override PartName="/ppt/charts/style7.xml" ContentType="application/vnd.ms-office.chartstyle+xml"/>
  <Override PartName="/ppt/charts/colors7.xml" ContentType="application/vnd.ms-office.chartcolorstyle+xml"/>
  <Override PartName="/ppt/charts/chart18.xml" ContentType="application/vnd.openxmlformats-officedocument.drawingml.chart+xml"/>
  <Override PartName="/ppt/charts/style8.xml" ContentType="application/vnd.ms-office.chartstyle+xml"/>
  <Override PartName="/ppt/charts/colors8.xml" ContentType="application/vnd.ms-office.chartcolorstyle+xml"/>
  <Override PartName="/ppt/charts/chart1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handoutMasterIdLst>
    <p:handoutMasterId r:id="rId80"/>
  </p:handoutMasterIdLst>
  <p:sldIdLst>
    <p:sldId id="256" r:id="rId2"/>
    <p:sldId id="303" r:id="rId3"/>
    <p:sldId id="259" r:id="rId4"/>
    <p:sldId id="470" r:id="rId5"/>
    <p:sldId id="359" r:id="rId6"/>
    <p:sldId id="408" r:id="rId7"/>
    <p:sldId id="467" r:id="rId8"/>
    <p:sldId id="468" r:id="rId9"/>
    <p:sldId id="469" r:id="rId10"/>
    <p:sldId id="465" r:id="rId11"/>
    <p:sldId id="301" r:id="rId12"/>
    <p:sldId id="416" r:id="rId13"/>
    <p:sldId id="488" r:id="rId14"/>
    <p:sldId id="492" r:id="rId15"/>
    <p:sldId id="490" r:id="rId16"/>
    <p:sldId id="491" r:id="rId17"/>
    <p:sldId id="493" r:id="rId18"/>
    <p:sldId id="495" r:id="rId19"/>
    <p:sldId id="498" r:id="rId20"/>
    <p:sldId id="499" r:id="rId21"/>
    <p:sldId id="500" r:id="rId22"/>
    <p:sldId id="489" r:id="rId23"/>
    <p:sldId id="384" r:id="rId24"/>
    <p:sldId id="497" r:id="rId25"/>
    <p:sldId id="496" r:id="rId26"/>
    <p:sldId id="501" r:id="rId27"/>
    <p:sldId id="502" r:id="rId28"/>
    <p:sldId id="503" r:id="rId29"/>
    <p:sldId id="504" r:id="rId30"/>
    <p:sldId id="505" r:id="rId31"/>
    <p:sldId id="506" r:id="rId32"/>
    <p:sldId id="507" r:id="rId33"/>
    <p:sldId id="508" r:id="rId34"/>
    <p:sldId id="471" r:id="rId35"/>
    <p:sldId id="407" r:id="rId36"/>
    <p:sldId id="472" r:id="rId37"/>
    <p:sldId id="494" r:id="rId38"/>
    <p:sldId id="304" r:id="rId39"/>
    <p:sldId id="509" r:id="rId40"/>
    <p:sldId id="510" r:id="rId41"/>
    <p:sldId id="511" r:id="rId42"/>
    <p:sldId id="512" r:id="rId43"/>
    <p:sldId id="513" r:id="rId44"/>
    <p:sldId id="514" r:id="rId45"/>
    <p:sldId id="515" r:id="rId46"/>
    <p:sldId id="516" r:id="rId47"/>
    <p:sldId id="517" r:id="rId48"/>
    <p:sldId id="518" r:id="rId49"/>
    <p:sldId id="519" r:id="rId50"/>
    <p:sldId id="520" r:id="rId51"/>
    <p:sldId id="521" r:id="rId52"/>
    <p:sldId id="522" r:id="rId53"/>
    <p:sldId id="523" r:id="rId54"/>
    <p:sldId id="524" r:id="rId55"/>
    <p:sldId id="525" r:id="rId56"/>
    <p:sldId id="526" r:id="rId57"/>
    <p:sldId id="527" r:id="rId58"/>
    <p:sldId id="528" r:id="rId59"/>
    <p:sldId id="529" r:id="rId60"/>
    <p:sldId id="473" r:id="rId61"/>
    <p:sldId id="306" r:id="rId62"/>
    <p:sldId id="475" r:id="rId63"/>
    <p:sldId id="476" r:id="rId64"/>
    <p:sldId id="477" r:id="rId65"/>
    <p:sldId id="478" r:id="rId66"/>
    <p:sldId id="479" r:id="rId67"/>
    <p:sldId id="480" r:id="rId68"/>
    <p:sldId id="481" r:id="rId69"/>
    <p:sldId id="482" r:id="rId70"/>
    <p:sldId id="483" r:id="rId71"/>
    <p:sldId id="484" r:id="rId72"/>
    <p:sldId id="485" r:id="rId73"/>
    <p:sldId id="486" r:id="rId74"/>
    <p:sldId id="487" r:id="rId75"/>
    <p:sldId id="474" r:id="rId76"/>
    <p:sldId id="307" r:id="rId77"/>
    <p:sldId id="280" r:id="rId78"/>
  </p:sldIdLst>
  <p:sldSz cx="12192000" cy="6858000"/>
  <p:notesSz cx="9872663"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da Petr" initials="DP" lastIdx="1" clrIdx="0">
    <p:extLst>
      <p:ext uri="{19B8F6BF-5375-455C-9EA6-DF929625EA0E}">
        <p15:presenceInfo xmlns:p15="http://schemas.microsoft.com/office/powerpoint/2012/main" userId="S-1-5-21-1872906248-1836515400-617630493-150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Světlý styl 3 – zvýraznění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395" autoAdjust="0"/>
  </p:normalViewPr>
  <p:slideViewPr>
    <p:cSldViewPr snapToGrid="0">
      <p:cViewPr varScale="1">
        <p:scale>
          <a:sx n="111" d="100"/>
          <a:sy n="111" d="100"/>
        </p:scale>
        <p:origin x="558"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erver\GIS\Gisdata\kraj\OSMS\KAP2022\Tabulky\M&#352;.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server\GIS\Gisdata\kraj\Observato&#345;+Spr&#225;vn&#225;Volba\OBSERVATO&#344;\Vzd&#283;l&#225;v&#225;n&#237;\S&#352;\PK\Po&#269;et&#381;&#225;k&#367;\S&#352;Po&#269;et&#382;&#225;k&#367;06-21.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server\GIS\Gisdata\kraj\Observato&#345;+Spr&#225;vn&#225;Volba\OBSERVATO&#344;\Vzd&#283;l&#225;v&#225;n&#237;\S&#352;\PK\Po&#269;et&#381;&#225;k&#367;\S&#352;Po&#269;et&#382;&#225;k&#367;06-21.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server\GIS\Gisdata\kraj\OSMS\V&#283;kPedagog&#367;S&#352;2021\Final\Dotextu211210.xlsx" TargetMode="External"/><Relationship Id="rId2" Type="http://schemas.microsoft.com/office/2011/relationships/chartColorStyle" Target="colors2.xml"/><Relationship Id="rId1" Type="http://schemas.microsoft.com/office/2011/relationships/chartStyle" Target="style2.xml"/></Relationships>
</file>

<file path=ppt/charts/_rels/chart13.xml.rels><?xml version="1.0" encoding="UTF-8" standalone="yes"?>
<Relationships xmlns="http://schemas.openxmlformats.org/package/2006/relationships"><Relationship Id="rId3" Type="http://schemas.openxmlformats.org/officeDocument/2006/relationships/oleObject" Target="file:///\\server\GIS\Gisdata\kraj\OSMS\V&#283;kPedagog&#367;S&#352;2021\Final\Dotextu211210.xlsx" TargetMode="External"/><Relationship Id="rId2" Type="http://schemas.microsoft.com/office/2011/relationships/chartColorStyle" Target="colors3.xml"/><Relationship Id="rId1" Type="http://schemas.microsoft.com/office/2011/relationships/chartStyle" Target="style3.xml"/></Relationships>
</file>

<file path=ppt/charts/_rels/chart14.xml.rels><?xml version="1.0" encoding="UTF-8" standalone="yes"?>
<Relationships xmlns="http://schemas.openxmlformats.org/package/2006/relationships"><Relationship Id="rId3" Type="http://schemas.openxmlformats.org/officeDocument/2006/relationships/oleObject" Target="file:///\\server\GIS\Gisdata\kraj\OSMS\V&#283;kPedagog&#367;S&#352;2021\Final\Dotextu211210.xlsx" TargetMode="External"/><Relationship Id="rId2" Type="http://schemas.microsoft.com/office/2011/relationships/chartColorStyle" Target="colors4.xml"/><Relationship Id="rId1" Type="http://schemas.microsoft.com/office/2011/relationships/chartStyle" Target="style4.xml"/></Relationships>
</file>

<file path=ppt/charts/_rels/chart15.xml.rels><?xml version="1.0" encoding="UTF-8" standalone="yes"?>
<Relationships xmlns="http://schemas.openxmlformats.org/package/2006/relationships"><Relationship Id="rId3" Type="http://schemas.openxmlformats.org/officeDocument/2006/relationships/oleObject" Target="file:///\\server\GIS\Gisdata\kraj\OSMS\V&#283;kPedagog&#367;S&#352;2021\Final\Dotextu211210.xlsx" TargetMode="External"/><Relationship Id="rId2" Type="http://schemas.microsoft.com/office/2011/relationships/chartColorStyle" Target="colors5.xml"/><Relationship Id="rId1" Type="http://schemas.microsoft.com/office/2011/relationships/chartStyle" Target="style5.xml"/></Relationships>
</file>

<file path=ppt/charts/_rels/chart16.xml.rels><?xml version="1.0" encoding="UTF-8" standalone="yes"?>
<Relationships xmlns="http://schemas.openxmlformats.org/package/2006/relationships"><Relationship Id="rId3" Type="http://schemas.openxmlformats.org/officeDocument/2006/relationships/oleObject" Target="file:///\\server\GIS\Gisdata\kraj\OSMS\KAP2019\FinalTabulky\V&#352;.xlsx" TargetMode="External"/><Relationship Id="rId2" Type="http://schemas.microsoft.com/office/2011/relationships/chartColorStyle" Target="colors6.xml"/><Relationship Id="rId1" Type="http://schemas.microsoft.com/office/2011/relationships/chartStyle" Target="style6.xml"/></Relationships>
</file>

<file path=ppt/charts/_rels/chart17.xml.rels><?xml version="1.0" encoding="UTF-8" standalone="yes"?>
<Relationships xmlns="http://schemas.openxmlformats.org/package/2006/relationships"><Relationship Id="rId3" Type="http://schemas.openxmlformats.org/officeDocument/2006/relationships/oleObject" Target="file:///\\paris\data\dokumenty\Odbor_&#352;MS\fouskova\_2022-23_P&#345;ij&#237;mac&#237;%20&#345;&#237;zen&#237;%20na%20S&#352;\_P&#344;EHLEDY_22-23\P&#345;ehled%20k%2015.3.22.xlsx" TargetMode="External"/><Relationship Id="rId2" Type="http://schemas.microsoft.com/office/2011/relationships/chartColorStyle" Target="colors7.xml"/><Relationship Id="rId1" Type="http://schemas.microsoft.com/office/2011/relationships/chartStyle" Target="style7.xml"/></Relationships>
</file>

<file path=ppt/charts/_rels/chart18.xml.rels><?xml version="1.0" encoding="UTF-8" standalone="yes"?>
<Relationships xmlns="http://schemas.openxmlformats.org/package/2006/relationships"><Relationship Id="rId3" Type="http://schemas.openxmlformats.org/officeDocument/2006/relationships/oleObject" Target="file:///\\paris\data\dokumenty\Odbor_&#352;MS\fouskova\Demog.%20v&#253;voj,%20narozen&#237;,%20statistika,%20%20odhady,%20p&#345;ehledy\Demografick&#253;%20v&#253;voj\Demografick&#253;%20v&#253;voj%202021-22.xlsx" TargetMode="External"/><Relationship Id="rId2" Type="http://schemas.microsoft.com/office/2011/relationships/chartColorStyle" Target="colors8.xml"/><Relationship Id="rId1" Type="http://schemas.microsoft.com/office/2011/relationships/chartStyle" Target="style8.xml"/></Relationships>
</file>

<file path=ppt/charts/_rels/chart19.xml.rels><?xml version="1.0" encoding="UTF-8" standalone="yes"?>
<Relationships xmlns="http://schemas.openxmlformats.org/package/2006/relationships"><Relationship Id="rId3" Type="http://schemas.openxmlformats.org/officeDocument/2006/relationships/oleObject" Target="file:///\\paris\data\dokumenty\Odbor_&#352;MS\fouskova\Demog.%20v&#253;voj,%20narozen&#237;,%20statistika,%20%20odhady,%20p&#345;ehledy\Narozen&#237;\Narozen&#237;%20-%20&#268;S&#218;.xlsx"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server\GIS\Gisdata\kraj\OSMS\KAP2022\Tabulky\M&#352;.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server\GIS\Gisdata\kraj\OSMS\KAP2022\Tabulky\Z&#352;_1.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server\GIS\Gisdata\kraj\OSMS\ProjekceS&#352;2020\F+G-Projekce&#381;&#225;k&#367;\Projekce&#381;&#225;k&#367;S&#352;2020-2030-6.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server\GIS\Gisdata\kraj\OSMS\KAP2022\Tabulky\S&#352;.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server\GIS\Gisdata\kraj\OSMS\KAP2022\Tabulky\S&#352;.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server\GIS\Gisdata\kraj\OSMS\KAP2022\Tabulky\S&#35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server\GIS\Gisdata\kraj\Observato&#345;+Spr&#225;vn&#225;Volba\OBSERVATO&#344;\Vzd&#283;l&#225;v&#225;n&#237;\S&#352;\PK\Po&#269;et&#381;&#225;k&#367;\S&#352;Po&#269;et&#382;&#225;k&#367;06-2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server\GIS\Gisdata\kraj\Observato&#345;+Spr&#225;vn&#225;Volba\OBSERVATO&#344;\Vzd&#283;l&#225;v&#225;n&#237;\S&#352;\PK\Po&#269;et&#381;&#225;k&#367;\S&#352;Po&#269;et&#382;&#225;k&#367;06-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a:pPr>
            <a:r>
              <a:rPr lang="cs-CZ" sz="1000" b="1" dirty="0"/>
              <a:t>Kapacity MŠ v Plzeňském kraji</a:t>
            </a:r>
          </a:p>
        </c:rich>
      </c:tx>
      <c:layout>
        <c:manualLayout>
          <c:xMode val="edge"/>
          <c:yMode val="edge"/>
          <c:x val="0.18206156048675734"/>
          <c:y val="1.4084633472860502E-2"/>
        </c:manualLayout>
      </c:layout>
      <c:overlay val="1"/>
    </c:title>
    <c:autoTitleDeleted val="0"/>
    <c:plotArea>
      <c:layout>
        <c:manualLayout>
          <c:layoutTarget val="inner"/>
          <c:xMode val="edge"/>
          <c:yMode val="edge"/>
          <c:x val="0.18637113169937022"/>
          <c:y val="0.10392222098998222"/>
          <c:w val="0.52190565750349338"/>
          <c:h val="0.75366292968025839"/>
        </c:manualLayout>
      </c:layout>
      <c:lineChart>
        <c:grouping val="standard"/>
        <c:varyColors val="0"/>
        <c:ser>
          <c:idx val="3"/>
          <c:order val="0"/>
          <c:tx>
            <c:strRef>
              <c:f>'Graf 2'!$A$4</c:f>
              <c:strCache>
                <c:ptCount val="1"/>
                <c:pt idx="0">
                  <c:v>kapacita MŠ</c:v>
                </c:pt>
              </c:strCache>
            </c:strRef>
          </c:tx>
          <c:marker>
            <c:symbol val="none"/>
          </c:marker>
          <c:cat>
            <c:numRef>
              <c:f>'Graf 2'!$E$1:$R$1</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cat>
          <c:val>
            <c:numRef>
              <c:f>'Graf 2'!$E$4:$R$4</c:f>
              <c:numCache>
                <c:formatCode>General</c:formatCode>
                <c:ptCount val="14"/>
                <c:pt idx="0">
                  <c:v>18178</c:v>
                </c:pt>
                <c:pt idx="1">
                  <c:v>18178</c:v>
                </c:pt>
                <c:pt idx="2">
                  <c:v>18178</c:v>
                </c:pt>
                <c:pt idx="3">
                  <c:v>19188</c:v>
                </c:pt>
                <c:pt idx="4">
                  <c:v>19595</c:v>
                </c:pt>
                <c:pt idx="5">
                  <c:v>20286</c:v>
                </c:pt>
                <c:pt idx="6">
                  <c:v>21118</c:v>
                </c:pt>
                <c:pt idx="7">
                  <c:v>21118</c:v>
                </c:pt>
                <c:pt idx="8">
                  <c:v>21030</c:v>
                </c:pt>
                <c:pt idx="9">
                  <c:v>21030</c:v>
                </c:pt>
                <c:pt idx="10">
                  <c:v>20955</c:v>
                </c:pt>
                <c:pt idx="11">
                  <c:v>21071</c:v>
                </c:pt>
                <c:pt idx="12">
                  <c:v>21300</c:v>
                </c:pt>
                <c:pt idx="13">
                  <c:v>21487</c:v>
                </c:pt>
              </c:numCache>
            </c:numRef>
          </c:val>
          <c:smooth val="0"/>
          <c:extLst>
            <c:ext xmlns:c16="http://schemas.microsoft.com/office/drawing/2014/chart" uri="{C3380CC4-5D6E-409C-BE32-E72D297353CC}">
              <c16:uniqueId val="{00000000-094B-420B-847D-4BD1D2BA1631}"/>
            </c:ext>
          </c:extLst>
        </c:ser>
        <c:ser>
          <c:idx val="2"/>
          <c:order val="1"/>
          <c:tx>
            <c:strRef>
              <c:f>'Graf 2'!$A$3</c:f>
              <c:strCache>
                <c:ptCount val="1"/>
                <c:pt idx="0">
                  <c:v>počet dětí v MŠ</c:v>
                </c:pt>
              </c:strCache>
            </c:strRef>
          </c:tx>
          <c:spPr>
            <a:ln>
              <a:solidFill>
                <a:schemeClr val="accent1">
                  <a:lumMod val="50000"/>
                </a:schemeClr>
              </a:solidFill>
            </a:ln>
          </c:spPr>
          <c:marker>
            <c:symbol val="plus"/>
            <c:size val="7"/>
            <c:spPr>
              <a:ln>
                <a:solidFill>
                  <a:schemeClr val="accent1">
                    <a:lumMod val="50000"/>
                  </a:schemeClr>
                </a:solidFill>
              </a:ln>
            </c:spPr>
          </c:marker>
          <c:cat>
            <c:numRef>
              <c:f>'Graf 2'!$E$1:$R$1</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cat>
          <c:val>
            <c:numRef>
              <c:f>'Graf 2'!$E$3:$R$3</c:f>
              <c:numCache>
                <c:formatCode>#,##0</c:formatCode>
                <c:ptCount val="14"/>
                <c:pt idx="0">
                  <c:v>15363</c:v>
                </c:pt>
                <c:pt idx="1">
                  <c:v>16027</c:v>
                </c:pt>
                <c:pt idx="2">
                  <c:v>16873</c:v>
                </c:pt>
                <c:pt idx="3">
                  <c:v>17884</c:v>
                </c:pt>
                <c:pt idx="4" formatCode="General">
                  <c:v>18580</c:v>
                </c:pt>
                <c:pt idx="5" formatCode="General">
                  <c:v>19093</c:v>
                </c:pt>
                <c:pt idx="6" formatCode="General">
                  <c:v>19458</c:v>
                </c:pt>
                <c:pt idx="7" formatCode="General">
                  <c:v>19681</c:v>
                </c:pt>
                <c:pt idx="8" formatCode="General">
                  <c:v>19431</c:v>
                </c:pt>
                <c:pt idx="9" formatCode="General">
                  <c:v>18881</c:v>
                </c:pt>
                <c:pt idx="10" formatCode="General">
                  <c:v>18729</c:v>
                </c:pt>
                <c:pt idx="11" formatCode="General">
                  <c:v>18890</c:v>
                </c:pt>
                <c:pt idx="12" formatCode="General">
                  <c:v>18845</c:v>
                </c:pt>
                <c:pt idx="13" formatCode="General">
                  <c:v>18789</c:v>
                </c:pt>
              </c:numCache>
            </c:numRef>
          </c:val>
          <c:smooth val="0"/>
          <c:extLst>
            <c:ext xmlns:c16="http://schemas.microsoft.com/office/drawing/2014/chart" uri="{C3380CC4-5D6E-409C-BE32-E72D297353CC}">
              <c16:uniqueId val="{00000001-094B-420B-847D-4BD1D2BA1631}"/>
            </c:ext>
          </c:extLst>
        </c:ser>
        <c:ser>
          <c:idx val="1"/>
          <c:order val="2"/>
          <c:tx>
            <c:strRef>
              <c:f>'Graf 2'!$A$2</c:f>
              <c:strCache>
                <c:ptCount val="1"/>
                <c:pt idx="0">
                  <c:v>počet dětí ve věku 3-5 let</c:v>
                </c:pt>
              </c:strCache>
            </c:strRef>
          </c:tx>
          <c:spPr>
            <a:ln>
              <a:solidFill>
                <a:srgbClr val="00B050"/>
              </a:solidFill>
            </a:ln>
          </c:spPr>
          <c:marker>
            <c:symbol val="plus"/>
            <c:size val="7"/>
            <c:spPr>
              <a:ln>
                <a:solidFill>
                  <a:srgbClr val="00B050"/>
                </a:solidFill>
              </a:ln>
            </c:spPr>
          </c:marker>
          <c:cat>
            <c:numRef>
              <c:f>'Graf 2'!$E$1:$R$1</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cat>
          <c:val>
            <c:numRef>
              <c:f>'Graf 2'!$E$2:$R$2</c:f>
              <c:numCache>
                <c:formatCode>#,##0</c:formatCode>
                <c:ptCount val="14"/>
                <c:pt idx="0">
                  <c:v>15060</c:v>
                </c:pt>
                <c:pt idx="1">
                  <c:v>15627</c:v>
                </c:pt>
                <c:pt idx="2">
                  <c:v>16492</c:v>
                </c:pt>
                <c:pt idx="3">
                  <c:v>17547</c:v>
                </c:pt>
                <c:pt idx="4" formatCode="General">
                  <c:v>18780</c:v>
                </c:pt>
                <c:pt idx="5" formatCode="General">
                  <c:v>19404</c:v>
                </c:pt>
                <c:pt idx="6" formatCode="General">
                  <c:v>19486</c:v>
                </c:pt>
                <c:pt idx="7" formatCode="General">
                  <c:v>18602</c:v>
                </c:pt>
                <c:pt idx="8" formatCode="General">
                  <c:v>17935</c:v>
                </c:pt>
                <c:pt idx="9" formatCode="General">
                  <c:v>17197</c:v>
                </c:pt>
                <c:pt idx="10" formatCode="General">
                  <c:v>17304</c:v>
                </c:pt>
                <c:pt idx="11" formatCode="General">
                  <c:v>17402</c:v>
                </c:pt>
                <c:pt idx="12" formatCode="General">
                  <c:v>17907</c:v>
                </c:pt>
                <c:pt idx="13" formatCode="General">
                  <c:v>18282</c:v>
                </c:pt>
              </c:numCache>
            </c:numRef>
          </c:val>
          <c:smooth val="0"/>
          <c:extLst>
            <c:ext xmlns:c16="http://schemas.microsoft.com/office/drawing/2014/chart" uri="{C3380CC4-5D6E-409C-BE32-E72D297353CC}">
              <c16:uniqueId val="{00000002-094B-420B-847D-4BD1D2BA1631}"/>
            </c:ext>
          </c:extLst>
        </c:ser>
        <c:dLbls>
          <c:showLegendKey val="0"/>
          <c:showVal val="0"/>
          <c:showCatName val="0"/>
          <c:showSerName val="0"/>
          <c:showPercent val="0"/>
          <c:showBubbleSize val="0"/>
        </c:dLbls>
        <c:smooth val="0"/>
        <c:axId val="39149952"/>
        <c:axId val="39151488"/>
      </c:lineChart>
      <c:catAx>
        <c:axId val="39149952"/>
        <c:scaling>
          <c:orientation val="minMax"/>
        </c:scaling>
        <c:delete val="0"/>
        <c:axPos val="b"/>
        <c:majorGridlines/>
        <c:numFmt formatCode="General" sourceLinked="1"/>
        <c:majorTickMark val="out"/>
        <c:minorTickMark val="none"/>
        <c:tickLblPos val="nextTo"/>
        <c:txPr>
          <a:bodyPr rot="-2700000" vert="horz"/>
          <a:lstStyle/>
          <a:p>
            <a:pPr>
              <a:defRPr/>
            </a:pPr>
            <a:endParaRPr lang="cs-CZ"/>
          </a:p>
        </c:txPr>
        <c:crossAx val="39151488"/>
        <c:crosses val="autoZero"/>
        <c:auto val="1"/>
        <c:lblAlgn val="ctr"/>
        <c:lblOffset val="100"/>
        <c:tickLblSkip val="1"/>
        <c:tickMarkSkip val="3"/>
        <c:noMultiLvlLbl val="0"/>
      </c:catAx>
      <c:valAx>
        <c:axId val="39151488"/>
        <c:scaling>
          <c:orientation val="minMax"/>
          <c:max val="22000"/>
          <c:min val="14000"/>
        </c:scaling>
        <c:delete val="0"/>
        <c:axPos val="l"/>
        <c:majorGridlines/>
        <c:title>
          <c:tx>
            <c:rich>
              <a:bodyPr/>
              <a:lstStyle/>
              <a:p>
                <a:pPr>
                  <a:defRPr/>
                </a:pPr>
                <a:r>
                  <a:rPr lang="cs-CZ"/>
                  <a:t>počet dětí</a:t>
                </a:r>
              </a:p>
            </c:rich>
          </c:tx>
          <c:layout/>
          <c:overlay val="0"/>
        </c:title>
        <c:numFmt formatCode="General" sourceLinked="1"/>
        <c:majorTickMark val="out"/>
        <c:minorTickMark val="none"/>
        <c:tickLblPos val="nextTo"/>
        <c:txPr>
          <a:bodyPr rot="0" vert="horz"/>
          <a:lstStyle/>
          <a:p>
            <a:pPr>
              <a:defRPr/>
            </a:pPr>
            <a:endParaRPr lang="cs-CZ"/>
          </a:p>
        </c:txPr>
        <c:crossAx val="39149952"/>
        <c:crosses val="autoZero"/>
        <c:crossBetween val="between"/>
      </c:valAx>
    </c:plotArea>
    <c:legend>
      <c:legendPos val="r"/>
      <c:layout>
        <c:manualLayout>
          <c:xMode val="edge"/>
          <c:yMode val="edge"/>
          <c:x val="0.71664369291968044"/>
          <c:y val="0.15191444935554063"/>
          <c:w val="0.27592389080861307"/>
          <c:h val="0.45917044756022596"/>
        </c:manualLayout>
      </c:layout>
      <c:overlay val="0"/>
    </c:legend>
    <c:plotVisOnly val="1"/>
    <c:dispBlanksAs val="gap"/>
    <c:showDLblsOverMax val="0"/>
  </c:chart>
  <c:spPr>
    <a:ln>
      <a:solidFill>
        <a:schemeClr val="bg1">
          <a:lumMod val="75000"/>
        </a:schemeClr>
      </a:solidFill>
    </a:ln>
  </c:spPr>
  <c:txPr>
    <a:bodyPr/>
    <a:lstStyle/>
    <a:p>
      <a:pPr>
        <a:defRPr sz="900" b="0" i="0" u="none" strike="noStrike" baseline="0">
          <a:solidFill>
            <a:srgbClr val="000000"/>
          </a:solidFill>
          <a:latin typeface="Arial"/>
          <a:ea typeface="Arial"/>
          <a:cs typeface="Arial"/>
        </a:defRPr>
      </a:pPr>
      <a:endParaRPr lang="cs-CZ"/>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60"/>
            </a:pPr>
            <a:r>
              <a:rPr lang="cs-CZ" sz="960"/>
              <a:t>Vývoj skupin oborů</a:t>
            </a:r>
            <a:r>
              <a:rPr lang="cs-CZ" sz="960" baseline="0"/>
              <a:t> SŠ - úplné střední odborné vzdělání s maturitou</a:t>
            </a:r>
            <a:endParaRPr lang="cs-CZ" sz="960"/>
          </a:p>
        </c:rich>
      </c:tx>
      <c:layout>
        <c:manualLayout>
          <c:xMode val="edge"/>
          <c:yMode val="edge"/>
          <c:x val="0.12319342181978138"/>
          <c:y val="1.8518518518518517E-2"/>
        </c:manualLayout>
      </c:layout>
      <c:overlay val="0"/>
      <c:spPr>
        <a:ln>
          <a:noFill/>
        </a:ln>
      </c:spPr>
    </c:title>
    <c:autoTitleDeleted val="0"/>
    <c:plotArea>
      <c:layout>
        <c:manualLayout>
          <c:layoutTarget val="inner"/>
          <c:xMode val="edge"/>
          <c:yMode val="edge"/>
          <c:x val="0.14170485983857165"/>
          <c:y val="0.12962962962962962"/>
          <c:w val="0.53447986086918697"/>
          <c:h val="0.71670020414114932"/>
        </c:manualLayout>
      </c:layout>
      <c:lineChart>
        <c:grouping val="standard"/>
        <c:varyColors val="0"/>
        <c:ser>
          <c:idx val="0"/>
          <c:order val="0"/>
          <c:tx>
            <c:strRef>
              <c:f>'ŽáciSŠ-skupiny'!$B$12</c:f>
              <c:strCache>
                <c:ptCount val="1"/>
                <c:pt idx="0">
                  <c:v>Technické obory</c:v>
                </c:pt>
              </c:strCache>
            </c:strRef>
          </c:tx>
          <c:spPr>
            <a:ln>
              <a:solidFill>
                <a:schemeClr val="accent2"/>
              </a:solidFill>
            </a:ln>
          </c:spPr>
          <c:marker>
            <c:symbol val="none"/>
          </c:marker>
          <c:cat>
            <c:numRef>
              <c:f>'ŽáciSŠ-skupiny'!$C$2:$R$2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'ŽáciSŠ-skupiny'!$C$12:$R$12</c:f>
              <c:numCache>
                <c:formatCode>General</c:formatCode>
                <c:ptCount val="16"/>
                <c:pt idx="0">
                  <c:v>3638</c:v>
                </c:pt>
                <c:pt idx="1">
                  <c:v>3561</c:v>
                </c:pt>
                <c:pt idx="2">
                  <c:v>3524</c:v>
                </c:pt>
                <c:pt idx="3">
                  <c:v>3425</c:v>
                </c:pt>
                <c:pt idx="4">
                  <c:v>3287</c:v>
                </c:pt>
                <c:pt idx="5">
                  <c:v>3215</c:v>
                </c:pt>
                <c:pt idx="6">
                  <c:v>3102</c:v>
                </c:pt>
                <c:pt idx="7">
                  <c:v>2910</c:v>
                </c:pt>
                <c:pt idx="8">
                  <c:v>2786</c:v>
                </c:pt>
                <c:pt idx="9">
                  <c:v>2715</c:v>
                </c:pt>
                <c:pt idx="10">
                  <c:v>2727</c:v>
                </c:pt>
                <c:pt idx="11">
                  <c:v>2767</c:v>
                </c:pt>
                <c:pt idx="12">
                  <c:v>2772</c:v>
                </c:pt>
                <c:pt idx="13">
                  <c:v>2833</c:v>
                </c:pt>
                <c:pt idx="14">
                  <c:v>3016</c:v>
                </c:pt>
                <c:pt idx="15">
                  <c:v>3180</c:v>
                </c:pt>
              </c:numCache>
            </c:numRef>
          </c:val>
          <c:smooth val="0"/>
          <c:extLst>
            <c:ext xmlns:c16="http://schemas.microsoft.com/office/drawing/2014/chart" uri="{C3380CC4-5D6E-409C-BE32-E72D297353CC}">
              <c16:uniqueId val="{00000000-160A-43A0-AB0C-1E132EF7CAF1}"/>
            </c:ext>
          </c:extLst>
        </c:ser>
        <c:ser>
          <c:idx val="1"/>
          <c:order val="1"/>
          <c:tx>
            <c:strRef>
              <c:f>'ŽáciSŠ-skupiny'!$B$13</c:f>
              <c:strCache>
                <c:ptCount val="1"/>
                <c:pt idx="0">
                  <c:v>Ekonomika a podnikání</c:v>
                </c:pt>
              </c:strCache>
            </c:strRef>
          </c:tx>
          <c:spPr>
            <a:ln>
              <a:solidFill>
                <a:schemeClr val="accent6">
                  <a:lumMod val="75000"/>
                </a:schemeClr>
              </a:solidFill>
            </a:ln>
          </c:spPr>
          <c:marker>
            <c:symbol val="none"/>
          </c:marker>
          <c:cat>
            <c:numRef>
              <c:f>'ŽáciSŠ-skupiny'!$C$2:$R$2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'ŽáciSŠ-skupiny'!$C$13:$R$13</c:f>
              <c:numCache>
                <c:formatCode>General</c:formatCode>
                <c:ptCount val="16"/>
                <c:pt idx="0">
                  <c:v>2696</c:v>
                </c:pt>
                <c:pt idx="1">
                  <c:v>2502</c:v>
                </c:pt>
                <c:pt idx="2">
                  <c:v>2477</c:v>
                </c:pt>
                <c:pt idx="3">
                  <c:v>2505</c:v>
                </c:pt>
                <c:pt idx="4">
                  <c:v>2387</c:v>
                </c:pt>
                <c:pt idx="5">
                  <c:v>2301</c:v>
                </c:pt>
                <c:pt idx="6">
                  <c:v>2159</c:v>
                </c:pt>
                <c:pt idx="7">
                  <c:v>2040</c:v>
                </c:pt>
                <c:pt idx="8">
                  <c:v>2011</c:v>
                </c:pt>
                <c:pt idx="9">
                  <c:v>1947</c:v>
                </c:pt>
                <c:pt idx="10">
                  <c:v>1932</c:v>
                </c:pt>
                <c:pt idx="11">
                  <c:v>1969</c:v>
                </c:pt>
                <c:pt idx="12">
                  <c:v>1990</c:v>
                </c:pt>
                <c:pt idx="13">
                  <c:v>1989</c:v>
                </c:pt>
                <c:pt idx="14">
                  <c:v>1963</c:v>
                </c:pt>
                <c:pt idx="15">
                  <c:v>2049</c:v>
                </c:pt>
              </c:numCache>
            </c:numRef>
          </c:val>
          <c:smooth val="0"/>
          <c:extLst>
            <c:ext xmlns:c16="http://schemas.microsoft.com/office/drawing/2014/chart" uri="{C3380CC4-5D6E-409C-BE32-E72D297353CC}">
              <c16:uniqueId val="{00000001-160A-43A0-AB0C-1E132EF7CAF1}"/>
            </c:ext>
          </c:extLst>
        </c:ser>
        <c:ser>
          <c:idx val="2"/>
          <c:order val="2"/>
          <c:tx>
            <c:strRef>
              <c:f>'ŽáciSŠ-skupiny'!$B$14</c:f>
              <c:strCache>
                <c:ptCount val="1"/>
                <c:pt idx="0">
                  <c:v>Obchod, služby a ostatní</c:v>
                </c:pt>
              </c:strCache>
            </c:strRef>
          </c:tx>
          <c:spPr>
            <a:ln>
              <a:solidFill>
                <a:schemeClr val="accent1"/>
              </a:solidFill>
            </a:ln>
          </c:spPr>
          <c:marker>
            <c:symbol val="none"/>
          </c:marker>
          <c:cat>
            <c:numRef>
              <c:f>'ŽáciSŠ-skupiny'!$C$2:$R$2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'ŽáciSŠ-skupiny'!$C$14:$R$14</c:f>
              <c:numCache>
                <c:formatCode>General</c:formatCode>
                <c:ptCount val="16"/>
                <c:pt idx="0">
                  <c:v>1922</c:v>
                </c:pt>
                <c:pt idx="1">
                  <c:v>2044</c:v>
                </c:pt>
                <c:pt idx="2">
                  <c:v>2051</c:v>
                </c:pt>
                <c:pt idx="3">
                  <c:v>2060</c:v>
                </c:pt>
                <c:pt idx="4">
                  <c:v>2007</c:v>
                </c:pt>
                <c:pt idx="5">
                  <c:v>1895</c:v>
                </c:pt>
                <c:pt idx="6">
                  <c:v>1797</c:v>
                </c:pt>
                <c:pt idx="7">
                  <c:v>1704</c:v>
                </c:pt>
                <c:pt idx="8">
                  <c:v>1701</c:v>
                </c:pt>
                <c:pt idx="9">
                  <c:v>1716</c:v>
                </c:pt>
                <c:pt idx="10">
                  <c:v>1793</c:v>
                </c:pt>
                <c:pt idx="11">
                  <c:v>1971</c:v>
                </c:pt>
                <c:pt idx="12">
                  <c:v>1967</c:v>
                </c:pt>
                <c:pt idx="13">
                  <c:v>2012</c:v>
                </c:pt>
                <c:pt idx="14">
                  <c:v>2112</c:v>
                </c:pt>
                <c:pt idx="15">
                  <c:v>2239</c:v>
                </c:pt>
              </c:numCache>
            </c:numRef>
          </c:val>
          <c:smooth val="0"/>
          <c:extLst>
            <c:ext xmlns:c16="http://schemas.microsoft.com/office/drawing/2014/chart" uri="{C3380CC4-5D6E-409C-BE32-E72D297353CC}">
              <c16:uniqueId val="{00000002-160A-43A0-AB0C-1E132EF7CAF1}"/>
            </c:ext>
          </c:extLst>
        </c:ser>
        <c:ser>
          <c:idx val="3"/>
          <c:order val="3"/>
          <c:tx>
            <c:strRef>
              <c:f>'ŽáciSŠ-skupiny'!$B$15</c:f>
              <c:strCache>
                <c:ptCount val="1"/>
                <c:pt idx="0">
                  <c:v>Přírodovědné obory</c:v>
                </c:pt>
              </c:strCache>
            </c:strRef>
          </c:tx>
          <c:spPr>
            <a:ln>
              <a:solidFill>
                <a:schemeClr val="accent3"/>
              </a:solidFill>
            </a:ln>
          </c:spPr>
          <c:marker>
            <c:symbol val="none"/>
          </c:marker>
          <c:cat>
            <c:numRef>
              <c:f>'ŽáciSŠ-skupiny'!$C$2:$R$2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'ŽáciSŠ-skupiny'!$C$15:$R$15</c:f>
              <c:numCache>
                <c:formatCode>General</c:formatCode>
                <c:ptCount val="16"/>
                <c:pt idx="0">
                  <c:v>1734</c:v>
                </c:pt>
                <c:pt idx="1">
                  <c:v>1646</c:v>
                </c:pt>
                <c:pt idx="2">
                  <c:v>1513</c:v>
                </c:pt>
                <c:pt idx="3">
                  <c:v>1456</c:v>
                </c:pt>
                <c:pt idx="4">
                  <c:v>1409</c:v>
                </c:pt>
                <c:pt idx="5">
                  <c:v>1304</c:v>
                </c:pt>
                <c:pt idx="6">
                  <c:v>1251</c:v>
                </c:pt>
                <c:pt idx="7">
                  <c:v>1206</c:v>
                </c:pt>
                <c:pt idx="8">
                  <c:v>1206</c:v>
                </c:pt>
                <c:pt idx="9">
                  <c:v>1140</c:v>
                </c:pt>
                <c:pt idx="10">
                  <c:v>1193</c:v>
                </c:pt>
                <c:pt idx="11">
                  <c:v>1277</c:v>
                </c:pt>
                <c:pt idx="12">
                  <c:v>1228</c:v>
                </c:pt>
                <c:pt idx="13">
                  <c:v>1275</c:v>
                </c:pt>
                <c:pt idx="14">
                  <c:v>1368</c:v>
                </c:pt>
                <c:pt idx="15">
                  <c:v>1476</c:v>
                </c:pt>
              </c:numCache>
            </c:numRef>
          </c:val>
          <c:smooth val="0"/>
          <c:extLst>
            <c:ext xmlns:c16="http://schemas.microsoft.com/office/drawing/2014/chart" uri="{C3380CC4-5D6E-409C-BE32-E72D297353CC}">
              <c16:uniqueId val="{00000003-160A-43A0-AB0C-1E132EF7CAF1}"/>
            </c:ext>
          </c:extLst>
        </c:ser>
        <c:ser>
          <c:idx val="4"/>
          <c:order val="4"/>
          <c:tx>
            <c:strRef>
              <c:f>'ŽáciSŠ-skupiny'!$B$16</c:f>
              <c:strCache>
                <c:ptCount val="1"/>
                <c:pt idx="0">
                  <c:v>Obecně odborná příprava</c:v>
                </c:pt>
              </c:strCache>
            </c:strRef>
          </c:tx>
          <c:spPr>
            <a:ln>
              <a:solidFill>
                <a:srgbClr val="FFFF00"/>
              </a:solidFill>
            </a:ln>
          </c:spPr>
          <c:marker>
            <c:symbol val="none"/>
          </c:marker>
          <c:cat>
            <c:numRef>
              <c:f>'ŽáciSŠ-skupiny'!$C$2:$R$2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'ŽáciSŠ-skupiny'!$C$16:$R$16</c:f>
              <c:numCache>
                <c:formatCode>General</c:formatCode>
                <c:ptCount val="16"/>
                <c:pt idx="0">
                  <c:v>891</c:v>
                </c:pt>
                <c:pt idx="1">
                  <c:v>1065</c:v>
                </c:pt>
                <c:pt idx="2">
                  <c:v>1204</c:v>
                </c:pt>
                <c:pt idx="3">
                  <c:v>1190</c:v>
                </c:pt>
                <c:pt idx="4">
                  <c:v>1118</c:v>
                </c:pt>
                <c:pt idx="5">
                  <c:v>992</c:v>
                </c:pt>
                <c:pt idx="6">
                  <c:v>884</c:v>
                </c:pt>
                <c:pt idx="7">
                  <c:v>799</c:v>
                </c:pt>
                <c:pt idx="8">
                  <c:v>757</c:v>
                </c:pt>
                <c:pt idx="9">
                  <c:v>750</c:v>
                </c:pt>
                <c:pt idx="10">
                  <c:v>782</c:v>
                </c:pt>
                <c:pt idx="11">
                  <c:v>773</c:v>
                </c:pt>
                <c:pt idx="12">
                  <c:v>775</c:v>
                </c:pt>
                <c:pt idx="13">
                  <c:v>805</c:v>
                </c:pt>
                <c:pt idx="14">
                  <c:v>819</c:v>
                </c:pt>
                <c:pt idx="15">
                  <c:v>863</c:v>
                </c:pt>
              </c:numCache>
            </c:numRef>
          </c:val>
          <c:smooth val="0"/>
          <c:extLst>
            <c:ext xmlns:c16="http://schemas.microsoft.com/office/drawing/2014/chart" uri="{C3380CC4-5D6E-409C-BE32-E72D297353CC}">
              <c16:uniqueId val="{00000004-160A-43A0-AB0C-1E132EF7CAF1}"/>
            </c:ext>
          </c:extLst>
        </c:ser>
        <c:dLbls>
          <c:showLegendKey val="0"/>
          <c:showVal val="0"/>
          <c:showCatName val="0"/>
          <c:showSerName val="0"/>
          <c:showPercent val="0"/>
          <c:showBubbleSize val="0"/>
        </c:dLbls>
        <c:smooth val="0"/>
        <c:axId val="121880576"/>
        <c:axId val="121882112"/>
      </c:lineChart>
      <c:catAx>
        <c:axId val="121880576"/>
        <c:scaling>
          <c:orientation val="minMax"/>
        </c:scaling>
        <c:delete val="0"/>
        <c:axPos val="b"/>
        <c:majorGridlines/>
        <c:numFmt formatCode="General" sourceLinked="1"/>
        <c:majorTickMark val="out"/>
        <c:minorTickMark val="none"/>
        <c:tickLblPos val="nextTo"/>
        <c:txPr>
          <a:bodyPr rot="-2700000"/>
          <a:lstStyle/>
          <a:p>
            <a:pPr>
              <a:defRPr/>
            </a:pPr>
            <a:endParaRPr lang="cs-CZ"/>
          </a:p>
        </c:txPr>
        <c:crossAx val="121882112"/>
        <c:crosses val="autoZero"/>
        <c:auto val="1"/>
        <c:lblAlgn val="ctr"/>
        <c:lblOffset val="100"/>
        <c:tickMarkSkip val="3"/>
        <c:noMultiLvlLbl val="0"/>
      </c:catAx>
      <c:valAx>
        <c:axId val="121882112"/>
        <c:scaling>
          <c:orientation val="minMax"/>
        </c:scaling>
        <c:delete val="0"/>
        <c:axPos val="l"/>
        <c:majorGridlines/>
        <c:title>
          <c:tx>
            <c:rich>
              <a:bodyPr/>
              <a:lstStyle/>
              <a:p>
                <a:pPr>
                  <a:defRPr sz="900"/>
                </a:pPr>
                <a:r>
                  <a:rPr lang="cs-CZ" sz="900" b="0" i="0" baseline="0" dirty="0">
                    <a:effectLst/>
                  </a:rPr>
                  <a:t>počet žáků</a:t>
                </a:r>
                <a:endParaRPr lang="cs-CZ" sz="900" dirty="0">
                  <a:effectLst/>
                </a:endParaRPr>
              </a:p>
            </c:rich>
          </c:tx>
          <c:layout>
            <c:manualLayout>
              <c:xMode val="edge"/>
              <c:yMode val="edge"/>
              <c:x val="7.6374263336502933E-3"/>
              <c:y val="0.37333843686205892"/>
            </c:manualLayout>
          </c:layout>
          <c:overlay val="0"/>
        </c:title>
        <c:numFmt formatCode="General" sourceLinked="1"/>
        <c:majorTickMark val="out"/>
        <c:minorTickMark val="none"/>
        <c:tickLblPos val="nextTo"/>
        <c:crossAx val="121880576"/>
        <c:crosses val="autoZero"/>
        <c:crossBetween val="between"/>
      </c:valAx>
    </c:plotArea>
    <c:legend>
      <c:legendPos val="r"/>
      <c:layout>
        <c:manualLayout>
          <c:xMode val="edge"/>
          <c:yMode val="edge"/>
          <c:x val="0.67432302151934431"/>
          <c:y val="0.2675572324292797"/>
          <c:w val="0.32567697848065608"/>
          <c:h val="0.56710775736366292"/>
        </c:manualLayout>
      </c:layout>
      <c:overlay val="0"/>
    </c:legend>
    <c:plotVisOnly val="1"/>
    <c:dispBlanksAs val="gap"/>
    <c:showDLblsOverMax val="0"/>
  </c:chart>
  <c:spPr>
    <a:ln>
      <a:solidFill>
        <a:schemeClr val="bg1">
          <a:lumMod val="75000"/>
        </a:schemeClr>
      </a:solidFill>
    </a:ln>
  </c:spPr>
  <c:txPr>
    <a:bodyPr/>
    <a:lstStyle/>
    <a:p>
      <a:pPr>
        <a:defRPr sz="900">
          <a:latin typeface="Arial" panose="020B0604020202020204" pitchFamily="34" charset="0"/>
          <a:cs typeface="Arial" panose="020B0604020202020204" pitchFamily="34" charset="0"/>
        </a:defRPr>
      </a:pPr>
      <a:endParaRPr lang="cs-CZ"/>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60"/>
            </a:pPr>
            <a:r>
              <a:rPr lang="cs-CZ" sz="960"/>
              <a:t>Vývoj skupin oborů</a:t>
            </a:r>
            <a:r>
              <a:rPr lang="cs-CZ" sz="960" baseline="0"/>
              <a:t> SŠ - úplné střední odborné vzdělání s výcvikem a maturitou</a:t>
            </a:r>
            <a:endParaRPr lang="cs-CZ" sz="960"/>
          </a:p>
        </c:rich>
      </c:tx>
      <c:layout>
        <c:manualLayout>
          <c:xMode val="edge"/>
          <c:yMode val="edge"/>
          <c:x val="0.12409344165744761"/>
          <c:y val="0"/>
        </c:manualLayout>
      </c:layout>
      <c:overlay val="0"/>
    </c:title>
    <c:autoTitleDeleted val="0"/>
    <c:plotArea>
      <c:layout>
        <c:manualLayout>
          <c:layoutTarget val="inner"/>
          <c:xMode val="edge"/>
          <c:yMode val="edge"/>
          <c:x val="0.11581489513318495"/>
          <c:y val="0.13775974649510275"/>
          <c:w val="0.55711647856614444"/>
          <c:h val="0.71670020414114932"/>
        </c:manualLayout>
      </c:layout>
      <c:lineChart>
        <c:grouping val="standard"/>
        <c:varyColors val="0"/>
        <c:ser>
          <c:idx val="0"/>
          <c:order val="0"/>
          <c:tx>
            <c:strRef>
              <c:f>'ŽáciSŠ-skupiny'!$B$17</c:f>
              <c:strCache>
                <c:ptCount val="1"/>
                <c:pt idx="0">
                  <c:v>Technické obory</c:v>
                </c:pt>
              </c:strCache>
            </c:strRef>
          </c:tx>
          <c:spPr>
            <a:ln>
              <a:solidFill>
                <a:schemeClr val="accent2"/>
              </a:solidFill>
            </a:ln>
          </c:spPr>
          <c:marker>
            <c:symbol val="none"/>
          </c:marker>
          <c:cat>
            <c:numRef>
              <c:f>'ŽáciSŠ-skupiny'!$C$2:$R$2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'ŽáciSŠ-skupiny'!$C$17:$R$17</c:f>
              <c:numCache>
                <c:formatCode>General</c:formatCode>
                <c:ptCount val="16"/>
                <c:pt idx="0">
                  <c:v>1019</c:v>
                </c:pt>
                <c:pt idx="1">
                  <c:v>1015</c:v>
                </c:pt>
                <c:pt idx="2">
                  <c:v>1070</c:v>
                </c:pt>
                <c:pt idx="3">
                  <c:v>1085</c:v>
                </c:pt>
                <c:pt idx="4">
                  <c:v>979</c:v>
                </c:pt>
                <c:pt idx="5">
                  <c:v>868</c:v>
                </c:pt>
                <c:pt idx="6">
                  <c:v>771</c:v>
                </c:pt>
                <c:pt idx="7">
                  <c:v>721</c:v>
                </c:pt>
                <c:pt idx="8">
                  <c:v>727</c:v>
                </c:pt>
                <c:pt idx="9">
                  <c:v>756</c:v>
                </c:pt>
                <c:pt idx="10">
                  <c:v>794</c:v>
                </c:pt>
                <c:pt idx="11">
                  <c:v>792</c:v>
                </c:pt>
                <c:pt idx="12">
                  <c:v>777</c:v>
                </c:pt>
                <c:pt idx="13">
                  <c:v>741</c:v>
                </c:pt>
                <c:pt idx="14">
                  <c:v>765</c:v>
                </c:pt>
                <c:pt idx="15">
                  <c:v>792</c:v>
                </c:pt>
              </c:numCache>
            </c:numRef>
          </c:val>
          <c:smooth val="0"/>
          <c:extLst>
            <c:ext xmlns:c16="http://schemas.microsoft.com/office/drawing/2014/chart" uri="{C3380CC4-5D6E-409C-BE32-E72D297353CC}">
              <c16:uniqueId val="{00000000-482F-4DE9-821B-0BFCCED76B8C}"/>
            </c:ext>
          </c:extLst>
        </c:ser>
        <c:ser>
          <c:idx val="1"/>
          <c:order val="1"/>
          <c:tx>
            <c:strRef>
              <c:f>'ŽáciSŠ-skupiny'!$B$18</c:f>
              <c:strCache>
                <c:ptCount val="1"/>
                <c:pt idx="0">
                  <c:v>Obchod, služby a ostatní</c:v>
                </c:pt>
              </c:strCache>
            </c:strRef>
          </c:tx>
          <c:spPr>
            <a:ln>
              <a:solidFill>
                <a:schemeClr val="accent1"/>
              </a:solidFill>
            </a:ln>
          </c:spPr>
          <c:marker>
            <c:symbol val="none"/>
          </c:marker>
          <c:cat>
            <c:numRef>
              <c:f>'ŽáciSŠ-skupiny'!$C$2:$R$2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'ŽáciSŠ-skupiny'!$C$18:$R$18</c:f>
              <c:numCache>
                <c:formatCode>General</c:formatCode>
                <c:ptCount val="16"/>
                <c:pt idx="0">
                  <c:v>533</c:v>
                </c:pt>
                <c:pt idx="1">
                  <c:v>557</c:v>
                </c:pt>
                <c:pt idx="2">
                  <c:v>669</c:v>
                </c:pt>
                <c:pt idx="3">
                  <c:v>751</c:v>
                </c:pt>
                <c:pt idx="4">
                  <c:v>791</c:v>
                </c:pt>
                <c:pt idx="5">
                  <c:v>811</c:v>
                </c:pt>
                <c:pt idx="6">
                  <c:v>698</c:v>
                </c:pt>
                <c:pt idx="7">
                  <c:v>642</c:v>
                </c:pt>
                <c:pt idx="8">
                  <c:v>577</c:v>
                </c:pt>
                <c:pt idx="9">
                  <c:v>538</c:v>
                </c:pt>
                <c:pt idx="10">
                  <c:v>532</c:v>
                </c:pt>
                <c:pt idx="11">
                  <c:v>531</c:v>
                </c:pt>
                <c:pt idx="12">
                  <c:v>521</c:v>
                </c:pt>
                <c:pt idx="13">
                  <c:v>504</c:v>
                </c:pt>
                <c:pt idx="14">
                  <c:v>542</c:v>
                </c:pt>
                <c:pt idx="15">
                  <c:v>574</c:v>
                </c:pt>
              </c:numCache>
            </c:numRef>
          </c:val>
          <c:smooth val="0"/>
          <c:extLst>
            <c:ext xmlns:c16="http://schemas.microsoft.com/office/drawing/2014/chart" uri="{C3380CC4-5D6E-409C-BE32-E72D297353CC}">
              <c16:uniqueId val="{00000001-482F-4DE9-821B-0BFCCED76B8C}"/>
            </c:ext>
          </c:extLst>
        </c:ser>
        <c:dLbls>
          <c:showLegendKey val="0"/>
          <c:showVal val="0"/>
          <c:showCatName val="0"/>
          <c:showSerName val="0"/>
          <c:showPercent val="0"/>
          <c:showBubbleSize val="0"/>
        </c:dLbls>
        <c:smooth val="0"/>
        <c:axId val="121972608"/>
        <c:axId val="121974144"/>
      </c:lineChart>
      <c:catAx>
        <c:axId val="121972608"/>
        <c:scaling>
          <c:orientation val="minMax"/>
        </c:scaling>
        <c:delete val="0"/>
        <c:axPos val="b"/>
        <c:majorGridlines/>
        <c:numFmt formatCode="General" sourceLinked="1"/>
        <c:majorTickMark val="out"/>
        <c:minorTickMark val="none"/>
        <c:tickLblPos val="nextTo"/>
        <c:txPr>
          <a:bodyPr rot="-2700000"/>
          <a:lstStyle/>
          <a:p>
            <a:pPr>
              <a:defRPr/>
            </a:pPr>
            <a:endParaRPr lang="cs-CZ"/>
          </a:p>
        </c:txPr>
        <c:crossAx val="121974144"/>
        <c:crosses val="autoZero"/>
        <c:auto val="1"/>
        <c:lblAlgn val="ctr"/>
        <c:lblOffset val="100"/>
        <c:tickMarkSkip val="3"/>
        <c:noMultiLvlLbl val="0"/>
      </c:catAx>
      <c:valAx>
        <c:axId val="121974144"/>
        <c:scaling>
          <c:orientation val="minMax"/>
        </c:scaling>
        <c:delete val="0"/>
        <c:axPos val="l"/>
        <c:majorGridlines/>
        <c:title>
          <c:tx>
            <c:rich>
              <a:bodyPr/>
              <a:lstStyle/>
              <a:p>
                <a:pPr>
                  <a:defRPr sz="900"/>
                </a:pPr>
                <a:r>
                  <a:rPr lang="cs-CZ" sz="900" b="0" i="0" baseline="0" dirty="0">
                    <a:effectLst/>
                  </a:rPr>
                  <a:t>počet žáků</a:t>
                </a:r>
                <a:endParaRPr lang="cs-CZ" sz="900" dirty="0">
                  <a:effectLst/>
                </a:endParaRPr>
              </a:p>
            </c:rich>
          </c:tx>
          <c:layout/>
          <c:overlay val="0"/>
        </c:title>
        <c:numFmt formatCode="General" sourceLinked="1"/>
        <c:majorTickMark val="out"/>
        <c:minorTickMark val="none"/>
        <c:tickLblPos val="nextTo"/>
        <c:crossAx val="121972608"/>
        <c:crosses val="autoZero"/>
        <c:crossBetween val="between"/>
      </c:valAx>
    </c:plotArea>
    <c:legend>
      <c:legendPos val="r"/>
      <c:layout>
        <c:manualLayout>
          <c:xMode val="edge"/>
          <c:yMode val="edge"/>
          <c:x val="0.67432302151934431"/>
          <c:y val="0.32704141149023036"/>
          <c:w val="0.32567697848065608"/>
          <c:h val="0.28610236220472451"/>
        </c:manualLayout>
      </c:layout>
      <c:overlay val="0"/>
    </c:legend>
    <c:plotVisOnly val="1"/>
    <c:dispBlanksAs val="gap"/>
    <c:showDLblsOverMax val="0"/>
  </c:chart>
  <c:spPr>
    <a:ln>
      <a:solidFill>
        <a:schemeClr val="bg1">
          <a:lumMod val="75000"/>
        </a:schemeClr>
      </a:solidFill>
    </a:ln>
  </c:spPr>
  <c:txPr>
    <a:bodyPr/>
    <a:lstStyle/>
    <a:p>
      <a:pPr>
        <a:defRPr sz="900">
          <a:latin typeface="Arial" panose="020B0604020202020204" pitchFamily="34" charset="0"/>
          <a:cs typeface="Arial" panose="020B0604020202020204" pitchFamily="34" charset="0"/>
        </a:defRPr>
      </a:pPr>
      <a:endParaRPr lang="cs-CZ"/>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cs-CZ" sz="900" b="0" i="0" baseline="0">
                <a:effectLst/>
              </a:rPr>
              <a:t>učitelé SŠ celkem</a:t>
            </a:r>
            <a:endParaRPr lang="cs-CZ" sz="900" b="0">
              <a:effectLst/>
            </a:endParaRPr>
          </a:p>
        </c:rich>
      </c:tx>
      <c:layout>
        <c:manualLayout>
          <c:xMode val="edge"/>
          <c:yMode val="edge"/>
          <c:x val="0.29314542483660133"/>
          <c:y val="3.3227380952380953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cs-CZ"/>
        </a:p>
      </c:txPr>
    </c:title>
    <c:autoTitleDeleted val="0"/>
    <c:plotArea>
      <c:layout>
        <c:manualLayout>
          <c:layoutTarget val="inner"/>
          <c:xMode val="edge"/>
          <c:yMode val="edge"/>
          <c:x val="0.20666547198826438"/>
          <c:y val="0.1416138888888889"/>
          <c:w val="0.75353663009005933"/>
          <c:h val="0.67938730158730154"/>
        </c:manualLayout>
      </c:layout>
      <c:barChart>
        <c:barDir val="col"/>
        <c:grouping val="clustered"/>
        <c:varyColors val="0"/>
        <c:ser>
          <c:idx val="2"/>
          <c:order val="1"/>
          <c:tx>
            <c:strRef>
              <c:f>'Graf 1 (2)'!$A$2:$A$3</c:f>
              <c:strCache>
                <c:ptCount val="1"/>
                <c:pt idx="0">
                  <c:v>2021</c:v>
                </c:pt>
              </c:strCache>
            </c:strRef>
          </c:tx>
          <c:spPr>
            <a:solidFill>
              <a:schemeClr val="accent3"/>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F989-4759-9296-53C6638CACF7}"/>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F989-4759-9296-53C6638CACF7}"/>
              </c:ext>
            </c:extLst>
          </c:dPt>
          <c:dPt>
            <c:idx val="2"/>
            <c:invertIfNegative val="0"/>
            <c:bubble3D val="0"/>
            <c:spPr>
              <a:solidFill>
                <a:schemeClr val="accent1">
                  <a:lumMod val="50000"/>
                </a:schemeClr>
              </a:solidFill>
              <a:ln>
                <a:noFill/>
              </a:ln>
              <a:effectLst/>
            </c:spPr>
            <c:extLst>
              <c:ext xmlns:c16="http://schemas.microsoft.com/office/drawing/2014/chart" uri="{C3380CC4-5D6E-409C-BE32-E72D297353CC}">
                <c16:uniqueId val="{00000005-F989-4759-9296-53C6638CACF7}"/>
              </c:ext>
            </c:extLst>
          </c:dPt>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7-F989-4759-9296-53C6638CACF7}"/>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F989-4759-9296-53C6638CACF7}"/>
              </c:ext>
            </c:extLst>
          </c:dPt>
          <c:dPt>
            <c:idx val="5"/>
            <c:invertIfNegative val="0"/>
            <c:bubble3D val="0"/>
            <c:spPr>
              <a:solidFill>
                <a:schemeClr val="accent6">
                  <a:lumMod val="50000"/>
                </a:schemeClr>
              </a:solidFill>
              <a:ln>
                <a:noFill/>
              </a:ln>
              <a:effectLst/>
            </c:spPr>
            <c:extLst>
              <c:ext xmlns:c16="http://schemas.microsoft.com/office/drawing/2014/chart" uri="{C3380CC4-5D6E-409C-BE32-E72D297353CC}">
                <c16:uniqueId val="{0000000B-F989-4759-9296-53C6638CACF7}"/>
              </c:ext>
            </c:extLst>
          </c:dPt>
          <c:dPt>
            <c:idx val="6"/>
            <c:invertIfNegative val="0"/>
            <c:bubble3D val="0"/>
            <c:spPr>
              <a:solidFill>
                <a:schemeClr val="accent4">
                  <a:lumMod val="75000"/>
                </a:schemeClr>
              </a:solidFill>
              <a:ln>
                <a:noFill/>
              </a:ln>
              <a:effectLst/>
            </c:spPr>
            <c:extLst>
              <c:ext xmlns:c16="http://schemas.microsoft.com/office/drawing/2014/chart" uri="{C3380CC4-5D6E-409C-BE32-E72D297353CC}">
                <c16:uniqueId val="{0000000D-F989-4759-9296-53C6638CACF7}"/>
              </c:ext>
            </c:extLst>
          </c:dPt>
          <c:dPt>
            <c:idx val="7"/>
            <c:invertIfNegative val="0"/>
            <c:bubble3D val="0"/>
            <c:spPr>
              <a:solidFill>
                <a:schemeClr val="accent2">
                  <a:lumMod val="75000"/>
                </a:schemeClr>
              </a:solidFill>
              <a:ln>
                <a:noFill/>
              </a:ln>
              <a:effectLst/>
            </c:spPr>
            <c:extLst>
              <c:ext xmlns:c16="http://schemas.microsoft.com/office/drawing/2014/chart" uri="{C3380CC4-5D6E-409C-BE32-E72D297353CC}">
                <c16:uniqueId val="{0000000F-F989-4759-9296-53C6638CACF7}"/>
              </c:ext>
            </c:extLst>
          </c:dPt>
          <c:dPt>
            <c:idx val="8"/>
            <c:invertIfNegative val="0"/>
            <c:bubble3D val="0"/>
            <c:spPr>
              <a:solidFill>
                <a:srgbClr val="FF0000"/>
              </a:solidFill>
              <a:ln>
                <a:noFill/>
              </a:ln>
              <a:effectLst/>
            </c:spPr>
            <c:extLst>
              <c:ext xmlns:c16="http://schemas.microsoft.com/office/drawing/2014/chart" uri="{C3380CC4-5D6E-409C-BE32-E72D297353CC}">
                <c16:uniqueId val="{00000011-F989-4759-9296-53C6638CACF7}"/>
              </c:ext>
            </c:extLst>
          </c:dPt>
          <c:cat>
            <c:strRef>
              <c:f>'Graf 1 (2)'!$C$3:$K$3</c:f>
              <c:strCache>
                <c:ptCount val="9"/>
                <c:pt idx="0">
                  <c:v>do 29</c:v>
                </c:pt>
                <c:pt idx="1">
                  <c:v>30-34</c:v>
                </c:pt>
                <c:pt idx="2">
                  <c:v>35-39</c:v>
                </c:pt>
                <c:pt idx="3">
                  <c:v>40-44</c:v>
                </c:pt>
                <c:pt idx="4">
                  <c:v>45-49</c:v>
                </c:pt>
                <c:pt idx="5">
                  <c:v>50-54</c:v>
                </c:pt>
                <c:pt idx="6">
                  <c:v>55-59</c:v>
                </c:pt>
                <c:pt idx="7">
                  <c:v>60-64</c:v>
                </c:pt>
                <c:pt idx="8">
                  <c:v>od 65</c:v>
                </c:pt>
              </c:strCache>
            </c:strRef>
          </c:cat>
          <c:val>
            <c:numRef>
              <c:f>'Graf 1 (2)'!$C$4:$K$4</c:f>
              <c:numCache>
                <c:formatCode>0.0</c:formatCode>
                <c:ptCount val="9"/>
                <c:pt idx="0">
                  <c:v>6.0540396391745519</c:v>
                </c:pt>
                <c:pt idx="1">
                  <c:v>5.7314534972326028</c:v>
                </c:pt>
                <c:pt idx="2">
                  <c:v>8.7894801048171889</c:v>
                </c:pt>
                <c:pt idx="3">
                  <c:v>12.660784946750354</c:v>
                </c:pt>
                <c:pt idx="4">
                  <c:v>15.590819521305582</c:v>
                </c:pt>
                <c:pt idx="5">
                  <c:v>13.625565019012138</c:v>
                </c:pt>
                <c:pt idx="6">
                  <c:v>16.552652525229814</c:v>
                </c:pt>
                <c:pt idx="7">
                  <c:v>14.884991440257741</c:v>
                </c:pt>
                <c:pt idx="8">
                  <c:v>6.1102133062200279</c:v>
                </c:pt>
              </c:numCache>
            </c:numRef>
          </c:val>
          <c:extLst>
            <c:ext xmlns:c16="http://schemas.microsoft.com/office/drawing/2014/chart" uri="{C3380CC4-5D6E-409C-BE32-E72D297353CC}">
              <c16:uniqueId val="{00000012-F989-4759-9296-53C6638CACF7}"/>
            </c:ext>
          </c:extLst>
        </c:ser>
        <c:dLbls>
          <c:showLegendKey val="0"/>
          <c:showVal val="0"/>
          <c:showCatName val="0"/>
          <c:showSerName val="0"/>
          <c:showPercent val="0"/>
          <c:showBubbleSize val="0"/>
        </c:dLbls>
        <c:gapWidth val="30"/>
        <c:axId val="601391904"/>
        <c:axId val="601392560"/>
      </c:barChart>
      <c:scatterChart>
        <c:scatterStyle val="lineMarker"/>
        <c:varyColors val="0"/>
        <c:ser>
          <c:idx val="0"/>
          <c:order val="0"/>
          <c:tx>
            <c:strRef>
              <c:f>'Graf 1 (2)'!$M$2:$M$3</c:f>
              <c:strCache>
                <c:ptCount val="1"/>
                <c:pt idx="0">
                  <c:v>2018</c:v>
                </c:pt>
              </c:strCache>
            </c:strRef>
          </c:tx>
          <c:spPr>
            <a:ln w="25400" cap="rnd">
              <a:noFill/>
              <a:round/>
            </a:ln>
            <a:effectLst/>
          </c:spPr>
          <c:marker>
            <c:symbol val="diamond"/>
            <c:size val="5"/>
            <c:spPr>
              <a:solidFill>
                <a:schemeClr val="bg1">
                  <a:lumMod val="50000"/>
                </a:schemeClr>
              </a:solidFill>
              <a:ln w="9525">
                <a:solidFill>
                  <a:schemeClr val="tx1"/>
                </a:solidFill>
              </a:ln>
              <a:effectLst/>
            </c:spPr>
          </c:marker>
          <c:dPt>
            <c:idx val="0"/>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4-F989-4759-9296-53C6638CACF7}"/>
              </c:ext>
            </c:extLst>
          </c:dPt>
          <c:dPt>
            <c:idx val="1"/>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6-F989-4759-9296-53C6638CACF7}"/>
              </c:ext>
            </c:extLst>
          </c:dPt>
          <c:dPt>
            <c:idx val="2"/>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8-F989-4759-9296-53C6638CACF7}"/>
              </c:ext>
            </c:extLst>
          </c:dPt>
          <c:dPt>
            <c:idx val="3"/>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A-F989-4759-9296-53C6638CACF7}"/>
              </c:ext>
            </c:extLst>
          </c:dPt>
          <c:dPt>
            <c:idx val="4"/>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C-F989-4759-9296-53C6638CACF7}"/>
              </c:ext>
            </c:extLst>
          </c:dPt>
          <c:dPt>
            <c:idx val="5"/>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E-F989-4759-9296-53C6638CACF7}"/>
              </c:ext>
            </c:extLst>
          </c:dPt>
          <c:dPt>
            <c:idx val="6"/>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20-F989-4759-9296-53C6638CACF7}"/>
              </c:ext>
            </c:extLst>
          </c:dPt>
          <c:dPt>
            <c:idx val="7"/>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22-F989-4759-9296-53C6638CACF7}"/>
              </c:ext>
            </c:extLst>
          </c:dPt>
          <c:dPt>
            <c:idx val="8"/>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24-F989-4759-9296-53C6638CACF7}"/>
              </c:ext>
            </c:extLst>
          </c:dPt>
          <c:yVal>
            <c:numRef>
              <c:f>'Graf 1 (2)'!$O$4:$W$4</c:f>
              <c:numCache>
                <c:formatCode>0.0</c:formatCode>
                <c:ptCount val="9"/>
                <c:pt idx="0">
                  <c:v>3.8732197970844569</c:v>
                </c:pt>
                <c:pt idx="1">
                  <c:v>6.291396831955165</c:v>
                </c:pt>
                <c:pt idx="2">
                  <c:v>8.7617593993205851</c:v>
                </c:pt>
                <c:pt idx="3">
                  <c:v>14.496135517688861</c:v>
                </c:pt>
                <c:pt idx="4">
                  <c:v>13.395044720368134</c:v>
                </c:pt>
                <c:pt idx="5">
                  <c:v>14.5444191044053</c:v>
                </c:pt>
                <c:pt idx="6">
                  <c:v>20.690869422940523</c:v>
                </c:pt>
                <c:pt idx="7">
                  <c:v>12.709451302639463</c:v>
                </c:pt>
                <c:pt idx="8">
                  <c:v>5.2377039035975219</c:v>
                </c:pt>
              </c:numCache>
            </c:numRef>
          </c:yVal>
          <c:smooth val="0"/>
          <c:extLst>
            <c:ext xmlns:c16="http://schemas.microsoft.com/office/drawing/2014/chart" uri="{C3380CC4-5D6E-409C-BE32-E72D297353CC}">
              <c16:uniqueId val="{00000025-F989-4759-9296-53C6638CACF7}"/>
            </c:ext>
          </c:extLst>
        </c:ser>
        <c:dLbls>
          <c:showLegendKey val="0"/>
          <c:showVal val="0"/>
          <c:showCatName val="0"/>
          <c:showSerName val="0"/>
          <c:showPercent val="0"/>
          <c:showBubbleSize val="0"/>
        </c:dLbls>
        <c:axId val="601391904"/>
        <c:axId val="601392560"/>
      </c:scatterChart>
      <c:catAx>
        <c:axId val="601391904"/>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2700000" spcFirstLastPara="1" vertOverflow="ellipsis"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601392560"/>
        <c:crosses val="autoZero"/>
        <c:auto val="1"/>
        <c:lblAlgn val="ctr"/>
        <c:lblOffset val="100"/>
        <c:noMultiLvlLbl val="0"/>
      </c:catAx>
      <c:valAx>
        <c:axId val="601392560"/>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podíl v %</a:t>
                </a:r>
              </a:p>
            </c:rich>
          </c:tx>
          <c:layout>
            <c:manualLayout>
              <c:xMode val="edge"/>
              <c:yMode val="edge"/>
              <c:x val="1.8055555555555546E-3"/>
              <c:y val="0.37165609507144942"/>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60139190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cs-CZ"/>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cs-CZ" sz="900" b="0" i="0" baseline="0">
                <a:effectLst/>
              </a:rPr>
              <a:t>učitelé všeobecně vzdělávacích předmětů </a:t>
            </a:r>
            <a:endParaRPr lang="cs-CZ" sz="900" b="0">
              <a:effectLst/>
            </a:endParaRPr>
          </a:p>
        </c:rich>
      </c:tx>
      <c:layout>
        <c:manualLayout>
          <c:xMode val="edge"/>
          <c:yMode val="edge"/>
          <c:x val="0.14910000000000001"/>
          <c:y val="4.2194444444444441E-3"/>
        </c:manualLayout>
      </c:layout>
      <c:overlay val="0"/>
      <c:spPr>
        <a:noFill/>
        <a:ln>
          <a:noFill/>
        </a:ln>
        <a:effectLst/>
      </c:spPr>
      <c:txPr>
        <a:bodyPr rot="0" spcFirstLastPara="1" vertOverflow="ellipsis" vert="horz" wrap="square" anchor="ctr" anchorCtr="1"/>
        <a:lstStyle/>
        <a:p>
          <a:pPr>
            <a:defRPr sz="9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cs-CZ"/>
        </a:p>
      </c:txPr>
    </c:title>
    <c:autoTitleDeleted val="0"/>
    <c:plotArea>
      <c:layout>
        <c:manualLayout>
          <c:layoutTarget val="inner"/>
          <c:xMode val="edge"/>
          <c:yMode val="edge"/>
          <c:x val="8.6682777777777775E-2"/>
          <c:y val="0.14255277777777778"/>
          <c:w val="0.88196277777777776"/>
          <c:h val="0.67844801587301595"/>
        </c:manualLayout>
      </c:layout>
      <c:barChart>
        <c:barDir val="col"/>
        <c:grouping val="clustered"/>
        <c:varyColors val="0"/>
        <c:ser>
          <c:idx val="2"/>
          <c:order val="1"/>
          <c:tx>
            <c:strRef>
              <c:f>'Graf 1 (2)'!$A$2:$A$3</c:f>
              <c:strCache>
                <c:ptCount val="1"/>
                <c:pt idx="0">
                  <c:v>2021</c:v>
                </c:pt>
              </c:strCache>
            </c:strRef>
          </c:tx>
          <c:spPr>
            <a:solidFill>
              <a:schemeClr val="accent3"/>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BCE9-4A9D-B237-24888AEF1762}"/>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BCE9-4A9D-B237-24888AEF1762}"/>
              </c:ext>
            </c:extLst>
          </c:dPt>
          <c:dPt>
            <c:idx val="2"/>
            <c:invertIfNegative val="0"/>
            <c:bubble3D val="0"/>
            <c:spPr>
              <a:solidFill>
                <a:schemeClr val="accent1">
                  <a:lumMod val="50000"/>
                </a:schemeClr>
              </a:solidFill>
              <a:ln>
                <a:noFill/>
              </a:ln>
              <a:effectLst/>
            </c:spPr>
            <c:extLst>
              <c:ext xmlns:c16="http://schemas.microsoft.com/office/drawing/2014/chart" uri="{C3380CC4-5D6E-409C-BE32-E72D297353CC}">
                <c16:uniqueId val="{00000005-BCE9-4A9D-B237-24888AEF1762}"/>
              </c:ext>
            </c:extLst>
          </c:dPt>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7-BCE9-4A9D-B237-24888AEF1762}"/>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BCE9-4A9D-B237-24888AEF1762}"/>
              </c:ext>
            </c:extLst>
          </c:dPt>
          <c:dPt>
            <c:idx val="5"/>
            <c:invertIfNegative val="0"/>
            <c:bubble3D val="0"/>
            <c:spPr>
              <a:solidFill>
                <a:schemeClr val="accent6">
                  <a:lumMod val="50000"/>
                </a:schemeClr>
              </a:solidFill>
              <a:ln>
                <a:noFill/>
              </a:ln>
              <a:effectLst/>
            </c:spPr>
            <c:extLst>
              <c:ext xmlns:c16="http://schemas.microsoft.com/office/drawing/2014/chart" uri="{C3380CC4-5D6E-409C-BE32-E72D297353CC}">
                <c16:uniqueId val="{0000000B-BCE9-4A9D-B237-24888AEF1762}"/>
              </c:ext>
            </c:extLst>
          </c:dPt>
          <c:dPt>
            <c:idx val="6"/>
            <c:invertIfNegative val="0"/>
            <c:bubble3D val="0"/>
            <c:spPr>
              <a:solidFill>
                <a:schemeClr val="accent4">
                  <a:lumMod val="75000"/>
                </a:schemeClr>
              </a:solidFill>
              <a:ln>
                <a:noFill/>
              </a:ln>
              <a:effectLst/>
            </c:spPr>
            <c:extLst>
              <c:ext xmlns:c16="http://schemas.microsoft.com/office/drawing/2014/chart" uri="{C3380CC4-5D6E-409C-BE32-E72D297353CC}">
                <c16:uniqueId val="{0000000D-BCE9-4A9D-B237-24888AEF1762}"/>
              </c:ext>
            </c:extLst>
          </c:dPt>
          <c:dPt>
            <c:idx val="7"/>
            <c:invertIfNegative val="0"/>
            <c:bubble3D val="0"/>
            <c:spPr>
              <a:solidFill>
                <a:schemeClr val="accent2">
                  <a:lumMod val="75000"/>
                </a:schemeClr>
              </a:solidFill>
              <a:ln>
                <a:noFill/>
              </a:ln>
              <a:effectLst/>
            </c:spPr>
            <c:extLst>
              <c:ext xmlns:c16="http://schemas.microsoft.com/office/drawing/2014/chart" uri="{C3380CC4-5D6E-409C-BE32-E72D297353CC}">
                <c16:uniqueId val="{0000000F-BCE9-4A9D-B237-24888AEF1762}"/>
              </c:ext>
            </c:extLst>
          </c:dPt>
          <c:dPt>
            <c:idx val="8"/>
            <c:invertIfNegative val="0"/>
            <c:bubble3D val="0"/>
            <c:spPr>
              <a:solidFill>
                <a:srgbClr val="FF0000"/>
              </a:solidFill>
              <a:ln>
                <a:noFill/>
              </a:ln>
              <a:effectLst/>
            </c:spPr>
            <c:extLst>
              <c:ext xmlns:c16="http://schemas.microsoft.com/office/drawing/2014/chart" uri="{C3380CC4-5D6E-409C-BE32-E72D297353CC}">
                <c16:uniqueId val="{00000011-BCE9-4A9D-B237-24888AEF1762}"/>
              </c:ext>
            </c:extLst>
          </c:dPt>
          <c:cat>
            <c:strRef>
              <c:f>'Graf 1 (2)'!$C$3:$K$3</c:f>
              <c:strCache>
                <c:ptCount val="9"/>
                <c:pt idx="0">
                  <c:v>do 29</c:v>
                </c:pt>
                <c:pt idx="1">
                  <c:v>30-34</c:v>
                </c:pt>
                <c:pt idx="2">
                  <c:v>35-39</c:v>
                </c:pt>
                <c:pt idx="3">
                  <c:v>40-44</c:v>
                </c:pt>
                <c:pt idx="4">
                  <c:v>45-49</c:v>
                </c:pt>
                <c:pt idx="5">
                  <c:v>50-54</c:v>
                </c:pt>
                <c:pt idx="6">
                  <c:v>55-59</c:v>
                </c:pt>
                <c:pt idx="7">
                  <c:v>60-64</c:v>
                </c:pt>
                <c:pt idx="8">
                  <c:v>od 65</c:v>
                </c:pt>
              </c:strCache>
            </c:strRef>
          </c:cat>
          <c:val>
            <c:numRef>
              <c:f>'Graf 1 (2)'!$C$5:$K$5</c:f>
              <c:numCache>
                <c:formatCode>0.0</c:formatCode>
                <c:ptCount val="9"/>
                <c:pt idx="0">
                  <c:v>6.4443467561367891</c:v>
                </c:pt>
                <c:pt idx="1">
                  <c:v>5.4883755759092852</c:v>
                </c:pt>
                <c:pt idx="2">
                  <c:v>9.6555656935231884</c:v>
                </c:pt>
                <c:pt idx="3">
                  <c:v>14.454482848785762</c:v>
                </c:pt>
                <c:pt idx="4">
                  <c:v>16.753812037861437</c:v>
                </c:pt>
                <c:pt idx="5">
                  <c:v>14.597403718457612</c:v>
                </c:pt>
                <c:pt idx="6">
                  <c:v>16.631104453847204</c:v>
                </c:pt>
                <c:pt idx="7">
                  <c:v>12.214174993508669</c:v>
                </c:pt>
                <c:pt idx="8">
                  <c:v>3.7607339219700648</c:v>
                </c:pt>
              </c:numCache>
            </c:numRef>
          </c:val>
          <c:extLst>
            <c:ext xmlns:c16="http://schemas.microsoft.com/office/drawing/2014/chart" uri="{C3380CC4-5D6E-409C-BE32-E72D297353CC}">
              <c16:uniqueId val="{00000012-BCE9-4A9D-B237-24888AEF1762}"/>
            </c:ext>
          </c:extLst>
        </c:ser>
        <c:dLbls>
          <c:showLegendKey val="0"/>
          <c:showVal val="0"/>
          <c:showCatName val="0"/>
          <c:showSerName val="0"/>
          <c:showPercent val="0"/>
          <c:showBubbleSize val="0"/>
        </c:dLbls>
        <c:gapWidth val="30"/>
        <c:overlap val="27"/>
        <c:axId val="601391904"/>
        <c:axId val="601392560"/>
      </c:barChart>
      <c:scatterChart>
        <c:scatterStyle val="lineMarker"/>
        <c:varyColors val="0"/>
        <c:ser>
          <c:idx val="0"/>
          <c:order val="0"/>
          <c:tx>
            <c:strRef>
              <c:f>'Graf 1 (2)'!$M$2:$M$3</c:f>
              <c:strCache>
                <c:ptCount val="1"/>
                <c:pt idx="0">
                  <c:v>2018</c:v>
                </c:pt>
              </c:strCache>
            </c:strRef>
          </c:tx>
          <c:spPr>
            <a:ln w="25400" cap="rnd">
              <a:noFill/>
              <a:round/>
            </a:ln>
            <a:effectLst/>
          </c:spPr>
          <c:marker>
            <c:symbol val="diamond"/>
            <c:size val="5"/>
            <c:spPr>
              <a:solidFill>
                <a:schemeClr val="bg1">
                  <a:lumMod val="50000"/>
                </a:schemeClr>
              </a:solidFill>
              <a:ln w="9525">
                <a:solidFill>
                  <a:schemeClr val="tx1"/>
                </a:solidFill>
              </a:ln>
              <a:effectLst/>
            </c:spPr>
          </c:marker>
          <c:dPt>
            <c:idx val="1"/>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4-BCE9-4A9D-B237-24888AEF1762}"/>
              </c:ext>
            </c:extLst>
          </c:dPt>
          <c:dPt>
            <c:idx val="2"/>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6-BCE9-4A9D-B237-24888AEF1762}"/>
              </c:ext>
            </c:extLst>
          </c:dPt>
          <c:dPt>
            <c:idx val="3"/>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8-BCE9-4A9D-B237-24888AEF1762}"/>
              </c:ext>
            </c:extLst>
          </c:dPt>
          <c:dPt>
            <c:idx val="4"/>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A-BCE9-4A9D-B237-24888AEF1762}"/>
              </c:ext>
            </c:extLst>
          </c:dPt>
          <c:dPt>
            <c:idx val="5"/>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C-BCE9-4A9D-B237-24888AEF1762}"/>
              </c:ext>
            </c:extLst>
          </c:dPt>
          <c:dPt>
            <c:idx val="6"/>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E-BCE9-4A9D-B237-24888AEF1762}"/>
              </c:ext>
            </c:extLst>
          </c:dPt>
          <c:dPt>
            <c:idx val="7"/>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20-BCE9-4A9D-B237-24888AEF1762}"/>
              </c:ext>
            </c:extLst>
          </c:dPt>
          <c:dPt>
            <c:idx val="8"/>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22-BCE9-4A9D-B237-24888AEF1762}"/>
              </c:ext>
            </c:extLst>
          </c:dPt>
          <c:yVal>
            <c:numRef>
              <c:f>'Graf 1 (2)'!$O$5:$W$5</c:f>
              <c:numCache>
                <c:formatCode>0.0</c:formatCode>
                <c:ptCount val="9"/>
                <c:pt idx="0">
                  <c:v>4.8158594175451714</c:v>
                </c:pt>
                <c:pt idx="1">
                  <c:v>6.5833452996038027</c:v>
                </c:pt>
                <c:pt idx="2">
                  <c:v>10.39864388288769</c:v>
                </c:pt>
                <c:pt idx="3">
                  <c:v>16.57043978979101</c:v>
                </c:pt>
                <c:pt idx="4">
                  <c:v>14.313917269269986</c:v>
                </c:pt>
                <c:pt idx="5">
                  <c:v>16.119198503719478</c:v>
                </c:pt>
                <c:pt idx="6">
                  <c:v>18.98848438379126</c:v>
                </c:pt>
                <c:pt idx="7">
                  <c:v>9.6678434251891332</c:v>
                </c:pt>
                <c:pt idx="8">
                  <c:v>2.5422680282024674</c:v>
                </c:pt>
              </c:numCache>
            </c:numRef>
          </c:yVal>
          <c:smooth val="0"/>
          <c:extLst>
            <c:ext xmlns:c16="http://schemas.microsoft.com/office/drawing/2014/chart" uri="{C3380CC4-5D6E-409C-BE32-E72D297353CC}">
              <c16:uniqueId val="{00000023-BCE9-4A9D-B237-24888AEF1762}"/>
            </c:ext>
          </c:extLst>
        </c:ser>
        <c:dLbls>
          <c:showLegendKey val="0"/>
          <c:showVal val="0"/>
          <c:showCatName val="0"/>
          <c:showSerName val="0"/>
          <c:showPercent val="0"/>
          <c:showBubbleSize val="0"/>
        </c:dLbls>
        <c:axId val="601391904"/>
        <c:axId val="601392560"/>
      </c:scatterChart>
      <c:catAx>
        <c:axId val="601391904"/>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2700000" spcFirstLastPara="1" vertOverflow="ellipsis"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601392560"/>
        <c:crosses val="autoZero"/>
        <c:auto val="1"/>
        <c:lblAlgn val="ctr"/>
        <c:lblOffset val="100"/>
        <c:noMultiLvlLbl val="0"/>
      </c:catAx>
      <c:valAx>
        <c:axId val="601392560"/>
        <c:scaling>
          <c:orientation val="minMax"/>
          <c:max val="25"/>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60139190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cs-CZ"/>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cs-CZ" sz="900" b="0"/>
              <a:t>učitelé odborných předmětů </a:t>
            </a:r>
          </a:p>
        </c:rich>
      </c:tx>
      <c:layout>
        <c:manualLayout>
          <c:xMode val="edge"/>
          <c:yMode val="edge"/>
          <c:x val="0.19740802469135801"/>
          <c:y val="2.0158730158730157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cs-CZ"/>
        </a:p>
      </c:txPr>
    </c:title>
    <c:autoTitleDeleted val="0"/>
    <c:plotArea>
      <c:layout>
        <c:manualLayout>
          <c:layoutTarget val="inner"/>
          <c:xMode val="edge"/>
          <c:yMode val="edge"/>
          <c:x val="9.777979797979798E-2"/>
          <c:y val="0.13765421190812874"/>
          <c:w val="0.86099797979797976"/>
          <c:h val="0.67803849206349198"/>
        </c:manualLayout>
      </c:layout>
      <c:barChart>
        <c:barDir val="col"/>
        <c:grouping val="clustered"/>
        <c:varyColors val="0"/>
        <c:ser>
          <c:idx val="2"/>
          <c:order val="1"/>
          <c:tx>
            <c:strRef>
              <c:f>'Graf 1 (2)'!$A$2:$A$3</c:f>
              <c:strCache>
                <c:ptCount val="1"/>
                <c:pt idx="0">
                  <c:v>2021</c:v>
                </c:pt>
              </c:strCache>
            </c:strRef>
          </c:tx>
          <c:spPr>
            <a:solidFill>
              <a:schemeClr val="accent3"/>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AAE7-4EE8-9857-6B59A7F494F7}"/>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AAE7-4EE8-9857-6B59A7F494F7}"/>
              </c:ext>
            </c:extLst>
          </c:dPt>
          <c:dPt>
            <c:idx val="2"/>
            <c:invertIfNegative val="0"/>
            <c:bubble3D val="0"/>
            <c:spPr>
              <a:solidFill>
                <a:schemeClr val="accent1">
                  <a:lumMod val="50000"/>
                </a:schemeClr>
              </a:solidFill>
              <a:ln>
                <a:noFill/>
              </a:ln>
              <a:effectLst/>
            </c:spPr>
            <c:extLst>
              <c:ext xmlns:c16="http://schemas.microsoft.com/office/drawing/2014/chart" uri="{C3380CC4-5D6E-409C-BE32-E72D297353CC}">
                <c16:uniqueId val="{00000005-AAE7-4EE8-9857-6B59A7F494F7}"/>
              </c:ext>
            </c:extLst>
          </c:dPt>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7-AAE7-4EE8-9857-6B59A7F494F7}"/>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AAE7-4EE8-9857-6B59A7F494F7}"/>
              </c:ext>
            </c:extLst>
          </c:dPt>
          <c:dPt>
            <c:idx val="5"/>
            <c:invertIfNegative val="0"/>
            <c:bubble3D val="0"/>
            <c:spPr>
              <a:solidFill>
                <a:schemeClr val="accent6">
                  <a:lumMod val="50000"/>
                </a:schemeClr>
              </a:solidFill>
              <a:ln>
                <a:noFill/>
              </a:ln>
              <a:effectLst/>
            </c:spPr>
            <c:extLst>
              <c:ext xmlns:c16="http://schemas.microsoft.com/office/drawing/2014/chart" uri="{C3380CC4-5D6E-409C-BE32-E72D297353CC}">
                <c16:uniqueId val="{0000000B-AAE7-4EE8-9857-6B59A7F494F7}"/>
              </c:ext>
            </c:extLst>
          </c:dPt>
          <c:dPt>
            <c:idx val="6"/>
            <c:invertIfNegative val="0"/>
            <c:bubble3D val="0"/>
            <c:spPr>
              <a:solidFill>
                <a:schemeClr val="accent4">
                  <a:lumMod val="75000"/>
                </a:schemeClr>
              </a:solidFill>
              <a:ln>
                <a:noFill/>
              </a:ln>
              <a:effectLst/>
            </c:spPr>
            <c:extLst>
              <c:ext xmlns:c16="http://schemas.microsoft.com/office/drawing/2014/chart" uri="{C3380CC4-5D6E-409C-BE32-E72D297353CC}">
                <c16:uniqueId val="{0000000D-AAE7-4EE8-9857-6B59A7F494F7}"/>
              </c:ext>
            </c:extLst>
          </c:dPt>
          <c:dPt>
            <c:idx val="7"/>
            <c:invertIfNegative val="0"/>
            <c:bubble3D val="0"/>
            <c:spPr>
              <a:solidFill>
                <a:schemeClr val="accent2">
                  <a:lumMod val="75000"/>
                </a:schemeClr>
              </a:solidFill>
              <a:ln>
                <a:noFill/>
              </a:ln>
              <a:effectLst/>
            </c:spPr>
            <c:extLst>
              <c:ext xmlns:c16="http://schemas.microsoft.com/office/drawing/2014/chart" uri="{C3380CC4-5D6E-409C-BE32-E72D297353CC}">
                <c16:uniqueId val="{0000000F-AAE7-4EE8-9857-6B59A7F494F7}"/>
              </c:ext>
            </c:extLst>
          </c:dPt>
          <c:dPt>
            <c:idx val="8"/>
            <c:invertIfNegative val="0"/>
            <c:bubble3D val="0"/>
            <c:spPr>
              <a:solidFill>
                <a:srgbClr val="FF0000"/>
              </a:solidFill>
              <a:ln>
                <a:noFill/>
              </a:ln>
              <a:effectLst/>
            </c:spPr>
            <c:extLst>
              <c:ext xmlns:c16="http://schemas.microsoft.com/office/drawing/2014/chart" uri="{C3380CC4-5D6E-409C-BE32-E72D297353CC}">
                <c16:uniqueId val="{00000011-AAE7-4EE8-9857-6B59A7F494F7}"/>
              </c:ext>
            </c:extLst>
          </c:dPt>
          <c:cat>
            <c:strRef>
              <c:f>'Graf 1 (2)'!$C$3:$K$3</c:f>
              <c:strCache>
                <c:ptCount val="9"/>
                <c:pt idx="0">
                  <c:v>do 29</c:v>
                </c:pt>
                <c:pt idx="1">
                  <c:v>30-34</c:v>
                </c:pt>
                <c:pt idx="2">
                  <c:v>35-39</c:v>
                </c:pt>
                <c:pt idx="3">
                  <c:v>40-44</c:v>
                </c:pt>
                <c:pt idx="4">
                  <c:v>45-49</c:v>
                </c:pt>
                <c:pt idx="5">
                  <c:v>50-54</c:v>
                </c:pt>
                <c:pt idx="6">
                  <c:v>55-59</c:v>
                </c:pt>
                <c:pt idx="7">
                  <c:v>60-64</c:v>
                </c:pt>
                <c:pt idx="8">
                  <c:v>od 65</c:v>
                </c:pt>
              </c:strCache>
            </c:strRef>
          </c:cat>
          <c:val>
            <c:numRef>
              <c:f>'Graf 1 (2)'!$C$6:$K$6</c:f>
              <c:numCache>
                <c:formatCode>0.0</c:formatCode>
                <c:ptCount val="9"/>
                <c:pt idx="0">
                  <c:v>5.5607927850908165</c:v>
                </c:pt>
                <c:pt idx="1">
                  <c:v>6.4233454065256304</c:v>
                </c:pt>
                <c:pt idx="2">
                  <c:v>8.4480541041856707</c:v>
                </c:pt>
                <c:pt idx="3">
                  <c:v>10.591077541954025</c:v>
                </c:pt>
                <c:pt idx="4">
                  <c:v>13.533679626583414</c:v>
                </c:pt>
                <c:pt idx="5">
                  <c:v>11.774224943037177</c:v>
                </c:pt>
                <c:pt idx="6">
                  <c:v>18.012083369909124</c:v>
                </c:pt>
                <c:pt idx="7">
                  <c:v>17.367077206092826</c:v>
                </c:pt>
                <c:pt idx="8">
                  <c:v>8.2896650166213135</c:v>
                </c:pt>
              </c:numCache>
            </c:numRef>
          </c:val>
          <c:extLst>
            <c:ext xmlns:c16="http://schemas.microsoft.com/office/drawing/2014/chart" uri="{C3380CC4-5D6E-409C-BE32-E72D297353CC}">
              <c16:uniqueId val="{00000012-AAE7-4EE8-9857-6B59A7F494F7}"/>
            </c:ext>
          </c:extLst>
        </c:ser>
        <c:dLbls>
          <c:showLegendKey val="0"/>
          <c:showVal val="0"/>
          <c:showCatName val="0"/>
          <c:showSerName val="0"/>
          <c:showPercent val="0"/>
          <c:showBubbleSize val="0"/>
        </c:dLbls>
        <c:gapWidth val="30"/>
        <c:axId val="601391904"/>
        <c:axId val="601392560"/>
      </c:barChart>
      <c:scatterChart>
        <c:scatterStyle val="lineMarker"/>
        <c:varyColors val="0"/>
        <c:ser>
          <c:idx val="0"/>
          <c:order val="0"/>
          <c:tx>
            <c:strRef>
              <c:f>'Graf 1 (2)'!$M$2:$M$3</c:f>
              <c:strCache>
                <c:ptCount val="1"/>
                <c:pt idx="0">
                  <c:v>2018</c:v>
                </c:pt>
              </c:strCache>
            </c:strRef>
          </c:tx>
          <c:spPr>
            <a:ln w="25400" cap="rnd">
              <a:noFill/>
              <a:round/>
            </a:ln>
            <a:effectLst/>
          </c:spPr>
          <c:marker>
            <c:symbol val="diamond"/>
            <c:size val="5"/>
            <c:spPr>
              <a:solidFill>
                <a:schemeClr val="bg1">
                  <a:lumMod val="50000"/>
                </a:schemeClr>
              </a:solidFill>
              <a:ln w="9525">
                <a:solidFill>
                  <a:schemeClr val="tx1"/>
                </a:solidFill>
              </a:ln>
              <a:effectLst/>
            </c:spPr>
          </c:marker>
          <c:dPt>
            <c:idx val="1"/>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4-AAE7-4EE8-9857-6B59A7F494F7}"/>
              </c:ext>
            </c:extLst>
          </c:dPt>
          <c:dPt>
            <c:idx val="2"/>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6-AAE7-4EE8-9857-6B59A7F494F7}"/>
              </c:ext>
            </c:extLst>
          </c:dPt>
          <c:dPt>
            <c:idx val="3"/>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8-AAE7-4EE8-9857-6B59A7F494F7}"/>
              </c:ext>
            </c:extLst>
          </c:dPt>
          <c:dPt>
            <c:idx val="4"/>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A-AAE7-4EE8-9857-6B59A7F494F7}"/>
              </c:ext>
            </c:extLst>
          </c:dPt>
          <c:dPt>
            <c:idx val="5"/>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C-AAE7-4EE8-9857-6B59A7F494F7}"/>
              </c:ext>
            </c:extLst>
          </c:dPt>
          <c:dPt>
            <c:idx val="6"/>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1E-AAE7-4EE8-9857-6B59A7F494F7}"/>
              </c:ext>
            </c:extLst>
          </c:dPt>
          <c:dPt>
            <c:idx val="7"/>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20-AAE7-4EE8-9857-6B59A7F494F7}"/>
              </c:ext>
            </c:extLst>
          </c:dPt>
          <c:dPt>
            <c:idx val="8"/>
            <c:marker>
              <c:symbol val="diamond"/>
              <c:size val="5"/>
              <c:spPr>
                <a:solidFill>
                  <a:schemeClr val="bg1">
                    <a:lumMod val="50000"/>
                  </a:schemeClr>
                </a:solidFill>
                <a:ln w="9525">
                  <a:solidFill>
                    <a:schemeClr val="tx1"/>
                  </a:solidFill>
                </a:ln>
                <a:effectLst/>
              </c:spPr>
            </c:marker>
            <c:bubble3D val="0"/>
            <c:spPr>
              <a:ln w="25400" cap="rnd">
                <a:noFill/>
                <a:round/>
              </a:ln>
              <a:effectLst/>
            </c:spPr>
            <c:extLst>
              <c:ext xmlns:c16="http://schemas.microsoft.com/office/drawing/2014/chart" uri="{C3380CC4-5D6E-409C-BE32-E72D297353CC}">
                <c16:uniqueId val="{00000022-AAE7-4EE8-9857-6B59A7F494F7}"/>
              </c:ext>
            </c:extLst>
          </c:dPt>
          <c:yVal>
            <c:numRef>
              <c:f>'Graf 1 (2)'!$O$6:$W$6</c:f>
              <c:numCache>
                <c:formatCode>0.0</c:formatCode>
                <c:ptCount val="9"/>
                <c:pt idx="0">
                  <c:v>2.925151335954534</c:v>
                </c:pt>
                <c:pt idx="1">
                  <c:v>7.3377060132624923</c:v>
                </c:pt>
                <c:pt idx="2">
                  <c:v>7.4889291147354511</c:v>
                </c:pt>
                <c:pt idx="3">
                  <c:v>11.894712608395366</c:v>
                </c:pt>
                <c:pt idx="4">
                  <c:v>12.050449832300353</c:v>
                </c:pt>
                <c:pt idx="5">
                  <c:v>12.635931511734462</c:v>
                </c:pt>
                <c:pt idx="6">
                  <c:v>23.959156220235009</c:v>
                </c:pt>
                <c:pt idx="7">
                  <c:v>14.999977429387842</c:v>
                </c:pt>
                <c:pt idx="8">
                  <c:v>6.7079859339945029</c:v>
                </c:pt>
              </c:numCache>
            </c:numRef>
          </c:yVal>
          <c:smooth val="0"/>
          <c:extLst>
            <c:ext xmlns:c16="http://schemas.microsoft.com/office/drawing/2014/chart" uri="{C3380CC4-5D6E-409C-BE32-E72D297353CC}">
              <c16:uniqueId val="{00000023-AAE7-4EE8-9857-6B59A7F494F7}"/>
            </c:ext>
          </c:extLst>
        </c:ser>
        <c:dLbls>
          <c:showLegendKey val="0"/>
          <c:showVal val="0"/>
          <c:showCatName val="0"/>
          <c:showSerName val="0"/>
          <c:showPercent val="0"/>
          <c:showBubbleSize val="0"/>
        </c:dLbls>
        <c:axId val="601391904"/>
        <c:axId val="601392560"/>
      </c:scatterChart>
      <c:catAx>
        <c:axId val="601391904"/>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2700000" spcFirstLastPara="1" vertOverflow="ellipsis"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601392560"/>
        <c:crosses val="autoZero"/>
        <c:auto val="1"/>
        <c:lblAlgn val="ctr"/>
        <c:lblOffset val="100"/>
        <c:noMultiLvlLbl val="0"/>
      </c:catAx>
      <c:valAx>
        <c:axId val="601392560"/>
        <c:scaling>
          <c:orientation val="minMax"/>
          <c:max val="25"/>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60139190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cs-CZ"/>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cs-CZ" sz="900" b="0" i="0" baseline="0">
                <a:effectLst/>
              </a:rPr>
              <a:t>učitelé odborného výcviku </a:t>
            </a:r>
            <a:endParaRPr lang="cs-CZ" sz="900">
              <a:effectLst/>
            </a:endParaRPr>
          </a:p>
        </c:rich>
      </c:tx>
      <c:layout>
        <c:manualLayout>
          <c:xMode val="edge"/>
          <c:yMode val="edge"/>
          <c:x val="0.1807753086419753"/>
          <c:y val="8.4392857142857151E-3"/>
        </c:manualLayout>
      </c:layout>
      <c:overlay val="0"/>
      <c:spPr>
        <a:noFill/>
        <a:ln>
          <a:noFill/>
        </a:ln>
        <a:effectLst/>
      </c:spPr>
      <c:txPr>
        <a:bodyPr rot="0" spcFirstLastPara="1" vertOverflow="ellipsis" vert="horz" wrap="square" anchor="ctr" anchorCtr="1"/>
        <a:lstStyle/>
        <a:p>
          <a:pPr>
            <a:defRPr sz="9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cs-CZ"/>
        </a:p>
      </c:txPr>
    </c:title>
    <c:autoTitleDeleted val="0"/>
    <c:plotArea>
      <c:layout>
        <c:manualLayout>
          <c:layoutTarget val="inner"/>
          <c:xMode val="edge"/>
          <c:yMode val="edge"/>
          <c:x val="9.777979797979798E-2"/>
          <c:y val="0.14177125218869038"/>
          <c:w val="0.86099797979797976"/>
          <c:h val="0.67903103739103776"/>
        </c:manualLayout>
      </c:layout>
      <c:barChart>
        <c:barDir val="col"/>
        <c:grouping val="clustered"/>
        <c:varyColors val="0"/>
        <c:ser>
          <c:idx val="2"/>
          <c:order val="1"/>
          <c:tx>
            <c:strRef>
              <c:f>'Graf 1 (2)'!$A$2:$A$3</c:f>
              <c:strCache>
                <c:ptCount val="1"/>
                <c:pt idx="0">
                  <c:v>2021</c:v>
                </c:pt>
              </c:strCache>
            </c:strRef>
          </c:tx>
          <c:spPr>
            <a:solidFill>
              <a:schemeClr val="accent3"/>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EA17-42B9-A2A6-C194BA9FFA5E}"/>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EA17-42B9-A2A6-C194BA9FFA5E}"/>
              </c:ext>
            </c:extLst>
          </c:dPt>
          <c:dPt>
            <c:idx val="2"/>
            <c:invertIfNegative val="0"/>
            <c:bubble3D val="0"/>
            <c:spPr>
              <a:solidFill>
                <a:schemeClr val="accent1">
                  <a:lumMod val="50000"/>
                </a:schemeClr>
              </a:solidFill>
              <a:ln>
                <a:noFill/>
              </a:ln>
              <a:effectLst/>
            </c:spPr>
            <c:extLst>
              <c:ext xmlns:c16="http://schemas.microsoft.com/office/drawing/2014/chart" uri="{C3380CC4-5D6E-409C-BE32-E72D297353CC}">
                <c16:uniqueId val="{00000005-EA17-42B9-A2A6-C194BA9FFA5E}"/>
              </c:ext>
            </c:extLst>
          </c:dPt>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7-EA17-42B9-A2A6-C194BA9FFA5E}"/>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EA17-42B9-A2A6-C194BA9FFA5E}"/>
              </c:ext>
            </c:extLst>
          </c:dPt>
          <c:dPt>
            <c:idx val="5"/>
            <c:invertIfNegative val="0"/>
            <c:bubble3D val="0"/>
            <c:spPr>
              <a:solidFill>
                <a:schemeClr val="accent6">
                  <a:lumMod val="50000"/>
                </a:schemeClr>
              </a:solidFill>
              <a:ln>
                <a:noFill/>
              </a:ln>
              <a:effectLst/>
            </c:spPr>
            <c:extLst>
              <c:ext xmlns:c16="http://schemas.microsoft.com/office/drawing/2014/chart" uri="{C3380CC4-5D6E-409C-BE32-E72D297353CC}">
                <c16:uniqueId val="{0000000B-EA17-42B9-A2A6-C194BA9FFA5E}"/>
              </c:ext>
            </c:extLst>
          </c:dPt>
          <c:dPt>
            <c:idx val="6"/>
            <c:invertIfNegative val="0"/>
            <c:bubble3D val="0"/>
            <c:spPr>
              <a:solidFill>
                <a:schemeClr val="accent4">
                  <a:lumMod val="75000"/>
                </a:schemeClr>
              </a:solidFill>
              <a:ln>
                <a:noFill/>
              </a:ln>
              <a:effectLst/>
            </c:spPr>
            <c:extLst>
              <c:ext xmlns:c16="http://schemas.microsoft.com/office/drawing/2014/chart" uri="{C3380CC4-5D6E-409C-BE32-E72D297353CC}">
                <c16:uniqueId val="{0000000D-EA17-42B9-A2A6-C194BA9FFA5E}"/>
              </c:ext>
            </c:extLst>
          </c:dPt>
          <c:dPt>
            <c:idx val="7"/>
            <c:invertIfNegative val="0"/>
            <c:bubble3D val="0"/>
            <c:spPr>
              <a:solidFill>
                <a:schemeClr val="accent2">
                  <a:lumMod val="75000"/>
                </a:schemeClr>
              </a:solidFill>
              <a:ln>
                <a:noFill/>
              </a:ln>
              <a:effectLst/>
            </c:spPr>
            <c:extLst>
              <c:ext xmlns:c16="http://schemas.microsoft.com/office/drawing/2014/chart" uri="{C3380CC4-5D6E-409C-BE32-E72D297353CC}">
                <c16:uniqueId val="{0000000F-EA17-42B9-A2A6-C194BA9FFA5E}"/>
              </c:ext>
            </c:extLst>
          </c:dPt>
          <c:dPt>
            <c:idx val="8"/>
            <c:invertIfNegative val="0"/>
            <c:bubble3D val="0"/>
            <c:spPr>
              <a:solidFill>
                <a:srgbClr val="FF0000"/>
              </a:solidFill>
              <a:ln>
                <a:noFill/>
              </a:ln>
              <a:effectLst/>
            </c:spPr>
            <c:extLst>
              <c:ext xmlns:c16="http://schemas.microsoft.com/office/drawing/2014/chart" uri="{C3380CC4-5D6E-409C-BE32-E72D297353CC}">
                <c16:uniqueId val="{00000011-EA17-42B9-A2A6-C194BA9FFA5E}"/>
              </c:ext>
            </c:extLst>
          </c:dPt>
          <c:cat>
            <c:strRef>
              <c:f>'Graf 1 (2)'!$C$3:$K$3</c:f>
              <c:strCache>
                <c:ptCount val="9"/>
                <c:pt idx="0">
                  <c:v>do 29</c:v>
                </c:pt>
                <c:pt idx="1">
                  <c:v>30-34</c:v>
                </c:pt>
                <c:pt idx="2">
                  <c:v>35-39</c:v>
                </c:pt>
                <c:pt idx="3">
                  <c:v>40-44</c:v>
                </c:pt>
                <c:pt idx="4">
                  <c:v>45-49</c:v>
                </c:pt>
                <c:pt idx="5">
                  <c:v>50-54</c:v>
                </c:pt>
                <c:pt idx="6">
                  <c:v>55-59</c:v>
                </c:pt>
                <c:pt idx="7">
                  <c:v>60-64</c:v>
                </c:pt>
                <c:pt idx="8">
                  <c:v>od 65</c:v>
                </c:pt>
              </c:strCache>
            </c:strRef>
          </c:cat>
          <c:val>
            <c:numRef>
              <c:f>'Graf 1 (2)'!$C$7:$K$7</c:f>
              <c:numCache>
                <c:formatCode>0.0</c:formatCode>
                <c:ptCount val="9"/>
                <c:pt idx="0">
                  <c:v>5.7440254287171832</c:v>
                </c:pt>
                <c:pt idx="1">
                  <c:v>5.4300906486677389</c:v>
                </c:pt>
                <c:pt idx="2">
                  <c:v>7.133677353529805</c:v>
                </c:pt>
                <c:pt idx="3">
                  <c:v>10.982812070792292</c:v>
                </c:pt>
                <c:pt idx="4">
                  <c:v>15.422046069928971</c:v>
                </c:pt>
                <c:pt idx="5">
                  <c:v>13.654593258250598</c:v>
                </c:pt>
                <c:pt idx="6">
                  <c:v>14.487207157712984</c:v>
                </c:pt>
                <c:pt idx="7">
                  <c:v>18.154259702546796</c:v>
                </c:pt>
                <c:pt idx="8">
                  <c:v>8.991288309853628</c:v>
                </c:pt>
              </c:numCache>
            </c:numRef>
          </c:val>
          <c:extLst>
            <c:ext xmlns:c16="http://schemas.microsoft.com/office/drawing/2014/chart" uri="{C3380CC4-5D6E-409C-BE32-E72D297353CC}">
              <c16:uniqueId val="{00000012-EA17-42B9-A2A6-C194BA9FFA5E}"/>
            </c:ext>
          </c:extLst>
        </c:ser>
        <c:dLbls>
          <c:showLegendKey val="0"/>
          <c:showVal val="0"/>
          <c:showCatName val="0"/>
          <c:showSerName val="0"/>
          <c:showPercent val="0"/>
          <c:showBubbleSize val="0"/>
        </c:dLbls>
        <c:gapWidth val="30"/>
        <c:axId val="601391904"/>
        <c:axId val="601392560"/>
      </c:barChart>
      <c:scatterChart>
        <c:scatterStyle val="lineMarker"/>
        <c:varyColors val="0"/>
        <c:ser>
          <c:idx val="0"/>
          <c:order val="0"/>
          <c:tx>
            <c:strRef>
              <c:f>'Graf 1 (2)'!$M$2:$M$3</c:f>
              <c:strCache>
                <c:ptCount val="1"/>
                <c:pt idx="0">
                  <c:v>2018</c:v>
                </c:pt>
              </c:strCache>
            </c:strRef>
          </c:tx>
          <c:spPr>
            <a:ln w="25400" cap="rnd">
              <a:noFill/>
              <a:round/>
            </a:ln>
            <a:effectLst/>
          </c:spPr>
          <c:marker>
            <c:symbol val="diamond"/>
            <c:size val="5"/>
            <c:spPr>
              <a:solidFill>
                <a:schemeClr val="bg1">
                  <a:lumMod val="50000"/>
                </a:schemeClr>
              </a:solidFill>
              <a:ln w="9525">
                <a:solidFill>
                  <a:schemeClr val="tx1"/>
                </a:solidFill>
              </a:ln>
              <a:effectLst/>
            </c:spPr>
          </c:marker>
          <c:yVal>
            <c:numRef>
              <c:f>'Graf 1 (2)'!$O$7:$W$7</c:f>
              <c:numCache>
                <c:formatCode>0.0</c:formatCode>
                <c:ptCount val="9"/>
                <c:pt idx="0">
                  <c:v>2.6601653395072553</c:v>
                </c:pt>
                <c:pt idx="1">
                  <c:v>4.1802598192256868</c:v>
                </c:pt>
                <c:pt idx="2">
                  <c:v>6.1715835876568317</c:v>
                </c:pt>
                <c:pt idx="3">
                  <c:v>12.494007319839572</c:v>
                </c:pt>
                <c:pt idx="4">
                  <c:v>12.757100595175453</c:v>
                </c:pt>
                <c:pt idx="5">
                  <c:v>12.938342629295729</c:v>
                </c:pt>
                <c:pt idx="6">
                  <c:v>20.866219992750317</c:v>
                </c:pt>
                <c:pt idx="7">
                  <c:v>17.61906432338256</c:v>
                </c:pt>
                <c:pt idx="8">
                  <c:v>10.31325639316659</c:v>
                </c:pt>
              </c:numCache>
            </c:numRef>
          </c:yVal>
          <c:smooth val="0"/>
          <c:extLst>
            <c:ext xmlns:c16="http://schemas.microsoft.com/office/drawing/2014/chart" uri="{C3380CC4-5D6E-409C-BE32-E72D297353CC}">
              <c16:uniqueId val="{00000013-EA17-42B9-A2A6-C194BA9FFA5E}"/>
            </c:ext>
          </c:extLst>
        </c:ser>
        <c:dLbls>
          <c:showLegendKey val="0"/>
          <c:showVal val="0"/>
          <c:showCatName val="0"/>
          <c:showSerName val="0"/>
          <c:showPercent val="0"/>
          <c:showBubbleSize val="0"/>
        </c:dLbls>
        <c:axId val="601391904"/>
        <c:axId val="601392560"/>
      </c:scatterChart>
      <c:catAx>
        <c:axId val="601391904"/>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2700000" spcFirstLastPara="1" vertOverflow="ellipsis"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601392560"/>
        <c:crosses val="autoZero"/>
        <c:auto val="1"/>
        <c:lblAlgn val="ctr"/>
        <c:lblOffset val="100"/>
        <c:noMultiLvlLbl val="0"/>
      </c:catAx>
      <c:valAx>
        <c:axId val="601392560"/>
        <c:scaling>
          <c:orientation val="minMax"/>
          <c:max val="25"/>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60139190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cs-CZ"/>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cs-CZ" b="1"/>
              <a:t>Vývoj počtu absolventů FPE </a:t>
            </a:r>
          </a:p>
        </c:rich>
      </c:tx>
      <c:layout/>
      <c:overlay val="0"/>
      <c:spPr>
        <a:noFill/>
        <a:ln>
          <a:noFill/>
        </a:ln>
        <a:effectLst/>
      </c:spPr>
      <c:txPr>
        <a:bodyPr rot="0" spcFirstLastPara="1" vertOverflow="ellipsis" vert="horz" wrap="square" anchor="ctr" anchorCtr="1"/>
        <a:lstStyle/>
        <a:p>
          <a:pPr>
            <a:defRPr sz="126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cs-CZ"/>
        </a:p>
      </c:txPr>
    </c:title>
    <c:autoTitleDeleted val="0"/>
    <c:plotArea>
      <c:layout>
        <c:manualLayout>
          <c:layoutTarget val="inner"/>
          <c:xMode val="edge"/>
          <c:yMode val="edge"/>
          <c:x val="9.7930842428733456E-2"/>
          <c:y val="8.0280174710840341E-2"/>
          <c:w val="0.87151356080489939"/>
          <c:h val="0.68250218722659672"/>
        </c:manualLayout>
      </c:layout>
      <c:barChart>
        <c:barDir val="col"/>
        <c:grouping val="stacked"/>
        <c:varyColors val="0"/>
        <c:ser>
          <c:idx val="1"/>
          <c:order val="0"/>
          <c:tx>
            <c:strRef>
              <c:f>List1!$A$8</c:f>
              <c:strCache>
                <c:ptCount val="1"/>
                <c:pt idx="0">
                  <c:v>magisterské-navazující</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List1!$C$2:$R$2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List1!$C$8:$R$8</c:f>
              <c:numCache>
                <c:formatCode>General</c:formatCode>
                <c:ptCount val="16"/>
                <c:pt idx="0">
                  <c:v>35</c:v>
                </c:pt>
                <c:pt idx="1">
                  <c:v>21</c:v>
                </c:pt>
                <c:pt idx="2">
                  <c:v>37</c:v>
                </c:pt>
                <c:pt idx="3">
                  <c:v>62</c:v>
                </c:pt>
                <c:pt idx="4">
                  <c:v>128</c:v>
                </c:pt>
                <c:pt idx="5">
                  <c:v>152</c:v>
                </c:pt>
                <c:pt idx="6">
                  <c:v>167</c:v>
                </c:pt>
                <c:pt idx="7">
                  <c:v>224</c:v>
                </c:pt>
                <c:pt idx="8">
                  <c:v>229</c:v>
                </c:pt>
                <c:pt idx="9">
                  <c:v>165</c:v>
                </c:pt>
                <c:pt idx="10">
                  <c:v>176</c:v>
                </c:pt>
                <c:pt idx="11">
                  <c:v>127</c:v>
                </c:pt>
                <c:pt idx="12" formatCode="#\ ##0_ ;[Red]\-#\ ##0\ ;\–\ ">
                  <c:v>119</c:v>
                </c:pt>
                <c:pt idx="13">
                  <c:v>89</c:v>
                </c:pt>
                <c:pt idx="14">
                  <c:v>75</c:v>
                </c:pt>
                <c:pt idx="15">
                  <c:v>76</c:v>
                </c:pt>
              </c:numCache>
            </c:numRef>
          </c:val>
          <c:extLst>
            <c:ext xmlns:c16="http://schemas.microsoft.com/office/drawing/2014/chart" uri="{C3380CC4-5D6E-409C-BE32-E72D297353CC}">
              <c16:uniqueId val="{00000000-D88F-4EA4-9C4B-D4011701BECC}"/>
            </c:ext>
          </c:extLst>
        </c:ser>
        <c:ser>
          <c:idx val="0"/>
          <c:order val="1"/>
          <c:tx>
            <c:strRef>
              <c:f>List1!$A$7</c:f>
              <c:strCache>
                <c:ptCount val="1"/>
                <c:pt idx="0">
                  <c:v>magisterské</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List1!$C$2:$R$2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List1!$C$7:$R$7</c:f>
              <c:numCache>
                <c:formatCode>General</c:formatCode>
                <c:ptCount val="16"/>
                <c:pt idx="0">
                  <c:v>407</c:v>
                </c:pt>
                <c:pt idx="1">
                  <c:v>374</c:v>
                </c:pt>
                <c:pt idx="2">
                  <c:v>347</c:v>
                </c:pt>
                <c:pt idx="3">
                  <c:v>351</c:v>
                </c:pt>
                <c:pt idx="4">
                  <c:v>386</c:v>
                </c:pt>
                <c:pt idx="5">
                  <c:v>217</c:v>
                </c:pt>
                <c:pt idx="6">
                  <c:v>115</c:v>
                </c:pt>
                <c:pt idx="7">
                  <c:v>80</c:v>
                </c:pt>
                <c:pt idx="8">
                  <c:v>53</c:v>
                </c:pt>
                <c:pt idx="9">
                  <c:v>63</c:v>
                </c:pt>
                <c:pt idx="10">
                  <c:v>51</c:v>
                </c:pt>
                <c:pt idx="11">
                  <c:v>44</c:v>
                </c:pt>
                <c:pt idx="12">
                  <c:v>29</c:v>
                </c:pt>
                <c:pt idx="13">
                  <c:v>15</c:v>
                </c:pt>
                <c:pt idx="14">
                  <c:v>21</c:v>
                </c:pt>
                <c:pt idx="15">
                  <c:v>19</c:v>
                </c:pt>
              </c:numCache>
            </c:numRef>
          </c:val>
          <c:extLst>
            <c:ext xmlns:c16="http://schemas.microsoft.com/office/drawing/2014/chart" uri="{C3380CC4-5D6E-409C-BE32-E72D297353CC}">
              <c16:uniqueId val="{00000001-D88F-4EA4-9C4B-D4011701BECC}"/>
            </c:ext>
          </c:extLst>
        </c:ser>
        <c:ser>
          <c:idx val="2"/>
          <c:order val="2"/>
          <c:tx>
            <c:strRef>
              <c:f>List1!$A$9</c:f>
              <c:strCache>
                <c:ptCount val="1"/>
                <c:pt idx="0">
                  <c:v>bakakalářské</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List1!$C$2:$R$2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List1!$C$9:$R$9</c:f>
              <c:numCache>
                <c:formatCode>General</c:formatCode>
                <c:ptCount val="16"/>
                <c:pt idx="0">
                  <c:v>132</c:v>
                </c:pt>
                <c:pt idx="1">
                  <c:v>117</c:v>
                </c:pt>
                <c:pt idx="2">
                  <c:v>237</c:v>
                </c:pt>
                <c:pt idx="3">
                  <c:v>288</c:v>
                </c:pt>
                <c:pt idx="4">
                  <c:v>396</c:v>
                </c:pt>
                <c:pt idx="5">
                  <c:v>472</c:v>
                </c:pt>
                <c:pt idx="6">
                  <c:v>492</c:v>
                </c:pt>
                <c:pt idx="7">
                  <c:v>341</c:v>
                </c:pt>
                <c:pt idx="8">
                  <c:v>369</c:v>
                </c:pt>
                <c:pt idx="9">
                  <c:v>270</c:v>
                </c:pt>
                <c:pt idx="10">
                  <c:v>262</c:v>
                </c:pt>
                <c:pt idx="11">
                  <c:v>243</c:v>
                </c:pt>
                <c:pt idx="12">
                  <c:v>219</c:v>
                </c:pt>
                <c:pt idx="13">
                  <c:v>176</c:v>
                </c:pt>
                <c:pt idx="14">
                  <c:v>229</c:v>
                </c:pt>
                <c:pt idx="15">
                  <c:v>197</c:v>
                </c:pt>
              </c:numCache>
            </c:numRef>
          </c:val>
          <c:extLst>
            <c:ext xmlns:c16="http://schemas.microsoft.com/office/drawing/2014/chart" uri="{C3380CC4-5D6E-409C-BE32-E72D297353CC}">
              <c16:uniqueId val="{00000002-D88F-4EA4-9C4B-D4011701BECC}"/>
            </c:ext>
          </c:extLst>
        </c:ser>
        <c:dLbls>
          <c:showLegendKey val="0"/>
          <c:showVal val="0"/>
          <c:showCatName val="0"/>
          <c:showSerName val="0"/>
          <c:showPercent val="0"/>
          <c:showBubbleSize val="0"/>
        </c:dLbls>
        <c:gapWidth val="50"/>
        <c:overlap val="100"/>
        <c:axId val="617209896"/>
        <c:axId val="617214488"/>
      </c:barChart>
      <c:catAx>
        <c:axId val="617209896"/>
        <c:scaling>
          <c:orientation val="minMax"/>
        </c:scaling>
        <c:delete val="0"/>
        <c:axPos val="b"/>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2700000" spcFirstLastPara="1" vertOverflow="ellipsis"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617214488"/>
        <c:crosses val="autoZero"/>
        <c:auto val="1"/>
        <c:lblAlgn val="ctr"/>
        <c:lblOffset val="100"/>
        <c:noMultiLvlLbl val="0"/>
      </c:catAx>
      <c:valAx>
        <c:axId val="617214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Počet absolventů</a:t>
                </a:r>
              </a:p>
            </c:rich>
          </c:tx>
          <c:layout/>
          <c:overlay val="0"/>
          <c:spPr>
            <a:noFill/>
            <a:ln>
              <a:noFill/>
            </a:ln>
            <a:effectLst/>
          </c:spPr>
          <c:txPr>
            <a:bodyPr rot="-540000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617209896"/>
        <c:crosses val="autoZero"/>
        <c:crossBetween val="between"/>
      </c:valAx>
      <c:spPr>
        <a:noFill/>
        <a:ln>
          <a:noFill/>
        </a:ln>
        <a:effectLst/>
      </c:spPr>
    </c:plotArea>
    <c:legend>
      <c:legendPos val="b"/>
      <c:layout>
        <c:manualLayout>
          <c:xMode val="edge"/>
          <c:yMode val="edge"/>
          <c:x val="0.15615434476500434"/>
          <c:y val="0.8986504994479001"/>
          <c:w val="0.67424370101591657"/>
          <c:h val="5.3973360647001395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lumMod val="65000"/>
        </a:schemeClr>
      </a:solidFill>
    </a:ln>
    <a:effectLst/>
  </c:spPr>
  <c:txPr>
    <a:bodyPr/>
    <a:lstStyle/>
    <a:p>
      <a:pPr>
        <a:defRPr sz="1050">
          <a:solidFill>
            <a:sysClr val="windowText" lastClr="000000"/>
          </a:solidFill>
          <a:latin typeface="Arial" panose="020B0604020202020204" pitchFamily="34" charset="0"/>
          <a:cs typeface="Arial" panose="020B0604020202020204" pitchFamily="34" charset="0"/>
        </a:defRPr>
      </a:pPr>
      <a:endParaRPr lang="cs-CZ"/>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solidFill>
                <a:latin typeface="+mn-lt"/>
                <a:ea typeface="+mn-ea"/>
                <a:cs typeface="+mn-cs"/>
              </a:defRPr>
            </a:pPr>
            <a:r>
              <a:rPr lang="cs-CZ" sz="1400">
                <a:solidFill>
                  <a:schemeClr val="tx1"/>
                </a:solidFill>
              </a:rPr>
              <a:t>Nabídka</a:t>
            </a:r>
            <a:r>
              <a:rPr lang="cs-CZ" sz="1400" baseline="0">
                <a:solidFill>
                  <a:schemeClr val="tx1"/>
                </a:solidFill>
              </a:rPr>
              <a:t> dle druhu studia</a:t>
            </a:r>
            <a:endParaRPr lang="cs-CZ" sz="1400">
              <a:solidFill>
                <a:schemeClr val="tx1"/>
              </a:solidFill>
            </a:endParaRPr>
          </a:p>
        </c:rich>
      </c:tx>
      <c:layout>
        <c:manualLayout>
          <c:xMode val="edge"/>
          <c:yMode val="edge"/>
          <c:x val="0.21092167581969501"/>
          <c:y val="5.4047339830894596E-2"/>
        </c:manualLayout>
      </c:layout>
      <c:overlay val="0"/>
      <c:spPr>
        <a:noFill/>
        <a:ln>
          <a:noFill/>
        </a:ln>
        <a:effectLst/>
      </c:spPr>
      <c:txPr>
        <a:bodyPr rot="0" spcFirstLastPara="1" vertOverflow="ellipsis" vert="horz" wrap="square" anchor="ctr" anchorCtr="1"/>
        <a:lstStyle/>
        <a:p>
          <a:pPr>
            <a:defRPr sz="1400" b="1" i="0" u="none" strike="noStrike" kern="1200" cap="all" baseline="0">
              <a:solidFill>
                <a:schemeClr val="tx1"/>
              </a:solidFill>
              <a:latin typeface="+mn-lt"/>
              <a:ea typeface="+mn-ea"/>
              <a:cs typeface="+mn-cs"/>
            </a:defRPr>
          </a:pPr>
          <a:endParaRPr lang="cs-CZ"/>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8493103572260458"/>
          <c:y val="0.21268186783563545"/>
          <c:w val="0.70624380874365622"/>
          <c:h val="0.63574353792503446"/>
        </c:manualLayout>
      </c:layout>
      <c:pie3DChart>
        <c:varyColors val="1"/>
        <c:ser>
          <c:idx val="0"/>
          <c:order val="0"/>
          <c:dPt>
            <c:idx val="0"/>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E7FC-46F2-A51E-84E04AF9A11F}"/>
              </c:ext>
            </c:extLst>
          </c:dPt>
          <c:dPt>
            <c:idx val="1"/>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E7FC-46F2-A51E-84E04AF9A11F}"/>
              </c:ext>
            </c:extLst>
          </c:dPt>
          <c:dPt>
            <c:idx val="2"/>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E7FC-46F2-A51E-84E04AF9A11F}"/>
              </c:ext>
            </c:extLst>
          </c:dPt>
          <c:dPt>
            <c:idx val="3"/>
            <c:bubble3D val="0"/>
            <c:spPr>
              <a:solidFill>
                <a:schemeClr val="accent6">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E7FC-46F2-A51E-84E04AF9A11F}"/>
              </c:ext>
            </c:extLst>
          </c:dPt>
          <c:dPt>
            <c:idx val="4"/>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E7FC-46F2-A51E-84E04AF9A11F}"/>
              </c:ext>
            </c:extLst>
          </c:dPt>
          <c:dLbls>
            <c:dLbl>
              <c:idx val="0"/>
              <c:layout>
                <c:manualLayout>
                  <c:x val="-6.948797756374675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6"/>
                      </a:solidFill>
                      <a:latin typeface="+mn-lt"/>
                      <a:ea typeface="+mn-ea"/>
                      <a:cs typeface="+mn-cs"/>
                    </a:defRPr>
                  </a:pPr>
                  <a:endParaRPr lang="cs-CZ"/>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E7FC-46F2-A51E-84E04AF9A11F}"/>
                </c:ext>
              </c:extLst>
            </c:dLbl>
            <c:dLbl>
              <c:idx val="1"/>
              <c:layout>
                <c:manualLayout>
                  <c:x val="-3.6398464438153214E-2"/>
                  <c:y val="-0.28374853411219664"/>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5"/>
                      </a:solidFill>
                      <a:latin typeface="+mn-lt"/>
                      <a:ea typeface="+mn-ea"/>
                      <a:cs typeface="+mn-cs"/>
                    </a:defRPr>
                  </a:pPr>
                  <a:endParaRPr lang="cs-CZ"/>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E7FC-46F2-A51E-84E04AF9A11F}"/>
                </c:ext>
              </c:extLst>
            </c:dLbl>
            <c:dLbl>
              <c:idx val="2"/>
              <c:layout>
                <c:manualLayout>
                  <c:x val="9.2650767025336089E-2"/>
                  <c:y val="3.3780917299323409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4"/>
                      </a:solidFill>
                      <a:latin typeface="+mn-lt"/>
                      <a:ea typeface="+mn-ea"/>
                      <a:cs typeface="+mn-cs"/>
                    </a:defRPr>
                  </a:pPr>
                  <a:endParaRPr lang="cs-CZ"/>
                </a:p>
              </c:txPr>
              <c:dLblPos val="bestFit"/>
              <c:showLegendKey val="0"/>
              <c:showVal val="0"/>
              <c:showCatName val="1"/>
              <c:showSerName val="0"/>
              <c:showPercent val="1"/>
              <c:showBubbleSize val="0"/>
              <c:extLst>
                <c:ext xmlns:c15="http://schemas.microsoft.com/office/drawing/2012/chart" uri="{CE6537A1-D6FC-4f65-9D91-7224C49458BB}">
                  <c15:layout>
                    <c:manualLayout>
                      <c:w val="0.22835073007972226"/>
                      <c:h val="0.1585951628162813"/>
                    </c:manualLayout>
                  </c15:layout>
                </c:ext>
                <c:ext xmlns:c16="http://schemas.microsoft.com/office/drawing/2014/chart" uri="{C3380CC4-5D6E-409C-BE32-E72D297353CC}">
                  <c16:uniqueId val="{00000005-E7FC-46F2-A51E-84E04AF9A11F}"/>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6">
                          <a:lumMod val="60000"/>
                        </a:schemeClr>
                      </a:solidFill>
                      <a:latin typeface="+mn-lt"/>
                      <a:ea typeface="+mn-ea"/>
                      <a:cs typeface="+mn-cs"/>
                    </a:defRPr>
                  </a:pPr>
                  <a:endParaRPr lang="cs-CZ"/>
                </a:p>
              </c:txPr>
              <c:dLblPos val="outEnd"/>
              <c:showLegendKey val="0"/>
              <c:showVal val="0"/>
              <c:showCatName val="1"/>
              <c:showSerName val="0"/>
              <c:showPercent val="1"/>
              <c:showBubbleSize val="0"/>
              <c:extLst>
                <c:ext xmlns:c16="http://schemas.microsoft.com/office/drawing/2014/chart" uri="{C3380CC4-5D6E-409C-BE32-E72D297353CC}">
                  <c16:uniqueId val="{00000007-E7FC-46F2-A51E-84E04AF9A11F}"/>
                </c:ext>
              </c:extLst>
            </c:dLbl>
            <c:dLbl>
              <c:idx val="4"/>
              <c:layout>
                <c:manualLayout>
                  <c:x val="3.9707415750712405E-2"/>
                  <c:y val="-1.6889793697154563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5">
                          <a:lumMod val="60000"/>
                        </a:schemeClr>
                      </a:solidFill>
                      <a:latin typeface="+mn-lt"/>
                      <a:ea typeface="+mn-ea"/>
                      <a:cs typeface="+mn-cs"/>
                    </a:defRPr>
                  </a:pPr>
                  <a:endParaRPr lang="cs-CZ"/>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E7FC-46F2-A51E-84E04AF9A11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6"/>
                    </a:solidFill>
                    <a:latin typeface="+mn-lt"/>
                    <a:ea typeface="+mn-ea"/>
                    <a:cs typeface="+mn-cs"/>
                  </a:defRPr>
                </a:pPr>
                <a:endParaRPr lang="cs-CZ"/>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Přehled!$B$7:$B$11</c:f>
              <c:strCache>
                <c:ptCount val="5"/>
                <c:pt idx="0">
                  <c:v>Čtyřletá gymnázia</c:v>
                </c:pt>
                <c:pt idx="1">
                  <c:v>Obory s maturitní zkouškou</c:v>
                </c:pt>
                <c:pt idx="2">
                  <c:v>Obory L0+H</c:v>
                </c:pt>
                <c:pt idx="3">
                  <c:v>Obory s výučním listem</c:v>
                </c:pt>
                <c:pt idx="4">
                  <c:v>Jiné obory</c:v>
                </c:pt>
              </c:strCache>
            </c:strRef>
          </c:cat>
          <c:val>
            <c:numRef>
              <c:f>Přehled!$C$7:$C$11</c:f>
              <c:numCache>
                <c:formatCode>#,##0</c:formatCode>
                <c:ptCount val="5"/>
                <c:pt idx="0" formatCode="General">
                  <c:v>470</c:v>
                </c:pt>
                <c:pt idx="1">
                  <c:v>3162</c:v>
                </c:pt>
                <c:pt idx="2">
                  <c:v>315</c:v>
                </c:pt>
                <c:pt idx="3">
                  <c:v>2585</c:v>
                </c:pt>
                <c:pt idx="4" formatCode="General">
                  <c:v>532</c:v>
                </c:pt>
              </c:numCache>
            </c:numRef>
          </c:val>
          <c:extLst>
            <c:ext xmlns:c16="http://schemas.microsoft.com/office/drawing/2014/chart" uri="{C3380CC4-5D6E-409C-BE32-E72D297353CC}">
              <c16:uniqueId val="{0000000A-E7FC-46F2-A51E-84E04AF9A11F}"/>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List4!$A$7</c:f>
              <c:strCache>
                <c:ptCount val="1"/>
                <c:pt idx="0">
                  <c:v>Počet žáků 9. ročníků</c:v>
                </c:pt>
              </c:strCache>
            </c:strRef>
          </c:tx>
          <c:spPr>
            <a:ln w="28575" cap="rnd">
              <a:solidFill>
                <a:schemeClr val="accent1">
                  <a:lumMod val="75000"/>
                </a:schemeClr>
              </a:solidFill>
              <a:round/>
            </a:ln>
            <a:effectLst/>
          </c:spPr>
          <c:marker>
            <c:symbol val="circle"/>
            <c:size val="5"/>
            <c:spPr>
              <a:solidFill>
                <a:schemeClr val="accent1">
                  <a:lumMod val="75000"/>
                </a:schemeClr>
              </a:solidFill>
              <a:ln w="9525">
                <a:solidFill>
                  <a:schemeClr val="accent1">
                    <a:lumMod val="75000"/>
                  </a:schemeClr>
                </a:solidFill>
              </a:ln>
              <a:effectLst/>
            </c:spPr>
          </c:marker>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List4!$B$6:$N$6</c:f>
              <c:strCache>
                <c:ptCount val="13"/>
                <c:pt idx="0">
                  <c:v>2017/18</c:v>
                </c:pt>
                <c:pt idx="1">
                  <c:v>2018/19</c:v>
                </c:pt>
                <c:pt idx="2">
                  <c:v>2019/20</c:v>
                </c:pt>
                <c:pt idx="3">
                  <c:v>2020/21</c:v>
                </c:pt>
                <c:pt idx="4">
                  <c:v>2021/22</c:v>
                </c:pt>
                <c:pt idx="5">
                  <c:v>2022/23</c:v>
                </c:pt>
                <c:pt idx="6">
                  <c:v>2023/24</c:v>
                </c:pt>
                <c:pt idx="7">
                  <c:v>2024/25</c:v>
                </c:pt>
                <c:pt idx="8">
                  <c:v>2025/26</c:v>
                </c:pt>
                <c:pt idx="9">
                  <c:v>2026/27</c:v>
                </c:pt>
                <c:pt idx="10">
                  <c:v>2027/28</c:v>
                </c:pt>
                <c:pt idx="11">
                  <c:v>2028/29</c:v>
                </c:pt>
                <c:pt idx="12">
                  <c:v>2029/30</c:v>
                </c:pt>
              </c:strCache>
            </c:strRef>
          </c:cat>
          <c:val>
            <c:numRef>
              <c:f>List4!$B$7:$N$7</c:f>
              <c:numCache>
                <c:formatCode>General</c:formatCode>
                <c:ptCount val="13"/>
                <c:pt idx="0" formatCode="#,##0">
                  <c:v>4153</c:v>
                </c:pt>
                <c:pt idx="1">
                  <c:v>4230</c:v>
                </c:pt>
                <c:pt idx="2" formatCode="#,##0">
                  <c:v>4456</c:v>
                </c:pt>
                <c:pt idx="3" formatCode="#,##0">
                  <c:v>4962</c:v>
                </c:pt>
                <c:pt idx="4" formatCode="#,##0">
                  <c:v>5235</c:v>
                </c:pt>
                <c:pt idx="5" formatCode="#,##0">
                  <c:v>5840</c:v>
                </c:pt>
                <c:pt idx="6" formatCode="#,##0">
                  <c:v>5961</c:v>
                </c:pt>
                <c:pt idx="7" formatCode="#,##0">
                  <c:v>6103</c:v>
                </c:pt>
                <c:pt idx="8" formatCode="#,##0">
                  <c:v>6069</c:v>
                </c:pt>
                <c:pt idx="9" formatCode="#,##0">
                  <c:v>5771</c:v>
                </c:pt>
                <c:pt idx="10" formatCode="#,##0">
                  <c:v>5760</c:v>
                </c:pt>
                <c:pt idx="11" formatCode="#,##0">
                  <c:v>5771</c:v>
                </c:pt>
                <c:pt idx="12" formatCode="#,##0">
                  <c:v>5826</c:v>
                </c:pt>
              </c:numCache>
            </c:numRef>
          </c:val>
          <c:smooth val="0"/>
          <c:extLst>
            <c:ext xmlns:c16="http://schemas.microsoft.com/office/drawing/2014/chart" uri="{C3380CC4-5D6E-409C-BE32-E72D297353CC}">
              <c16:uniqueId val="{00000000-5772-4C8B-B57E-EDE693AC9D4A}"/>
            </c:ext>
          </c:extLst>
        </c:ser>
        <c:ser>
          <c:idx val="1"/>
          <c:order val="1"/>
          <c:tx>
            <c:strRef>
              <c:f>List4!$A$9</c:f>
              <c:strCache>
                <c:ptCount val="1"/>
                <c:pt idx="0">
                  <c:v>Počet uchazečů bez gym.</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5772-4C8B-B57E-EDE693AC9D4A}"/>
                </c:ext>
              </c:extLst>
            </c:dLbl>
            <c:dLbl>
              <c:idx val="1"/>
              <c:delete val="1"/>
              <c:extLst>
                <c:ext xmlns:c15="http://schemas.microsoft.com/office/drawing/2012/chart" uri="{CE6537A1-D6FC-4f65-9D91-7224C49458BB}"/>
                <c:ext xmlns:c16="http://schemas.microsoft.com/office/drawing/2014/chart" uri="{C3380CC4-5D6E-409C-BE32-E72D297353CC}">
                  <c16:uniqueId val="{00000002-5772-4C8B-B57E-EDE693AC9D4A}"/>
                </c:ext>
              </c:extLst>
            </c:dLbl>
            <c:dLbl>
              <c:idx val="2"/>
              <c:delete val="1"/>
              <c:extLst>
                <c:ext xmlns:c15="http://schemas.microsoft.com/office/drawing/2012/chart" uri="{CE6537A1-D6FC-4f65-9D91-7224C49458BB}"/>
                <c:ext xmlns:c16="http://schemas.microsoft.com/office/drawing/2014/chart" uri="{C3380CC4-5D6E-409C-BE32-E72D297353CC}">
                  <c16:uniqueId val="{00000003-5772-4C8B-B57E-EDE693AC9D4A}"/>
                </c:ext>
              </c:extLst>
            </c:dLbl>
            <c:dLbl>
              <c:idx val="3"/>
              <c:delete val="1"/>
              <c:extLst>
                <c:ext xmlns:c15="http://schemas.microsoft.com/office/drawing/2012/chart" uri="{CE6537A1-D6FC-4f65-9D91-7224C49458BB}"/>
                <c:ext xmlns:c16="http://schemas.microsoft.com/office/drawing/2014/chart" uri="{C3380CC4-5D6E-409C-BE32-E72D297353CC}">
                  <c16:uniqueId val="{00000004-5772-4C8B-B57E-EDE693AC9D4A}"/>
                </c:ext>
              </c:extLst>
            </c:dLbl>
            <c:dLbl>
              <c:idx val="4"/>
              <c:delete val="1"/>
              <c:extLst>
                <c:ext xmlns:c15="http://schemas.microsoft.com/office/drawing/2012/chart" uri="{CE6537A1-D6FC-4f65-9D91-7224C49458BB}"/>
                <c:ext xmlns:c16="http://schemas.microsoft.com/office/drawing/2014/chart" uri="{C3380CC4-5D6E-409C-BE32-E72D297353CC}">
                  <c16:uniqueId val="{00000005-5772-4C8B-B57E-EDE693AC9D4A}"/>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List4!$B$6:$N$6</c:f>
              <c:strCache>
                <c:ptCount val="13"/>
                <c:pt idx="0">
                  <c:v>2017/18</c:v>
                </c:pt>
                <c:pt idx="1">
                  <c:v>2018/19</c:v>
                </c:pt>
                <c:pt idx="2">
                  <c:v>2019/20</c:v>
                </c:pt>
                <c:pt idx="3">
                  <c:v>2020/21</c:v>
                </c:pt>
                <c:pt idx="4">
                  <c:v>2021/22</c:v>
                </c:pt>
                <c:pt idx="5">
                  <c:v>2022/23</c:v>
                </c:pt>
                <c:pt idx="6">
                  <c:v>2023/24</c:v>
                </c:pt>
                <c:pt idx="7">
                  <c:v>2024/25</c:v>
                </c:pt>
                <c:pt idx="8">
                  <c:v>2025/26</c:v>
                </c:pt>
                <c:pt idx="9">
                  <c:v>2026/27</c:v>
                </c:pt>
                <c:pt idx="10">
                  <c:v>2027/28</c:v>
                </c:pt>
                <c:pt idx="11">
                  <c:v>2028/29</c:v>
                </c:pt>
                <c:pt idx="12">
                  <c:v>2029/30</c:v>
                </c:pt>
              </c:strCache>
            </c:strRef>
          </c:cat>
          <c:val>
            <c:numRef>
              <c:f>List4!$B$9:$N$9</c:f>
              <c:numCache>
                <c:formatCode>#,##0</c:formatCode>
                <c:ptCount val="13"/>
                <c:pt idx="0">
                  <c:v>4153</c:v>
                </c:pt>
                <c:pt idx="1">
                  <c:v>4230</c:v>
                </c:pt>
                <c:pt idx="2">
                  <c:v>4456</c:v>
                </c:pt>
                <c:pt idx="3">
                  <c:v>4962</c:v>
                </c:pt>
                <c:pt idx="4">
                  <c:v>5235</c:v>
                </c:pt>
                <c:pt idx="5">
                  <c:v>5840</c:v>
                </c:pt>
                <c:pt idx="6">
                  <c:v>5781</c:v>
                </c:pt>
                <c:pt idx="7">
                  <c:v>5923</c:v>
                </c:pt>
                <c:pt idx="8">
                  <c:v>5529</c:v>
                </c:pt>
                <c:pt idx="9">
                  <c:v>5231</c:v>
                </c:pt>
                <c:pt idx="10">
                  <c:v>5220</c:v>
                </c:pt>
                <c:pt idx="11">
                  <c:v>5231</c:v>
                </c:pt>
                <c:pt idx="12">
                  <c:v>5286</c:v>
                </c:pt>
              </c:numCache>
            </c:numRef>
          </c:val>
          <c:smooth val="0"/>
          <c:extLst>
            <c:ext xmlns:c16="http://schemas.microsoft.com/office/drawing/2014/chart" uri="{C3380CC4-5D6E-409C-BE32-E72D297353CC}">
              <c16:uniqueId val="{00000006-5772-4C8B-B57E-EDE693AC9D4A}"/>
            </c:ext>
          </c:extLst>
        </c:ser>
        <c:dLbls>
          <c:showLegendKey val="0"/>
          <c:showVal val="0"/>
          <c:showCatName val="0"/>
          <c:showSerName val="0"/>
          <c:showPercent val="0"/>
          <c:showBubbleSize val="0"/>
        </c:dLbls>
        <c:marker val="1"/>
        <c:smooth val="0"/>
        <c:axId val="381270512"/>
        <c:axId val="381273464"/>
      </c:lineChart>
      <c:catAx>
        <c:axId val="381270512"/>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s-CZ"/>
          </a:p>
        </c:txPr>
        <c:crossAx val="381273464"/>
        <c:crosses val="autoZero"/>
        <c:auto val="1"/>
        <c:lblAlgn val="ctr"/>
        <c:lblOffset val="100"/>
        <c:noMultiLvlLbl val="0"/>
      </c:catAx>
      <c:valAx>
        <c:axId val="381273464"/>
        <c:scaling>
          <c:orientation val="minMax"/>
          <c:min val="4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s-CZ"/>
          </a:p>
        </c:txPr>
        <c:crossAx val="381270512"/>
        <c:crosses val="autoZero"/>
        <c:crossBetween val="between"/>
      </c:valAx>
      <c:spPr>
        <a:gradFill>
          <a:gsLst>
            <a:gs pos="100000">
              <a:schemeClr val="accent4">
                <a:lumMod val="20000"/>
                <a:lumOff val="80000"/>
              </a:schemeClr>
            </a:gs>
            <a:gs pos="58016">
              <a:schemeClr val="accent4">
                <a:lumMod val="40000"/>
                <a:lumOff val="60000"/>
              </a:schemeClr>
            </a:gs>
            <a:gs pos="20000">
              <a:schemeClr val="accent1">
                <a:lumMod val="5000"/>
                <a:lumOff val="95000"/>
              </a:schemeClr>
            </a:gs>
            <a:gs pos="74000">
              <a:schemeClr val="accent4">
                <a:lumMod val="20000"/>
                <a:lumOff val="80000"/>
              </a:schemeClr>
            </a:gs>
            <a:gs pos="83000">
              <a:schemeClr val="accent4">
                <a:lumMod val="20000"/>
                <a:lumOff val="80000"/>
              </a:schemeClr>
            </a:gs>
            <a:gs pos="100000">
              <a:schemeClr val="accent1">
                <a:lumMod val="30000"/>
                <a:lumOff val="70000"/>
              </a:schemeClr>
            </a:gs>
          </a:gsLst>
          <a:lin ang="5400000" scaled="1"/>
        </a:gradFill>
        <a:ln>
          <a:solidFill>
            <a:schemeClr val="accent6">
              <a:lumMod val="60000"/>
              <a:lumOff val="40000"/>
              <a:alpha val="97000"/>
            </a:schemeClr>
          </a:solid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sz="1200" b="1"/>
      </a:pPr>
      <a:endParaRPr lang="cs-CZ"/>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6"/>
              </a:solid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'Vývoj popisky (2)'!$C$4:$X$4</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'Vývoj popisky (2)'!$C$4:$X$4</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val>
          <c:smooth val="0"/>
          <c:extLst>
            <c:ext xmlns:c16="http://schemas.microsoft.com/office/drawing/2014/chart" uri="{C3380CC4-5D6E-409C-BE32-E72D297353CC}">
              <c16:uniqueId val="{00000000-AECC-4112-92BD-9BB3F38C603C}"/>
            </c:ext>
          </c:extLst>
        </c:ser>
        <c:ser>
          <c:idx val="1"/>
          <c:order val="1"/>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4"/>
              <c:layout>
                <c:manualLayout>
                  <c:x val="-4.0994003047455325E-2"/>
                  <c:y val="-4.44201757389022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ECC-4112-92BD-9BB3F38C603C}"/>
                </c:ext>
              </c:extLst>
            </c:dLbl>
            <c:dLbl>
              <c:idx val="5"/>
              <c:layout>
                <c:manualLayout>
                  <c:x val="-4.3477172729478604E-2"/>
                  <c:y val="-2.99274221157137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ECC-4112-92BD-9BB3F38C603C}"/>
                </c:ext>
              </c:extLst>
            </c:dLbl>
            <c:dLbl>
              <c:idx val="6"/>
              <c:layout>
                <c:manualLayout>
                  <c:x val="-3.8510833365432096E-2"/>
                  <c:y val="-3.862307428962689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ECC-4112-92BD-9BB3F38C603C}"/>
                </c:ext>
              </c:extLst>
            </c:dLbl>
            <c:dLbl>
              <c:idx val="7"/>
              <c:layout>
                <c:manualLayout>
                  <c:x val="-3.1654638604913229E-2"/>
                  <c:y val="-6.57446244051836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ECC-4112-92BD-9BB3F38C603C}"/>
                </c:ext>
              </c:extLst>
            </c:dLbl>
            <c:dLbl>
              <c:idx val="11"/>
              <c:layout>
                <c:manualLayout>
                  <c:x val="-2.1128645591269098E-2"/>
                  <c:y val="-7.050713226064138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ECC-4112-92BD-9BB3F38C603C}"/>
                </c:ext>
              </c:extLst>
            </c:dLbl>
            <c:dLbl>
              <c:idx val="13"/>
              <c:layout>
                <c:manualLayout>
                  <c:x val="-2.2370230432280827E-2"/>
                  <c:y val="-4.731872646353988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ECC-4112-92BD-9BB3F38C603C}"/>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'Vývoj popisky (2)'!$C$4:$X$4</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'Vývoj popisky (2)'!$C$5:$X$5</c:f>
              <c:numCache>
                <c:formatCode>#,##0</c:formatCode>
                <c:ptCount val="22"/>
                <c:pt idx="0">
                  <c:v>4887</c:v>
                </c:pt>
                <c:pt idx="1">
                  <c:v>4774</c:v>
                </c:pt>
                <c:pt idx="2">
                  <c:v>4886</c:v>
                </c:pt>
                <c:pt idx="3">
                  <c:v>4934</c:v>
                </c:pt>
                <c:pt idx="4">
                  <c:v>5046</c:v>
                </c:pt>
                <c:pt idx="5">
                  <c:v>5445</c:v>
                </c:pt>
                <c:pt idx="6">
                  <c:v>5803</c:v>
                </c:pt>
                <c:pt idx="7">
                  <c:v>6100</c:v>
                </c:pt>
                <c:pt idx="8">
                  <c:v>6385</c:v>
                </c:pt>
                <c:pt idx="9">
                  <c:v>6412</c:v>
                </c:pt>
                <c:pt idx="10">
                  <c:v>6242</c:v>
                </c:pt>
                <c:pt idx="11">
                  <c:v>5566</c:v>
                </c:pt>
                <c:pt idx="12">
                  <c:v>5768</c:v>
                </c:pt>
                <c:pt idx="13">
                  <c:v>5510</c:v>
                </c:pt>
                <c:pt idx="14">
                  <c:v>5674</c:v>
                </c:pt>
                <c:pt idx="15">
                  <c:v>5861</c:v>
                </c:pt>
                <c:pt idx="16">
                  <c:v>5940</c:v>
                </c:pt>
                <c:pt idx="17">
                  <c:v>6066</c:v>
                </c:pt>
                <c:pt idx="18">
                  <c:v>6082</c:v>
                </c:pt>
                <c:pt idx="19">
                  <c:v>6027</c:v>
                </c:pt>
                <c:pt idx="20">
                  <c:v>5876</c:v>
                </c:pt>
                <c:pt idx="21">
                  <c:v>5933</c:v>
                </c:pt>
              </c:numCache>
            </c:numRef>
          </c:val>
          <c:smooth val="0"/>
          <c:extLst>
            <c:ext xmlns:c16="http://schemas.microsoft.com/office/drawing/2014/chart" uri="{C3380CC4-5D6E-409C-BE32-E72D297353CC}">
              <c16:uniqueId val="{00000007-AECC-4112-92BD-9BB3F38C603C}"/>
            </c:ext>
          </c:extLst>
        </c:ser>
        <c:dLbls>
          <c:dLblPos val="t"/>
          <c:showLegendKey val="0"/>
          <c:showVal val="1"/>
          <c:showCatName val="0"/>
          <c:showSerName val="0"/>
          <c:showPercent val="0"/>
          <c:showBubbleSize val="0"/>
        </c:dLbls>
        <c:marker val="1"/>
        <c:smooth val="0"/>
        <c:axId val="145744200"/>
        <c:axId val="145738320"/>
      </c:lineChart>
      <c:catAx>
        <c:axId val="1457442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cs-CZ"/>
          </a:p>
        </c:txPr>
        <c:crossAx val="145738320"/>
        <c:crosses val="autoZero"/>
        <c:auto val="1"/>
        <c:lblAlgn val="ctr"/>
        <c:lblOffset val="100"/>
        <c:noMultiLvlLbl val="0"/>
      </c:catAx>
      <c:valAx>
        <c:axId val="145738320"/>
        <c:scaling>
          <c:orientation val="minMax"/>
          <c:min val="45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cs-CZ"/>
          </a:p>
        </c:txPr>
        <c:crossAx val="145744200"/>
        <c:crosses val="autoZero"/>
        <c:crossBetween val="between"/>
      </c:valAx>
      <c:spPr>
        <a:solidFill>
          <a:schemeClr val="accent6">
            <a:lumMod val="20000"/>
            <a:lumOff val="80000"/>
          </a:schemeClr>
        </a:solid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cs-CZ" sz="1000" b="1" i="0" u="none" strike="noStrike" baseline="0" dirty="0"/>
              <a:t>Podíly dětí navštěvujících MŠ z dané věkové skupiny </a:t>
            </a:r>
            <a:endParaRPr lang="cs-CZ" sz="1000" dirty="0"/>
          </a:p>
        </c:rich>
      </c:tx>
      <c:layout>
        <c:manualLayout>
          <c:xMode val="edge"/>
          <c:yMode val="edge"/>
          <c:x val="0.1134197089417595"/>
          <c:y val="1.1204375671819486E-2"/>
        </c:manualLayout>
      </c:layout>
      <c:overlay val="1"/>
    </c:title>
    <c:autoTitleDeleted val="0"/>
    <c:plotArea>
      <c:layout>
        <c:manualLayout>
          <c:layoutTarget val="inner"/>
          <c:xMode val="edge"/>
          <c:yMode val="edge"/>
          <c:x val="0.10007638146570109"/>
          <c:y val="0.1156963815508575"/>
          <c:w val="0.64746972594008922"/>
          <c:h val="0.76849874074273372"/>
        </c:manualLayout>
      </c:layout>
      <c:lineChart>
        <c:grouping val="standard"/>
        <c:varyColors val="0"/>
        <c:ser>
          <c:idx val="0"/>
          <c:order val="0"/>
          <c:tx>
            <c:strRef>
              <c:f>DětiMŠvěk!$P$42</c:f>
              <c:strCache>
                <c:ptCount val="1"/>
                <c:pt idx="0">
                  <c:v>mladší než 3letí</c:v>
                </c:pt>
              </c:strCache>
            </c:strRef>
          </c:tx>
          <c:marker>
            <c:symbol val="none"/>
          </c:marker>
          <c:cat>
            <c:numRef>
              <c:f>DětiMŠvěk!$O$44:$O$58</c:f>
              <c:numCache>
                <c:formatCode>0</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DětiMŠvěk!$P$44:$P$58</c:f>
              <c:numCache>
                <c:formatCode>0.0</c:formatCode>
                <c:ptCount val="15"/>
                <c:pt idx="0">
                  <c:v>22.233182087196685</c:v>
                </c:pt>
                <c:pt idx="1">
                  <c:v>21.521739130434785</c:v>
                </c:pt>
                <c:pt idx="2">
                  <c:v>23.735475051264526</c:v>
                </c:pt>
                <c:pt idx="3">
                  <c:v>26.8130081300813</c:v>
                </c:pt>
                <c:pt idx="4">
                  <c:v>26.986343885785224</c:v>
                </c:pt>
                <c:pt idx="5">
                  <c:v>24.104134762633997</c:v>
                </c:pt>
                <c:pt idx="6">
                  <c:v>26.377952755905511</c:v>
                </c:pt>
                <c:pt idx="7">
                  <c:v>26.685542381879312</c:v>
                </c:pt>
                <c:pt idx="8">
                  <c:v>32.425954459852761</c:v>
                </c:pt>
                <c:pt idx="9">
                  <c:v>33.843688801851521</c:v>
                </c:pt>
                <c:pt idx="10">
                  <c:v>32.741823242867085</c:v>
                </c:pt>
                <c:pt idx="11">
                  <c:v>33.136394328156648</c:v>
                </c:pt>
                <c:pt idx="12">
                  <c:v>34.366666666666667</c:v>
                </c:pt>
                <c:pt idx="13">
                  <c:v>30.324149108589953</c:v>
                </c:pt>
                <c:pt idx="14">
                  <c:v>24.639091646390916</c:v>
                </c:pt>
              </c:numCache>
            </c:numRef>
          </c:val>
          <c:smooth val="0"/>
          <c:extLst>
            <c:ext xmlns:c16="http://schemas.microsoft.com/office/drawing/2014/chart" uri="{C3380CC4-5D6E-409C-BE32-E72D297353CC}">
              <c16:uniqueId val="{00000000-460F-4079-BED4-E0D22A03A82C}"/>
            </c:ext>
          </c:extLst>
        </c:ser>
        <c:ser>
          <c:idx val="1"/>
          <c:order val="1"/>
          <c:tx>
            <c:strRef>
              <c:f>DětiMŠvěk!$Q$42</c:f>
              <c:strCache>
                <c:ptCount val="1"/>
                <c:pt idx="0">
                  <c:v>3letí</c:v>
                </c:pt>
              </c:strCache>
            </c:strRef>
          </c:tx>
          <c:marker>
            <c:symbol val="none"/>
          </c:marker>
          <c:cat>
            <c:numRef>
              <c:f>DětiMŠvěk!$O$44:$O$58</c:f>
              <c:numCache>
                <c:formatCode>0</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DětiMŠvěk!$Q$44:$Q$58</c:f>
              <c:numCache>
                <c:formatCode>0.0</c:formatCode>
                <c:ptCount val="15"/>
                <c:pt idx="0">
                  <c:v>76.118803933373471</c:v>
                </c:pt>
                <c:pt idx="1">
                  <c:v>78.517934568387858</c:v>
                </c:pt>
                <c:pt idx="2">
                  <c:v>75.365985902765232</c:v>
                </c:pt>
                <c:pt idx="3">
                  <c:v>74.871794871794876</c:v>
                </c:pt>
                <c:pt idx="4">
                  <c:v>76.047417992854832</c:v>
                </c:pt>
                <c:pt idx="5">
                  <c:v>77.408993576017124</c:v>
                </c:pt>
                <c:pt idx="6">
                  <c:v>74.079168577105307</c:v>
                </c:pt>
                <c:pt idx="7">
                  <c:v>79.358591416443957</c:v>
                </c:pt>
                <c:pt idx="8">
                  <c:v>86.456859971711452</c:v>
                </c:pt>
                <c:pt idx="9">
                  <c:v>82.263571184704674</c:v>
                </c:pt>
                <c:pt idx="10">
                  <c:v>87.339971550497864</c:v>
                </c:pt>
                <c:pt idx="11">
                  <c:v>83.105418037043449</c:v>
                </c:pt>
                <c:pt idx="12">
                  <c:v>82.226332604674624</c:v>
                </c:pt>
                <c:pt idx="13">
                  <c:v>81.710135358204028</c:v>
                </c:pt>
                <c:pt idx="14">
                  <c:v>79.395604395604394</c:v>
                </c:pt>
              </c:numCache>
            </c:numRef>
          </c:val>
          <c:smooth val="0"/>
          <c:extLst>
            <c:ext xmlns:c16="http://schemas.microsoft.com/office/drawing/2014/chart" uri="{C3380CC4-5D6E-409C-BE32-E72D297353CC}">
              <c16:uniqueId val="{00000001-460F-4079-BED4-E0D22A03A82C}"/>
            </c:ext>
          </c:extLst>
        </c:ser>
        <c:ser>
          <c:idx val="2"/>
          <c:order val="2"/>
          <c:tx>
            <c:strRef>
              <c:f>DětiMŠvěk!$R$42</c:f>
              <c:strCache>
                <c:ptCount val="1"/>
                <c:pt idx="0">
                  <c:v>4letí</c:v>
                </c:pt>
              </c:strCache>
            </c:strRef>
          </c:tx>
          <c:spPr>
            <a:ln>
              <a:solidFill>
                <a:srgbClr val="C00000"/>
              </a:solidFill>
            </a:ln>
          </c:spPr>
          <c:marker>
            <c:symbol val="none"/>
          </c:marker>
          <c:cat>
            <c:numRef>
              <c:f>DětiMŠvěk!$O$44:$O$58</c:f>
              <c:numCache>
                <c:formatCode>0</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DětiMŠvěk!$R$44:$R$58</c:f>
              <c:numCache>
                <c:formatCode>0.0</c:formatCode>
                <c:ptCount val="15"/>
                <c:pt idx="0">
                  <c:v>89.806217198223663</c:v>
                </c:pt>
                <c:pt idx="1">
                  <c:v>90.759999999999991</c:v>
                </c:pt>
                <c:pt idx="2">
                  <c:v>92.571428571428569</c:v>
                </c:pt>
                <c:pt idx="3">
                  <c:v>88.472622478386171</c:v>
                </c:pt>
                <c:pt idx="4">
                  <c:v>86.860564585115483</c:v>
                </c:pt>
                <c:pt idx="5">
                  <c:v>86.526850969176991</c:v>
                </c:pt>
                <c:pt idx="6">
                  <c:v>88.240684178375076</c:v>
                </c:pt>
                <c:pt idx="7">
                  <c:v>87.54768808179459</c:v>
                </c:pt>
                <c:pt idx="8">
                  <c:v>92.178419978011632</c:v>
                </c:pt>
                <c:pt idx="9">
                  <c:v>96.149112009847016</c:v>
                </c:pt>
                <c:pt idx="10">
                  <c:v>90.661213360599874</c:v>
                </c:pt>
                <c:pt idx="11">
                  <c:v>93.583835519319393</c:v>
                </c:pt>
                <c:pt idx="12">
                  <c:v>90.754132231404967</c:v>
                </c:pt>
                <c:pt idx="13">
                  <c:v>89.617120882795518</c:v>
                </c:pt>
                <c:pt idx="14">
                  <c:v>90.889656306528536</c:v>
                </c:pt>
              </c:numCache>
            </c:numRef>
          </c:val>
          <c:smooth val="0"/>
          <c:extLst>
            <c:ext xmlns:c16="http://schemas.microsoft.com/office/drawing/2014/chart" uri="{C3380CC4-5D6E-409C-BE32-E72D297353CC}">
              <c16:uniqueId val="{00000002-460F-4079-BED4-E0D22A03A82C}"/>
            </c:ext>
          </c:extLst>
        </c:ser>
        <c:ser>
          <c:idx val="3"/>
          <c:order val="3"/>
          <c:tx>
            <c:strRef>
              <c:f>DětiMŠvěk!$S$42</c:f>
              <c:strCache>
                <c:ptCount val="1"/>
                <c:pt idx="0">
                  <c:v>5letí</c:v>
                </c:pt>
              </c:strCache>
            </c:strRef>
          </c:tx>
          <c:marker>
            <c:symbol val="none"/>
          </c:marker>
          <c:cat>
            <c:numRef>
              <c:f>DětiMŠvěk!$O$44:$O$58</c:f>
              <c:numCache>
                <c:formatCode>0</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DětiMŠvěk!$S$44:$S$58</c:f>
              <c:numCache>
                <c:formatCode>0.0</c:formatCode>
                <c:ptCount val="15"/>
                <c:pt idx="0">
                  <c:v>95.983606557377058</c:v>
                </c:pt>
                <c:pt idx="1">
                  <c:v>91.576413959085428</c:v>
                </c:pt>
                <c:pt idx="2">
                  <c:v>92.926877864116349</c:v>
                </c:pt>
                <c:pt idx="3">
                  <c:v>93.516699410609036</c:v>
                </c:pt>
                <c:pt idx="4">
                  <c:v>91.594516594516591</c:v>
                </c:pt>
                <c:pt idx="5">
                  <c:v>89.912575655682588</c:v>
                </c:pt>
                <c:pt idx="6">
                  <c:v>89.054332330112459</c:v>
                </c:pt>
                <c:pt idx="7">
                  <c:v>91.494217894096167</c:v>
                </c:pt>
                <c:pt idx="8">
                  <c:v>90.469676242590054</c:v>
                </c:pt>
                <c:pt idx="9">
                  <c:v>95.007824726134587</c:v>
                </c:pt>
                <c:pt idx="10">
                  <c:v>97.984224364592464</c:v>
                </c:pt>
                <c:pt idx="11">
                  <c:v>94.630416312659307</c:v>
                </c:pt>
                <c:pt idx="12">
                  <c:v>97.467681955020367</c:v>
                </c:pt>
                <c:pt idx="13">
                  <c:v>94.631901840490798</c:v>
                </c:pt>
                <c:pt idx="14">
                  <c:v>93.846665557957749</c:v>
                </c:pt>
              </c:numCache>
            </c:numRef>
          </c:val>
          <c:smooth val="0"/>
          <c:extLst>
            <c:ext xmlns:c16="http://schemas.microsoft.com/office/drawing/2014/chart" uri="{C3380CC4-5D6E-409C-BE32-E72D297353CC}">
              <c16:uniqueId val="{00000003-460F-4079-BED4-E0D22A03A82C}"/>
            </c:ext>
          </c:extLst>
        </c:ser>
        <c:ser>
          <c:idx val="4"/>
          <c:order val="4"/>
          <c:tx>
            <c:strRef>
              <c:f>DětiMŠvěk!$T$42</c:f>
              <c:strCache>
                <c:ptCount val="1"/>
                <c:pt idx="0">
                  <c:v>starší než 5letí</c:v>
                </c:pt>
              </c:strCache>
            </c:strRef>
          </c:tx>
          <c:spPr>
            <a:ln>
              <a:solidFill>
                <a:srgbClr val="00B050"/>
              </a:solidFill>
            </a:ln>
          </c:spPr>
          <c:marker>
            <c:symbol val="none"/>
          </c:marker>
          <c:cat>
            <c:numRef>
              <c:f>DětiMŠvěk!$O$44:$O$58</c:f>
              <c:numCache>
                <c:formatCode>0</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DětiMŠvěk!$T$44:$T$58</c:f>
              <c:numCache>
                <c:formatCode>0.0</c:formatCode>
                <c:ptCount val="15"/>
                <c:pt idx="0">
                  <c:v>21.805583859792133</c:v>
                </c:pt>
                <c:pt idx="1">
                  <c:v>21.286121286121286</c:v>
                </c:pt>
                <c:pt idx="2">
                  <c:v>21.199442119944212</c:v>
                </c:pt>
                <c:pt idx="3">
                  <c:v>20.956538995832506</c:v>
                </c:pt>
                <c:pt idx="4">
                  <c:v>24.280962629622383</c:v>
                </c:pt>
                <c:pt idx="5">
                  <c:v>20.356234096692109</c:v>
                </c:pt>
                <c:pt idx="6">
                  <c:v>19.067653988556042</c:v>
                </c:pt>
                <c:pt idx="7">
                  <c:v>17.780240658644711</c:v>
                </c:pt>
                <c:pt idx="8">
                  <c:v>15.879045737729827</c:v>
                </c:pt>
                <c:pt idx="9">
                  <c:v>17.285822592873391</c:v>
                </c:pt>
                <c:pt idx="10">
                  <c:v>17.913938260056128</c:v>
                </c:pt>
                <c:pt idx="11">
                  <c:v>19.046787709497206</c:v>
                </c:pt>
                <c:pt idx="12">
                  <c:v>19.124579124579125</c:v>
                </c:pt>
                <c:pt idx="13">
                  <c:v>19.525483304042179</c:v>
                </c:pt>
                <c:pt idx="14">
                  <c:v>20.13570822731128</c:v>
                </c:pt>
              </c:numCache>
            </c:numRef>
          </c:val>
          <c:smooth val="0"/>
          <c:extLst>
            <c:ext xmlns:c16="http://schemas.microsoft.com/office/drawing/2014/chart" uri="{C3380CC4-5D6E-409C-BE32-E72D297353CC}">
              <c16:uniqueId val="{00000004-460F-4079-BED4-E0D22A03A82C}"/>
            </c:ext>
          </c:extLst>
        </c:ser>
        <c:dLbls>
          <c:showLegendKey val="0"/>
          <c:showVal val="0"/>
          <c:showCatName val="0"/>
          <c:showSerName val="0"/>
          <c:showPercent val="0"/>
          <c:showBubbleSize val="0"/>
        </c:dLbls>
        <c:smooth val="0"/>
        <c:axId val="39642624"/>
        <c:axId val="39644160"/>
      </c:lineChart>
      <c:catAx>
        <c:axId val="39642624"/>
        <c:scaling>
          <c:orientation val="minMax"/>
        </c:scaling>
        <c:delete val="0"/>
        <c:axPos val="b"/>
        <c:minorGridlines/>
        <c:numFmt formatCode="0" sourceLinked="1"/>
        <c:majorTickMark val="out"/>
        <c:minorTickMark val="none"/>
        <c:tickLblPos val="nextTo"/>
        <c:txPr>
          <a:bodyPr rot="-2700000"/>
          <a:lstStyle/>
          <a:p>
            <a:pPr>
              <a:defRPr/>
            </a:pPr>
            <a:endParaRPr lang="cs-CZ"/>
          </a:p>
        </c:txPr>
        <c:crossAx val="39644160"/>
        <c:crosses val="autoZero"/>
        <c:auto val="1"/>
        <c:lblAlgn val="ctr"/>
        <c:lblOffset val="100"/>
        <c:tickLblSkip val="1"/>
        <c:tickMarkSkip val="6"/>
        <c:noMultiLvlLbl val="0"/>
      </c:catAx>
      <c:valAx>
        <c:axId val="39644160"/>
        <c:scaling>
          <c:orientation val="minMax"/>
          <c:max val="100"/>
        </c:scaling>
        <c:delete val="0"/>
        <c:axPos val="l"/>
        <c:majorGridlines/>
        <c:title>
          <c:tx>
            <c:rich>
              <a:bodyPr rot="-5400000" vert="horz"/>
              <a:lstStyle/>
              <a:p>
                <a:pPr>
                  <a:defRPr b="0"/>
                </a:pPr>
                <a:r>
                  <a:rPr lang="en-US" b="0"/>
                  <a:t>podíl dětí v MŠ (%)</a:t>
                </a:r>
              </a:p>
            </c:rich>
          </c:tx>
          <c:layout>
            <c:manualLayout>
              <c:xMode val="edge"/>
              <c:yMode val="edge"/>
              <c:x val="1.6697530399522259E-3"/>
              <c:y val="0.33306013218935893"/>
            </c:manualLayout>
          </c:layout>
          <c:overlay val="0"/>
        </c:title>
        <c:numFmt formatCode="0" sourceLinked="0"/>
        <c:majorTickMark val="out"/>
        <c:minorTickMark val="none"/>
        <c:tickLblPos val="nextTo"/>
        <c:crossAx val="39642624"/>
        <c:crosses val="autoZero"/>
        <c:crossBetween val="between"/>
      </c:valAx>
    </c:plotArea>
    <c:legend>
      <c:legendPos val="r"/>
      <c:layout>
        <c:manualLayout>
          <c:xMode val="edge"/>
          <c:yMode val="edge"/>
          <c:x val="0.75519429096219604"/>
          <c:y val="0.25023783791731913"/>
          <c:w val="0.23715752548139896"/>
          <c:h val="0.49205466963688388"/>
        </c:manualLayout>
      </c:layout>
      <c:overlay val="0"/>
    </c:legend>
    <c:plotVisOnly val="1"/>
    <c:dispBlanksAs val="gap"/>
    <c:showDLblsOverMax val="0"/>
  </c:chart>
  <c:spPr>
    <a:ln>
      <a:solidFill>
        <a:schemeClr val="bg1">
          <a:lumMod val="75000"/>
        </a:schemeClr>
      </a:solidFill>
    </a:ln>
  </c:spPr>
  <c:txPr>
    <a:bodyPr/>
    <a:lstStyle/>
    <a:p>
      <a:pPr>
        <a:defRPr sz="900">
          <a:latin typeface="Arial" pitchFamily="34" charset="0"/>
          <a:cs typeface="Arial" pitchFamily="34" charset="0"/>
        </a:defRPr>
      </a:pPr>
      <a:endParaRPr lang="cs-CZ"/>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Vývoj</a:t>
            </a:r>
            <a:r>
              <a:rPr lang="en-US" dirty="0"/>
              <a:t> a </a:t>
            </a:r>
            <a:r>
              <a:rPr lang="en-US" dirty="0" err="1"/>
              <a:t>prognóza</a:t>
            </a:r>
            <a:r>
              <a:rPr lang="en-US" dirty="0"/>
              <a:t> </a:t>
            </a:r>
            <a:r>
              <a:rPr lang="en-US" dirty="0" err="1"/>
              <a:t>počtů</a:t>
            </a:r>
            <a:r>
              <a:rPr lang="en-US" dirty="0"/>
              <a:t> </a:t>
            </a:r>
            <a:r>
              <a:rPr lang="en-US" dirty="0" err="1"/>
              <a:t>žáků</a:t>
            </a:r>
            <a:r>
              <a:rPr lang="en-US" dirty="0"/>
              <a:t> </a:t>
            </a:r>
            <a:r>
              <a:rPr lang="en-US" dirty="0" err="1"/>
              <a:t>plnících</a:t>
            </a:r>
            <a:r>
              <a:rPr lang="en-US" dirty="0"/>
              <a:t> </a:t>
            </a:r>
            <a:r>
              <a:rPr lang="en-US" dirty="0" err="1"/>
              <a:t>povinnou</a:t>
            </a:r>
            <a:r>
              <a:rPr lang="en-US" dirty="0"/>
              <a:t> </a:t>
            </a:r>
            <a:r>
              <a:rPr lang="en-US" dirty="0" err="1"/>
              <a:t>školní</a:t>
            </a:r>
            <a:r>
              <a:rPr lang="en-US" dirty="0"/>
              <a:t> </a:t>
            </a:r>
            <a:r>
              <a:rPr lang="en-US" dirty="0" err="1"/>
              <a:t>docházku</a:t>
            </a:r>
            <a:r>
              <a:rPr lang="cs-CZ" dirty="0"/>
              <a:t> v Plzeňském kraji</a:t>
            </a:r>
            <a:endParaRPr lang="en-US" dirty="0"/>
          </a:p>
        </c:rich>
      </c:tx>
      <c:layout>
        <c:manualLayout>
          <c:xMode val="edge"/>
          <c:yMode val="edge"/>
          <c:x val="0.12757252082620107"/>
          <c:y val="1.2618296529968454E-2"/>
        </c:manualLayout>
      </c:layout>
      <c:overlay val="1"/>
    </c:title>
    <c:autoTitleDeleted val="0"/>
    <c:plotArea>
      <c:layout>
        <c:manualLayout>
          <c:layoutTarget val="inner"/>
          <c:xMode val="edge"/>
          <c:yMode val="edge"/>
          <c:x val="0.12207303434896725"/>
          <c:y val="0.13038906414300735"/>
          <c:w val="0.67785005135227672"/>
          <c:h val="0.75009480281841767"/>
        </c:manualLayout>
      </c:layout>
      <c:barChart>
        <c:barDir val="col"/>
        <c:grouping val="stacked"/>
        <c:varyColors val="0"/>
        <c:ser>
          <c:idx val="0"/>
          <c:order val="0"/>
          <c:tx>
            <c:strRef>
              <c:f>'Graf 3'!$A$47</c:f>
              <c:strCache>
                <c:ptCount val="1"/>
                <c:pt idx="0">
                  <c:v>1. stupeň ZŠ</c:v>
                </c:pt>
              </c:strCache>
            </c:strRef>
          </c:tx>
          <c:invertIfNegative val="0"/>
          <c:dPt>
            <c:idx val="0"/>
            <c:invertIfNegative val="0"/>
            <c:bubble3D val="0"/>
            <c:spPr>
              <a:solidFill>
                <a:schemeClr val="accent1"/>
              </a:solidFill>
            </c:spPr>
            <c:extLst>
              <c:ext xmlns:c16="http://schemas.microsoft.com/office/drawing/2014/chart" uri="{C3380CC4-5D6E-409C-BE32-E72D297353CC}">
                <c16:uniqueId val="{00000001-46F2-4631-9E71-0074B129F409}"/>
              </c:ext>
            </c:extLst>
          </c:dPt>
          <c:dPt>
            <c:idx val="1"/>
            <c:invertIfNegative val="0"/>
            <c:bubble3D val="0"/>
            <c:spPr>
              <a:solidFill>
                <a:schemeClr val="accent1"/>
              </a:solidFill>
            </c:spPr>
            <c:extLst>
              <c:ext xmlns:c16="http://schemas.microsoft.com/office/drawing/2014/chart" uri="{C3380CC4-5D6E-409C-BE32-E72D297353CC}">
                <c16:uniqueId val="{00000003-46F2-4631-9E71-0074B129F409}"/>
              </c:ext>
            </c:extLst>
          </c:dPt>
          <c:dPt>
            <c:idx val="14"/>
            <c:invertIfNegative val="0"/>
            <c:bubble3D val="0"/>
            <c:spPr>
              <a:solidFill>
                <a:schemeClr val="accent1"/>
              </a:solidFill>
            </c:spPr>
            <c:extLst>
              <c:ext xmlns:c16="http://schemas.microsoft.com/office/drawing/2014/chart" uri="{C3380CC4-5D6E-409C-BE32-E72D297353CC}">
                <c16:uniqueId val="{00000005-46F2-4631-9E71-0074B129F409}"/>
              </c:ext>
            </c:extLst>
          </c:dPt>
          <c:dPt>
            <c:idx val="15"/>
            <c:invertIfNegative val="0"/>
            <c:bubble3D val="0"/>
            <c:spPr>
              <a:solidFill>
                <a:schemeClr val="accent1"/>
              </a:solidFill>
            </c:spPr>
            <c:extLst>
              <c:ext xmlns:c16="http://schemas.microsoft.com/office/drawing/2014/chart" uri="{C3380CC4-5D6E-409C-BE32-E72D297353CC}">
                <c16:uniqueId val="{00000007-46F2-4631-9E71-0074B129F409}"/>
              </c:ext>
            </c:extLst>
          </c:dPt>
          <c:dPt>
            <c:idx val="16"/>
            <c:invertIfNegative val="0"/>
            <c:bubble3D val="0"/>
            <c:spPr>
              <a:solidFill>
                <a:schemeClr val="accent1"/>
              </a:solidFill>
            </c:spPr>
            <c:extLst>
              <c:ext xmlns:c16="http://schemas.microsoft.com/office/drawing/2014/chart" uri="{C3380CC4-5D6E-409C-BE32-E72D297353CC}">
                <c16:uniqueId val="{00000009-46F2-4631-9E71-0074B129F409}"/>
              </c:ext>
            </c:extLst>
          </c:dPt>
          <c:dPt>
            <c:idx val="17"/>
            <c:invertIfNegative val="0"/>
            <c:bubble3D val="0"/>
            <c:spPr>
              <a:solidFill>
                <a:schemeClr val="accent1">
                  <a:lumMod val="40000"/>
                  <a:lumOff val="60000"/>
                </a:schemeClr>
              </a:solidFill>
            </c:spPr>
            <c:extLst>
              <c:ext xmlns:c16="http://schemas.microsoft.com/office/drawing/2014/chart" uri="{C3380CC4-5D6E-409C-BE32-E72D297353CC}">
                <c16:uniqueId val="{0000000B-46F2-4631-9E71-0074B129F409}"/>
              </c:ext>
            </c:extLst>
          </c:dPt>
          <c:dPt>
            <c:idx val="18"/>
            <c:invertIfNegative val="0"/>
            <c:bubble3D val="0"/>
            <c:spPr>
              <a:solidFill>
                <a:schemeClr val="accent1">
                  <a:lumMod val="40000"/>
                  <a:lumOff val="60000"/>
                </a:schemeClr>
              </a:solidFill>
            </c:spPr>
            <c:extLst>
              <c:ext xmlns:c16="http://schemas.microsoft.com/office/drawing/2014/chart" uri="{C3380CC4-5D6E-409C-BE32-E72D297353CC}">
                <c16:uniqueId val="{0000000D-46F2-4631-9E71-0074B129F409}"/>
              </c:ext>
            </c:extLst>
          </c:dPt>
          <c:dPt>
            <c:idx val="19"/>
            <c:invertIfNegative val="0"/>
            <c:bubble3D val="0"/>
            <c:spPr>
              <a:solidFill>
                <a:schemeClr val="accent1">
                  <a:lumMod val="40000"/>
                  <a:lumOff val="60000"/>
                </a:schemeClr>
              </a:solidFill>
            </c:spPr>
            <c:extLst>
              <c:ext xmlns:c16="http://schemas.microsoft.com/office/drawing/2014/chart" uri="{C3380CC4-5D6E-409C-BE32-E72D297353CC}">
                <c16:uniqueId val="{0000000F-46F2-4631-9E71-0074B129F409}"/>
              </c:ext>
            </c:extLst>
          </c:dPt>
          <c:dPt>
            <c:idx val="20"/>
            <c:invertIfNegative val="0"/>
            <c:bubble3D val="0"/>
            <c:spPr>
              <a:solidFill>
                <a:schemeClr val="accent1">
                  <a:lumMod val="40000"/>
                  <a:lumOff val="60000"/>
                </a:schemeClr>
              </a:solidFill>
            </c:spPr>
            <c:extLst>
              <c:ext xmlns:c16="http://schemas.microsoft.com/office/drawing/2014/chart" uri="{C3380CC4-5D6E-409C-BE32-E72D297353CC}">
                <c16:uniqueId val="{00000011-46F2-4631-9E71-0074B129F409}"/>
              </c:ext>
            </c:extLst>
          </c:dPt>
          <c:dPt>
            <c:idx val="21"/>
            <c:invertIfNegative val="0"/>
            <c:bubble3D val="0"/>
            <c:spPr>
              <a:solidFill>
                <a:schemeClr val="accent1">
                  <a:lumMod val="40000"/>
                  <a:lumOff val="60000"/>
                </a:schemeClr>
              </a:solidFill>
            </c:spPr>
            <c:extLst>
              <c:ext xmlns:c16="http://schemas.microsoft.com/office/drawing/2014/chart" uri="{C3380CC4-5D6E-409C-BE32-E72D297353CC}">
                <c16:uniqueId val="{00000013-46F2-4631-9E71-0074B129F409}"/>
              </c:ext>
            </c:extLst>
          </c:dPt>
          <c:dPt>
            <c:idx val="22"/>
            <c:invertIfNegative val="0"/>
            <c:bubble3D val="0"/>
            <c:spPr>
              <a:solidFill>
                <a:schemeClr val="accent1">
                  <a:lumMod val="40000"/>
                  <a:lumOff val="60000"/>
                </a:schemeClr>
              </a:solidFill>
            </c:spPr>
            <c:extLst>
              <c:ext xmlns:c16="http://schemas.microsoft.com/office/drawing/2014/chart" uri="{C3380CC4-5D6E-409C-BE32-E72D297353CC}">
                <c16:uniqueId val="{00000015-46F2-4631-9E71-0074B129F409}"/>
              </c:ext>
            </c:extLst>
          </c:dPt>
          <c:dPt>
            <c:idx val="23"/>
            <c:invertIfNegative val="0"/>
            <c:bubble3D val="0"/>
            <c:spPr>
              <a:solidFill>
                <a:schemeClr val="accent1">
                  <a:lumMod val="40000"/>
                  <a:lumOff val="60000"/>
                </a:schemeClr>
              </a:solidFill>
            </c:spPr>
            <c:extLst>
              <c:ext xmlns:c16="http://schemas.microsoft.com/office/drawing/2014/chart" uri="{C3380CC4-5D6E-409C-BE32-E72D297353CC}">
                <c16:uniqueId val="{00000017-46F2-4631-9E71-0074B129F409}"/>
              </c:ext>
            </c:extLst>
          </c:dPt>
          <c:dPt>
            <c:idx val="24"/>
            <c:invertIfNegative val="0"/>
            <c:bubble3D val="0"/>
            <c:spPr>
              <a:solidFill>
                <a:schemeClr val="accent1">
                  <a:lumMod val="40000"/>
                  <a:lumOff val="60000"/>
                </a:schemeClr>
              </a:solidFill>
            </c:spPr>
            <c:extLst>
              <c:ext xmlns:c16="http://schemas.microsoft.com/office/drawing/2014/chart" uri="{C3380CC4-5D6E-409C-BE32-E72D297353CC}">
                <c16:uniqueId val="{00000019-46F2-4631-9E71-0074B129F409}"/>
              </c:ext>
            </c:extLst>
          </c:dPt>
          <c:dPt>
            <c:idx val="25"/>
            <c:invertIfNegative val="0"/>
            <c:bubble3D val="0"/>
            <c:spPr>
              <a:solidFill>
                <a:schemeClr val="accent1">
                  <a:lumMod val="40000"/>
                  <a:lumOff val="60000"/>
                </a:schemeClr>
              </a:solidFill>
            </c:spPr>
            <c:extLst>
              <c:ext xmlns:c16="http://schemas.microsoft.com/office/drawing/2014/chart" uri="{C3380CC4-5D6E-409C-BE32-E72D297353CC}">
                <c16:uniqueId val="{0000001B-46F2-4631-9E71-0074B129F409}"/>
              </c:ext>
            </c:extLst>
          </c:dPt>
          <c:dLbls>
            <c:numFmt formatCode="#,##0" sourceLinked="0"/>
            <c:spPr>
              <a:noFill/>
              <a:ln>
                <a:noFill/>
              </a:ln>
              <a:effectLst/>
            </c:spPr>
            <c:txPr>
              <a:bodyPr rot="-5400000" vert="horz"/>
              <a:lstStyle/>
              <a:p>
                <a:pPr>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'Graf 3'!$C$46:$AB$46</c:f>
              <c:numCache>
                <c:formatCode>General</c:formatCode>
                <c:ptCount val="2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numCache>
            </c:numRef>
          </c:cat>
          <c:val>
            <c:numRef>
              <c:f>'Graf 3'!$C$47:$AB$47</c:f>
              <c:numCache>
                <c:formatCode>General</c:formatCode>
                <c:ptCount val="26"/>
                <c:pt idx="0">
                  <c:v>24672</c:v>
                </c:pt>
                <c:pt idx="1">
                  <c:v>24172</c:v>
                </c:pt>
                <c:pt idx="2">
                  <c:v>24142</c:v>
                </c:pt>
                <c:pt idx="3">
                  <c:v>24356</c:v>
                </c:pt>
                <c:pt idx="4">
                  <c:v>24603</c:v>
                </c:pt>
                <c:pt idx="5">
                  <c:v>24895</c:v>
                </c:pt>
                <c:pt idx="6">
                  <c:v>25430</c:v>
                </c:pt>
                <c:pt idx="7">
                  <c:v>26152</c:v>
                </c:pt>
                <c:pt idx="8">
                  <c:v>27220</c:v>
                </c:pt>
                <c:pt idx="9">
                  <c:v>28711</c:v>
                </c:pt>
                <c:pt idx="10">
                  <c:v>29948</c:v>
                </c:pt>
                <c:pt idx="11">
                  <c:v>31161</c:v>
                </c:pt>
                <c:pt idx="12">
                  <c:v>31410</c:v>
                </c:pt>
                <c:pt idx="13">
                  <c:v>31090</c:v>
                </c:pt>
                <c:pt idx="14">
                  <c:v>30483</c:v>
                </c:pt>
                <c:pt idx="15">
                  <c:v>29916</c:v>
                </c:pt>
                <c:pt idx="16">
                  <c:v>29197</c:v>
                </c:pt>
                <c:pt idx="17">
                  <c:v>29516.745865715169</c:v>
                </c:pt>
                <c:pt idx="18">
                  <c:v>28422.956016512373</c:v>
                </c:pt>
                <c:pt idx="19">
                  <c:v>28247.841213194952</c:v>
                </c:pt>
                <c:pt idx="20">
                  <c:v>28578.864992835563</c:v>
                </c:pt>
                <c:pt idx="21">
                  <c:v>29085.952262738614</c:v>
                </c:pt>
                <c:pt idx="22">
                  <c:v>29601.355423244167</c:v>
                </c:pt>
                <c:pt idx="23">
                  <c:v>29626.247936276683</c:v>
                </c:pt>
                <c:pt idx="24">
                  <c:v>29500.419686594181</c:v>
                </c:pt>
                <c:pt idx="25">
                  <c:v>29178.864381635067</c:v>
                </c:pt>
              </c:numCache>
            </c:numRef>
          </c:val>
          <c:extLst>
            <c:ext xmlns:c16="http://schemas.microsoft.com/office/drawing/2014/chart" uri="{C3380CC4-5D6E-409C-BE32-E72D297353CC}">
              <c16:uniqueId val="{0000001C-46F2-4631-9E71-0074B129F409}"/>
            </c:ext>
          </c:extLst>
        </c:ser>
        <c:ser>
          <c:idx val="1"/>
          <c:order val="1"/>
          <c:tx>
            <c:strRef>
              <c:f>'Graf 3'!$A$48</c:f>
              <c:strCache>
                <c:ptCount val="1"/>
                <c:pt idx="0">
                  <c:v>2. stupeň ZŠ</c:v>
                </c:pt>
              </c:strCache>
            </c:strRef>
          </c:tx>
          <c:invertIfNegative val="0"/>
          <c:dPt>
            <c:idx val="14"/>
            <c:invertIfNegative val="0"/>
            <c:bubble3D val="0"/>
            <c:spPr>
              <a:solidFill>
                <a:schemeClr val="accent2"/>
              </a:solidFill>
            </c:spPr>
            <c:extLst>
              <c:ext xmlns:c16="http://schemas.microsoft.com/office/drawing/2014/chart" uri="{C3380CC4-5D6E-409C-BE32-E72D297353CC}">
                <c16:uniqueId val="{0000001E-46F2-4631-9E71-0074B129F409}"/>
              </c:ext>
            </c:extLst>
          </c:dPt>
          <c:dPt>
            <c:idx val="15"/>
            <c:invertIfNegative val="0"/>
            <c:bubble3D val="0"/>
            <c:spPr>
              <a:solidFill>
                <a:schemeClr val="accent2"/>
              </a:solidFill>
            </c:spPr>
            <c:extLst>
              <c:ext xmlns:c16="http://schemas.microsoft.com/office/drawing/2014/chart" uri="{C3380CC4-5D6E-409C-BE32-E72D297353CC}">
                <c16:uniqueId val="{00000020-46F2-4631-9E71-0074B129F409}"/>
              </c:ext>
            </c:extLst>
          </c:dPt>
          <c:dPt>
            <c:idx val="16"/>
            <c:invertIfNegative val="0"/>
            <c:bubble3D val="0"/>
            <c:spPr>
              <a:solidFill>
                <a:schemeClr val="accent2"/>
              </a:solidFill>
            </c:spPr>
            <c:extLst>
              <c:ext xmlns:c16="http://schemas.microsoft.com/office/drawing/2014/chart" uri="{C3380CC4-5D6E-409C-BE32-E72D297353CC}">
                <c16:uniqueId val="{00000022-46F2-4631-9E71-0074B129F409}"/>
              </c:ext>
            </c:extLst>
          </c:dPt>
          <c:dPt>
            <c:idx val="17"/>
            <c:invertIfNegative val="0"/>
            <c:bubble3D val="0"/>
            <c:spPr>
              <a:solidFill>
                <a:schemeClr val="accent2">
                  <a:lumMod val="40000"/>
                  <a:lumOff val="60000"/>
                </a:schemeClr>
              </a:solidFill>
            </c:spPr>
            <c:extLst>
              <c:ext xmlns:c16="http://schemas.microsoft.com/office/drawing/2014/chart" uri="{C3380CC4-5D6E-409C-BE32-E72D297353CC}">
                <c16:uniqueId val="{00000024-46F2-4631-9E71-0074B129F409}"/>
              </c:ext>
            </c:extLst>
          </c:dPt>
          <c:dPt>
            <c:idx val="18"/>
            <c:invertIfNegative val="0"/>
            <c:bubble3D val="0"/>
            <c:spPr>
              <a:solidFill>
                <a:schemeClr val="accent2">
                  <a:lumMod val="40000"/>
                  <a:lumOff val="60000"/>
                </a:schemeClr>
              </a:solidFill>
            </c:spPr>
            <c:extLst>
              <c:ext xmlns:c16="http://schemas.microsoft.com/office/drawing/2014/chart" uri="{C3380CC4-5D6E-409C-BE32-E72D297353CC}">
                <c16:uniqueId val="{00000026-46F2-4631-9E71-0074B129F409}"/>
              </c:ext>
            </c:extLst>
          </c:dPt>
          <c:dPt>
            <c:idx val="19"/>
            <c:invertIfNegative val="0"/>
            <c:bubble3D val="0"/>
            <c:spPr>
              <a:solidFill>
                <a:schemeClr val="accent2">
                  <a:lumMod val="40000"/>
                  <a:lumOff val="60000"/>
                </a:schemeClr>
              </a:solidFill>
            </c:spPr>
            <c:extLst>
              <c:ext xmlns:c16="http://schemas.microsoft.com/office/drawing/2014/chart" uri="{C3380CC4-5D6E-409C-BE32-E72D297353CC}">
                <c16:uniqueId val="{00000028-46F2-4631-9E71-0074B129F409}"/>
              </c:ext>
            </c:extLst>
          </c:dPt>
          <c:dPt>
            <c:idx val="20"/>
            <c:invertIfNegative val="0"/>
            <c:bubble3D val="0"/>
            <c:spPr>
              <a:solidFill>
                <a:schemeClr val="accent2">
                  <a:lumMod val="40000"/>
                  <a:lumOff val="60000"/>
                </a:schemeClr>
              </a:solidFill>
            </c:spPr>
            <c:extLst>
              <c:ext xmlns:c16="http://schemas.microsoft.com/office/drawing/2014/chart" uri="{C3380CC4-5D6E-409C-BE32-E72D297353CC}">
                <c16:uniqueId val="{0000002A-46F2-4631-9E71-0074B129F409}"/>
              </c:ext>
            </c:extLst>
          </c:dPt>
          <c:dPt>
            <c:idx val="21"/>
            <c:invertIfNegative val="0"/>
            <c:bubble3D val="0"/>
            <c:spPr>
              <a:solidFill>
                <a:schemeClr val="accent2">
                  <a:lumMod val="40000"/>
                  <a:lumOff val="60000"/>
                </a:schemeClr>
              </a:solidFill>
            </c:spPr>
            <c:extLst>
              <c:ext xmlns:c16="http://schemas.microsoft.com/office/drawing/2014/chart" uri="{C3380CC4-5D6E-409C-BE32-E72D297353CC}">
                <c16:uniqueId val="{0000002C-46F2-4631-9E71-0074B129F409}"/>
              </c:ext>
            </c:extLst>
          </c:dPt>
          <c:dPt>
            <c:idx val="22"/>
            <c:invertIfNegative val="0"/>
            <c:bubble3D val="0"/>
            <c:spPr>
              <a:solidFill>
                <a:schemeClr val="accent2">
                  <a:lumMod val="40000"/>
                  <a:lumOff val="60000"/>
                </a:schemeClr>
              </a:solidFill>
            </c:spPr>
            <c:extLst>
              <c:ext xmlns:c16="http://schemas.microsoft.com/office/drawing/2014/chart" uri="{C3380CC4-5D6E-409C-BE32-E72D297353CC}">
                <c16:uniqueId val="{0000002E-46F2-4631-9E71-0074B129F409}"/>
              </c:ext>
            </c:extLst>
          </c:dPt>
          <c:dPt>
            <c:idx val="23"/>
            <c:invertIfNegative val="0"/>
            <c:bubble3D val="0"/>
            <c:spPr>
              <a:solidFill>
                <a:schemeClr val="accent2">
                  <a:lumMod val="40000"/>
                  <a:lumOff val="60000"/>
                </a:schemeClr>
              </a:solidFill>
            </c:spPr>
            <c:extLst>
              <c:ext xmlns:c16="http://schemas.microsoft.com/office/drawing/2014/chart" uri="{C3380CC4-5D6E-409C-BE32-E72D297353CC}">
                <c16:uniqueId val="{00000030-46F2-4631-9E71-0074B129F409}"/>
              </c:ext>
            </c:extLst>
          </c:dPt>
          <c:dPt>
            <c:idx val="24"/>
            <c:invertIfNegative val="0"/>
            <c:bubble3D val="0"/>
            <c:spPr>
              <a:solidFill>
                <a:schemeClr val="accent2">
                  <a:lumMod val="40000"/>
                  <a:lumOff val="60000"/>
                </a:schemeClr>
              </a:solidFill>
            </c:spPr>
            <c:extLst>
              <c:ext xmlns:c16="http://schemas.microsoft.com/office/drawing/2014/chart" uri="{C3380CC4-5D6E-409C-BE32-E72D297353CC}">
                <c16:uniqueId val="{00000032-46F2-4631-9E71-0074B129F409}"/>
              </c:ext>
            </c:extLst>
          </c:dPt>
          <c:dPt>
            <c:idx val="25"/>
            <c:invertIfNegative val="0"/>
            <c:bubble3D val="0"/>
            <c:spPr>
              <a:solidFill>
                <a:schemeClr val="accent2">
                  <a:lumMod val="40000"/>
                  <a:lumOff val="60000"/>
                </a:schemeClr>
              </a:solidFill>
            </c:spPr>
            <c:extLst>
              <c:ext xmlns:c16="http://schemas.microsoft.com/office/drawing/2014/chart" uri="{C3380CC4-5D6E-409C-BE32-E72D297353CC}">
                <c16:uniqueId val="{00000034-46F2-4631-9E71-0074B129F409}"/>
              </c:ext>
            </c:extLst>
          </c:dPt>
          <c:dLbls>
            <c:numFmt formatCode="#,##0" sourceLinked="0"/>
            <c:spPr>
              <a:noFill/>
              <a:ln>
                <a:noFill/>
              </a:ln>
              <a:effectLst/>
            </c:spPr>
            <c:txPr>
              <a:bodyPr rot="-5400000" vert="horz"/>
              <a:lstStyle/>
              <a:p>
                <a:pPr>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'Graf 3'!$C$46:$AB$46</c:f>
              <c:numCache>
                <c:formatCode>General</c:formatCode>
                <c:ptCount val="2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numCache>
            </c:numRef>
          </c:cat>
          <c:val>
            <c:numRef>
              <c:f>'Graf 3'!$C$48:$AB$48</c:f>
              <c:numCache>
                <c:formatCode>General</c:formatCode>
                <c:ptCount val="26"/>
                <c:pt idx="0">
                  <c:v>22902</c:v>
                </c:pt>
                <c:pt idx="1">
                  <c:v>21183</c:v>
                </c:pt>
                <c:pt idx="2">
                  <c:v>20302</c:v>
                </c:pt>
                <c:pt idx="3">
                  <c:v>18964</c:v>
                </c:pt>
                <c:pt idx="4">
                  <c:v>17460</c:v>
                </c:pt>
                <c:pt idx="5">
                  <c:v>17041</c:v>
                </c:pt>
                <c:pt idx="6">
                  <c:v>16910</c:v>
                </c:pt>
                <c:pt idx="7">
                  <c:v>17123</c:v>
                </c:pt>
                <c:pt idx="8">
                  <c:v>17372</c:v>
                </c:pt>
                <c:pt idx="9">
                  <c:v>17525</c:v>
                </c:pt>
                <c:pt idx="10">
                  <c:v>17895</c:v>
                </c:pt>
                <c:pt idx="11">
                  <c:v>18199</c:v>
                </c:pt>
                <c:pt idx="12">
                  <c:v>19065</c:v>
                </c:pt>
                <c:pt idx="13">
                  <c:v>20064</c:v>
                </c:pt>
                <c:pt idx="14">
                  <c:v>21422</c:v>
                </c:pt>
                <c:pt idx="15">
                  <c:v>22503</c:v>
                </c:pt>
                <c:pt idx="16">
                  <c:v>23192</c:v>
                </c:pt>
                <c:pt idx="17">
                  <c:v>24373.439999999999</c:v>
                </c:pt>
                <c:pt idx="18">
                  <c:v>25594.425397418927</c:v>
                </c:pt>
                <c:pt idx="19">
                  <c:v>25576.43247945598</c:v>
                </c:pt>
                <c:pt idx="20">
                  <c:v>24870.945193761549</c:v>
                </c:pt>
                <c:pt idx="21">
                  <c:v>24000.912996536368</c:v>
                </c:pt>
                <c:pt idx="22">
                  <c:v>23303.506184512335</c:v>
                </c:pt>
                <c:pt idx="23">
                  <c:v>23221.773976676403</c:v>
                </c:pt>
                <c:pt idx="24">
                  <c:v>23423.295479304557</c:v>
                </c:pt>
                <c:pt idx="25">
                  <c:v>23778.652876379063</c:v>
                </c:pt>
              </c:numCache>
            </c:numRef>
          </c:val>
          <c:extLst>
            <c:ext xmlns:c16="http://schemas.microsoft.com/office/drawing/2014/chart" uri="{C3380CC4-5D6E-409C-BE32-E72D297353CC}">
              <c16:uniqueId val="{00000035-46F2-4631-9E71-0074B129F409}"/>
            </c:ext>
          </c:extLst>
        </c:ser>
        <c:ser>
          <c:idx val="2"/>
          <c:order val="2"/>
          <c:tx>
            <c:strRef>
              <c:f>'Graf 3'!$A$49</c:f>
              <c:strCache>
                <c:ptCount val="1"/>
                <c:pt idx="0">
                  <c:v>nižší stupeň víceletých gymnázií</c:v>
                </c:pt>
              </c:strCache>
            </c:strRef>
          </c:tx>
          <c:invertIfNegative val="0"/>
          <c:dPt>
            <c:idx val="14"/>
            <c:invertIfNegative val="0"/>
            <c:bubble3D val="0"/>
            <c:spPr>
              <a:solidFill>
                <a:schemeClr val="accent3">
                  <a:lumMod val="60000"/>
                  <a:lumOff val="40000"/>
                </a:schemeClr>
              </a:solidFill>
            </c:spPr>
            <c:extLst>
              <c:ext xmlns:c16="http://schemas.microsoft.com/office/drawing/2014/chart" uri="{C3380CC4-5D6E-409C-BE32-E72D297353CC}">
                <c16:uniqueId val="{00000037-46F2-4631-9E71-0074B129F409}"/>
              </c:ext>
            </c:extLst>
          </c:dPt>
          <c:dPt>
            <c:idx val="15"/>
            <c:invertIfNegative val="0"/>
            <c:bubble3D val="0"/>
            <c:spPr>
              <a:solidFill>
                <a:schemeClr val="accent3">
                  <a:lumMod val="60000"/>
                  <a:lumOff val="40000"/>
                </a:schemeClr>
              </a:solidFill>
            </c:spPr>
            <c:extLst>
              <c:ext xmlns:c16="http://schemas.microsoft.com/office/drawing/2014/chart" uri="{C3380CC4-5D6E-409C-BE32-E72D297353CC}">
                <c16:uniqueId val="{00000039-46F2-4631-9E71-0074B129F409}"/>
              </c:ext>
            </c:extLst>
          </c:dPt>
          <c:dPt>
            <c:idx val="16"/>
            <c:invertIfNegative val="0"/>
            <c:bubble3D val="0"/>
            <c:spPr>
              <a:solidFill>
                <a:schemeClr val="accent3">
                  <a:lumMod val="60000"/>
                  <a:lumOff val="40000"/>
                </a:schemeClr>
              </a:solidFill>
            </c:spPr>
            <c:extLst>
              <c:ext xmlns:c16="http://schemas.microsoft.com/office/drawing/2014/chart" uri="{C3380CC4-5D6E-409C-BE32-E72D297353CC}">
                <c16:uniqueId val="{0000003B-46F2-4631-9E71-0074B129F409}"/>
              </c:ext>
            </c:extLst>
          </c:dPt>
          <c:dPt>
            <c:idx val="17"/>
            <c:invertIfNegative val="0"/>
            <c:bubble3D val="0"/>
            <c:spPr>
              <a:solidFill>
                <a:schemeClr val="accent3">
                  <a:lumMod val="60000"/>
                  <a:lumOff val="40000"/>
                </a:schemeClr>
              </a:solidFill>
            </c:spPr>
            <c:extLst>
              <c:ext xmlns:c16="http://schemas.microsoft.com/office/drawing/2014/chart" uri="{C3380CC4-5D6E-409C-BE32-E72D297353CC}">
                <c16:uniqueId val="{0000003D-46F2-4631-9E71-0074B129F409}"/>
              </c:ext>
            </c:extLst>
          </c:dPt>
          <c:dPt>
            <c:idx val="18"/>
            <c:invertIfNegative val="0"/>
            <c:bubble3D val="0"/>
            <c:spPr>
              <a:solidFill>
                <a:schemeClr val="accent3">
                  <a:lumMod val="60000"/>
                  <a:lumOff val="40000"/>
                </a:schemeClr>
              </a:solidFill>
            </c:spPr>
            <c:extLst>
              <c:ext xmlns:c16="http://schemas.microsoft.com/office/drawing/2014/chart" uri="{C3380CC4-5D6E-409C-BE32-E72D297353CC}">
                <c16:uniqueId val="{0000003F-46F2-4631-9E71-0074B129F409}"/>
              </c:ext>
            </c:extLst>
          </c:dPt>
          <c:dPt>
            <c:idx val="19"/>
            <c:invertIfNegative val="0"/>
            <c:bubble3D val="0"/>
            <c:spPr>
              <a:solidFill>
                <a:schemeClr val="accent3">
                  <a:lumMod val="60000"/>
                  <a:lumOff val="40000"/>
                </a:schemeClr>
              </a:solidFill>
            </c:spPr>
            <c:extLst>
              <c:ext xmlns:c16="http://schemas.microsoft.com/office/drawing/2014/chart" uri="{C3380CC4-5D6E-409C-BE32-E72D297353CC}">
                <c16:uniqueId val="{00000041-46F2-4631-9E71-0074B129F409}"/>
              </c:ext>
            </c:extLst>
          </c:dPt>
          <c:dPt>
            <c:idx val="20"/>
            <c:invertIfNegative val="0"/>
            <c:bubble3D val="0"/>
            <c:spPr>
              <a:solidFill>
                <a:schemeClr val="accent3">
                  <a:lumMod val="60000"/>
                  <a:lumOff val="40000"/>
                </a:schemeClr>
              </a:solidFill>
            </c:spPr>
            <c:extLst>
              <c:ext xmlns:c16="http://schemas.microsoft.com/office/drawing/2014/chart" uri="{C3380CC4-5D6E-409C-BE32-E72D297353CC}">
                <c16:uniqueId val="{00000043-46F2-4631-9E71-0074B129F409}"/>
              </c:ext>
            </c:extLst>
          </c:dPt>
          <c:dPt>
            <c:idx val="21"/>
            <c:invertIfNegative val="0"/>
            <c:bubble3D val="0"/>
            <c:spPr>
              <a:solidFill>
                <a:schemeClr val="accent3">
                  <a:lumMod val="60000"/>
                  <a:lumOff val="40000"/>
                </a:schemeClr>
              </a:solidFill>
            </c:spPr>
            <c:extLst>
              <c:ext xmlns:c16="http://schemas.microsoft.com/office/drawing/2014/chart" uri="{C3380CC4-5D6E-409C-BE32-E72D297353CC}">
                <c16:uniqueId val="{00000045-46F2-4631-9E71-0074B129F409}"/>
              </c:ext>
            </c:extLst>
          </c:dPt>
          <c:dPt>
            <c:idx val="22"/>
            <c:invertIfNegative val="0"/>
            <c:bubble3D val="0"/>
            <c:spPr>
              <a:solidFill>
                <a:schemeClr val="accent3">
                  <a:lumMod val="60000"/>
                  <a:lumOff val="40000"/>
                </a:schemeClr>
              </a:solidFill>
            </c:spPr>
            <c:extLst>
              <c:ext xmlns:c16="http://schemas.microsoft.com/office/drawing/2014/chart" uri="{C3380CC4-5D6E-409C-BE32-E72D297353CC}">
                <c16:uniqueId val="{00000047-46F2-4631-9E71-0074B129F409}"/>
              </c:ext>
            </c:extLst>
          </c:dPt>
          <c:dPt>
            <c:idx val="23"/>
            <c:invertIfNegative val="0"/>
            <c:bubble3D val="0"/>
            <c:spPr>
              <a:solidFill>
                <a:schemeClr val="accent3">
                  <a:lumMod val="60000"/>
                  <a:lumOff val="40000"/>
                </a:schemeClr>
              </a:solidFill>
            </c:spPr>
            <c:extLst>
              <c:ext xmlns:c16="http://schemas.microsoft.com/office/drawing/2014/chart" uri="{C3380CC4-5D6E-409C-BE32-E72D297353CC}">
                <c16:uniqueId val="{00000049-46F2-4631-9E71-0074B129F409}"/>
              </c:ext>
            </c:extLst>
          </c:dPt>
          <c:dPt>
            <c:idx val="24"/>
            <c:invertIfNegative val="0"/>
            <c:bubble3D val="0"/>
            <c:spPr>
              <a:solidFill>
                <a:schemeClr val="accent3">
                  <a:lumMod val="60000"/>
                  <a:lumOff val="40000"/>
                </a:schemeClr>
              </a:solidFill>
            </c:spPr>
            <c:extLst>
              <c:ext xmlns:c16="http://schemas.microsoft.com/office/drawing/2014/chart" uri="{C3380CC4-5D6E-409C-BE32-E72D297353CC}">
                <c16:uniqueId val="{0000004B-46F2-4631-9E71-0074B129F409}"/>
              </c:ext>
            </c:extLst>
          </c:dPt>
          <c:dPt>
            <c:idx val="25"/>
            <c:invertIfNegative val="0"/>
            <c:bubble3D val="0"/>
            <c:spPr>
              <a:solidFill>
                <a:schemeClr val="accent3">
                  <a:lumMod val="60000"/>
                  <a:lumOff val="40000"/>
                </a:schemeClr>
              </a:solidFill>
            </c:spPr>
            <c:extLst>
              <c:ext xmlns:c16="http://schemas.microsoft.com/office/drawing/2014/chart" uri="{C3380CC4-5D6E-409C-BE32-E72D297353CC}">
                <c16:uniqueId val="{0000004D-46F2-4631-9E71-0074B129F409}"/>
              </c:ext>
            </c:extLst>
          </c:dPt>
          <c:cat>
            <c:numRef>
              <c:f>'Graf 3'!$C$46:$AB$46</c:f>
              <c:numCache>
                <c:formatCode>General</c:formatCode>
                <c:ptCount val="2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numCache>
            </c:numRef>
          </c:cat>
          <c:val>
            <c:numRef>
              <c:f>'Graf 3'!$C$49:$AB$49</c:f>
              <c:numCache>
                <c:formatCode>General</c:formatCode>
                <c:ptCount val="26"/>
                <c:pt idx="0">
                  <c:v>2356</c:v>
                </c:pt>
                <c:pt idx="1">
                  <c:v>2364</c:v>
                </c:pt>
                <c:pt idx="2">
                  <c:v>2364</c:v>
                </c:pt>
                <c:pt idx="3">
                  <c:v>2287</c:v>
                </c:pt>
                <c:pt idx="4">
                  <c:v>2269</c:v>
                </c:pt>
                <c:pt idx="5">
                  <c:v>2228</c:v>
                </c:pt>
                <c:pt idx="6">
                  <c:v>2183</c:v>
                </c:pt>
                <c:pt idx="7">
                  <c:v>2197</c:v>
                </c:pt>
                <c:pt idx="8">
                  <c:v>2210</c:v>
                </c:pt>
                <c:pt idx="9">
                  <c:v>2239</c:v>
                </c:pt>
                <c:pt idx="10">
                  <c:v>2242</c:v>
                </c:pt>
                <c:pt idx="11">
                  <c:v>2243</c:v>
                </c:pt>
                <c:pt idx="12">
                  <c:v>2238</c:v>
                </c:pt>
                <c:pt idx="13">
                  <c:v>2257</c:v>
                </c:pt>
                <c:pt idx="14">
                  <c:v>2301</c:v>
                </c:pt>
                <c:pt idx="15">
                  <c:v>2293</c:v>
                </c:pt>
                <c:pt idx="16">
                  <c:v>2291</c:v>
                </c:pt>
                <c:pt idx="17">
                  <c:v>2258.8888888888887</c:v>
                </c:pt>
                <c:pt idx="18">
                  <c:v>2258.8888888888887</c:v>
                </c:pt>
                <c:pt idx="19">
                  <c:v>2258.8888888888887</c:v>
                </c:pt>
                <c:pt idx="20">
                  <c:v>2258.8888888888887</c:v>
                </c:pt>
                <c:pt idx="21">
                  <c:v>2258.8888888888887</c:v>
                </c:pt>
                <c:pt idx="22">
                  <c:v>2258.8888888888887</c:v>
                </c:pt>
                <c:pt idx="23">
                  <c:v>2258.8888888888887</c:v>
                </c:pt>
                <c:pt idx="24">
                  <c:v>2258.8888888888887</c:v>
                </c:pt>
                <c:pt idx="25">
                  <c:v>2258.8888888888887</c:v>
                </c:pt>
              </c:numCache>
            </c:numRef>
          </c:val>
          <c:extLst>
            <c:ext xmlns:c16="http://schemas.microsoft.com/office/drawing/2014/chart" uri="{C3380CC4-5D6E-409C-BE32-E72D297353CC}">
              <c16:uniqueId val="{0000004E-46F2-4631-9E71-0074B129F409}"/>
            </c:ext>
          </c:extLst>
        </c:ser>
        <c:dLbls>
          <c:showLegendKey val="0"/>
          <c:showVal val="0"/>
          <c:showCatName val="0"/>
          <c:showSerName val="0"/>
          <c:showPercent val="0"/>
          <c:showBubbleSize val="0"/>
        </c:dLbls>
        <c:gapWidth val="30"/>
        <c:overlap val="100"/>
        <c:axId val="42287872"/>
        <c:axId val="42289408"/>
      </c:barChart>
      <c:catAx>
        <c:axId val="42287872"/>
        <c:scaling>
          <c:orientation val="minMax"/>
        </c:scaling>
        <c:delete val="0"/>
        <c:axPos val="b"/>
        <c:numFmt formatCode="General" sourceLinked="1"/>
        <c:majorTickMark val="out"/>
        <c:minorTickMark val="none"/>
        <c:tickLblPos val="nextTo"/>
        <c:txPr>
          <a:bodyPr rot="-2700000"/>
          <a:lstStyle/>
          <a:p>
            <a:pPr>
              <a:defRPr/>
            </a:pPr>
            <a:endParaRPr lang="cs-CZ"/>
          </a:p>
        </c:txPr>
        <c:crossAx val="42289408"/>
        <c:crosses val="autoZero"/>
        <c:auto val="1"/>
        <c:lblAlgn val="ctr"/>
        <c:lblOffset val="100"/>
        <c:noMultiLvlLbl val="0"/>
      </c:catAx>
      <c:valAx>
        <c:axId val="42289408"/>
        <c:scaling>
          <c:orientation val="minMax"/>
          <c:max val="60000"/>
        </c:scaling>
        <c:delete val="0"/>
        <c:axPos val="l"/>
        <c:majorGridlines/>
        <c:title>
          <c:tx>
            <c:rich>
              <a:bodyPr rot="-5400000" vert="horz"/>
              <a:lstStyle/>
              <a:p>
                <a:pPr>
                  <a:defRPr/>
                </a:pPr>
                <a:r>
                  <a:rPr lang="en-US" b="0"/>
                  <a:t>počet</a:t>
                </a:r>
                <a:r>
                  <a:rPr lang="en-US"/>
                  <a:t> </a:t>
                </a:r>
                <a:r>
                  <a:rPr lang="en-US" b="0"/>
                  <a:t>žáků</a:t>
                </a:r>
              </a:p>
            </c:rich>
          </c:tx>
          <c:layout>
            <c:manualLayout>
              <c:xMode val="edge"/>
              <c:yMode val="edge"/>
              <c:x val="2.5151203925596286E-4"/>
              <c:y val="0.40301779312286296"/>
            </c:manualLayout>
          </c:layout>
          <c:overlay val="0"/>
        </c:title>
        <c:numFmt formatCode="General" sourceLinked="1"/>
        <c:majorTickMark val="out"/>
        <c:minorTickMark val="none"/>
        <c:tickLblPos val="nextTo"/>
        <c:crossAx val="42287872"/>
        <c:crosses val="autoZero"/>
        <c:crossBetween val="between"/>
        <c:majorUnit val="5000"/>
      </c:valAx>
    </c:plotArea>
    <c:legend>
      <c:legendPos val="r"/>
      <c:layout>
        <c:manualLayout>
          <c:xMode val="edge"/>
          <c:yMode val="edge"/>
          <c:x val="0.79673331051009944"/>
          <c:y val="0.19069690421189464"/>
          <c:w val="0.19949440530460011"/>
          <c:h val="0.50504119161760941"/>
        </c:manualLayout>
      </c:layout>
      <c:overlay val="0"/>
    </c:legend>
    <c:plotVisOnly val="1"/>
    <c:dispBlanksAs val="gap"/>
    <c:showDLblsOverMax val="0"/>
  </c:chart>
  <c:spPr>
    <a:ln>
      <a:solidFill>
        <a:schemeClr val="bg1">
          <a:lumMod val="75000"/>
        </a:schemeClr>
      </a:solidFill>
    </a:ln>
  </c:spPr>
  <c:txPr>
    <a:bodyPr/>
    <a:lstStyle/>
    <a:p>
      <a:pPr>
        <a:defRPr sz="800">
          <a:latin typeface="Arial" panose="020B0604020202020204" pitchFamily="34" charset="0"/>
          <a:cs typeface="Arial" panose="020B0604020202020204" pitchFamily="34" charset="0"/>
        </a:defRPr>
      </a:pPr>
      <a:endParaRPr lang="cs-CZ"/>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1000" b="1"/>
              <a:t>Vývoj </a:t>
            </a:r>
            <a:r>
              <a:rPr lang="cs-CZ" sz="1000" b="1"/>
              <a:t>a predikce </a:t>
            </a:r>
            <a:r>
              <a:rPr lang="en-US" sz="1000" b="1"/>
              <a:t>počtu žáků SŠ v Plzeňském kraji (obory pro žáky ze ZŠ)</a:t>
            </a:r>
          </a:p>
        </c:rich>
      </c:tx>
      <c:layout>
        <c:manualLayout>
          <c:xMode val="edge"/>
          <c:yMode val="edge"/>
          <c:x val="0.13834279272987884"/>
          <c:y val="0"/>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cs-CZ"/>
        </a:p>
      </c:txPr>
    </c:title>
    <c:autoTitleDeleted val="0"/>
    <c:plotArea>
      <c:layout>
        <c:manualLayout>
          <c:layoutTarget val="inner"/>
          <c:xMode val="edge"/>
          <c:yMode val="edge"/>
          <c:x val="0.14719531126187832"/>
          <c:y val="9.6175972927241962E-2"/>
          <c:w val="0.83120778652668414"/>
          <c:h val="0.79149659592043375"/>
        </c:manualLayout>
      </c:layout>
      <c:lineChart>
        <c:grouping val="standard"/>
        <c:varyColors val="0"/>
        <c:ser>
          <c:idx val="0"/>
          <c:order val="0"/>
          <c:spPr>
            <a:ln w="28575" cap="rnd">
              <a:solidFill>
                <a:schemeClr val="accent1"/>
              </a:solidFill>
              <a:round/>
            </a:ln>
            <a:effectLst/>
          </c:spPr>
          <c:marker>
            <c:symbol val="diamond"/>
            <c:size val="5"/>
            <c:spPr>
              <a:solidFill>
                <a:schemeClr val="accent1"/>
              </a:solidFill>
              <a:ln w="9525">
                <a:solidFill>
                  <a:schemeClr val="accent1"/>
                </a:solidFill>
              </a:ln>
              <a:effectLst/>
            </c:spPr>
          </c:marker>
          <c:dPt>
            <c:idx val="10"/>
            <c:marker>
              <c:symbol val="diamond"/>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01-3C2E-4066-80FF-3154B9932C57}"/>
              </c:ext>
            </c:extLst>
          </c:dPt>
          <c:dPt>
            <c:idx val="11"/>
            <c:marker>
              <c:symbol val="diamond"/>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03-3C2E-4066-80FF-3154B9932C57}"/>
              </c:ext>
            </c:extLst>
          </c:dPt>
          <c:dPt>
            <c:idx val="12"/>
            <c:marker>
              <c:symbol val="diamond"/>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05-3C2E-4066-80FF-3154B9932C57}"/>
              </c:ext>
            </c:extLst>
          </c:dPt>
          <c:dPt>
            <c:idx val="13"/>
            <c:marker>
              <c:symbol val="diamond"/>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07-3C2E-4066-80FF-3154B9932C57}"/>
              </c:ext>
            </c:extLst>
          </c:dPt>
          <c:dPt>
            <c:idx val="14"/>
            <c:marker>
              <c:symbol val="diamond"/>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09-3C2E-4066-80FF-3154B9932C57}"/>
              </c:ext>
            </c:extLst>
          </c:dPt>
          <c:dPt>
            <c:idx val="15"/>
            <c:marker>
              <c:symbol val="diamond"/>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0B-3C2E-4066-80FF-3154B9932C57}"/>
              </c:ext>
            </c:extLst>
          </c:dPt>
          <c:dPt>
            <c:idx val="16"/>
            <c:marker>
              <c:symbol val="diamond"/>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0D-3C2E-4066-80FF-3154B9932C57}"/>
              </c:ext>
            </c:extLst>
          </c:dPt>
          <c:dPt>
            <c:idx val="17"/>
            <c:marker>
              <c:symbol val="diamond"/>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0F-3C2E-4066-80FF-3154B9932C57}"/>
              </c:ext>
            </c:extLst>
          </c:dPt>
          <c:dPt>
            <c:idx val="18"/>
            <c:marker>
              <c:symbol val="diamond"/>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11-3C2E-4066-80FF-3154B9932C57}"/>
              </c:ext>
            </c:extLst>
          </c:dPt>
          <c:dPt>
            <c:idx val="19"/>
            <c:marker>
              <c:symbol val="diamond"/>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13-3C2E-4066-80FF-3154B9932C57}"/>
              </c:ext>
            </c:extLst>
          </c:dPt>
          <c:dPt>
            <c:idx val="20"/>
            <c:marker>
              <c:symbol val="diamond"/>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15-3C2E-4066-80FF-3154B9932C57}"/>
              </c:ext>
            </c:extLst>
          </c:dPt>
          <c:dLbls>
            <c:dLbl>
              <c:idx val="0"/>
              <c:layout>
                <c:manualLayout>
                  <c:x val="-4.4444444444444446E-2"/>
                  <c:y val="-3.04568527918781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3C2E-4066-80FF-3154B9932C57}"/>
                </c:ext>
              </c:extLst>
            </c:dLbl>
            <c:dLbl>
              <c:idx val="5"/>
              <c:layout>
                <c:manualLayout>
                  <c:x val="-6.3888888888888884E-2"/>
                  <c:y val="-3.38409475465313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3C2E-4066-80FF-3154B9932C57}"/>
                </c:ext>
              </c:extLst>
            </c:dLbl>
            <c:dLbl>
              <c:idx val="9"/>
              <c:layout>
                <c:manualLayout>
                  <c:x val="-6.6666666666666666E-2"/>
                  <c:y val="-3.38409475465313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3C2E-4066-80FF-3154B9932C57}"/>
                </c:ext>
              </c:extLst>
            </c:dLbl>
            <c:dLbl>
              <c:idx val="16"/>
              <c:layout>
                <c:manualLayout>
                  <c:x val="-6.6666666666666666E-2"/>
                  <c:y val="-2.70727580372250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3C2E-4066-80FF-3154B9932C5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'ShrnutíCelk20-30'!$A$3:$A$23</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'ShrnutíCelk20-30'!$B$3:$B$23</c:f>
              <c:numCache>
                <c:formatCode>#,##0</c:formatCode>
                <c:ptCount val="21"/>
                <c:pt idx="0">
                  <c:v>23978</c:v>
                </c:pt>
                <c:pt idx="1">
                  <c:v>23080</c:v>
                </c:pt>
                <c:pt idx="2">
                  <c:v>21798</c:v>
                </c:pt>
                <c:pt idx="3">
                  <c:v>20998</c:v>
                </c:pt>
                <c:pt idx="4">
                  <c:v>20581</c:v>
                </c:pt>
                <c:pt idx="5">
                  <c:v>20348</c:v>
                </c:pt>
                <c:pt idx="6">
                  <c:v>20560</c:v>
                </c:pt>
                <c:pt idx="7">
                  <c:v>20721</c:v>
                </c:pt>
                <c:pt idx="8">
                  <c:v>20755</c:v>
                </c:pt>
                <c:pt idx="9">
                  <c:v>21083</c:v>
                </c:pt>
                <c:pt idx="10">
                  <c:v>21571</c:v>
                </c:pt>
                <c:pt idx="11">
                  <c:v>22317</c:v>
                </c:pt>
                <c:pt idx="12">
                  <c:v>23318</c:v>
                </c:pt>
                <c:pt idx="13">
                  <c:v>24673</c:v>
                </c:pt>
                <c:pt idx="14">
                  <c:v>25955</c:v>
                </c:pt>
                <c:pt idx="15">
                  <c:v>26794</c:v>
                </c:pt>
                <c:pt idx="16">
                  <c:v>27128</c:v>
                </c:pt>
                <c:pt idx="17">
                  <c:v>26462</c:v>
                </c:pt>
                <c:pt idx="18">
                  <c:v>25849</c:v>
                </c:pt>
                <c:pt idx="19">
                  <c:v>25015</c:v>
                </c:pt>
                <c:pt idx="20">
                  <c:v>24752</c:v>
                </c:pt>
              </c:numCache>
            </c:numRef>
          </c:val>
          <c:smooth val="0"/>
          <c:extLst>
            <c:ext xmlns:c16="http://schemas.microsoft.com/office/drawing/2014/chart" uri="{C3380CC4-5D6E-409C-BE32-E72D297353CC}">
              <c16:uniqueId val="{00000019-3C2E-4066-80FF-3154B9932C57}"/>
            </c:ext>
          </c:extLst>
        </c:ser>
        <c:dLbls>
          <c:showLegendKey val="0"/>
          <c:showVal val="0"/>
          <c:showCatName val="0"/>
          <c:showSerName val="0"/>
          <c:showPercent val="0"/>
          <c:showBubbleSize val="0"/>
        </c:dLbls>
        <c:marker val="1"/>
        <c:smooth val="0"/>
        <c:axId val="852958992"/>
        <c:axId val="854353184"/>
      </c:lineChart>
      <c:catAx>
        <c:axId val="852958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854353184"/>
        <c:crosses val="autoZero"/>
        <c:auto val="1"/>
        <c:lblAlgn val="ctr"/>
        <c:lblOffset val="100"/>
        <c:tickLblSkip val="1"/>
        <c:tickMarkSkip val="5"/>
        <c:noMultiLvlLbl val="0"/>
      </c:catAx>
      <c:valAx>
        <c:axId val="854353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počet žáků</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title>
        <c:numFmt formatCode="#,##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852958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lumMod val="65000"/>
        </a:schemeClr>
      </a:solidFill>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b="1"/>
            </a:pPr>
            <a:r>
              <a:rPr lang="cs-CZ" sz="1050" b="1" dirty="0"/>
              <a:t>Počet žáků nastupujících do 1. ročníků SŠ v Plzeňském kraji</a:t>
            </a:r>
          </a:p>
        </c:rich>
      </c:tx>
      <c:layout>
        <c:manualLayout>
          <c:xMode val="edge"/>
          <c:yMode val="edge"/>
          <c:x val="0.15352373622529303"/>
          <c:y val="3.9215686274509803E-2"/>
        </c:manualLayout>
      </c:layout>
      <c:overlay val="1"/>
      <c:spPr>
        <a:noFill/>
        <a:ln w="25400">
          <a:noFill/>
        </a:ln>
      </c:spPr>
    </c:title>
    <c:autoTitleDeleted val="0"/>
    <c:plotArea>
      <c:layout>
        <c:manualLayout>
          <c:layoutTarget val="inner"/>
          <c:xMode val="edge"/>
          <c:yMode val="edge"/>
          <c:x val="8.49379744621305E-2"/>
          <c:y val="0.11574273399311358"/>
          <c:w val="0.58894371173692495"/>
          <c:h val="0.76388772504354385"/>
        </c:manualLayout>
      </c:layout>
      <c:barChart>
        <c:barDir val="col"/>
        <c:grouping val="stacked"/>
        <c:varyColors val="0"/>
        <c:ser>
          <c:idx val="0"/>
          <c:order val="0"/>
          <c:tx>
            <c:strRef>
              <c:f>PřijímačkySŠstupeň!$C$4</c:f>
              <c:strCache>
                <c:ptCount val="1"/>
                <c:pt idx="0">
                  <c:v>Praktická škola</c:v>
                </c:pt>
              </c:strCache>
            </c:strRef>
          </c:tx>
          <c:invertIfNegative val="0"/>
          <c:cat>
            <c:numRef>
              <c:f>PřijímačkySŠstupeň!$AL$3:$BB$3</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PřijímačkySŠstupeň!$AL$4:$BB$4</c:f>
              <c:numCache>
                <c:formatCode>General</c:formatCode>
                <c:ptCount val="17"/>
                <c:pt idx="0">
                  <c:v>12</c:v>
                </c:pt>
                <c:pt idx="1">
                  <c:v>26</c:v>
                </c:pt>
                <c:pt idx="2">
                  <c:v>24</c:v>
                </c:pt>
                <c:pt idx="3">
                  <c:v>19</c:v>
                </c:pt>
                <c:pt idx="4">
                  <c:v>19</c:v>
                </c:pt>
                <c:pt idx="5">
                  <c:v>23</c:v>
                </c:pt>
                <c:pt idx="6">
                  <c:v>26</c:v>
                </c:pt>
                <c:pt idx="7">
                  <c:v>18</c:v>
                </c:pt>
                <c:pt idx="8">
                  <c:v>22</c:v>
                </c:pt>
                <c:pt idx="9">
                  <c:v>16</c:v>
                </c:pt>
                <c:pt idx="10">
                  <c:v>9</c:v>
                </c:pt>
                <c:pt idx="11">
                  <c:v>27</c:v>
                </c:pt>
                <c:pt idx="12">
                  <c:v>13</c:v>
                </c:pt>
                <c:pt idx="13">
                  <c:v>19</c:v>
                </c:pt>
                <c:pt idx="14">
                  <c:v>25</c:v>
                </c:pt>
                <c:pt idx="15">
                  <c:v>28</c:v>
                </c:pt>
                <c:pt idx="16">
                  <c:v>31</c:v>
                </c:pt>
              </c:numCache>
            </c:numRef>
          </c:val>
          <c:extLst>
            <c:ext xmlns:c16="http://schemas.microsoft.com/office/drawing/2014/chart" uri="{C3380CC4-5D6E-409C-BE32-E72D297353CC}">
              <c16:uniqueId val="{00000000-C3B0-4A6A-9DF4-E6F443706D35}"/>
            </c:ext>
          </c:extLst>
        </c:ser>
        <c:ser>
          <c:idx val="1"/>
          <c:order val="1"/>
          <c:tx>
            <c:strRef>
              <c:f>PřijímačkySŠstupeň!$C$6</c:f>
              <c:strCache>
                <c:ptCount val="1"/>
                <c:pt idx="0">
                  <c:v>Nižší střední odborné vzdělání</c:v>
                </c:pt>
              </c:strCache>
            </c:strRef>
          </c:tx>
          <c:invertIfNegative val="0"/>
          <c:dLbls>
            <c:spPr>
              <a:noFill/>
              <a:ln w="25400">
                <a:noFill/>
              </a:ln>
            </c:spPr>
            <c:txPr>
              <a:bodyPr/>
              <a:lstStyle/>
              <a:p>
                <a:pPr>
                  <a:defRPr sz="800"/>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PřijímačkySŠstupeň!$AL$3:$BB$3</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PřijímačkySŠstupeň!$AL$6:$BB$6</c:f>
              <c:numCache>
                <c:formatCode>General</c:formatCode>
                <c:ptCount val="17"/>
                <c:pt idx="0">
                  <c:v>364</c:v>
                </c:pt>
                <c:pt idx="1">
                  <c:v>372</c:v>
                </c:pt>
                <c:pt idx="2">
                  <c:v>320</c:v>
                </c:pt>
                <c:pt idx="3">
                  <c:v>305</c:v>
                </c:pt>
                <c:pt idx="4">
                  <c:v>297</c:v>
                </c:pt>
                <c:pt idx="5">
                  <c:v>273</c:v>
                </c:pt>
                <c:pt idx="6">
                  <c:v>225</c:v>
                </c:pt>
                <c:pt idx="7">
                  <c:v>187</c:v>
                </c:pt>
                <c:pt idx="8">
                  <c:v>259</c:v>
                </c:pt>
                <c:pt idx="9">
                  <c:v>217</c:v>
                </c:pt>
                <c:pt idx="10">
                  <c:v>202</c:v>
                </c:pt>
                <c:pt idx="11">
                  <c:v>233</c:v>
                </c:pt>
                <c:pt idx="12">
                  <c:v>205</c:v>
                </c:pt>
                <c:pt idx="13">
                  <c:v>207</c:v>
                </c:pt>
                <c:pt idx="14">
                  <c:v>222</c:v>
                </c:pt>
                <c:pt idx="15">
                  <c:v>209</c:v>
                </c:pt>
                <c:pt idx="16">
                  <c:v>211</c:v>
                </c:pt>
              </c:numCache>
            </c:numRef>
          </c:val>
          <c:extLst>
            <c:ext xmlns:c16="http://schemas.microsoft.com/office/drawing/2014/chart" uri="{C3380CC4-5D6E-409C-BE32-E72D297353CC}">
              <c16:uniqueId val="{00000001-C3B0-4A6A-9DF4-E6F443706D35}"/>
            </c:ext>
          </c:extLst>
        </c:ser>
        <c:ser>
          <c:idx val="2"/>
          <c:order val="2"/>
          <c:tx>
            <c:strRef>
              <c:f>PřijímačkySŠstupeň!$C$7</c:f>
              <c:strCache>
                <c:ptCount val="1"/>
                <c:pt idx="0">
                  <c:v>Střední odborné vzdělání s výučním listem</c:v>
                </c:pt>
              </c:strCache>
            </c:strRef>
          </c:tx>
          <c:invertIfNegative val="0"/>
          <c:dLbls>
            <c:spPr>
              <a:noFill/>
              <a:ln w="25400">
                <a:noFill/>
              </a:ln>
            </c:spPr>
            <c:txPr>
              <a:bodyPr/>
              <a:lstStyle/>
              <a:p>
                <a:pPr>
                  <a:defRPr sz="800"/>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PřijímačkySŠstupeň!$AL$3:$BB$3</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PřijímačkySŠstupeň!$AL$7:$BB$7</c:f>
              <c:numCache>
                <c:formatCode>General</c:formatCode>
                <c:ptCount val="17"/>
                <c:pt idx="0">
                  <c:v>2290</c:v>
                </c:pt>
                <c:pt idx="1">
                  <c:v>2287</c:v>
                </c:pt>
                <c:pt idx="2">
                  <c:v>2064</c:v>
                </c:pt>
                <c:pt idx="3">
                  <c:v>1905</c:v>
                </c:pt>
                <c:pt idx="4">
                  <c:v>1962</c:v>
                </c:pt>
                <c:pt idx="5">
                  <c:v>1603</c:v>
                </c:pt>
                <c:pt idx="6">
                  <c:v>1609</c:v>
                </c:pt>
                <c:pt idx="7">
                  <c:v>1584</c:v>
                </c:pt>
                <c:pt idx="8">
                  <c:v>1509</c:v>
                </c:pt>
                <c:pt idx="9">
                  <c:v>1578</c:v>
                </c:pt>
                <c:pt idx="10">
                  <c:v>1545</c:v>
                </c:pt>
                <c:pt idx="11">
                  <c:v>1589</c:v>
                </c:pt>
                <c:pt idx="12">
                  <c:v>1476</c:v>
                </c:pt>
                <c:pt idx="13">
                  <c:v>1599</c:v>
                </c:pt>
                <c:pt idx="14">
                  <c:v>1680</c:v>
                </c:pt>
                <c:pt idx="15">
                  <c:v>1605</c:v>
                </c:pt>
                <c:pt idx="16">
                  <c:v>1821</c:v>
                </c:pt>
              </c:numCache>
            </c:numRef>
          </c:val>
          <c:extLst>
            <c:ext xmlns:c16="http://schemas.microsoft.com/office/drawing/2014/chart" uri="{C3380CC4-5D6E-409C-BE32-E72D297353CC}">
              <c16:uniqueId val="{00000002-C3B0-4A6A-9DF4-E6F443706D35}"/>
            </c:ext>
          </c:extLst>
        </c:ser>
        <c:ser>
          <c:idx val="3"/>
          <c:order val="3"/>
          <c:tx>
            <c:strRef>
              <c:f>PřijímačkySŠstupeň!$C$8</c:f>
              <c:strCache>
                <c:ptCount val="1"/>
                <c:pt idx="0">
                  <c:v>Úplné střední odborné vzdělání s maturitou i odbor. výcvikem</c:v>
                </c:pt>
              </c:strCache>
            </c:strRef>
          </c:tx>
          <c:invertIfNegative val="0"/>
          <c:dLbls>
            <c:spPr>
              <a:noFill/>
              <a:ln w="25400">
                <a:noFill/>
              </a:ln>
            </c:spPr>
            <c:txPr>
              <a:bodyPr/>
              <a:lstStyle/>
              <a:p>
                <a:pPr>
                  <a:defRPr sz="800"/>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PřijímačkySŠstupeň!$AL$3:$BB$3</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PřijímačkySŠstupeň!$AL$8:$BB$8</c:f>
              <c:numCache>
                <c:formatCode>General</c:formatCode>
                <c:ptCount val="17"/>
                <c:pt idx="0">
                  <c:v>416</c:v>
                </c:pt>
                <c:pt idx="1">
                  <c:v>494</c:v>
                </c:pt>
                <c:pt idx="2">
                  <c:v>414</c:v>
                </c:pt>
                <c:pt idx="3">
                  <c:v>574</c:v>
                </c:pt>
                <c:pt idx="4">
                  <c:v>532</c:v>
                </c:pt>
                <c:pt idx="5">
                  <c:v>455</c:v>
                </c:pt>
                <c:pt idx="6">
                  <c:v>371</c:v>
                </c:pt>
                <c:pt idx="7">
                  <c:v>337</c:v>
                </c:pt>
                <c:pt idx="8">
                  <c:v>354</c:v>
                </c:pt>
                <c:pt idx="9">
                  <c:v>382</c:v>
                </c:pt>
                <c:pt idx="10">
                  <c:v>355</c:v>
                </c:pt>
                <c:pt idx="11">
                  <c:v>358</c:v>
                </c:pt>
                <c:pt idx="12">
                  <c:v>337</c:v>
                </c:pt>
                <c:pt idx="13">
                  <c:v>341</c:v>
                </c:pt>
                <c:pt idx="14">
                  <c:v>327</c:v>
                </c:pt>
                <c:pt idx="15">
                  <c:v>377</c:v>
                </c:pt>
                <c:pt idx="16">
                  <c:v>396</c:v>
                </c:pt>
              </c:numCache>
            </c:numRef>
          </c:val>
          <c:extLst>
            <c:ext xmlns:c16="http://schemas.microsoft.com/office/drawing/2014/chart" uri="{C3380CC4-5D6E-409C-BE32-E72D297353CC}">
              <c16:uniqueId val="{00000003-C3B0-4A6A-9DF4-E6F443706D35}"/>
            </c:ext>
          </c:extLst>
        </c:ser>
        <c:ser>
          <c:idx val="4"/>
          <c:order val="4"/>
          <c:tx>
            <c:strRef>
              <c:f>PřijímačkySŠstupeň!$C$9</c:f>
              <c:strCache>
                <c:ptCount val="1"/>
                <c:pt idx="0">
                  <c:v>Úplné střední odborné vzdělání s maturitou (bez výcviku)</c:v>
                </c:pt>
              </c:strCache>
            </c:strRef>
          </c:tx>
          <c:invertIfNegative val="0"/>
          <c:dLbls>
            <c:spPr>
              <a:noFill/>
              <a:ln w="25400">
                <a:noFill/>
              </a:ln>
            </c:spPr>
            <c:txPr>
              <a:bodyPr/>
              <a:lstStyle/>
              <a:p>
                <a:pPr>
                  <a:defRPr sz="800"/>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PřijímačkySŠstupeň!$AL$3:$BB$3</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PřijímačkySŠstupeň!$AL$9:$BB$9</c:f>
              <c:numCache>
                <c:formatCode>General</c:formatCode>
                <c:ptCount val="17"/>
                <c:pt idx="0">
                  <c:v>2892</c:v>
                </c:pt>
                <c:pt idx="1">
                  <c:v>2914</c:v>
                </c:pt>
                <c:pt idx="2">
                  <c:v>2830</c:v>
                </c:pt>
                <c:pt idx="3">
                  <c:v>2762</c:v>
                </c:pt>
                <c:pt idx="4">
                  <c:v>2834</c:v>
                </c:pt>
                <c:pt idx="5">
                  <c:v>2399</c:v>
                </c:pt>
                <c:pt idx="6">
                  <c:v>2293</c:v>
                </c:pt>
                <c:pt idx="7">
                  <c:v>2120</c:v>
                </c:pt>
                <c:pt idx="8">
                  <c:v>2127</c:v>
                </c:pt>
                <c:pt idx="9">
                  <c:v>2288</c:v>
                </c:pt>
                <c:pt idx="10">
                  <c:v>2142</c:v>
                </c:pt>
                <c:pt idx="11">
                  <c:v>2264</c:v>
                </c:pt>
                <c:pt idx="12">
                  <c:v>2408</c:v>
                </c:pt>
                <c:pt idx="13">
                  <c:v>2352</c:v>
                </c:pt>
                <c:pt idx="14">
                  <c:v>2394</c:v>
                </c:pt>
                <c:pt idx="15">
                  <c:v>2554</c:v>
                </c:pt>
                <c:pt idx="16">
                  <c:v>2846</c:v>
                </c:pt>
              </c:numCache>
            </c:numRef>
          </c:val>
          <c:extLst>
            <c:ext xmlns:c16="http://schemas.microsoft.com/office/drawing/2014/chart" uri="{C3380CC4-5D6E-409C-BE32-E72D297353CC}">
              <c16:uniqueId val="{00000004-C3B0-4A6A-9DF4-E6F443706D35}"/>
            </c:ext>
          </c:extLst>
        </c:ser>
        <c:ser>
          <c:idx val="5"/>
          <c:order val="5"/>
          <c:tx>
            <c:strRef>
              <c:f>PřijímačkySŠstupeň!$C$10</c:f>
              <c:strCache>
                <c:ptCount val="1"/>
                <c:pt idx="0">
                  <c:v>Gymnázia</c:v>
                </c:pt>
              </c:strCache>
            </c:strRef>
          </c:tx>
          <c:invertIfNegative val="0"/>
          <c:dLbls>
            <c:spPr>
              <a:noFill/>
              <a:ln w="25400">
                <a:noFill/>
              </a:ln>
            </c:spPr>
            <c:txPr>
              <a:bodyPr/>
              <a:lstStyle/>
              <a:p>
                <a:pPr>
                  <a:defRPr sz="800"/>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PřijímačkySŠstupeň!$AL$3:$BB$3</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PřijímačkySŠstupeň!$AL$10:$BB$10</c:f>
              <c:numCache>
                <c:formatCode>General</c:formatCode>
                <c:ptCount val="17"/>
                <c:pt idx="0">
                  <c:v>1162</c:v>
                </c:pt>
                <c:pt idx="1">
                  <c:v>1190</c:v>
                </c:pt>
                <c:pt idx="2">
                  <c:v>1146</c:v>
                </c:pt>
                <c:pt idx="3">
                  <c:v>1100</c:v>
                </c:pt>
                <c:pt idx="4">
                  <c:v>1087</c:v>
                </c:pt>
                <c:pt idx="5">
                  <c:v>1019</c:v>
                </c:pt>
                <c:pt idx="6">
                  <c:v>1026</c:v>
                </c:pt>
                <c:pt idx="7">
                  <c:v>1014</c:v>
                </c:pt>
                <c:pt idx="8">
                  <c:v>1035</c:v>
                </c:pt>
                <c:pt idx="9">
                  <c:v>1057</c:v>
                </c:pt>
                <c:pt idx="10">
                  <c:v>1064</c:v>
                </c:pt>
                <c:pt idx="11">
                  <c:v>1075</c:v>
                </c:pt>
                <c:pt idx="12">
                  <c:v>1077</c:v>
                </c:pt>
                <c:pt idx="13">
                  <c:v>1060</c:v>
                </c:pt>
                <c:pt idx="14">
                  <c:v>1103</c:v>
                </c:pt>
                <c:pt idx="15">
                  <c:v>1073</c:v>
                </c:pt>
                <c:pt idx="16">
                  <c:v>1103</c:v>
                </c:pt>
              </c:numCache>
            </c:numRef>
          </c:val>
          <c:extLst>
            <c:ext xmlns:c16="http://schemas.microsoft.com/office/drawing/2014/chart" uri="{C3380CC4-5D6E-409C-BE32-E72D297353CC}">
              <c16:uniqueId val="{00000005-C3B0-4A6A-9DF4-E6F443706D35}"/>
            </c:ext>
          </c:extLst>
        </c:ser>
        <c:ser>
          <c:idx val="7"/>
          <c:order val="6"/>
          <c:tx>
            <c:strRef>
              <c:f>PřijímačkySŠstupeň!$C$11</c:f>
              <c:strCache>
                <c:ptCount val="1"/>
                <c:pt idx="0">
                  <c:v>Vyšší odborné vzdělání v konzervatoři</c:v>
                </c:pt>
              </c:strCache>
            </c:strRef>
          </c:tx>
          <c:spPr>
            <a:solidFill>
              <a:srgbClr val="00B050"/>
            </a:solidFill>
          </c:spPr>
          <c:invertIfNegative val="0"/>
          <c:cat>
            <c:numRef>
              <c:f>PřijímačkySŠstupeň!$AL$3:$BB$3</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PřijímačkySŠstupeň!$AL$11:$BB$11</c:f>
              <c:numCache>
                <c:formatCode>General</c:formatCode>
                <c:ptCount val="17"/>
                <c:pt idx="0">
                  <c:v>31</c:v>
                </c:pt>
                <c:pt idx="1">
                  <c:v>28</c:v>
                </c:pt>
                <c:pt idx="2">
                  <c:v>33</c:v>
                </c:pt>
                <c:pt idx="3">
                  <c:v>62</c:v>
                </c:pt>
                <c:pt idx="4">
                  <c:v>32</c:v>
                </c:pt>
                <c:pt idx="5">
                  <c:v>28</c:v>
                </c:pt>
                <c:pt idx="6">
                  <c:v>60</c:v>
                </c:pt>
                <c:pt idx="7">
                  <c:v>32</c:v>
                </c:pt>
                <c:pt idx="8">
                  <c:v>29</c:v>
                </c:pt>
                <c:pt idx="9">
                  <c:v>59</c:v>
                </c:pt>
                <c:pt idx="10">
                  <c:v>31</c:v>
                </c:pt>
                <c:pt idx="11">
                  <c:v>31</c:v>
                </c:pt>
                <c:pt idx="12">
                  <c:v>53</c:v>
                </c:pt>
                <c:pt idx="13">
                  <c:v>30</c:v>
                </c:pt>
                <c:pt idx="14">
                  <c:v>30</c:v>
                </c:pt>
                <c:pt idx="15">
                  <c:v>52</c:v>
                </c:pt>
                <c:pt idx="16">
                  <c:v>30</c:v>
                </c:pt>
              </c:numCache>
            </c:numRef>
          </c:val>
          <c:extLst>
            <c:ext xmlns:c16="http://schemas.microsoft.com/office/drawing/2014/chart" uri="{C3380CC4-5D6E-409C-BE32-E72D297353CC}">
              <c16:uniqueId val="{00000006-C3B0-4A6A-9DF4-E6F443706D35}"/>
            </c:ext>
          </c:extLst>
        </c:ser>
        <c:ser>
          <c:idx val="6"/>
          <c:order val="7"/>
          <c:tx>
            <c:strRef>
              <c:f>PřijímačkySŠstupeň!$C$12</c:f>
              <c:strCache>
                <c:ptCount val="1"/>
                <c:pt idx="0">
                  <c:v>Nástavby</c:v>
                </c:pt>
              </c:strCache>
            </c:strRef>
          </c:tx>
          <c:invertIfNegative val="0"/>
          <c:dLbls>
            <c:spPr>
              <a:noFill/>
              <a:ln>
                <a:noFill/>
              </a:ln>
              <a:effectLst/>
            </c:spPr>
            <c:txPr>
              <a:bodyPr/>
              <a:lstStyle/>
              <a:p>
                <a:pPr>
                  <a:defRPr sz="800"/>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PřijímačkySŠstupeň!$AL$3:$BB$3</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PřijímačkySŠstupeň!$AL$12:$BB$12</c:f>
              <c:numCache>
                <c:formatCode>General</c:formatCode>
                <c:ptCount val="17"/>
                <c:pt idx="0">
                  <c:v>1285</c:v>
                </c:pt>
                <c:pt idx="1">
                  <c:v>1166</c:v>
                </c:pt>
                <c:pt idx="2">
                  <c:v>1142</c:v>
                </c:pt>
                <c:pt idx="3">
                  <c:v>1335</c:v>
                </c:pt>
                <c:pt idx="4">
                  <c:v>1270</c:v>
                </c:pt>
                <c:pt idx="5">
                  <c:v>1288</c:v>
                </c:pt>
                <c:pt idx="6">
                  <c:v>879</c:v>
                </c:pt>
                <c:pt idx="7">
                  <c:v>748</c:v>
                </c:pt>
                <c:pt idx="8">
                  <c:v>705</c:v>
                </c:pt>
                <c:pt idx="9">
                  <c:v>605</c:v>
                </c:pt>
                <c:pt idx="10">
                  <c:v>552</c:v>
                </c:pt>
                <c:pt idx="11">
                  <c:v>578</c:v>
                </c:pt>
                <c:pt idx="12">
                  <c:v>467</c:v>
                </c:pt>
                <c:pt idx="13">
                  <c:v>388</c:v>
                </c:pt>
                <c:pt idx="14">
                  <c:v>416</c:v>
                </c:pt>
                <c:pt idx="15">
                  <c:v>482</c:v>
                </c:pt>
                <c:pt idx="16">
                  <c:v>528</c:v>
                </c:pt>
              </c:numCache>
            </c:numRef>
          </c:val>
          <c:extLst>
            <c:ext xmlns:c16="http://schemas.microsoft.com/office/drawing/2014/chart" uri="{C3380CC4-5D6E-409C-BE32-E72D297353CC}">
              <c16:uniqueId val="{00000007-C3B0-4A6A-9DF4-E6F443706D35}"/>
            </c:ext>
          </c:extLst>
        </c:ser>
        <c:dLbls>
          <c:showLegendKey val="0"/>
          <c:showVal val="0"/>
          <c:showCatName val="0"/>
          <c:showSerName val="0"/>
          <c:showPercent val="0"/>
          <c:showBubbleSize val="0"/>
        </c:dLbls>
        <c:gapWidth val="30"/>
        <c:overlap val="100"/>
        <c:axId val="141067392"/>
        <c:axId val="141076736"/>
      </c:barChart>
      <c:catAx>
        <c:axId val="141067392"/>
        <c:scaling>
          <c:orientation val="minMax"/>
        </c:scaling>
        <c:delete val="0"/>
        <c:axPos val="b"/>
        <c:numFmt formatCode="General" sourceLinked="1"/>
        <c:majorTickMark val="out"/>
        <c:minorTickMark val="none"/>
        <c:tickLblPos val="nextTo"/>
        <c:txPr>
          <a:bodyPr rot="-2700000" vert="horz"/>
          <a:lstStyle/>
          <a:p>
            <a:pPr>
              <a:defRPr/>
            </a:pPr>
            <a:endParaRPr lang="cs-CZ"/>
          </a:p>
        </c:txPr>
        <c:crossAx val="141076736"/>
        <c:crosses val="autoZero"/>
        <c:auto val="1"/>
        <c:lblAlgn val="ctr"/>
        <c:lblOffset val="100"/>
        <c:noMultiLvlLbl val="0"/>
      </c:catAx>
      <c:valAx>
        <c:axId val="141076736"/>
        <c:scaling>
          <c:orientation val="minMax"/>
        </c:scaling>
        <c:delete val="0"/>
        <c:axPos val="l"/>
        <c:majorGridlines/>
        <c:title>
          <c:tx>
            <c:rich>
              <a:bodyPr/>
              <a:lstStyle/>
              <a:p>
                <a:pPr>
                  <a:defRPr/>
                </a:pPr>
                <a:r>
                  <a:rPr lang="cs-CZ"/>
                  <a:t>počet žáků v 1. ročnících</a:t>
                </a:r>
              </a:p>
            </c:rich>
          </c:tx>
          <c:layout>
            <c:manualLayout>
              <c:xMode val="edge"/>
              <c:yMode val="edge"/>
              <c:x val="1.0621477158912513E-3"/>
              <c:y val="0.26861293714432488"/>
            </c:manualLayout>
          </c:layout>
          <c:overlay val="0"/>
          <c:spPr>
            <a:noFill/>
            <a:ln w="25400">
              <a:noFill/>
            </a:ln>
          </c:spPr>
        </c:title>
        <c:numFmt formatCode="General" sourceLinked="1"/>
        <c:majorTickMark val="out"/>
        <c:minorTickMark val="none"/>
        <c:tickLblPos val="nextTo"/>
        <c:txPr>
          <a:bodyPr rot="0" vert="horz"/>
          <a:lstStyle/>
          <a:p>
            <a:pPr>
              <a:defRPr/>
            </a:pPr>
            <a:endParaRPr lang="cs-CZ"/>
          </a:p>
        </c:txPr>
        <c:crossAx val="141067392"/>
        <c:crosses val="autoZero"/>
        <c:crossBetween val="between"/>
      </c:valAx>
    </c:plotArea>
    <c:legend>
      <c:legendPos val="r"/>
      <c:layout>
        <c:manualLayout>
          <c:xMode val="edge"/>
          <c:yMode val="edge"/>
          <c:x val="0.69257190834353677"/>
          <c:y val="0.15843627450980391"/>
          <c:w val="0.3042762287913241"/>
          <c:h val="0.75878285856470018"/>
        </c:manualLayout>
      </c:layout>
      <c:overlay val="0"/>
    </c:legend>
    <c:plotVisOnly val="1"/>
    <c:dispBlanksAs val="gap"/>
    <c:showDLblsOverMax val="0"/>
  </c:chart>
  <c:spPr>
    <a:ln>
      <a:solidFill>
        <a:schemeClr val="bg1">
          <a:lumMod val="75000"/>
        </a:schemeClr>
      </a:solidFill>
    </a:ln>
  </c:spPr>
  <c:txPr>
    <a:bodyPr/>
    <a:lstStyle/>
    <a:p>
      <a:pPr>
        <a:defRPr sz="900" b="0" i="0" u="none" strike="noStrike" baseline="0">
          <a:solidFill>
            <a:srgbClr val="000000"/>
          </a:solidFill>
          <a:latin typeface="Arial"/>
          <a:ea typeface="Arial"/>
          <a:cs typeface="Arial"/>
        </a:defRPr>
      </a:pPr>
      <a:endParaRPr lang="cs-CZ"/>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b="1"/>
            </a:pPr>
            <a:r>
              <a:rPr lang="en-US" sz="1050" b="1" dirty="0" err="1"/>
              <a:t>Vývoj</a:t>
            </a:r>
            <a:r>
              <a:rPr lang="en-US" sz="1050" b="1" dirty="0"/>
              <a:t> </a:t>
            </a:r>
            <a:r>
              <a:rPr lang="en-US" sz="1050" b="1" dirty="0" err="1"/>
              <a:t>počtu</a:t>
            </a:r>
            <a:r>
              <a:rPr lang="en-US" sz="1050" b="1" dirty="0"/>
              <a:t> </a:t>
            </a:r>
            <a:r>
              <a:rPr lang="en-US" sz="1050" b="1" dirty="0" err="1"/>
              <a:t>žáků</a:t>
            </a:r>
            <a:r>
              <a:rPr lang="en-US" sz="1050" b="1" dirty="0"/>
              <a:t> SŠ v </a:t>
            </a:r>
            <a:r>
              <a:rPr lang="en-US" sz="1050" b="1" dirty="0" err="1"/>
              <a:t>Plzeňském</a:t>
            </a:r>
            <a:r>
              <a:rPr lang="en-US" sz="1050" b="1" dirty="0"/>
              <a:t> </a:t>
            </a:r>
            <a:r>
              <a:rPr lang="en-US" sz="1050" b="1" dirty="0" err="1"/>
              <a:t>kraji</a:t>
            </a:r>
            <a:r>
              <a:rPr lang="en-US" sz="1050" b="1" dirty="0"/>
              <a:t> </a:t>
            </a:r>
            <a:r>
              <a:rPr lang="en-US" sz="1050" b="1" dirty="0" err="1"/>
              <a:t>podle</a:t>
            </a:r>
            <a:r>
              <a:rPr lang="en-US" sz="1050" b="1" dirty="0"/>
              <a:t> </a:t>
            </a:r>
            <a:r>
              <a:rPr lang="en-US" sz="1050" b="1" dirty="0" err="1"/>
              <a:t>stupně</a:t>
            </a:r>
            <a:r>
              <a:rPr lang="en-US" sz="1050" b="1" dirty="0"/>
              <a:t> </a:t>
            </a:r>
            <a:r>
              <a:rPr lang="en-US" sz="1050" b="1" dirty="0" err="1"/>
              <a:t>vzdělání</a:t>
            </a:r>
            <a:endParaRPr lang="en-US" sz="1050" b="1" dirty="0"/>
          </a:p>
        </c:rich>
      </c:tx>
      <c:layout>
        <c:manualLayout>
          <c:xMode val="edge"/>
          <c:yMode val="edge"/>
          <c:x val="0.10730101501659342"/>
          <c:y val="3.4864953471364112E-3"/>
        </c:manualLayout>
      </c:layout>
      <c:overlay val="0"/>
    </c:title>
    <c:autoTitleDeleted val="0"/>
    <c:plotArea>
      <c:layout>
        <c:manualLayout>
          <c:layoutTarget val="inner"/>
          <c:xMode val="edge"/>
          <c:yMode val="edge"/>
          <c:x val="0.11839334990564901"/>
          <c:y val="0.11897219299147412"/>
          <c:w val="0.53571501079773365"/>
          <c:h val="0.73630672610102377"/>
        </c:manualLayout>
      </c:layout>
      <c:lineChart>
        <c:grouping val="standard"/>
        <c:varyColors val="0"/>
        <c:ser>
          <c:idx val="4"/>
          <c:order val="0"/>
          <c:tx>
            <c:strRef>
              <c:f>'Graf 6+7'!$B$3</c:f>
              <c:strCache>
                <c:ptCount val="1"/>
                <c:pt idx="0">
                  <c:v>Úplné střední odborné s maturitou (bez výcviku)</c:v>
                </c:pt>
              </c:strCache>
            </c:strRef>
          </c:tx>
          <c:spPr>
            <a:ln>
              <a:solidFill>
                <a:srgbClr val="0070C0"/>
              </a:solidFill>
            </a:ln>
          </c:spPr>
          <c:marker>
            <c:symbol val="none"/>
          </c:marker>
          <c:cat>
            <c:numRef>
              <c:f>'Graf 6+7'!$I$2:$X$2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'Graf 6+7'!$I$3:$X$3</c:f>
              <c:numCache>
                <c:formatCode>#,##0</c:formatCode>
                <c:ptCount val="16"/>
                <c:pt idx="0">
                  <c:v>10881</c:v>
                </c:pt>
                <c:pt idx="1">
                  <c:v>10818</c:v>
                </c:pt>
                <c:pt idx="2">
                  <c:v>10769</c:v>
                </c:pt>
                <c:pt idx="3">
                  <c:v>10636</c:v>
                </c:pt>
                <c:pt idx="4">
                  <c:v>10208</c:v>
                </c:pt>
                <c:pt idx="5">
                  <c:v>9707</c:v>
                </c:pt>
                <c:pt idx="6">
                  <c:v>9193</c:v>
                </c:pt>
                <c:pt idx="7">
                  <c:v>8659</c:v>
                </c:pt>
                <c:pt idx="8">
                  <c:v>8461</c:v>
                </c:pt>
                <c:pt idx="9">
                  <c:v>8268</c:v>
                </c:pt>
                <c:pt idx="10">
                  <c:v>8427</c:v>
                </c:pt>
                <c:pt idx="11">
                  <c:v>8757</c:v>
                </c:pt>
                <c:pt idx="12">
                  <c:v>8732</c:v>
                </c:pt>
                <c:pt idx="13">
                  <c:v>8914</c:v>
                </c:pt>
                <c:pt idx="14">
                  <c:v>9278</c:v>
                </c:pt>
                <c:pt idx="15">
                  <c:v>9807</c:v>
                </c:pt>
              </c:numCache>
            </c:numRef>
          </c:val>
          <c:smooth val="0"/>
          <c:extLst>
            <c:ext xmlns:c16="http://schemas.microsoft.com/office/drawing/2014/chart" uri="{C3380CC4-5D6E-409C-BE32-E72D297353CC}">
              <c16:uniqueId val="{00000000-7A97-47B6-BCC3-7C194945310F}"/>
            </c:ext>
          </c:extLst>
        </c:ser>
        <c:ser>
          <c:idx val="3"/>
          <c:order val="1"/>
          <c:tx>
            <c:strRef>
              <c:f>'Graf 6+7'!$B$4</c:f>
              <c:strCache>
                <c:ptCount val="1"/>
                <c:pt idx="0">
                  <c:v>Gymnázia celkem </c:v>
                </c:pt>
              </c:strCache>
            </c:strRef>
          </c:tx>
          <c:spPr>
            <a:ln>
              <a:solidFill>
                <a:schemeClr val="accent3">
                  <a:lumMod val="50000"/>
                </a:schemeClr>
              </a:solidFill>
            </a:ln>
          </c:spPr>
          <c:marker>
            <c:symbol val="none"/>
          </c:marker>
          <c:cat>
            <c:numRef>
              <c:f>'Graf 6+7'!$I$2:$X$2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'Graf 6+7'!$I$4:$X$4</c:f>
              <c:numCache>
                <c:formatCode>#,##0</c:formatCode>
                <c:ptCount val="16"/>
                <c:pt idx="0">
                  <c:v>6640</c:v>
                </c:pt>
                <c:pt idx="1">
                  <c:v>6657</c:v>
                </c:pt>
                <c:pt idx="2">
                  <c:v>6581</c:v>
                </c:pt>
                <c:pt idx="3">
                  <c:v>6515</c:v>
                </c:pt>
                <c:pt idx="4">
                  <c:v>6330</c:v>
                </c:pt>
                <c:pt idx="5">
                  <c:v>6245</c:v>
                </c:pt>
                <c:pt idx="6">
                  <c:v>6090</c:v>
                </c:pt>
                <c:pt idx="7">
                  <c:v>6020</c:v>
                </c:pt>
                <c:pt idx="8">
                  <c:v>6026</c:v>
                </c:pt>
                <c:pt idx="9">
                  <c:v>6019</c:v>
                </c:pt>
                <c:pt idx="10">
                  <c:v>6097</c:v>
                </c:pt>
                <c:pt idx="11">
                  <c:v>6205</c:v>
                </c:pt>
                <c:pt idx="12">
                  <c:v>6228</c:v>
                </c:pt>
                <c:pt idx="13">
                  <c:v>6275</c:v>
                </c:pt>
                <c:pt idx="14">
                  <c:v>6292</c:v>
                </c:pt>
                <c:pt idx="15">
                  <c:v>6321</c:v>
                </c:pt>
              </c:numCache>
            </c:numRef>
          </c:val>
          <c:smooth val="0"/>
          <c:extLst>
            <c:ext xmlns:c16="http://schemas.microsoft.com/office/drawing/2014/chart" uri="{C3380CC4-5D6E-409C-BE32-E72D297353CC}">
              <c16:uniqueId val="{00000001-7A97-47B6-BCC3-7C194945310F}"/>
            </c:ext>
          </c:extLst>
        </c:ser>
        <c:ser>
          <c:idx val="6"/>
          <c:order val="2"/>
          <c:tx>
            <c:strRef>
              <c:f>'Graf 6+7'!$B$8</c:f>
              <c:strCache>
                <c:ptCount val="1"/>
                <c:pt idx="0">
                  <c:v>Střední odborné s výučním listem</c:v>
                </c:pt>
              </c:strCache>
            </c:strRef>
          </c:tx>
          <c:spPr>
            <a:ln>
              <a:solidFill>
                <a:srgbClr val="FF0000"/>
              </a:solidFill>
              <a:prstDash val="solid"/>
            </a:ln>
          </c:spPr>
          <c:marker>
            <c:symbol val="none"/>
          </c:marker>
          <c:cat>
            <c:numRef>
              <c:f>'Graf 6+7'!$I$2:$X$2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'Graf 6+7'!$I$8:$X$8</c:f>
              <c:numCache>
                <c:formatCode>#,##0</c:formatCode>
                <c:ptCount val="16"/>
                <c:pt idx="0">
                  <c:v>6493</c:v>
                </c:pt>
                <c:pt idx="1">
                  <c:v>6050</c:v>
                </c:pt>
                <c:pt idx="2">
                  <c:v>5583</c:v>
                </c:pt>
                <c:pt idx="3">
                  <c:v>5548</c:v>
                </c:pt>
                <c:pt idx="4">
                  <c:v>5110</c:v>
                </c:pt>
                <c:pt idx="5">
                  <c:v>4908</c:v>
                </c:pt>
                <c:pt idx="6">
                  <c:v>4613</c:v>
                </c:pt>
                <c:pt idx="7">
                  <c:v>4538</c:v>
                </c:pt>
                <c:pt idx="8">
                  <c:v>4459</c:v>
                </c:pt>
                <c:pt idx="9">
                  <c:v>4427</c:v>
                </c:pt>
                <c:pt idx="10">
                  <c:v>4313</c:v>
                </c:pt>
                <c:pt idx="11">
                  <c:v>4186</c:v>
                </c:pt>
                <c:pt idx="12">
                  <c:v>4264</c:v>
                </c:pt>
                <c:pt idx="13">
                  <c:v>4383</c:v>
                </c:pt>
                <c:pt idx="14">
                  <c:v>4427</c:v>
                </c:pt>
                <c:pt idx="15">
                  <c:v>4667</c:v>
                </c:pt>
              </c:numCache>
            </c:numRef>
          </c:val>
          <c:smooth val="0"/>
          <c:extLst>
            <c:ext xmlns:c16="http://schemas.microsoft.com/office/drawing/2014/chart" uri="{C3380CC4-5D6E-409C-BE32-E72D297353CC}">
              <c16:uniqueId val="{00000002-7A97-47B6-BCC3-7C194945310F}"/>
            </c:ext>
          </c:extLst>
        </c:ser>
        <c:ser>
          <c:idx val="7"/>
          <c:order val="3"/>
          <c:tx>
            <c:strRef>
              <c:f>'Graf 6+7'!$B$9</c:f>
              <c:strCache>
                <c:ptCount val="1"/>
                <c:pt idx="0">
                  <c:v>Úplné střední odborné s výcvikem a maturitou</c:v>
                </c:pt>
              </c:strCache>
            </c:strRef>
          </c:tx>
          <c:spPr>
            <a:ln>
              <a:solidFill>
                <a:schemeClr val="accent4"/>
              </a:solidFill>
              <a:prstDash val="solid"/>
            </a:ln>
          </c:spPr>
          <c:marker>
            <c:symbol val="none"/>
          </c:marker>
          <c:cat>
            <c:numRef>
              <c:f>'Graf 6+7'!$I$2:$X$2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'Graf 6+7'!$I$9:$X$9</c:f>
              <c:numCache>
                <c:formatCode>#,##0</c:formatCode>
                <c:ptCount val="16"/>
                <c:pt idx="0">
                  <c:v>1552</c:v>
                </c:pt>
                <c:pt idx="1">
                  <c:v>1572</c:v>
                </c:pt>
                <c:pt idx="2">
                  <c:v>1739</c:v>
                </c:pt>
                <c:pt idx="3">
                  <c:v>1836</c:v>
                </c:pt>
                <c:pt idx="4">
                  <c:v>1770</c:v>
                </c:pt>
                <c:pt idx="5">
                  <c:v>1679</c:v>
                </c:pt>
                <c:pt idx="6">
                  <c:v>1469</c:v>
                </c:pt>
                <c:pt idx="7">
                  <c:v>1363</c:v>
                </c:pt>
                <c:pt idx="8">
                  <c:v>1304</c:v>
                </c:pt>
                <c:pt idx="9">
                  <c:v>1294</c:v>
                </c:pt>
                <c:pt idx="10">
                  <c:v>1326</c:v>
                </c:pt>
                <c:pt idx="11">
                  <c:v>1323</c:v>
                </c:pt>
                <c:pt idx="12">
                  <c:v>1298</c:v>
                </c:pt>
                <c:pt idx="13">
                  <c:v>1245</c:v>
                </c:pt>
                <c:pt idx="14">
                  <c:v>1307</c:v>
                </c:pt>
                <c:pt idx="15">
                  <c:v>1366</c:v>
                </c:pt>
              </c:numCache>
            </c:numRef>
          </c:val>
          <c:smooth val="0"/>
          <c:extLst>
            <c:ext xmlns:c16="http://schemas.microsoft.com/office/drawing/2014/chart" uri="{C3380CC4-5D6E-409C-BE32-E72D297353CC}">
              <c16:uniqueId val="{00000003-7A97-47B6-BCC3-7C194945310F}"/>
            </c:ext>
          </c:extLst>
        </c:ser>
        <c:ser>
          <c:idx val="12"/>
          <c:order val="4"/>
          <c:tx>
            <c:strRef>
              <c:f>'Graf 6+7'!$B$10</c:f>
              <c:strCache>
                <c:ptCount val="1"/>
                <c:pt idx="0">
                  <c:v>Nástavby</c:v>
                </c:pt>
              </c:strCache>
            </c:strRef>
          </c:tx>
          <c:spPr>
            <a:ln>
              <a:solidFill>
                <a:srgbClr val="FFFF00"/>
              </a:solidFill>
            </a:ln>
          </c:spPr>
          <c:marker>
            <c:symbol val="none"/>
          </c:marker>
          <c:cat>
            <c:numRef>
              <c:f>'Graf 6+7'!$I$2:$X$2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'Graf 6+7'!$I$10:$X$10</c:f>
              <c:numCache>
                <c:formatCode>#,##0</c:formatCode>
                <c:ptCount val="16"/>
                <c:pt idx="0">
                  <c:v>2430</c:v>
                </c:pt>
                <c:pt idx="1">
                  <c:v>2363</c:v>
                </c:pt>
                <c:pt idx="2">
                  <c:v>2571</c:v>
                </c:pt>
                <c:pt idx="3">
                  <c:v>2539</c:v>
                </c:pt>
                <c:pt idx="4">
                  <c:v>2524</c:v>
                </c:pt>
                <c:pt idx="5">
                  <c:v>2036</c:v>
                </c:pt>
                <c:pt idx="6">
                  <c:v>1633</c:v>
                </c:pt>
                <c:pt idx="7">
                  <c:v>1367</c:v>
                </c:pt>
                <c:pt idx="8">
                  <c:v>1164</c:v>
                </c:pt>
                <c:pt idx="9">
                  <c:v>1063</c:v>
                </c:pt>
                <c:pt idx="10">
                  <c:v>1058</c:v>
                </c:pt>
                <c:pt idx="11">
                  <c:v>910</c:v>
                </c:pt>
                <c:pt idx="12">
                  <c:v>796</c:v>
                </c:pt>
                <c:pt idx="13">
                  <c:v>781</c:v>
                </c:pt>
                <c:pt idx="14">
                  <c:v>827</c:v>
                </c:pt>
                <c:pt idx="15">
                  <c:v>973</c:v>
                </c:pt>
              </c:numCache>
            </c:numRef>
          </c:val>
          <c:smooth val="0"/>
          <c:extLst>
            <c:ext xmlns:c16="http://schemas.microsoft.com/office/drawing/2014/chart" uri="{C3380CC4-5D6E-409C-BE32-E72D297353CC}">
              <c16:uniqueId val="{00000004-7A97-47B6-BCC3-7C194945310F}"/>
            </c:ext>
          </c:extLst>
        </c:ser>
        <c:ser>
          <c:idx val="5"/>
          <c:order val="5"/>
          <c:tx>
            <c:strRef>
              <c:f>'Graf 6+7'!$B$11</c:f>
              <c:strCache>
                <c:ptCount val="1"/>
                <c:pt idx="0">
                  <c:v>Nižší střední odborné s výučním listem</c:v>
                </c:pt>
              </c:strCache>
            </c:strRef>
          </c:tx>
          <c:spPr>
            <a:ln>
              <a:solidFill>
                <a:srgbClr val="C00000"/>
              </a:solidFill>
              <a:prstDash val="solid"/>
            </a:ln>
          </c:spPr>
          <c:marker>
            <c:symbol val="none"/>
          </c:marker>
          <c:cat>
            <c:numRef>
              <c:f>'Graf 6+7'!$I$2:$X$2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'Graf 6+7'!$I$11:$X$11</c:f>
              <c:numCache>
                <c:formatCode>#,##0</c:formatCode>
                <c:ptCount val="16"/>
                <c:pt idx="0">
                  <c:v>862</c:v>
                </c:pt>
                <c:pt idx="1">
                  <c:v>798</c:v>
                </c:pt>
                <c:pt idx="2">
                  <c:v>746</c:v>
                </c:pt>
                <c:pt idx="3">
                  <c:v>725</c:v>
                </c:pt>
                <c:pt idx="4">
                  <c:v>733</c:v>
                </c:pt>
                <c:pt idx="5">
                  <c:v>665</c:v>
                </c:pt>
                <c:pt idx="6">
                  <c:v>546</c:v>
                </c:pt>
                <c:pt idx="7">
                  <c:v>579</c:v>
                </c:pt>
                <c:pt idx="8">
                  <c:v>572</c:v>
                </c:pt>
                <c:pt idx="9">
                  <c:v>576</c:v>
                </c:pt>
                <c:pt idx="10">
                  <c:v>571</c:v>
                </c:pt>
                <c:pt idx="11">
                  <c:v>543</c:v>
                </c:pt>
                <c:pt idx="12">
                  <c:v>546</c:v>
                </c:pt>
                <c:pt idx="13">
                  <c:v>570</c:v>
                </c:pt>
                <c:pt idx="14">
                  <c:v>588</c:v>
                </c:pt>
                <c:pt idx="15">
                  <c:v>593</c:v>
                </c:pt>
              </c:numCache>
            </c:numRef>
          </c:val>
          <c:smooth val="0"/>
          <c:extLst>
            <c:ext xmlns:c16="http://schemas.microsoft.com/office/drawing/2014/chart" uri="{C3380CC4-5D6E-409C-BE32-E72D297353CC}">
              <c16:uniqueId val="{00000005-7A97-47B6-BCC3-7C194945310F}"/>
            </c:ext>
          </c:extLst>
        </c:ser>
        <c:ser>
          <c:idx val="13"/>
          <c:order val="6"/>
          <c:tx>
            <c:strRef>
              <c:f>'Graf 6+7'!$B$12</c:f>
              <c:strCache>
                <c:ptCount val="1"/>
                <c:pt idx="0">
                  <c:v>Konzervatoř</c:v>
                </c:pt>
              </c:strCache>
            </c:strRef>
          </c:tx>
          <c:spPr>
            <a:ln>
              <a:solidFill>
                <a:srgbClr val="FF9933"/>
              </a:solidFill>
            </a:ln>
          </c:spPr>
          <c:marker>
            <c:symbol val="none"/>
          </c:marker>
          <c:cat>
            <c:numRef>
              <c:f>'Graf 6+7'!$I$2:$X$2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'Graf 6+7'!$I$12:$X$12</c:f>
              <c:numCache>
                <c:formatCode>#,##0</c:formatCode>
                <c:ptCount val="16"/>
                <c:pt idx="0">
                  <c:v>167</c:v>
                </c:pt>
                <c:pt idx="1">
                  <c:v>172</c:v>
                </c:pt>
                <c:pt idx="2">
                  <c:v>199</c:v>
                </c:pt>
                <c:pt idx="3">
                  <c:v>193</c:v>
                </c:pt>
                <c:pt idx="4">
                  <c:v>186</c:v>
                </c:pt>
                <c:pt idx="5">
                  <c:v>213</c:v>
                </c:pt>
                <c:pt idx="6">
                  <c:v>217</c:v>
                </c:pt>
                <c:pt idx="7">
                  <c:v>208</c:v>
                </c:pt>
                <c:pt idx="8">
                  <c:v>204</c:v>
                </c:pt>
                <c:pt idx="9">
                  <c:v>142</c:v>
                </c:pt>
                <c:pt idx="10">
                  <c:v>174</c:v>
                </c:pt>
                <c:pt idx="11">
                  <c:v>217</c:v>
                </c:pt>
                <c:pt idx="12">
                  <c:v>215</c:v>
                </c:pt>
                <c:pt idx="13">
                  <c:v>219</c:v>
                </c:pt>
                <c:pt idx="14">
                  <c:v>208</c:v>
                </c:pt>
                <c:pt idx="15">
                  <c:v>213</c:v>
                </c:pt>
              </c:numCache>
            </c:numRef>
          </c:val>
          <c:smooth val="0"/>
          <c:extLst>
            <c:ext xmlns:c16="http://schemas.microsoft.com/office/drawing/2014/chart" uri="{C3380CC4-5D6E-409C-BE32-E72D297353CC}">
              <c16:uniqueId val="{00000006-7A97-47B6-BCC3-7C194945310F}"/>
            </c:ext>
          </c:extLst>
        </c:ser>
        <c:ser>
          <c:idx val="9"/>
          <c:order val="7"/>
          <c:tx>
            <c:strRef>
              <c:f>'Graf 6+7'!$B$13</c:f>
              <c:strCache>
                <c:ptCount val="1"/>
                <c:pt idx="0">
                  <c:v>Praktická škola</c:v>
                </c:pt>
              </c:strCache>
            </c:strRef>
          </c:tx>
          <c:spPr>
            <a:ln>
              <a:solidFill>
                <a:srgbClr val="00B0F0"/>
              </a:solidFill>
            </a:ln>
          </c:spPr>
          <c:marker>
            <c:symbol val="none"/>
          </c:marker>
          <c:cat>
            <c:numRef>
              <c:f>'Graf 6+7'!$I$2:$X$2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'Graf 6+7'!$I$13:$X$13</c:f>
              <c:numCache>
                <c:formatCode>#,##0</c:formatCode>
                <c:ptCount val="16"/>
                <c:pt idx="0">
                  <c:v>48</c:v>
                </c:pt>
                <c:pt idx="1">
                  <c:v>48</c:v>
                </c:pt>
                <c:pt idx="2">
                  <c:v>43</c:v>
                </c:pt>
                <c:pt idx="3">
                  <c:v>37</c:v>
                </c:pt>
                <c:pt idx="4">
                  <c:v>40</c:v>
                </c:pt>
                <c:pt idx="5">
                  <c:v>44</c:v>
                </c:pt>
                <c:pt idx="6">
                  <c:v>37</c:v>
                </c:pt>
                <c:pt idx="7">
                  <c:v>40</c:v>
                </c:pt>
                <c:pt idx="8">
                  <c:v>33</c:v>
                </c:pt>
                <c:pt idx="9">
                  <c:v>31</c:v>
                </c:pt>
                <c:pt idx="10">
                  <c:v>51</c:v>
                </c:pt>
                <c:pt idx="11">
                  <c:v>60</c:v>
                </c:pt>
                <c:pt idx="12">
                  <c:v>51</c:v>
                </c:pt>
                <c:pt idx="13">
                  <c:v>64</c:v>
                </c:pt>
                <c:pt idx="14">
                  <c:v>69</c:v>
                </c:pt>
                <c:pt idx="15">
                  <c:v>71</c:v>
                </c:pt>
              </c:numCache>
            </c:numRef>
          </c:val>
          <c:smooth val="0"/>
          <c:extLst>
            <c:ext xmlns:c16="http://schemas.microsoft.com/office/drawing/2014/chart" uri="{C3380CC4-5D6E-409C-BE32-E72D297353CC}">
              <c16:uniqueId val="{00000007-7A97-47B6-BCC3-7C194945310F}"/>
            </c:ext>
          </c:extLst>
        </c:ser>
        <c:ser>
          <c:idx val="8"/>
          <c:order val="8"/>
          <c:tx>
            <c:strRef>
              <c:f>'Graf 6+7'!$B$14</c:f>
              <c:strCache>
                <c:ptCount val="1"/>
                <c:pt idx="0">
                  <c:v>Střední bez maturity i výučního listu</c:v>
                </c:pt>
              </c:strCache>
            </c:strRef>
          </c:tx>
          <c:spPr>
            <a:ln>
              <a:solidFill>
                <a:srgbClr val="DE10CF"/>
              </a:solidFill>
            </a:ln>
          </c:spPr>
          <c:marker>
            <c:symbol val="none"/>
          </c:marker>
          <c:cat>
            <c:numRef>
              <c:f>'Graf 6+7'!$I$2:$X$2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'Graf 6+7'!$I$14:$U$14</c:f>
              <c:numCache>
                <c:formatCode>#,##0</c:formatCode>
                <c:ptCount val="13"/>
                <c:pt idx="0">
                  <c:v>0</c:v>
                </c:pt>
                <c:pt idx="1">
                  <c:v>0</c:v>
                </c:pt>
                <c:pt idx="2">
                  <c:v>0</c:v>
                </c:pt>
                <c:pt idx="3">
                  <c:v>0</c:v>
                </c:pt>
                <c:pt idx="4">
                  <c:v>0</c:v>
                </c:pt>
                <c:pt idx="5">
                  <c:v>0</c:v>
                </c:pt>
                <c:pt idx="6">
                  <c:v>12</c:v>
                </c:pt>
                <c:pt idx="7">
                  <c:v>15</c:v>
                </c:pt>
                <c:pt idx="8">
                  <c:v>0</c:v>
                </c:pt>
                <c:pt idx="9">
                  <c:v>0</c:v>
                </c:pt>
                <c:pt idx="10">
                  <c:v>15</c:v>
                </c:pt>
                <c:pt idx="11">
                  <c:v>12</c:v>
                </c:pt>
                <c:pt idx="12">
                  <c:v>0</c:v>
                </c:pt>
              </c:numCache>
            </c:numRef>
          </c:val>
          <c:smooth val="0"/>
          <c:extLst>
            <c:ext xmlns:c16="http://schemas.microsoft.com/office/drawing/2014/chart" uri="{C3380CC4-5D6E-409C-BE32-E72D297353CC}">
              <c16:uniqueId val="{00000008-7A97-47B6-BCC3-7C194945310F}"/>
            </c:ext>
          </c:extLst>
        </c:ser>
        <c:dLbls>
          <c:showLegendKey val="0"/>
          <c:showVal val="0"/>
          <c:showCatName val="0"/>
          <c:showSerName val="0"/>
          <c:showPercent val="0"/>
          <c:showBubbleSize val="0"/>
        </c:dLbls>
        <c:smooth val="0"/>
        <c:axId val="173020672"/>
        <c:axId val="173022592"/>
      </c:lineChart>
      <c:catAx>
        <c:axId val="173020672"/>
        <c:scaling>
          <c:orientation val="minMax"/>
        </c:scaling>
        <c:delete val="0"/>
        <c:axPos val="b"/>
        <c:numFmt formatCode="General" sourceLinked="1"/>
        <c:majorTickMark val="out"/>
        <c:minorTickMark val="none"/>
        <c:tickLblPos val="nextTo"/>
        <c:txPr>
          <a:bodyPr rot="-2700000" vert="horz"/>
          <a:lstStyle/>
          <a:p>
            <a:pPr>
              <a:defRPr sz="900" b="0" i="0" u="none" strike="noStrike" baseline="0">
                <a:solidFill>
                  <a:srgbClr val="000000"/>
                </a:solidFill>
                <a:latin typeface="Arial"/>
                <a:ea typeface="Arial"/>
                <a:cs typeface="Arial"/>
              </a:defRPr>
            </a:pPr>
            <a:endParaRPr lang="cs-CZ"/>
          </a:p>
        </c:txPr>
        <c:crossAx val="173022592"/>
        <c:crosses val="autoZero"/>
        <c:auto val="1"/>
        <c:lblAlgn val="ctr"/>
        <c:lblOffset val="100"/>
        <c:noMultiLvlLbl val="0"/>
      </c:catAx>
      <c:valAx>
        <c:axId val="173022592"/>
        <c:scaling>
          <c:orientation val="minMax"/>
          <c:max val="11000"/>
        </c:scaling>
        <c:delete val="0"/>
        <c:axPos val="l"/>
        <c:majorGridlines/>
        <c:title>
          <c:tx>
            <c:rich>
              <a:bodyPr rot="-5400000" vert="horz"/>
              <a:lstStyle/>
              <a:p>
                <a:pPr>
                  <a:defRPr sz="900"/>
                </a:pPr>
                <a:r>
                  <a:rPr lang="en-US" sz="900"/>
                  <a:t>počet žáků</a:t>
                </a:r>
              </a:p>
            </c:rich>
          </c:tx>
          <c:layout>
            <c:manualLayout>
              <c:xMode val="edge"/>
              <c:yMode val="edge"/>
              <c:x val="7.7197847327846788E-3"/>
              <c:y val="0.40877978895090833"/>
            </c:manualLayout>
          </c:layout>
          <c:overlay val="0"/>
        </c:title>
        <c:numFmt formatCode="#,##0" sourceLinked="1"/>
        <c:majorTickMark val="out"/>
        <c:minorTickMark val="none"/>
        <c:tickLblPos val="nextTo"/>
        <c:txPr>
          <a:bodyPr rot="0" vert="horz"/>
          <a:lstStyle/>
          <a:p>
            <a:pPr>
              <a:defRPr sz="900" b="0" i="0" u="none" strike="noStrike" baseline="0">
                <a:solidFill>
                  <a:srgbClr val="000000"/>
                </a:solidFill>
                <a:latin typeface="Arial"/>
                <a:ea typeface="Arial"/>
                <a:cs typeface="Arial"/>
              </a:defRPr>
            </a:pPr>
            <a:endParaRPr lang="cs-CZ"/>
          </a:p>
        </c:txPr>
        <c:crossAx val="173020672"/>
        <c:crosses val="autoZero"/>
        <c:crossBetween val="between"/>
        <c:majorUnit val="1000"/>
      </c:valAx>
    </c:plotArea>
    <c:legend>
      <c:legendPos val="r"/>
      <c:layout>
        <c:manualLayout>
          <c:xMode val="edge"/>
          <c:yMode val="edge"/>
          <c:x val="0.6608869633575748"/>
          <c:y val="8.569476074511638E-2"/>
          <c:w val="0.33275182076292525"/>
          <c:h val="0.84715778947587705"/>
        </c:manualLayout>
      </c:layout>
      <c:overlay val="0"/>
      <c:txPr>
        <a:bodyPr/>
        <a:lstStyle/>
        <a:p>
          <a:pPr>
            <a:defRPr sz="900" b="0" i="0" u="none" strike="noStrike" baseline="0">
              <a:solidFill>
                <a:srgbClr val="000000"/>
              </a:solidFill>
              <a:latin typeface="Arial"/>
              <a:ea typeface="Arial"/>
              <a:cs typeface="Arial"/>
            </a:defRPr>
          </a:pPr>
          <a:endParaRPr lang="cs-CZ"/>
        </a:p>
      </c:txPr>
    </c:legend>
    <c:plotVisOnly val="1"/>
    <c:dispBlanksAs val="gap"/>
    <c:showDLblsOverMax val="0"/>
  </c:chart>
  <c:spPr>
    <a:ln>
      <a:solidFill>
        <a:schemeClr val="bg1">
          <a:lumMod val="75000"/>
        </a:schemeClr>
      </a:solidFill>
    </a:ln>
  </c:spPr>
  <c:txPr>
    <a:bodyPr/>
    <a:lstStyle/>
    <a:p>
      <a:pPr>
        <a:defRPr sz="800" b="0" i="0" u="none" strike="noStrike" baseline="0">
          <a:solidFill>
            <a:srgbClr val="000000"/>
          </a:solidFill>
          <a:latin typeface="Arial"/>
          <a:ea typeface="Arial"/>
          <a:cs typeface="Arial"/>
        </a:defRPr>
      </a:pPr>
      <a:endParaRPr lang="cs-CZ"/>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b="1"/>
            </a:pPr>
            <a:r>
              <a:rPr lang="en-US" sz="1050" b="1" dirty="0" err="1"/>
              <a:t>Vývoj</a:t>
            </a:r>
            <a:r>
              <a:rPr lang="en-US" sz="1050" b="1" dirty="0"/>
              <a:t> </a:t>
            </a:r>
            <a:r>
              <a:rPr lang="en-US" sz="1050" b="1" dirty="0" err="1"/>
              <a:t>podílu</a:t>
            </a:r>
            <a:r>
              <a:rPr lang="en-US" sz="1050" b="1" dirty="0"/>
              <a:t> </a:t>
            </a:r>
            <a:r>
              <a:rPr lang="en-US" sz="1050" b="1" dirty="0" err="1"/>
              <a:t>žáků</a:t>
            </a:r>
            <a:r>
              <a:rPr lang="en-US" sz="1050" b="1" dirty="0"/>
              <a:t> SŠ v </a:t>
            </a:r>
            <a:r>
              <a:rPr lang="en-US" sz="1050" b="1" dirty="0" err="1"/>
              <a:t>Plzeňském</a:t>
            </a:r>
            <a:r>
              <a:rPr lang="en-US" sz="1050" b="1" dirty="0"/>
              <a:t> </a:t>
            </a:r>
            <a:r>
              <a:rPr lang="en-US" sz="1050" b="1" dirty="0" err="1"/>
              <a:t>kraji</a:t>
            </a:r>
            <a:r>
              <a:rPr lang="en-US" sz="1050" b="1" dirty="0"/>
              <a:t> </a:t>
            </a:r>
            <a:r>
              <a:rPr lang="en-US" sz="1050" b="1" dirty="0" err="1"/>
              <a:t>podle</a:t>
            </a:r>
            <a:r>
              <a:rPr lang="en-US" sz="1050" b="1" dirty="0"/>
              <a:t> </a:t>
            </a:r>
            <a:r>
              <a:rPr lang="en-US" sz="1050" b="1" dirty="0" err="1"/>
              <a:t>stupně</a:t>
            </a:r>
            <a:r>
              <a:rPr lang="en-US" sz="1050" b="1" dirty="0"/>
              <a:t> </a:t>
            </a:r>
            <a:r>
              <a:rPr lang="en-US" sz="1050" b="1" dirty="0" err="1"/>
              <a:t>vzdělání</a:t>
            </a:r>
            <a:endParaRPr lang="en-US" sz="1050" b="1" dirty="0"/>
          </a:p>
        </c:rich>
      </c:tx>
      <c:layout>
        <c:manualLayout>
          <c:xMode val="edge"/>
          <c:yMode val="edge"/>
          <c:x val="7.6787075629653381E-2"/>
          <c:y val="1.8695780115147359E-2"/>
        </c:manualLayout>
      </c:layout>
      <c:overlay val="1"/>
    </c:title>
    <c:autoTitleDeleted val="0"/>
    <c:plotArea>
      <c:layout>
        <c:manualLayout>
          <c:layoutTarget val="inner"/>
          <c:xMode val="edge"/>
          <c:yMode val="edge"/>
          <c:x val="7.4208730158730155E-2"/>
          <c:y val="9.0625376594101067E-2"/>
          <c:w val="0.55938222222222211"/>
          <c:h val="0.76532315303998155"/>
        </c:manualLayout>
      </c:layout>
      <c:barChart>
        <c:barDir val="col"/>
        <c:grouping val="stacked"/>
        <c:varyColors val="0"/>
        <c:ser>
          <c:idx val="9"/>
          <c:order val="0"/>
          <c:tx>
            <c:strRef>
              <c:f>'Graf 6+7'!$B$20</c:f>
              <c:strCache>
                <c:ptCount val="1"/>
                <c:pt idx="0">
                  <c:v>Praktická škola</c:v>
                </c:pt>
              </c:strCache>
            </c:strRef>
          </c:tx>
          <c:spPr>
            <a:ln>
              <a:noFill/>
            </a:ln>
          </c:spPr>
          <c:invertIfNegative val="0"/>
          <c:cat>
            <c:numRef>
              <c:f>'Graf 6+7'!$H$2:$X$2</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'Graf 6+7'!$H$20:$X$20</c:f>
              <c:numCache>
                <c:formatCode>0.0</c:formatCode>
                <c:ptCount val="17"/>
                <c:pt idx="0">
                  <c:v>0.12072712221034114</c:v>
                </c:pt>
                <c:pt idx="1">
                  <c:v>0.16510164069755442</c:v>
                </c:pt>
                <c:pt idx="2">
                  <c:v>0.16855116230072337</c:v>
                </c:pt>
                <c:pt idx="3">
                  <c:v>0.15231483121391379</c:v>
                </c:pt>
                <c:pt idx="4">
                  <c:v>0.1320061365014806</c:v>
                </c:pt>
                <c:pt idx="5">
                  <c:v>0.14869335712427048</c:v>
                </c:pt>
                <c:pt idx="6">
                  <c:v>0.17256932188100563</c:v>
                </c:pt>
                <c:pt idx="7">
                  <c:v>0.15539689206215876</c:v>
                </c:pt>
                <c:pt idx="8">
                  <c:v>0.17552327877484752</c:v>
                </c:pt>
                <c:pt idx="9">
                  <c:v>0.14849480268190612</c:v>
                </c:pt>
                <c:pt idx="10">
                  <c:v>0.14207149404216315</c:v>
                </c:pt>
                <c:pt idx="11">
                  <c:v>0.23148148148148145</c:v>
                </c:pt>
                <c:pt idx="12">
                  <c:v>0.27011209652005586</c:v>
                </c:pt>
                <c:pt idx="13">
                  <c:v>0.23045639403524629</c:v>
                </c:pt>
                <c:pt idx="14">
                  <c:v>0.28506525321811943</c:v>
                </c:pt>
                <c:pt idx="15">
                  <c:v>0.30005218298834579</c:v>
                </c:pt>
                <c:pt idx="16">
                  <c:v>0.29569780517262917</c:v>
                </c:pt>
              </c:numCache>
            </c:numRef>
          </c:val>
          <c:extLst>
            <c:ext xmlns:c16="http://schemas.microsoft.com/office/drawing/2014/chart" uri="{C3380CC4-5D6E-409C-BE32-E72D297353CC}">
              <c16:uniqueId val="{00000000-0F15-4338-8E47-F92677C01E9E}"/>
            </c:ext>
          </c:extLst>
        </c:ser>
        <c:ser>
          <c:idx val="8"/>
          <c:order val="1"/>
          <c:tx>
            <c:strRef>
              <c:f>'Graf 6+7'!$B$21</c:f>
              <c:strCache>
                <c:ptCount val="1"/>
                <c:pt idx="0">
                  <c:v>Střední bez maturity i výučního listu</c:v>
                </c:pt>
              </c:strCache>
            </c:strRef>
          </c:tx>
          <c:spPr>
            <a:ln>
              <a:noFill/>
            </a:ln>
          </c:spPr>
          <c:invertIfNegative val="0"/>
          <c:cat>
            <c:numRef>
              <c:f>'Graf 6+7'!$H$2:$X$2</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'Graf 6+7'!$H$21:$X$21</c:f>
              <c:numCache>
                <c:formatCode>0.0</c:formatCode>
                <c:ptCount val="17"/>
                <c:pt idx="0">
                  <c:v>0</c:v>
                </c:pt>
                <c:pt idx="1">
                  <c:v>0</c:v>
                </c:pt>
                <c:pt idx="2">
                  <c:v>0</c:v>
                </c:pt>
                <c:pt idx="3">
                  <c:v>0</c:v>
                </c:pt>
                <c:pt idx="4">
                  <c:v>0</c:v>
                </c:pt>
                <c:pt idx="5">
                  <c:v>0</c:v>
                </c:pt>
                <c:pt idx="6">
                  <c:v>0</c:v>
                </c:pt>
                <c:pt idx="7">
                  <c:v>5.0398992020159593E-2</c:v>
                </c:pt>
                <c:pt idx="8">
                  <c:v>6.5821229540567808E-2</c:v>
                </c:pt>
                <c:pt idx="9">
                  <c:v>0</c:v>
                </c:pt>
                <c:pt idx="10">
                  <c:v>0</c:v>
                </c:pt>
                <c:pt idx="11">
                  <c:v>6.8082788671023964E-2</c:v>
                </c:pt>
                <c:pt idx="12">
                  <c:v>5.4022419304011166E-2</c:v>
                </c:pt>
                <c:pt idx="13">
                  <c:v>0</c:v>
                </c:pt>
                <c:pt idx="14">
                  <c:v>0</c:v>
                </c:pt>
                <c:pt idx="15">
                  <c:v>0</c:v>
                </c:pt>
                <c:pt idx="16">
                  <c:v>0</c:v>
                </c:pt>
              </c:numCache>
            </c:numRef>
          </c:val>
          <c:extLst>
            <c:ext xmlns:c16="http://schemas.microsoft.com/office/drawing/2014/chart" uri="{C3380CC4-5D6E-409C-BE32-E72D297353CC}">
              <c16:uniqueId val="{00000001-0F15-4338-8E47-F92677C01E9E}"/>
            </c:ext>
          </c:extLst>
        </c:ser>
        <c:ser>
          <c:idx val="5"/>
          <c:order val="2"/>
          <c:tx>
            <c:strRef>
              <c:f>'Graf 6+7'!$B$22</c:f>
              <c:strCache>
                <c:ptCount val="1"/>
                <c:pt idx="0">
                  <c:v>Nižší střední odborné s výučním listem</c:v>
                </c:pt>
              </c:strCache>
            </c:strRef>
          </c:tx>
          <c:spPr>
            <a:ln>
              <a:noFill/>
              <a:prstDash val="solid"/>
            </a:ln>
          </c:spPr>
          <c:invertIfNegative val="0"/>
          <c:cat>
            <c:numRef>
              <c:f>'Graf 6+7'!$H$2:$X$2</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'Graf 6+7'!$H$22:$X$22</c:f>
              <c:numCache>
                <c:formatCode>0.0</c:formatCode>
                <c:ptCount val="17"/>
                <c:pt idx="0">
                  <c:v>3.1216584457245351</c:v>
                </c:pt>
                <c:pt idx="1">
                  <c:v>2.9649502975269151</c:v>
                </c:pt>
                <c:pt idx="2">
                  <c:v>2.8021630732495262</c:v>
                </c:pt>
                <c:pt idx="3">
                  <c:v>2.6424852112925508</c:v>
                </c:pt>
                <c:pt idx="4">
                  <c:v>2.5866067287452279</c:v>
                </c:pt>
                <c:pt idx="5">
                  <c:v>2.7248057693022565</c:v>
                </c:pt>
                <c:pt idx="6">
                  <c:v>2.6081499784288349</c:v>
                </c:pt>
                <c:pt idx="7">
                  <c:v>2.2931541369172614</c:v>
                </c:pt>
                <c:pt idx="8">
                  <c:v>2.5406994602659179</c:v>
                </c:pt>
                <c:pt idx="9">
                  <c:v>2.5739099131530394</c:v>
                </c:pt>
                <c:pt idx="10">
                  <c:v>2.6397800183318059</c:v>
                </c:pt>
                <c:pt idx="11">
                  <c:v>2.5916848220769793</c:v>
                </c:pt>
                <c:pt idx="12">
                  <c:v>2.4445144735065054</c:v>
                </c:pt>
                <c:pt idx="13">
                  <c:v>2.467239042024401</c:v>
                </c:pt>
                <c:pt idx="14">
                  <c:v>2.5388624114738767</c:v>
                </c:pt>
                <c:pt idx="15">
                  <c:v>2.5569664289441643</c:v>
                </c:pt>
                <c:pt idx="16">
                  <c:v>2.469701386864354</c:v>
                </c:pt>
              </c:numCache>
            </c:numRef>
          </c:val>
          <c:extLst>
            <c:ext xmlns:c16="http://schemas.microsoft.com/office/drawing/2014/chart" uri="{C3380CC4-5D6E-409C-BE32-E72D297353CC}">
              <c16:uniqueId val="{00000002-0F15-4338-8E47-F92677C01E9E}"/>
            </c:ext>
          </c:extLst>
        </c:ser>
        <c:ser>
          <c:idx val="6"/>
          <c:order val="3"/>
          <c:tx>
            <c:strRef>
              <c:f>'Graf 6+7'!$B$23</c:f>
              <c:strCache>
                <c:ptCount val="1"/>
                <c:pt idx="0">
                  <c:v>Střední odborné s výučním listem</c:v>
                </c:pt>
              </c:strCache>
            </c:strRef>
          </c:tx>
          <c:spPr>
            <a:solidFill>
              <a:srgbClr val="FF0000"/>
            </a:solidFill>
            <a:ln>
              <a:noFill/>
              <a:prstDash val="solid"/>
            </a:ln>
          </c:spPr>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'Graf 6+7'!$H$2:$X$2</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'Graf 6+7'!$H$23:$X$23</c:f>
              <c:numCache>
                <c:formatCode>0.0</c:formatCode>
                <c:ptCount val="17"/>
                <c:pt idx="0">
                  <c:v>23.010589493291022</c:v>
                </c:pt>
                <c:pt idx="1">
                  <c:v>22.333436521858768</c:v>
                </c:pt>
                <c:pt idx="2">
                  <c:v>21.244469414987009</c:v>
                </c:pt>
                <c:pt idx="3">
                  <c:v>19.776132620169317</c:v>
                </c:pt>
                <c:pt idx="4">
                  <c:v>19.793785008384173</c:v>
                </c:pt>
                <c:pt idx="5">
                  <c:v>18.995576372625553</c:v>
                </c:pt>
                <c:pt idx="6">
                  <c:v>19.249323449817627</c:v>
                </c:pt>
                <c:pt idx="7">
                  <c:v>19.374212515749687</c:v>
                </c:pt>
                <c:pt idx="8">
                  <c:v>19.913115977006452</c:v>
                </c:pt>
                <c:pt idx="9">
                  <c:v>20.064797732079377</c:v>
                </c:pt>
                <c:pt idx="10">
                  <c:v>20.288725939505042</c:v>
                </c:pt>
                <c:pt idx="11">
                  <c:v>19.576071169208426</c:v>
                </c:pt>
                <c:pt idx="12">
                  <c:v>18.844820600549227</c:v>
                </c:pt>
                <c:pt idx="13">
                  <c:v>19.267962042476277</c:v>
                </c:pt>
                <c:pt idx="14">
                  <c:v>19.52251570085965</c:v>
                </c:pt>
                <c:pt idx="15">
                  <c:v>19.251174117237781</c:v>
                </c:pt>
                <c:pt idx="16">
                  <c:v>19.436924742826207</c:v>
                </c:pt>
              </c:numCache>
            </c:numRef>
          </c:val>
          <c:extLst>
            <c:ext xmlns:c16="http://schemas.microsoft.com/office/drawing/2014/chart" uri="{C3380CC4-5D6E-409C-BE32-E72D297353CC}">
              <c16:uniqueId val="{00000003-0F15-4338-8E47-F92677C01E9E}"/>
            </c:ext>
          </c:extLst>
        </c:ser>
        <c:ser>
          <c:idx val="7"/>
          <c:order val="4"/>
          <c:tx>
            <c:strRef>
              <c:f>'Graf 6+7'!$B$24</c:f>
              <c:strCache>
                <c:ptCount val="1"/>
                <c:pt idx="0">
                  <c:v>Úplné střední odborné s výcvikem a maturitou</c:v>
                </c:pt>
              </c:strCache>
            </c:strRef>
          </c:tx>
          <c:spPr>
            <a:ln>
              <a:noFill/>
              <a:prstDash val="solid"/>
            </a:ln>
          </c:spPr>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'Graf 6+7'!$H$2:$X$2</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'Graf 6+7'!$H$24:$X$24</c:f>
              <c:numCache>
                <c:formatCode>0.0</c:formatCode>
                <c:ptCount val="17"/>
                <c:pt idx="0">
                  <c:v>4.9291159325307854</c:v>
                </c:pt>
                <c:pt idx="1">
                  <c:v>5.3382863825542604</c:v>
                </c:pt>
                <c:pt idx="2">
                  <c:v>5.52005056534869</c:v>
                </c:pt>
                <c:pt idx="3">
                  <c:v>6.1598951507208382</c:v>
                </c:pt>
                <c:pt idx="4">
                  <c:v>6.5503585572086047</c:v>
                </c:pt>
                <c:pt idx="5">
                  <c:v>6.5796810527489686</c:v>
                </c:pt>
                <c:pt idx="6">
                  <c:v>6.5850884417774651</c:v>
                </c:pt>
                <c:pt idx="7">
                  <c:v>6.1696766064678705</c:v>
                </c:pt>
                <c:pt idx="8">
                  <c:v>5.9809557242529285</c:v>
                </c:pt>
                <c:pt idx="9">
                  <c:v>5.8677946271880481</c:v>
                </c:pt>
                <c:pt idx="10">
                  <c:v>5.9303391384051327</c:v>
                </c:pt>
                <c:pt idx="11">
                  <c:v>6.0185185185185182</c:v>
                </c:pt>
                <c:pt idx="12">
                  <c:v>5.9559717282672304</c:v>
                </c:pt>
                <c:pt idx="13">
                  <c:v>5.8653411658382293</c:v>
                </c:pt>
                <c:pt idx="14">
                  <c:v>5.5454100040087297</c:v>
                </c:pt>
                <c:pt idx="15">
                  <c:v>5.6835971473299702</c:v>
                </c:pt>
                <c:pt idx="16">
                  <c:v>5.6890591812086129</c:v>
                </c:pt>
              </c:numCache>
            </c:numRef>
          </c:val>
          <c:extLst>
            <c:ext xmlns:c16="http://schemas.microsoft.com/office/drawing/2014/chart" uri="{C3380CC4-5D6E-409C-BE32-E72D297353CC}">
              <c16:uniqueId val="{00000004-0F15-4338-8E47-F92677C01E9E}"/>
            </c:ext>
          </c:extLst>
        </c:ser>
        <c:ser>
          <c:idx val="4"/>
          <c:order val="5"/>
          <c:tx>
            <c:strRef>
              <c:f>'Graf 6+7'!$B$25</c:f>
              <c:strCache>
                <c:ptCount val="1"/>
                <c:pt idx="0">
                  <c:v>Úplné střední odborné s maturitou (bez výcviku)</c:v>
                </c:pt>
              </c:strCache>
            </c:strRef>
          </c:tx>
          <c:spPr>
            <a:ln>
              <a:noFill/>
            </a:ln>
          </c:spPr>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'Graf 6+7'!$H$2:$X$2</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'Graf 6+7'!$H$25:$X$25</c:f>
              <c:numCache>
                <c:formatCode>0.0</c:formatCode>
                <c:ptCount val="17"/>
                <c:pt idx="0">
                  <c:v>37.159808216343002</c:v>
                </c:pt>
                <c:pt idx="1">
                  <c:v>37.426478175626869</c:v>
                </c:pt>
                <c:pt idx="2">
                  <c:v>37.987218203525529</c:v>
                </c:pt>
                <c:pt idx="3">
                  <c:v>38.146009705642733</c:v>
                </c:pt>
                <c:pt idx="4">
                  <c:v>37.946412644047243</c:v>
                </c:pt>
                <c:pt idx="5">
                  <c:v>37.946544738113822</c:v>
                </c:pt>
                <c:pt idx="6">
                  <c:v>38.071145624975486</c:v>
                </c:pt>
                <c:pt idx="7">
                  <c:v>38.609827803443928</c:v>
                </c:pt>
                <c:pt idx="8">
                  <c:v>37.996401772785113</c:v>
                </c:pt>
                <c:pt idx="9">
                  <c:v>38.073167439139631</c:v>
                </c:pt>
                <c:pt idx="10">
                  <c:v>37.89184234647113</c:v>
                </c:pt>
                <c:pt idx="11">
                  <c:v>38.248910675381268</c:v>
                </c:pt>
                <c:pt idx="12">
                  <c:v>39.422860487102149</c:v>
                </c:pt>
                <c:pt idx="13">
                  <c:v>39.457749661093537</c:v>
                </c:pt>
                <c:pt idx="14">
                  <c:v>39.704244799786203</c:v>
                </c:pt>
                <c:pt idx="15">
                  <c:v>40.346147156027136</c:v>
                </c:pt>
                <c:pt idx="16">
                  <c:v>40.843779934196824</c:v>
                </c:pt>
              </c:numCache>
            </c:numRef>
          </c:val>
          <c:extLst>
            <c:ext xmlns:c16="http://schemas.microsoft.com/office/drawing/2014/chart" uri="{C3380CC4-5D6E-409C-BE32-E72D297353CC}">
              <c16:uniqueId val="{00000005-0F15-4338-8E47-F92677C01E9E}"/>
            </c:ext>
          </c:extLst>
        </c:ser>
        <c:ser>
          <c:idx val="3"/>
          <c:order val="6"/>
          <c:tx>
            <c:strRef>
              <c:f>'Graf 6+7'!$B$26</c:f>
              <c:strCache>
                <c:ptCount val="1"/>
                <c:pt idx="0">
                  <c:v>Gymnázia celkem </c:v>
                </c:pt>
              </c:strCache>
            </c:strRef>
          </c:tx>
          <c:spPr>
            <a:ln>
              <a:noFill/>
            </a:ln>
          </c:spPr>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'Graf 6+7'!$H$2:$X$2</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'Graf 6+7'!$H$26:$X$26</c:f>
              <c:numCache>
                <c:formatCode>0.0</c:formatCode>
                <c:ptCount val="17"/>
                <c:pt idx="0">
                  <c:v>22.510434272705325</c:v>
                </c:pt>
                <c:pt idx="1">
                  <c:v>22.839060296495028</c:v>
                </c:pt>
                <c:pt idx="2">
                  <c:v>23.375939321581569</c:v>
                </c:pt>
                <c:pt idx="3">
                  <c:v>23.311253586482945</c:v>
                </c:pt>
                <c:pt idx="4">
                  <c:v>23.243783224517465</c:v>
                </c:pt>
                <c:pt idx="5">
                  <c:v>23.530723764915802</c:v>
                </c:pt>
                <c:pt idx="6">
                  <c:v>24.493077616974546</c:v>
                </c:pt>
                <c:pt idx="7">
                  <c:v>25.577488450230994</c:v>
                </c:pt>
                <c:pt idx="8">
                  <c:v>26.416253455614552</c:v>
                </c:pt>
                <c:pt idx="9">
                  <c:v>27.116050938217164</c:v>
                </c:pt>
                <c:pt idx="10">
                  <c:v>27.584784601283225</c:v>
                </c:pt>
                <c:pt idx="11">
                  <c:v>27.673384168482208</c:v>
                </c:pt>
                <c:pt idx="12">
                  <c:v>27.934092648449106</c:v>
                </c:pt>
                <c:pt idx="13">
                  <c:v>28.142792589245367</c:v>
                </c:pt>
                <c:pt idx="14">
                  <c:v>27.949757249120307</c:v>
                </c:pt>
                <c:pt idx="15">
                  <c:v>27.361280222647416</c:v>
                </c:pt>
                <c:pt idx="16">
                  <c:v>26.325434176002666</c:v>
                </c:pt>
              </c:numCache>
            </c:numRef>
          </c:val>
          <c:extLst>
            <c:ext xmlns:c16="http://schemas.microsoft.com/office/drawing/2014/chart" uri="{C3380CC4-5D6E-409C-BE32-E72D297353CC}">
              <c16:uniqueId val="{00000006-0F15-4338-8E47-F92677C01E9E}"/>
            </c:ext>
          </c:extLst>
        </c:ser>
        <c:ser>
          <c:idx val="2"/>
          <c:order val="7"/>
          <c:tx>
            <c:strRef>
              <c:f>'Graf 6+7'!$B$27</c:f>
              <c:strCache>
                <c:ptCount val="1"/>
                <c:pt idx="0">
                  <c:v>Nástavby</c:v>
                </c:pt>
              </c:strCache>
            </c:strRef>
          </c:tx>
          <c:spPr>
            <a:ln>
              <a:noFill/>
              <a:prstDash val="sysDash"/>
            </a:ln>
          </c:spPr>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'Graf 6+7'!$H$2:$X$2</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'Graf 6+7'!$H$27:$X$27</c:f>
              <c:numCache>
                <c:formatCode>0.0</c:formatCode>
                <c:ptCount val="17"/>
                <c:pt idx="0">
                  <c:v>8.5716256769342198</c:v>
                </c:pt>
                <c:pt idx="1">
                  <c:v>8.3582705603136933</c:v>
                </c:pt>
                <c:pt idx="2">
                  <c:v>8.2976332607626944</c:v>
                </c:pt>
                <c:pt idx="3">
                  <c:v>9.1070100244412178</c:v>
                </c:pt>
                <c:pt idx="4">
                  <c:v>9.0584751507367383</c:v>
                </c:pt>
                <c:pt idx="5">
                  <c:v>9.3825508345414672</c:v>
                </c:pt>
                <c:pt idx="6">
                  <c:v>7.985253167039259</c:v>
                </c:pt>
                <c:pt idx="7">
                  <c:v>6.8584628307433855</c:v>
                </c:pt>
                <c:pt idx="8">
                  <c:v>5.998508052130413</c:v>
                </c:pt>
                <c:pt idx="9">
                  <c:v>5.2378166764163261</c:v>
                </c:pt>
                <c:pt idx="10">
                  <c:v>4.8716773602199819</c:v>
                </c:pt>
                <c:pt idx="11">
                  <c:v>4.8021060275962233</c:v>
                </c:pt>
                <c:pt idx="12">
                  <c:v>4.0967001305541801</c:v>
                </c:pt>
                <c:pt idx="13">
                  <c:v>3.5969272480795302</c:v>
                </c:pt>
                <c:pt idx="14">
                  <c:v>3.4786869181773641</c:v>
                </c:pt>
                <c:pt idx="15">
                  <c:v>3.5962776134979992</c:v>
                </c:pt>
                <c:pt idx="16">
                  <c:v>4.0523093582108194</c:v>
                </c:pt>
              </c:numCache>
            </c:numRef>
          </c:val>
          <c:extLst>
            <c:ext xmlns:c16="http://schemas.microsoft.com/office/drawing/2014/chart" uri="{C3380CC4-5D6E-409C-BE32-E72D297353CC}">
              <c16:uniqueId val="{00000007-0F15-4338-8E47-F92677C01E9E}"/>
            </c:ext>
          </c:extLst>
        </c:ser>
        <c:ser>
          <c:idx val="1"/>
          <c:order val="8"/>
          <c:tx>
            <c:strRef>
              <c:f>'Graf 6+7'!$B$28</c:f>
              <c:strCache>
                <c:ptCount val="1"/>
                <c:pt idx="0">
                  <c:v>Konzervatoř</c:v>
                </c:pt>
              </c:strCache>
            </c:strRef>
          </c:tx>
          <c:spPr>
            <a:ln>
              <a:noFill/>
              <a:prstDash val="sysDash"/>
            </a:ln>
          </c:spPr>
          <c:invertIfNegative val="0"/>
          <c:cat>
            <c:numRef>
              <c:f>'Graf 6+7'!$H$2:$X$2</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'Graf 6+7'!$H$28:$X$28</c:f>
              <c:numCache>
                <c:formatCode>0.0</c:formatCode>
                <c:ptCount val="17"/>
                <c:pt idx="0">
                  <c:v>0.57604084026077063</c:v>
                </c:pt>
                <c:pt idx="1">
                  <c:v>0.57441612492690808</c:v>
                </c:pt>
                <c:pt idx="2">
                  <c:v>0.60397499824425871</c:v>
                </c:pt>
                <c:pt idx="3">
                  <c:v>0.70489887003648466</c:v>
                </c:pt>
                <c:pt idx="4">
                  <c:v>0.68857254985907457</c:v>
                </c:pt>
                <c:pt idx="5">
                  <c:v>0.69142411062785769</c:v>
                </c:pt>
                <c:pt idx="6">
                  <c:v>0.83539239910577712</c:v>
                </c:pt>
                <c:pt idx="7">
                  <c:v>0.91138177236455264</c:v>
                </c:pt>
                <c:pt idx="8">
                  <c:v>0.91272104962920697</c:v>
                </c:pt>
                <c:pt idx="9">
                  <c:v>0.91796787112451061</c:v>
                </c:pt>
                <c:pt idx="10">
                  <c:v>0.65077910174152154</c:v>
                </c:pt>
                <c:pt idx="11">
                  <c:v>0.789760348583878</c:v>
                </c:pt>
                <c:pt idx="12">
                  <c:v>0.9769054157475352</c:v>
                </c:pt>
                <c:pt idx="13">
                  <c:v>0.97153185720741075</c:v>
                </c:pt>
                <c:pt idx="14">
                  <c:v>0.97545766335575246</c:v>
                </c:pt>
                <c:pt idx="15">
                  <c:v>0.90450513132718735</c:v>
                </c:pt>
                <c:pt idx="16">
                  <c:v>0.88709341551788767</c:v>
                </c:pt>
              </c:numCache>
            </c:numRef>
          </c:val>
          <c:extLst>
            <c:ext xmlns:c16="http://schemas.microsoft.com/office/drawing/2014/chart" uri="{C3380CC4-5D6E-409C-BE32-E72D297353CC}">
              <c16:uniqueId val="{00000008-0F15-4338-8E47-F92677C01E9E}"/>
            </c:ext>
          </c:extLst>
        </c:ser>
        <c:dLbls>
          <c:showLegendKey val="0"/>
          <c:showVal val="0"/>
          <c:showCatName val="0"/>
          <c:showSerName val="0"/>
          <c:showPercent val="0"/>
          <c:showBubbleSize val="0"/>
        </c:dLbls>
        <c:gapWidth val="30"/>
        <c:overlap val="100"/>
        <c:axId val="179123712"/>
        <c:axId val="179125248"/>
      </c:barChart>
      <c:catAx>
        <c:axId val="179123712"/>
        <c:scaling>
          <c:orientation val="minMax"/>
        </c:scaling>
        <c:delete val="0"/>
        <c:axPos val="b"/>
        <c:numFmt formatCode="General" sourceLinked="1"/>
        <c:majorTickMark val="out"/>
        <c:minorTickMark val="none"/>
        <c:tickLblPos val="nextTo"/>
        <c:txPr>
          <a:bodyPr rot="-2700000" vert="horz"/>
          <a:lstStyle/>
          <a:p>
            <a:pPr>
              <a:defRPr/>
            </a:pPr>
            <a:endParaRPr lang="cs-CZ"/>
          </a:p>
        </c:txPr>
        <c:crossAx val="179125248"/>
        <c:crosses val="autoZero"/>
        <c:auto val="1"/>
        <c:lblAlgn val="ctr"/>
        <c:lblOffset val="100"/>
        <c:noMultiLvlLbl val="0"/>
      </c:catAx>
      <c:valAx>
        <c:axId val="179125248"/>
        <c:scaling>
          <c:orientation val="minMax"/>
          <c:max val="100"/>
        </c:scaling>
        <c:delete val="0"/>
        <c:axPos val="l"/>
        <c:majorGridlines/>
        <c:title>
          <c:tx>
            <c:rich>
              <a:bodyPr rot="-5400000" vert="horz"/>
              <a:lstStyle/>
              <a:p>
                <a:pPr>
                  <a:defRPr/>
                </a:pPr>
                <a:r>
                  <a:rPr lang="en-US"/>
                  <a:t>podíl (%)</a:t>
                </a:r>
              </a:p>
            </c:rich>
          </c:tx>
          <c:layout/>
          <c:overlay val="0"/>
        </c:title>
        <c:numFmt formatCode="0" sourceLinked="0"/>
        <c:majorTickMark val="out"/>
        <c:minorTickMark val="none"/>
        <c:tickLblPos val="nextTo"/>
        <c:txPr>
          <a:bodyPr rot="0" vert="horz"/>
          <a:lstStyle/>
          <a:p>
            <a:pPr>
              <a:defRPr/>
            </a:pPr>
            <a:endParaRPr lang="cs-CZ"/>
          </a:p>
        </c:txPr>
        <c:crossAx val="179123712"/>
        <c:crosses val="autoZero"/>
        <c:crossBetween val="between"/>
      </c:valAx>
    </c:plotArea>
    <c:legend>
      <c:legendPos val="r"/>
      <c:layout>
        <c:manualLayout>
          <c:xMode val="edge"/>
          <c:yMode val="edge"/>
          <c:x val="0.63795396825396822"/>
          <c:y val="0.12195516632172848"/>
          <c:w val="0.36028238095238097"/>
          <c:h val="0.75468033166130144"/>
        </c:manualLayout>
      </c:layout>
      <c:overlay val="0"/>
    </c:legend>
    <c:plotVisOnly val="1"/>
    <c:dispBlanksAs val="gap"/>
    <c:showDLblsOverMax val="0"/>
  </c:chart>
  <c:spPr>
    <a:ln>
      <a:solidFill>
        <a:schemeClr val="bg1">
          <a:lumMod val="75000"/>
        </a:schemeClr>
      </a:solidFill>
    </a:ln>
  </c:spPr>
  <c:txPr>
    <a:bodyPr/>
    <a:lstStyle/>
    <a:p>
      <a:pPr>
        <a:defRPr sz="900" b="0" i="0" u="none" strike="noStrike" baseline="0">
          <a:solidFill>
            <a:srgbClr val="000000"/>
          </a:solidFill>
          <a:latin typeface="Arial"/>
          <a:ea typeface="Arial"/>
          <a:cs typeface="Arial"/>
        </a:defRPr>
      </a:pPr>
      <a:endParaRPr lang="cs-CZ"/>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60"/>
            </a:pPr>
            <a:r>
              <a:rPr lang="cs-CZ" sz="960"/>
              <a:t>Vývoj skupin oborů</a:t>
            </a:r>
            <a:r>
              <a:rPr lang="cs-CZ" sz="960" baseline="0"/>
              <a:t> SŠ - n</a:t>
            </a:r>
            <a:r>
              <a:rPr lang="cs-CZ" sz="960"/>
              <a:t>ižší odborné vzdělání</a:t>
            </a:r>
          </a:p>
          <a:p>
            <a:pPr>
              <a:defRPr sz="960"/>
            </a:pPr>
            <a:r>
              <a:rPr lang="cs-CZ" sz="960"/>
              <a:t>s výučním listem</a:t>
            </a:r>
          </a:p>
        </c:rich>
      </c:tx>
      <c:layout>
        <c:manualLayout>
          <c:xMode val="edge"/>
          <c:yMode val="edge"/>
          <c:x val="0.11082972181942358"/>
          <c:y val="0"/>
        </c:manualLayout>
      </c:layout>
      <c:overlay val="0"/>
    </c:title>
    <c:autoTitleDeleted val="0"/>
    <c:plotArea>
      <c:layout>
        <c:manualLayout>
          <c:layoutTarget val="inner"/>
          <c:xMode val="edge"/>
          <c:yMode val="edge"/>
          <c:x val="0.11685937225562702"/>
          <c:y val="0.12962962962962962"/>
          <c:w val="0.56269058794512561"/>
          <c:h val="0.71670020414114932"/>
        </c:manualLayout>
      </c:layout>
      <c:lineChart>
        <c:grouping val="standard"/>
        <c:varyColors val="0"/>
        <c:ser>
          <c:idx val="0"/>
          <c:order val="0"/>
          <c:tx>
            <c:strRef>
              <c:f>'ŽáciSŠ-skupiny'!$B$5</c:f>
              <c:strCache>
                <c:ptCount val="1"/>
                <c:pt idx="0">
                  <c:v>Obchod, služby a ostatní</c:v>
                </c:pt>
              </c:strCache>
            </c:strRef>
          </c:tx>
          <c:marker>
            <c:symbol val="none"/>
          </c:marker>
          <c:cat>
            <c:numRef>
              <c:f>'ŽáciSŠ-skupiny'!$C$2:$R$2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'ŽáciSŠ-skupiny'!$C$5:$R$5</c:f>
              <c:numCache>
                <c:formatCode>General</c:formatCode>
                <c:ptCount val="16"/>
                <c:pt idx="0">
                  <c:v>388</c:v>
                </c:pt>
                <c:pt idx="1">
                  <c:v>393</c:v>
                </c:pt>
                <c:pt idx="2">
                  <c:v>382</c:v>
                </c:pt>
                <c:pt idx="3">
                  <c:v>370</c:v>
                </c:pt>
                <c:pt idx="4">
                  <c:v>397</c:v>
                </c:pt>
                <c:pt idx="5">
                  <c:v>375</c:v>
                </c:pt>
                <c:pt idx="6">
                  <c:v>319</c:v>
                </c:pt>
                <c:pt idx="7">
                  <c:v>329</c:v>
                </c:pt>
                <c:pt idx="8">
                  <c:v>365</c:v>
                </c:pt>
                <c:pt idx="9">
                  <c:v>358</c:v>
                </c:pt>
                <c:pt idx="10">
                  <c:v>343</c:v>
                </c:pt>
                <c:pt idx="11">
                  <c:v>320</c:v>
                </c:pt>
                <c:pt idx="12">
                  <c:v>330</c:v>
                </c:pt>
                <c:pt idx="13">
                  <c:v>344</c:v>
                </c:pt>
                <c:pt idx="14">
                  <c:v>345</c:v>
                </c:pt>
                <c:pt idx="15">
                  <c:v>356</c:v>
                </c:pt>
              </c:numCache>
            </c:numRef>
          </c:val>
          <c:smooth val="0"/>
          <c:extLst>
            <c:ext xmlns:c16="http://schemas.microsoft.com/office/drawing/2014/chart" uri="{C3380CC4-5D6E-409C-BE32-E72D297353CC}">
              <c16:uniqueId val="{00000000-5E80-46BE-AD0F-F906A50D5A87}"/>
            </c:ext>
          </c:extLst>
        </c:ser>
        <c:ser>
          <c:idx val="1"/>
          <c:order val="1"/>
          <c:tx>
            <c:strRef>
              <c:f>'ŽáciSŠ-skupiny'!$B$6</c:f>
              <c:strCache>
                <c:ptCount val="1"/>
                <c:pt idx="0">
                  <c:v>Technické obory</c:v>
                </c:pt>
              </c:strCache>
            </c:strRef>
          </c:tx>
          <c:marker>
            <c:symbol val="none"/>
          </c:marker>
          <c:cat>
            <c:numRef>
              <c:f>'ŽáciSŠ-skupiny'!$C$2:$R$2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'ŽáciSŠ-skupiny'!$C$6:$R$6</c:f>
              <c:numCache>
                <c:formatCode>General</c:formatCode>
                <c:ptCount val="16"/>
                <c:pt idx="0">
                  <c:v>329</c:v>
                </c:pt>
                <c:pt idx="1">
                  <c:v>279</c:v>
                </c:pt>
                <c:pt idx="2">
                  <c:v>259</c:v>
                </c:pt>
                <c:pt idx="3">
                  <c:v>248</c:v>
                </c:pt>
                <c:pt idx="4">
                  <c:v>241</c:v>
                </c:pt>
                <c:pt idx="5">
                  <c:v>203</c:v>
                </c:pt>
                <c:pt idx="6">
                  <c:v>159</c:v>
                </c:pt>
                <c:pt idx="7">
                  <c:v>169</c:v>
                </c:pt>
                <c:pt idx="8">
                  <c:v>128</c:v>
                </c:pt>
                <c:pt idx="9">
                  <c:v>135</c:v>
                </c:pt>
                <c:pt idx="10">
                  <c:v>149</c:v>
                </c:pt>
                <c:pt idx="11">
                  <c:v>143</c:v>
                </c:pt>
                <c:pt idx="12">
                  <c:v>134</c:v>
                </c:pt>
                <c:pt idx="13">
                  <c:v>136</c:v>
                </c:pt>
                <c:pt idx="14">
                  <c:v>156</c:v>
                </c:pt>
                <c:pt idx="15">
                  <c:v>158</c:v>
                </c:pt>
              </c:numCache>
            </c:numRef>
          </c:val>
          <c:smooth val="0"/>
          <c:extLst>
            <c:ext xmlns:c16="http://schemas.microsoft.com/office/drawing/2014/chart" uri="{C3380CC4-5D6E-409C-BE32-E72D297353CC}">
              <c16:uniqueId val="{00000001-5E80-46BE-AD0F-F906A50D5A87}"/>
            </c:ext>
          </c:extLst>
        </c:ser>
        <c:ser>
          <c:idx val="2"/>
          <c:order val="2"/>
          <c:tx>
            <c:strRef>
              <c:f>'ŽáciSŠ-skupiny'!$B$7</c:f>
              <c:strCache>
                <c:ptCount val="1"/>
                <c:pt idx="0">
                  <c:v>Přírodovědné obory</c:v>
                </c:pt>
              </c:strCache>
            </c:strRef>
          </c:tx>
          <c:marker>
            <c:symbol val="none"/>
          </c:marker>
          <c:cat>
            <c:numRef>
              <c:f>'ŽáciSŠ-skupiny'!$C$2:$R$2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'ŽáciSŠ-skupiny'!$C$7:$R$7</c:f>
              <c:numCache>
                <c:formatCode>General</c:formatCode>
                <c:ptCount val="16"/>
                <c:pt idx="0">
                  <c:v>145</c:v>
                </c:pt>
                <c:pt idx="1">
                  <c:v>126</c:v>
                </c:pt>
                <c:pt idx="2">
                  <c:v>105</c:v>
                </c:pt>
                <c:pt idx="3">
                  <c:v>107</c:v>
                </c:pt>
                <c:pt idx="4">
                  <c:v>95</c:v>
                </c:pt>
                <c:pt idx="5">
                  <c:v>83</c:v>
                </c:pt>
                <c:pt idx="6">
                  <c:v>73</c:v>
                </c:pt>
                <c:pt idx="7">
                  <c:v>88</c:v>
                </c:pt>
                <c:pt idx="8">
                  <c:v>79</c:v>
                </c:pt>
                <c:pt idx="9">
                  <c:v>83</c:v>
                </c:pt>
                <c:pt idx="10">
                  <c:v>79</c:v>
                </c:pt>
                <c:pt idx="11">
                  <c:v>80</c:v>
                </c:pt>
                <c:pt idx="12">
                  <c:v>82</c:v>
                </c:pt>
                <c:pt idx="13">
                  <c:v>90</c:v>
                </c:pt>
                <c:pt idx="14">
                  <c:v>87</c:v>
                </c:pt>
                <c:pt idx="15">
                  <c:v>79</c:v>
                </c:pt>
              </c:numCache>
            </c:numRef>
          </c:val>
          <c:smooth val="0"/>
          <c:extLst>
            <c:ext xmlns:c16="http://schemas.microsoft.com/office/drawing/2014/chart" uri="{C3380CC4-5D6E-409C-BE32-E72D297353CC}">
              <c16:uniqueId val="{00000002-5E80-46BE-AD0F-F906A50D5A87}"/>
            </c:ext>
          </c:extLst>
        </c:ser>
        <c:dLbls>
          <c:showLegendKey val="0"/>
          <c:showVal val="0"/>
          <c:showCatName val="0"/>
          <c:showSerName val="0"/>
          <c:showPercent val="0"/>
          <c:showBubbleSize val="0"/>
        </c:dLbls>
        <c:smooth val="0"/>
        <c:axId val="120393088"/>
        <c:axId val="120460416"/>
      </c:lineChart>
      <c:catAx>
        <c:axId val="120393088"/>
        <c:scaling>
          <c:orientation val="minMax"/>
        </c:scaling>
        <c:delete val="0"/>
        <c:axPos val="b"/>
        <c:majorGridlines/>
        <c:numFmt formatCode="General" sourceLinked="1"/>
        <c:majorTickMark val="out"/>
        <c:minorTickMark val="none"/>
        <c:tickLblPos val="nextTo"/>
        <c:txPr>
          <a:bodyPr rot="-2700000"/>
          <a:lstStyle/>
          <a:p>
            <a:pPr>
              <a:defRPr/>
            </a:pPr>
            <a:endParaRPr lang="cs-CZ"/>
          </a:p>
        </c:txPr>
        <c:crossAx val="120460416"/>
        <c:crosses val="autoZero"/>
        <c:auto val="1"/>
        <c:lblAlgn val="ctr"/>
        <c:lblOffset val="100"/>
        <c:tickMarkSkip val="3"/>
        <c:noMultiLvlLbl val="0"/>
      </c:catAx>
      <c:valAx>
        <c:axId val="120460416"/>
        <c:scaling>
          <c:orientation val="minMax"/>
        </c:scaling>
        <c:delete val="0"/>
        <c:axPos val="l"/>
        <c:majorGridlines/>
        <c:title>
          <c:tx>
            <c:rich>
              <a:bodyPr/>
              <a:lstStyle/>
              <a:p>
                <a:pPr>
                  <a:defRPr b="0"/>
                </a:pPr>
                <a:r>
                  <a:rPr lang="cs-CZ" b="0" dirty="0"/>
                  <a:t>počet žáků</a:t>
                </a:r>
              </a:p>
            </c:rich>
          </c:tx>
          <c:layout/>
          <c:overlay val="0"/>
        </c:title>
        <c:numFmt formatCode="General" sourceLinked="1"/>
        <c:majorTickMark val="out"/>
        <c:minorTickMark val="none"/>
        <c:tickLblPos val="nextTo"/>
        <c:crossAx val="120393088"/>
        <c:crosses val="autoZero"/>
        <c:crossBetween val="between"/>
      </c:valAx>
    </c:plotArea>
    <c:legend>
      <c:legendPos val="r"/>
      <c:layout>
        <c:manualLayout>
          <c:xMode val="edge"/>
          <c:yMode val="edge"/>
          <c:x val="0.68842257645005667"/>
          <c:y val="0.39208989501312336"/>
          <c:w val="0.29377987279188916"/>
          <c:h val="0.35970909886264218"/>
        </c:manualLayout>
      </c:layout>
      <c:overlay val="0"/>
    </c:legend>
    <c:plotVisOnly val="1"/>
    <c:dispBlanksAs val="gap"/>
    <c:showDLblsOverMax val="0"/>
  </c:chart>
  <c:spPr>
    <a:ln>
      <a:solidFill>
        <a:schemeClr val="bg1">
          <a:lumMod val="75000"/>
        </a:schemeClr>
      </a:solidFill>
    </a:ln>
  </c:spPr>
  <c:txPr>
    <a:bodyPr/>
    <a:lstStyle/>
    <a:p>
      <a:pPr>
        <a:defRPr sz="900">
          <a:latin typeface="Arial" panose="020B0604020202020204" pitchFamily="34" charset="0"/>
          <a:cs typeface="Arial" panose="020B0604020202020204" pitchFamily="34" charset="0"/>
        </a:defRPr>
      </a:pPr>
      <a:endParaRPr lang="cs-CZ"/>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60"/>
            </a:pPr>
            <a:r>
              <a:rPr lang="cs-CZ" sz="960"/>
              <a:t>Vývoj skupin oborů</a:t>
            </a:r>
            <a:r>
              <a:rPr lang="cs-CZ" sz="960" baseline="0"/>
              <a:t> SŠ - střední odborné vzdělání</a:t>
            </a:r>
          </a:p>
          <a:p>
            <a:pPr>
              <a:defRPr sz="960"/>
            </a:pPr>
            <a:r>
              <a:rPr lang="cs-CZ" sz="960" baseline="0"/>
              <a:t>s výučním listem</a:t>
            </a:r>
            <a:endParaRPr lang="cs-CZ" sz="960"/>
          </a:p>
        </c:rich>
      </c:tx>
      <c:layout>
        <c:manualLayout>
          <c:xMode val="edge"/>
          <c:yMode val="edge"/>
          <c:x val="0.11729031432046604"/>
          <c:y val="0"/>
        </c:manualLayout>
      </c:layout>
      <c:overlay val="0"/>
    </c:title>
    <c:autoTitleDeleted val="0"/>
    <c:plotArea>
      <c:layout>
        <c:manualLayout>
          <c:layoutTarget val="inner"/>
          <c:xMode val="edge"/>
          <c:yMode val="edge"/>
          <c:x val="0.12817824438611841"/>
          <c:y val="0.13775974649510275"/>
          <c:w val="0.55380834062408868"/>
          <c:h val="0.71670020414114932"/>
        </c:manualLayout>
      </c:layout>
      <c:lineChart>
        <c:grouping val="standard"/>
        <c:varyColors val="0"/>
        <c:ser>
          <c:idx val="1"/>
          <c:order val="0"/>
          <c:tx>
            <c:strRef>
              <c:f>'ŽáciSŠ-skupiny'!$B$9</c:f>
              <c:strCache>
                <c:ptCount val="1"/>
                <c:pt idx="0">
                  <c:v>Obchod, služby a ostatní</c:v>
                </c:pt>
              </c:strCache>
            </c:strRef>
          </c:tx>
          <c:spPr>
            <a:ln>
              <a:solidFill>
                <a:schemeClr val="accent1"/>
              </a:solidFill>
            </a:ln>
          </c:spPr>
          <c:marker>
            <c:symbol val="none"/>
          </c:marker>
          <c:cat>
            <c:numRef>
              <c:f>'ŽáciSŠ-skupiny'!$C$2:$R$2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'ŽáciSŠ-skupiny'!$C$9:$R$9</c:f>
              <c:numCache>
                <c:formatCode>General</c:formatCode>
                <c:ptCount val="16"/>
                <c:pt idx="0">
                  <c:v>3090</c:v>
                </c:pt>
                <c:pt idx="1">
                  <c:v>2906</c:v>
                </c:pt>
                <c:pt idx="2">
                  <c:v>2611</c:v>
                </c:pt>
                <c:pt idx="3">
                  <c:v>2490</c:v>
                </c:pt>
                <c:pt idx="4">
                  <c:v>2220</c:v>
                </c:pt>
                <c:pt idx="5">
                  <c:v>2118</c:v>
                </c:pt>
                <c:pt idx="6">
                  <c:v>1984</c:v>
                </c:pt>
                <c:pt idx="7">
                  <c:v>1910</c:v>
                </c:pt>
                <c:pt idx="8">
                  <c:v>1805</c:v>
                </c:pt>
                <c:pt idx="9">
                  <c:v>1767</c:v>
                </c:pt>
                <c:pt idx="10">
                  <c:v>1705</c:v>
                </c:pt>
                <c:pt idx="11">
                  <c:v>1713</c:v>
                </c:pt>
                <c:pt idx="12">
                  <c:v>1713</c:v>
                </c:pt>
                <c:pt idx="13">
                  <c:v>1741</c:v>
                </c:pt>
                <c:pt idx="14">
                  <c:v>1743</c:v>
                </c:pt>
                <c:pt idx="15">
                  <c:v>1761</c:v>
                </c:pt>
              </c:numCache>
            </c:numRef>
          </c:val>
          <c:smooth val="0"/>
          <c:extLst>
            <c:ext xmlns:c16="http://schemas.microsoft.com/office/drawing/2014/chart" uri="{C3380CC4-5D6E-409C-BE32-E72D297353CC}">
              <c16:uniqueId val="{00000000-2A80-4968-B0A1-A2D365EBCBB4}"/>
            </c:ext>
          </c:extLst>
        </c:ser>
        <c:ser>
          <c:idx val="0"/>
          <c:order val="1"/>
          <c:tx>
            <c:strRef>
              <c:f>'ŽáciSŠ-skupiny'!$B$8</c:f>
              <c:strCache>
                <c:ptCount val="1"/>
                <c:pt idx="0">
                  <c:v>Technické obory</c:v>
                </c:pt>
              </c:strCache>
            </c:strRef>
          </c:tx>
          <c:spPr>
            <a:ln>
              <a:solidFill>
                <a:schemeClr val="accent2"/>
              </a:solidFill>
            </a:ln>
          </c:spPr>
          <c:marker>
            <c:symbol val="none"/>
          </c:marker>
          <c:cat>
            <c:numRef>
              <c:f>'ŽáciSŠ-skupiny'!$C$2:$R$2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'ŽáciSŠ-skupiny'!$C$8:$R$8</c:f>
              <c:numCache>
                <c:formatCode>General</c:formatCode>
                <c:ptCount val="16"/>
                <c:pt idx="0">
                  <c:v>2910</c:v>
                </c:pt>
                <c:pt idx="1">
                  <c:v>2730</c:v>
                </c:pt>
                <c:pt idx="2">
                  <c:v>2572</c:v>
                </c:pt>
                <c:pt idx="3">
                  <c:v>2642</c:v>
                </c:pt>
                <c:pt idx="4">
                  <c:v>2483</c:v>
                </c:pt>
                <c:pt idx="5">
                  <c:v>2375</c:v>
                </c:pt>
                <c:pt idx="6">
                  <c:v>2217</c:v>
                </c:pt>
                <c:pt idx="7">
                  <c:v>2195</c:v>
                </c:pt>
                <c:pt idx="8">
                  <c:v>2222</c:v>
                </c:pt>
                <c:pt idx="9">
                  <c:v>2244</c:v>
                </c:pt>
                <c:pt idx="10">
                  <c:v>2213</c:v>
                </c:pt>
                <c:pt idx="11">
                  <c:v>2094</c:v>
                </c:pt>
                <c:pt idx="12">
                  <c:v>2143</c:v>
                </c:pt>
                <c:pt idx="13">
                  <c:v>2213</c:v>
                </c:pt>
                <c:pt idx="14">
                  <c:v>2228</c:v>
                </c:pt>
                <c:pt idx="15">
                  <c:v>2408</c:v>
                </c:pt>
              </c:numCache>
            </c:numRef>
          </c:val>
          <c:smooth val="0"/>
          <c:extLst>
            <c:ext xmlns:c16="http://schemas.microsoft.com/office/drawing/2014/chart" uri="{C3380CC4-5D6E-409C-BE32-E72D297353CC}">
              <c16:uniqueId val="{00000001-2A80-4968-B0A1-A2D365EBCBB4}"/>
            </c:ext>
          </c:extLst>
        </c:ser>
        <c:ser>
          <c:idx val="2"/>
          <c:order val="2"/>
          <c:tx>
            <c:strRef>
              <c:f>'ŽáciSŠ-skupiny'!$B$10</c:f>
              <c:strCache>
                <c:ptCount val="1"/>
                <c:pt idx="0">
                  <c:v>Přírodovědné obory</c:v>
                </c:pt>
              </c:strCache>
            </c:strRef>
          </c:tx>
          <c:marker>
            <c:symbol val="none"/>
          </c:marker>
          <c:cat>
            <c:numRef>
              <c:f>'ŽáciSŠ-skupiny'!$C$2:$R$2</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'ŽáciSŠ-skupiny'!$C$10:$R$10</c:f>
              <c:numCache>
                <c:formatCode>General</c:formatCode>
                <c:ptCount val="16"/>
                <c:pt idx="0">
                  <c:v>418</c:v>
                </c:pt>
                <c:pt idx="1">
                  <c:v>414</c:v>
                </c:pt>
                <c:pt idx="2">
                  <c:v>400</c:v>
                </c:pt>
                <c:pt idx="3">
                  <c:v>416</c:v>
                </c:pt>
                <c:pt idx="4">
                  <c:v>407</c:v>
                </c:pt>
                <c:pt idx="5">
                  <c:v>415</c:v>
                </c:pt>
                <c:pt idx="6">
                  <c:v>412</c:v>
                </c:pt>
                <c:pt idx="7">
                  <c:v>433</c:v>
                </c:pt>
                <c:pt idx="8">
                  <c:v>432</c:v>
                </c:pt>
                <c:pt idx="9">
                  <c:v>416</c:v>
                </c:pt>
                <c:pt idx="10">
                  <c:v>395</c:v>
                </c:pt>
                <c:pt idx="11">
                  <c:v>379</c:v>
                </c:pt>
                <c:pt idx="12">
                  <c:v>408</c:v>
                </c:pt>
                <c:pt idx="13">
                  <c:v>429</c:v>
                </c:pt>
                <c:pt idx="14">
                  <c:v>456</c:v>
                </c:pt>
                <c:pt idx="15">
                  <c:v>498</c:v>
                </c:pt>
              </c:numCache>
            </c:numRef>
          </c:val>
          <c:smooth val="0"/>
          <c:extLst>
            <c:ext xmlns:c16="http://schemas.microsoft.com/office/drawing/2014/chart" uri="{C3380CC4-5D6E-409C-BE32-E72D297353CC}">
              <c16:uniqueId val="{00000002-2A80-4968-B0A1-A2D365EBCBB4}"/>
            </c:ext>
          </c:extLst>
        </c:ser>
        <c:dLbls>
          <c:showLegendKey val="0"/>
          <c:showVal val="0"/>
          <c:showCatName val="0"/>
          <c:showSerName val="0"/>
          <c:showPercent val="0"/>
          <c:showBubbleSize val="0"/>
        </c:dLbls>
        <c:smooth val="0"/>
        <c:axId val="120475008"/>
        <c:axId val="120480896"/>
      </c:lineChart>
      <c:catAx>
        <c:axId val="120475008"/>
        <c:scaling>
          <c:orientation val="minMax"/>
        </c:scaling>
        <c:delete val="0"/>
        <c:axPos val="b"/>
        <c:majorGridlines/>
        <c:numFmt formatCode="General" sourceLinked="1"/>
        <c:majorTickMark val="out"/>
        <c:minorTickMark val="none"/>
        <c:tickLblPos val="nextTo"/>
        <c:txPr>
          <a:bodyPr rot="-2700000"/>
          <a:lstStyle/>
          <a:p>
            <a:pPr>
              <a:defRPr/>
            </a:pPr>
            <a:endParaRPr lang="cs-CZ"/>
          </a:p>
        </c:txPr>
        <c:crossAx val="120480896"/>
        <c:crosses val="autoZero"/>
        <c:auto val="1"/>
        <c:lblAlgn val="ctr"/>
        <c:lblOffset val="100"/>
        <c:tickMarkSkip val="3"/>
        <c:noMultiLvlLbl val="0"/>
      </c:catAx>
      <c:valAx>
        <c:axId val="120480896"/>
        <c:scaling>
          <c:orientation val="minMax"/>
        </c:scaling>
        <c:delete val="0"/>
        <c:axPos val="l"/>
        <c:majorGridlines/>
        <c:title>
          <c:tx>
            <c:rich>
              <a:bodyPr/>
              <a:lstStyle/>
              <a:p>
                <a:pPr>
                  <a:defRPr sz="900"/>
                </a:pPr>
                <a:r>
                  <a:rPr lang="cs-CZ" sz="900" b="0" i="0" baseline="0" dirty="0">
                    <a:effectLst/>
                  </a:rPr>
                  <a:t>počet žáků</a:t>
                </a:r>
                <a:endParaRPr lang="cs-CZ" sz="900" dirty="0">
                  <a:effectLst/>
                </a:endParaRPr>
              </a:p>
            </c:rich>
          </c:tx>
          <c:layout/>
          <c:overlay val="0"/>
        </c:title>
        <c:numFmt formatCode="General" sourceLinked="1"/>
        <c:majorTickMark val="out"/>
        <c:minorTickMark val="none"/>
        <c:tickLblPos val="nextTo"/>
        <c:crossAx val="120475008"/>
        <c:crosses val="autoZero"/>
        <c:crossBetween val="between"/>
      </c:valAx>
    </c:plotArea>
    <c:legend>
      <c:legendPos val="r"/>
      <c:layout>
        <c:manualLayout>
          <c:xMode val="edge"/>
          <c:yMode val="edge"/>
          <c:x val="0.68816074657334514"/>
          <c:y val="0.37820100612423452"/>
          <c:w val="0.31183925342665503"/>
          <c:h val="0.35970909886264235"/>
        </c:manualLayout>
      </c:layout>
      <c:overlay val="0"/>
    </c:legend>
    <c:plotVisOnly val="1"/>
    <c:dispBlanksAs val="gap"/>
    <c:showDLblsOverMax val="0"/>
  </c:chart>
  <c:spPr>
    <a:ln>
      <a:solidFill>
        <a:schemeClr val="bg1">
          <a:lumMod val="75000"/>
        </a:schemeClr>
      </a:solidFill>
    </a:ln>
  </c:spPr>
  <c:txPr>
    <a:bodyPr/>
    <a:lstStyle/>
    <a:p>
      <a:pPr>
        <a:defRPr sz="900">
          <a:latin typeface="Arial" panose="020B0604020202020204" pitchFamily="34" charset="0"/>
          <a:cs typeface="Arial" panose="020B0604020202020204" pitchFamily="34" charset="0"/>
        </a:defRPr>
      </a:pPr>
      <a:endParaRPr lang="cs-CZ"/>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343566-9511-4A8D-AD75-71058789F178}"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cs-CZ"/>
        </a:p>
      </dgm:t>
    </dgm:pt>
    <dgm:pt modelId="{7E793B7F-09B4-4A33-B34A-37E6230A51A0}">
      <dgm:prSet phldrT="[Text]" custT="1"/>
      <dgm:spPr/>
      <dgm:t>
        <a:bodyPr/>
        <a:lstStyle/>
        <a:p>
          <a:r>
            <a:rPr lang="cs-CZ" sz="1800" b="1" dirty="0" smtClean="0"/>
            <a:t>Analytická část</a:t>
          </a:r>
          <a:endParaRPr lang="cs-CZ" sz="1800" b="1" dirty="0"/>
        </a:p>
      </dgm:t>
    </dgm:pt>
    <dgm:pt modelId="{79DA4A99-E13A-471B-8856-AD931784126A}" type="parTrans" cxnId="{578EFD30-7716-4536-8692-207C9BA100A2}">
      <dgm:prSet/>
      <dgm:spPr/>
      <dgm:t>
        <a:bodyPr/>
        <a:lstStyle/>
        <a:p>
          <a:endParaRPr lang="cs-CZ"/>
        </a:p>
      </dgm:t>
    </dgm:pt>
    <dgm:pt modelId="{238206AF-701F-476D-83AC-531DADCCAC03}" type="sibTrans" cxnId="{578EFD30-7716-4536-8692-207C9BA100A2}">
      <dgm:prSet/>
      <dgm:spPr/>
      <dgm:t>
        <a:bodyPr/>
        <a:lstStyle/>
        <a:p>
          <a:endParaRPr lang="cs-CZ"/>
        </a:p>
      </dgm:t>
    </dgm:pt>
    <dgm:pt modelId="{2C84ED11-8B69-44FA-8970-6D3D3C9E4422}">
      <dgm:prSet phldrT="[Text]"/>
      <dgm:spPr/>
      <dgm:t>
        <a:bodyPr/>
        <a:lstStyle/>
        <a:p>
          <a:r>
            <a:rPr lang="cs-CZ" sz="1300" dirty="0" smtClean="0"/>
            <a:t>aktualizace dat</a:t>
          </a:r>
          <a:endParaRPr lang="cs-CZ" sz="1300" dirty="0"/>
        </a:p>
      </dgm:t>
    </dgm:pt>
    <dgm:pt modelId="{FCD795BC-5F2C-49A5-A9A9-2C0CA9C67C4D}" type="parTrans" cxnId="{18B4502A-C81F-48EE-8E05-0C2E2CB7EF71}">
      <dgm:prSet/>
      <dgm:spPr/>
      <dgm:t>
        <a:bodyPr/>
        <a:lstStyle/>
        <a:p>
          <a:endParaRPr lang="cs-CZ"/>
        </a:p>
      </dgm:t>
    </dgm:pt>
    <dgm:pt modelId="{0CA28C0D-C217-410A-9A76-206F1856F260}" type="sibTrans" cxnId="{18B4502A-C81F-48EE-8E05-0C2E2CB7EF71}">
      <dgm:prSet/>
      <dgm:spPr/>
      <dgm:t>
        <a:bodyPr/>
        <a:lstStyle/>
        <a:p>
          <a:endParaRPr lang="cs-CZ"/>
        </a:p>
      </dgm:t>
    </dgm:pt>
    <dgm:pt modelId="{1F06625E-276D-4587-937C-08737113549C}">
      <dgm:prSet phldrT="[Text]" custT="1"/>
      <dgm:spPr/>
      <dgm:t>
        <a:bodyPr/>
        <a:lstStyle/>
        <a:p>
          <a:r>
            <a:rPr lang="cs-CZ" sz="1800" b="1" dirty="0" smtClean="0"/>
            <a:t>Stanovení priorit</a:t>
          </a:r>
          <a:endParaRPr lang="cs-CZ" sz="1800" b="1" dirty="0"/>
        </a:p>
      </dgm:t>
    </dgm:pt>
    <dgm:pt modelId="{1B64E6D9-2B88-49C2-9628-4856E0AF2363}" type="parTrans" cxnId="{E1A2F25F-6CAF-4C4C-82CD-7C2BB40C95BA}">
      <dgm:prSet/>
      <dgm:spPr/>
      <dgm:t>
        <a:bodyPr/>
        <a:lstStyle/>
        <a:p>
          <a:endParaRPr lang="cs-CZ"/>
        </a:p>
      </dgm:t>
    </dgm:pt>
    <dgm:pt modelId="{4046D79B-6275-4DED-9965-85EF612AA6F4}" type="sibTrans" cxnId="{E1A2F25F-6CAF-4C4C-82CD-7C2BB40C95BA}">
      <dgm:prSet/>
      <dgm:spPr/>
      <dgm:t>
        <a:bodyPr/>
        <a:lstStyle/>
        <a:p>
          <a:endParaRPr lang="cs-CZ"/>
        </a:p>
      </dgm:t>
    </dgm:pt>
    <dgm:pt modelId="{96F5C0C2-7504-4A81-B689-B1B172F7E701}">
      <dgm:prSet phldrT="[Text]"/>
      <dgm:spPr/>
      <dgm:t>
        <a:bodyPr/>
        <a:lstStyle/>
        <a:p>
          <a:r>
            <a:rPr lang="cs-CZ" sz="1300" dirty="0" smtClean="0"/>
            <a:t>prioritizace jednotlivých cílů</a:t>
          </a:r>
          <a:endParaRPr lang="cs-CZ" sz="1300" dirty="0"/>
        </a:p>
      </dgm:t>
    </dgm:pt>
    <dgm:pt modelId="{64619042-4FF7-413E-AB46-94CFBD3B48E3}" type="parTrans" cxnId="{B48A97B3-FBAE-4171-9B91-BDE8096C293D}">
      <dgm:prSet/>
      <dgm:spPr/>
      <dgm:t>
        <a:bodyPr/>
        <a:lstStyle/>
        <a:p>
          <a:endParaRPr lang="cs-CZ"/>
        </a:p>
      </dgm:t>
    </dgm:pt>
    <dgm:pt modelId="{D7F1FE37-AC26-4A13-B983-C545FA4482E6}" type="sibTrans" cxnId="{B48A97B3-FBAE-4171-9B91-BDE8096C293D}">
      <dgm:prSet/>
      <dgm:spPr/>
      <dgm:t>
        <a:bodyPr/>
        <a:lstStyle/>
        <a:p>
          <a:endParaRPr lang="cs-CZ"/>
        </a:p>
      </dgm:t>
    </dgm:pt>
    <dgm:pt modelId="{3621FE7C-AABC-4D0D-91A7-9403949C9093}">
      <dgm:prSet phldrT="[Text]" custT="1"/>
      <dgm:spPr/>
      <dgm:t>
        <a:bodyPr/>
        <a:lstStyle/>
        <a:p>
          <a:r>
            <a:rPr lang="cs-CZ" sz="1800" b="1" dirty="0" smtClean="0"/>
            <a:t>Roční akční plány 2023, 2024, 2025</a:t>
          </a:r>
          <a:endParaRPr lang="cs-CZ" sz="1800" b="1" dirty="0"/>
        </a:p>
      </dgm:t>
    </dgm:pt>
    <dgm:pt modelId="{E2A0900E-C962-40A1-9A0A-5A7074146172}" type="parTrans" cxnId="{146EFF7E-EC25-4510-A5CB-CBF4BA8566E9}">
      <dgm:prSet/>
      <dgm:spPr/>
      <dgm:t>
        <a:bodyPr/>
        <a:lstStyle/>
        <a:p>
          <a:endParaRPr lang="cs-CZ"/>
        </a:p>
      </dgm:t>
    </dgm:pt>
    <dgm:pt modelId="{8E3D53CB-E0F2-490B-80C7-8EAEBC320283}" type="sibTrans" cxnId="{146EFF7E-EC25-4510-A5CB-CBF4BA8566E9}">
      <dgm:prSet/>
      <dgm:spPr/>
      <dgm:t>
        <a:bodyPr/>
        <a:lstStyle/>
        <a:p>
          <a:endParaRPr lang="cs-CZ"/>
        </a:p>
      </dgm:t>
    </dgm:pt>
    <dgm:pt modelId="{270BC639-EAA7-4500-A9AA-07FF277A44B9}">
      <dgm:prSet phldrT="[Text]"/>
      <dgm:spPr/>
      <dgm:t>
        <a:bodyPr/>
        <a:lstStyle/>
        <a:p>
          <a:r>
            <a:rPr lang="cs-CZ" sz="1300" dirty="0" smtClean="0"/>
            <a:t>rozpracování jednotlivých cílů do konkrétních aktivit</a:t>
          </a:r>
          <a:endParaRPr lang="cs-CZ" sz="1300" dirty="0"/>
        </a:p>
      </dgm:t>
    </dgm:pt>
    <dgm:pt modelId="{81EEFB1B-0843-43C3-A072-A69097A322BF}" type="parTrans" cxnId="{209430B4-996B-4840-BBCC-FED74706D897}">
      <dgm:prSet/>
      <dgm:spPr/>
      <dgm:t>
        <a:bodyPr/>
        <a:lstStyle/>
        <a:p>
          <a:endParaRPr lang="cs-CZ"/>
        </a:p>
      </dgm:t>
    </dgm:pt>
    <dgm:pt modelId="{65CDC93F-75C7-4E84-9B88-DCAA96773507}" type="sibTrans" cxnId="{209430B4-996B-4840-BBCC-FED74706D897}">
      <dgm:prSet/>
      <dgm:spPr/>
      <dgm:t>
        <a:bodyPr/>
        <a:lstStyle/>
        <a:p>
          <a:endParaRPr lang="cs-CZ"/>
        </a:p>
      </dgm:t>
    </dgm:pt>
    <dgm:pt modelId="{B87AE85C-F401-4F30-AB6E-1550F61B659F}">
      <dgm:prSet phldrT="[Text]"/>
      <dgm:spPr/>
      <dgm:t>
        <a:bodyPr/>
        <a:lstStyle/>
        <a:p>
          <a:r>
            <a:rPr lang="cs-CZ" sz="1300" dirty="0" smtClean="0"/>
            <a:t>rešerše zdrojů</a:t>
          </a:r>
          <a:endParaRPr lang="cs-CZ" sz="1300" dirty="0"/>
        </a:p>
      </dgm:t>
    </dgm:pt>
    <dgm:pt modelId="{61B2D162-A4EE-420F-86D6-1686D3AD495B}" type="parTrans" cxnId="{39D5028D-CFFB-4660-8439-102A88173B4F}">
      <dgm:prSet/>
      <dgm:spPr/>
      <dgm:t>
        <a:bodyPr/>
        <a:lstStyle/>
        <a:p>
          <a:endParaRPr lang="cs-CZ"/>
        </a:p>
      </dgm:t>
    </dgm:pt>
    <dgm:pt modelId="{9D526085-D8DD-4263-8D73-D2C0E7C32E61}" type="sibTrans" cxnId="{39D5028D-CFFB-4660-8439-102A88173B4F}">
      <dgm:prSet/>
      <dgm:spPr/>
      <dgm:t>
        <a:bodyPr/>
        <a:lstStyle/>
        <a:p>
          <a:endParaRPr lang="cs-CZ"/>
        </a:p>
      </dgm:t>
    </dgm:pt>
    <dgm:pt modelId="{2B98B028-BF14-462E-83D0-D826EF924CFE}">
      <dgm:prSet phldrT="[Text]"/>
      <dgm:spPr/>
      <dgm:t>
        <a:bodyPr/>
        <a:lstStyle/>
        <a:p>
          <a:r>
            <a:rPr lang="cs-CZ" sz="1300" dirty="0" smtClean="0"/>
            <a:t>SWOT analýza klíčových témat</a:t>
          </a:r>
          <a:endParaRPr lang="cs-CZ" sz="1300" dirty="0"/>
        </a:p>
      </dgm:t>
    </dgm:pt>
    <dgm:pt modelId="{EE72270F-42FC-49D8-95E8-CD0CB842E0EE}" type="parTrans" cxnId="{C6328CCC-DFEB-4AB3-A34F-42E747558F05}">
      <dgm:prSet/>
      <dgm:spPr/>
      <dgm:t>
        <a:bodyPr/>
        <a:lstStyle/>
        <a:p>
          <a:endParaRPr lang="cs-CZ"/>
        </a:p>
      </dgm:t>
    </dgm:pt>
    <dgm:pt modelId="{31B7B685-EC22-4A81-A76B-93AB804DE10C}" type="sibTrans" cxnId="{C6328CCC-DFEB-4AB3-A34F-42E747558F05}">
      <dgm:prSet/>
      <dgm:spPr/>
      <dgm:t>
        <a:bodyPr/>
        <a:lstStyle/>
        <a:p>
          <a:endParaRPr lang="cs-CZ"/>
        </a:p>
      </dgm:t>
    </dgm:pt>
    <dgm:pt modelId="{1066DBA8-9C0E-4EC0-8AC7-66D2B0A593C6}">
      <dgm:prSet phldrT="[Text]"/>
      <dgm:spPr/>
      <dgm:t>
        <a:bodyPr/>
        <a:lstStyle/>
        <a:p>
          <a:r>
            <a:rPr lang="cs-CZ" sz="1300" dirty="0" smtClean="0"/>
            <a:t>stanovení problémů, jejich příčin a cílů (žádoucích změn)</a:t>
          </a:r>
          <a:endParaRPr lang="cs-CZ" sz="1300" dirty="0"/>
        </a:p>
      </dgm:t>
    </dgm:pt>
    <dgm:pt modelId="{2B96BAD0-C5F7-446F-965E-2413E849718B}" type="parTrans" cxnId="{D5A6EF57-76E0-4252-85F3-22A295321F87}">
      <dgm:prSet/>
      <dgm:spPr/>
      <dgm:t>
        <a:bodyPr/>
        <a:lstStyle/>
        <a:p>
          <a:endParaRPr lang="cs-CZ"/>
        </a:p>
      </dgm:t>
    </dgm:pt>
    <dgm:pt modelId="{3B77678D-EC4B-484A-A03B-0F4F1F301A23}" type="sibTrans" cxnId="{D5A6EF57-76E0-4252-85F3-22A295321F87}">
      <dgm:prSet/>
      <dgm:spPr/>
      <dgm:t>
        <a:bodyPr/>
        <a:lstStyle/>
        <a:p>
          <a:endParaRPr lang="cs-CZ"/>
        </a:p>
      </dgm:t>
    </dgm:pt>
    <dgm:pt modelId="{EA9C0AF2-3B01-401F-9420-520EF7B534A9}">
      <dgm:prSet phldrT="[Text]"/>
      <dgm:spPr/>
      <dgm:t>
        <a:bodyPr/>
        <a:lstStyle/>
        <a:p>
          <a:r>
            <a:rPr lang="cs-CZ" sz="1300" dirty="0" smtClean="0"/>
            <a:t>stanovení kritérií a odpovědnosti</a:t>
          </a:r>
          <a:endParaRPr lang="cs-CZ" sz="1300" dirty="0"/>
        </a:p>
      </dgm:t>
    </dgm:pt>
    <dgm:pt modelId="{6F5B55A9-4A1F-435E-A408-FFEDA3DD1EC7}" type="parTrans" cxnId="{A4CACD0F-0BFA-45D2-AB0D-B03EDE9D47E1}">
      <dgm:prSet/>
      <dgm:spPr/>
      <dgm:t>
        <a:bodyPr/>
        <a:lstStyle/>
        <a:p>
          <a:endParaRPr lang="cs-CZ"/>
        </a:p>
      </dgm:t>
    </dgm:pt>
    <dgm:pt modelId="{C0FF286C-7A57-400A-AEE5-3CE4B0734879}" type="sibTrans" cxnId="{A4CACD0F-0BFA-45D2-AB0D-B03EDE9D47E1}">
      <dgm:prSet/>
      <dgm:spPr/>
      <dgm:t>
        <a:bodyPr/>
        <a:lstStyle/>
        <a:p>
          <a:endParaRPr lang="cs-CZ"/>
        </a:p>
      </dgm:t>
    </dgm:pt>
    <dgm:pt modelId="{9892A798-0925-49C4-9FCF-F5A6E3C55C11}">
      <dgm:prSet phldrT="[Text]"/>
      <dgm:spPr/>
      <dgm:t>
        <a:bodyPr/>
        <a:lstStyle/>
        <a:p>
          <a:r>
            <a:rPr lang="cs-CZ" sz="1300" dirty="0" smtClean="0"/>
            <a:t>identifikace potencionálních zdrojů</a:t>
          </a:r>
          <a:endParaRPr lang="cs-CZ" sz="1300" dirty="0"/>
        </a:p>
      </dgm:t>
    </dgm:pt>
    <dgm:pt modelId="{0915D195-F467-47F7-8266-907EB77E72EA}" type="parTrans" cxnId="{27B94ADE-CC27-40C4-A4F4-9B4D6BB9EAAC}">
      <dgm:prSet/>
      <dgm:spPr/>
      <dgm:t>
        <a:bodyPr/>
        <a:lstStyle/>
        <a:p>
          <a:endParaRPr lang="cs-CZ"/>
        </a:p>
      </dgm:t>
    </dgm:pt>
    <dgm:pt modelId="{C1E7521C-565D-4DDC-B5B3-B1100F50547B}" type="sibTrans" cxnId="{27B94ADE-CC27-40C4-A4F4-9B4D6BB9EAAC}">
      <dgm:prSet/>
      <dgm:spPr/>
      <dgm:t>
        <a:bodyPr/>
        <a:lstStyle/>
        <a:p>
          <a:endParaRPr lang="cs-CZ"/>
        </a:p>
      </dgm:t>
    </dgm:pt>
    <dgm:pt modelId="{CA7D13D2-DF0A-48B0-A820-00BC04A4A451}" type="pres">
      <dgm:prSet presAssocID="{AB343566-9511-4A8D-AD75-71058789F178}" presName="linear" presStyleCnt="0">
        <dgm:presLayoutVars>
          <dgm:dir/>
          <dgm:resizeHandles val="exact"/>
        </dgm:presLayoutVars>
      </dgm:prSet>
      <dgm:spPr/>
      <dgm:t>
        <a:bodyPr/>
        <a:lstStyle/>
        <a:p>
          <a:endParaRPr lang="cs-CZ"/>
        </a:p>
      </dgm:t>
    </dgm:pt>
    <dgm:pt modelId="{96CB9AA8-AF5C-473D-9C11-61C4E478900F}" type="pres">
      <dgm:prSet presAssocID="{7E793B7F-09B4-4A33-B34A-37E6230A51A0}" presName="comp" presStyleCnt="0"/>
      <dgm:spPr/>
    </dgm:pt>
    <dgm:pt modelId="{F22A497F-A206-4E70-B5F3-5E537C983EBF}" type="pres">
      <dgm:prSet presAssocID="{7E793B7F-09B4-4A33-B34A-37E6230A51A0}" presName="box" presStyleLbl="node1" presStyleIdx="0" presStyleCnt="3"/>
      <dgm:spPr/>
      <dgm:t>
        <a:bodyPr/>
        <a:lstStyle/>
        <a:p>
          <a:endParaRPr lang="cs-CZ"/>
        </a:p>
      </dgm:t>
    </dgm:pt>
    <dgm:pt modelId="{97FAACF3-C56B-4851-A82A-679F46613582}" type="pres">
      <dgm:prSet presAssocID="{7E793B7F-09B4-4A33-B34A-37E6230A51A0}"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t>
        <a:bodyPr/>
        <a:lstStyle/>
        <a:p>
          <a:endParaRPr lang="cs-CZ"/>
        </a:p>
      </dgm:t>
    </dgm:pt>
    <dgm:pt modelId="{828B96D2-1C16-4781-A1F0-2B6EF4C80AD2}" type="pres">
      <dgm:prSet presAssocID="{7E793B7F-09B4-4A33-B34A-37E6230A51A0}" presName="text" presStyleLbl="node1" presStyleIdx="0" presStyleCnt="3">
        <dgm:presLayoutVars>
          <dgm:bulletEnabled val="1"/>
        </dgm:presLayoutVars>
      </dgm:prSet>
      <dgm:spPr/>
      <dgm:t>
        <a:bodyPr/>
        <a:lstStyle/>
        <a:p>
          <a:endParaRPr lang="cs-CZ"/>
        </a:p>
      </dgm:t>
    </dgm:pt>
    <dgm:pt modelId="{CE3EEAF6-C2B3-4C02-A226-63E9B2852D2B}" type="pres">
      <dgm:prSet presAssocID="{238206AF-701F-476D-83AC-531DADCCAC03}" presName="spacer" presStyleCnt="0"/>
      <dgm:spPr/>
    </dgm:pt>
    <dgm:pt modelId="{CF209215-B8B4-4960-8146-57145174D95A}" type="pres">
      <dgm:prSet presAssocID="{1F06625E-276D-4587-937C-08737113549C}" presName="comp" presStyleCnt="0"/>
      <dgm:spPr/>
    </dgm:pt>
    <dgm:pt modelId="{7E8DA116-1857-4FAC-AA1A-1BD62EB34AB2}" type="pres">
      <dgm:prSet presAssocID="{1F06625E-276D-4587-937C-08737113549C}" presName="box" presStyleLbl="node1" presStyleIdx="1" presStyleCnt="3"/>
      <dgm:spPr/>
      <dgm:t>
        <a:bodyPr/>
        <a:lstStyle/>
        <a:p>
          <a:endParaRPr lang="cs-CZ"/>
        </a:p>
      </dgm:t>
    </dgm:pt>
    <dgm:pt modelId="{ABC06B35-FEEF-4C57-AD6E-EE658E0357E4}" type="pres">
      <dgm:prSet presAssocID="{1F06625E-276D-4587-937C-08737113549C}"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cs-CZ"/>
        </a:p>
      </dgm:t>
    </dgm:pt>
    <dgm:pt modelId="{042A3D3C-8BBA-4B0A-A506-5F2E56453643}" type="pres">
      <dgm:prSet presAssocID="{1F06625E-276D-4587-937C-08737113549C}" presName="text" presStyleLbl="node1" presStyleIdx="1" presStyleCnt="3">
        <dgm:presLayoutVars>
          <dgm:bulletEnabled val="1"/>
        </dgm:presLayoutVars>
      </dgm:prSet>
      <dgm:spPr/>
      <dgm:t>
        <a:bodyPr/>
        <a:lstStyle/>
        <a:p>
          <a:endParaRPr lang="cs-CZ"/>
        </a:p>
      </dgm:t>
    </dgm:pt>
    <dgm:pt modelId="{E1C32B35-CE44-42DF-8D8F-FC7BF3E4763C}" type="pres">
      <dgm:prSet presAssocID="{4046D79B-6275-4DED-9965-85EF612AA6F4}" presName="spacer" presStyleCnt="0"/>
      <dgm:spPr/>
    </dgm:pt>
    <dgm:pt modelId="{F94C23A5-14E2-4C38-9B4B-3DAC30D3F3A8}" type="pres">
      <dgm:prSet presAssocID="{3621FE7C-AABC-4D0D-91A7-9403949C9093}" presName="comp" presStyleCnt="0"/>
      <dgm:spPr/>
    </dgm:pt>
    <dgm:pt modelId="{D2B147C9-445B-4B3A-B06F-D55E1A26C67E}" type="pres">
      <dgm:prSet presAssocID="{3621FE7C-AABC-4D0D-91A7-9403949C9093}" presName="box" presStyleLbl="node1" presStyleIdx="2" presStyleCnt="3"/>
      <dgm:spPr/>
      <dgm:t>
        <a:bodyPr/>
        <a:lstStyle/>
        <a:p>
          <a:endParaRPr lang="cs-CZ"/>
        </a:p>
      </dgm:t>
    </dgm:pt>
    <dgm:pt modelId="{583FA11A-9C70-4538-B33C-4EA2F5C8D34C}" type="pres">
      <dgm:prSet presAssocID="{3621FE7C-AABC-4D0D-91A7-9403949C9093}"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t>
        <a:bodyPr/>
        <a:lstStyle/>
        <a:p>
          <a:endParaRPr lang="cs-CZ"/>
        </a:p>
      </dgm:t>
    </dgm:pt>
    <dgm:pt modelId="{CE133DA0-4C55-4817-822D-5EBB3CE5189C}" type="pres">
      <dgm:prSet presAssocID="{3621FE7C-AABC-4D0D-91A7-9403949C9093}" presName="text" presStyleLbl="node1" presStyleIdx="2" presStyleCnt="3">
        <dgm:presLayoutVars>
          <dgm:bulletEnabled val="1"/>
        </dgm:presLayoutVars>
      </dgm:prSet>
      <dgm:spPr/>
      <dgm:t>
        <a:bodyPr/>
        <a:lstStyle/>
        <a:p>
          <a:endParaRPr lang="cs-CZ"/>
        </a:p>
      </dgm:t>
    </dgm:pt>
  </dgm:ptLst>
  <dgm:cxnLst>
    <dgm:cxn modelId="{639CECB9-31E8-4554-B6BA-9D7298FA7524}" type="presOf" srcId="{AB343566-9511-4A8D-AD75-71058789F178}" destId="{CA7D13D2-DF0A-48B0-A820-00BC04A4A451}" srcOrd="0" destOrd="0" presId="urn:microsoft.com/office/officeart/2005/8/layout/vList4"/>
    <dgm:cxn modelId="{209430B4-996B-4840-BBCC-FED74706D897}" srcId="{3621FE7C-AABC-4D0D-91A7-9403949C9093}" destId="{270BC639-EAA7-4500-A9AA-07FF277A44B9}" srcOrd="0" destOrd="0" parTransId="{81EEFB1B-0843-43C3-A072-A69097A322BF}" sibTransId="{65CDC93F-75C7-4E84-9B88-DCAA96773507}"/>
    <dgm:cxn modelId="{8D61F13A-E88D-4232-B483-3495509FE2C3}" type="presOf" srcId="{1F06625E-276D-4587-937C-08737113549C}" destId="{042A3D3C-8BBA-4B0A-A506-5F2E56453643}" srcOrd="1" destOrd="0" presId="urn:microsoft.com/office/officeart/2005/8/layout/vList4"/>
    <dgm:cxn modelId="{E3D9FF09-9DFD-465A-9F93-606E60842FDF}" type="presOf" srcId="{96F5C0C2-7504-4A81-B689-B1B172F7E701}" destId="{7E8DA116-1857-4FAC-AA1A-1BD62EB34AB2}" srcOrd="0" destOrd="1" presId="urn:microsoft.com/office/officeart/2005/8/layout/vList4"/>
    <dgm:cxn modelId="{146EFF7E-EC25-4510-A5CB-CBF4BA8566E9}" srcId="{AB343566-9511-4A8D-AD75-71058789F178}" destId="{3621FE7C-AABC-4D0D-91A7-9403949C9093}" srcOrd="2" destOrd="0" parTransId="{E2A0900E-C962-40A1-9A0A-5A7074146172}" sibTransId="{8E3D53CB-E0F2-490B-80C7-8EAEBC320283}"/>
    <dgm:cxn modelId="{A664ADB9-455E-41A2-A12D-DD96AB36B9F1}" type="presOf" srcId="{1F06625E-276D-4587-937C-08737113549C}" destId="{7E8DA116-1857-4FAC-AA1A-1BD62EB34AB2}" srcOrd="0" destOrd="0" presId="urn:microsoft.com/office/officeart/2005/8/layout/vList4"/>
    <dgm:cxn modelId="{18B4502A-C81F-48EE-8E05-0C2E2CB7EF71}" srcId="{7E793B7F-09B4-4A33-B34A-37E6230A51A0}" destId="{2C84ED11-8B69-44FA-8970-6D3D3C9E4422}" srcOrd="0" destOrd="0" parTransId="{FCD795BC-5F2C-49A5-A9A9-2C0CA9C67C4D}" sibTransId="{0CA28C0D-C217-410A-9A76-206F1856F260}"/>
    <dgm:cxn modelId="{4A2FE2D1-7B12-4291-8232-06EFEBFCA6C1}" type="presOf" srcId="{96F5C0C2-7504-4A81-B689-B1B172F7E701}" destId="{042A3D3C-8BBA-4B0A-A506-5F2E56453643}" srcOrd="1" destOrd="1" presId="urn:microsoft.com/office/officeart/2005/8/layout/vList4"/>
    <dgm:cxn modelId="{DCA73184-8AA1-423B-8036-48CF1715A9D1}" type="presOf" srcId="{EA9C0AF2-3B01-401F-9420-520EF7B534A9}" destId="{D2B147C9-445B-4B3A-B06F-D55E1A26C67E}" srcOrd="0" destOrd="2" presId="urn:microsoft.com/office/officeart/2005/8/layout/vList4"/>
    <dgm:cxn modelId="{D000F594-6BB1-4CD5-B31C-7287878B1BEA}" type="presOf" srcId="{2B98B028-BF14-462E-83D0-D826EF924CFE}" destId="{F22A497F-A206-4E70-B5F3-5E537C983EBF}" srcOrd="0" destOrd="3" presId="urn:microsoft.com/office/officeart/2005/8/layout/vList4"/>
    <dgm:cxn modelId="{ECECBC3A-5D1B-4B14-8D19-DA4A8689A632}" type="presOf" srcId="{1066DBA8-9C0E-4EC0-8AC7-66D2B0A593C6}" destId="{F22A497F-A206-4E70-B5F3-5E537C983EBF}" srcOrd="0" destOrd="4" presId="urn:microsoft.com/office/officeart/2005/8/layout/vList4"/>
    <dgm:cxn modelId="{7239EAE5-9E88-46FE-86F9-CFC2E5BCC08D}" type="presOf" srcId="{2C84ED11-8B69-44FA-8970-6D3D3C9E4422}" destId="{828B96D2-1C16-4781-A1F0-2B6EF4C80AD2}" srcOrd="1" destOrd="1" presId="urn:microsoft.com/office/officeart/2005/8/layout/vList4"/>
    <dgm:cxn modelId="{C6328CCC-DFEB-4AB3-A34F-42E747558F05}" srcId="{7E793B7F-09B4-4A33-B34A-37E6230A51A0}" destId="{2B98B028-BF14-462E-83D0-D826EF924CFE}" srcOrd="2" destOrd="0" parTransId="{EE72270F-42FC-49D8-95E8-CD0CB842E0EE}" sibTransId="{31B7B685-EC22-4A81-A76B-93AB804DE10C}"/>
    <dgm:cxn modelId="{1288EBC4-A2BE-4FE8-AFF2-0E9C12212907}" type="presOf" srcId="{EA9C0AF2-3B01-401F-9420-520EF7B534A9}" destId="{CE133DA0-4C55-4817-822D-5EBB3CE5189C}" srcOrd="1" destOrd="2" presId="urn:microsoft.com/office/officeart/2005/8/layout/vList4"/>
    <dgm:cxn modelId="{3CC0C596-AA26-489B-911F-A887EFD44F9C}" type="presOf" srcId="{7E793B7F-09B4-4A33-B34A-37E6230A51A0}" destId="{F22A497F-A206-4E70-B5F3-5E537C983EBF}" srcOrd="0" destOrd="0" presId="urn:microsoft.com/office/officeart/2005/8/layout/vList4"/>
    <dgm:cxn modelId="{E1A2F25F-6CAF-4C4C-82CD-7C2BB40C95BA}" srcId="{AB343566-9511-4A8D-AD75-71058789F178}" destId="{1F06625E-276D-4587-937C-08737113549C}" srcOrd="1" destOrd="0" parTransId="{1B64E6D9-2B88-49C2-9628-4856E0AF2363}" sibTransId="{4046D79B-6275-4DED-9965-85EF612AA6F4}"/>
    <dgm:cxn modelId="{222905D7-2BA2-4703-AAED-FC47A6E4FA53}" type="presOf" srcId="{B87AE85C-F401-4F30-AB6E-1550F61B659F}" destId="{F22A497F-A206-4E70-B5F3-5E537C983EBF}" srcOrd="0" destOrd="2" presId="urn:microsoft.com/office/officeart/2005/8/layout/vList4"/>
    <dgm:cxn modelId="{1520D16B-B592-4004-A090-41BF7A45DB1A}" type="presOf" srcId="{9892A798-0925-49C4-9FCF-F5A6E3C55C11}" destId="{CE133DA0-4C55-4817-822D-5EBB3CE5189C}" srcOrd="1" destOrd="3" presId="urn:microsoft.com/office/officeart/2005/8/layout/vList4"/>
    <dgm:cxn modelId="{2F4520CF-7280-48BD-A7B2-E4CE152370CA}" type="presOf" srcId="{270BC639-EAA7-4500-A9AA-07FF277A44B9}" destId="{D2B147C9-445B-4B3A-B06F-D55E1A26C67E}" srcOrd="0" destOrd="1" presId="urn:microsoft.com/office/officeart/2005/8/layout/vList4"/>
    <dgm:cxn modelId="{27B94ADE-CC27-40C4-A4F4-9B4D6BB9EAAC}" srcId="{3621FE7C-AABC-4D0D-91A7-9403949C9093}" destId="{9892A798-0925-49C4-9FCF-F5A6E3C55C11}" srcOrd="2" destOrd="0" parTransId="{0915D195-F467-47F7-8266-907EB77E72EA}" sibTransId="{C1E7521C-565D-4DDC-B5B3-B1100F50547B}"/>
    <dgm:cxn modelId="{26F0912E-15FA-4129-92A2-71DBFF56EC92}" type="presOf" srcId="{2C84ED11-8B69-44FA-8970-6D3D3C9E4422}" destId="{F22A497F-A206-4E70-B5F3-5E537C983EBF}" srcOrd="0" destOrd="1" presId="urn:microsoft.com/office/officeart/2005/8/layout/vList4"/>
    <dgm:cxn modelId="{7C6810A8-F040-4AA3-99CF-31D2F514A314}" type="presOf" srcId="{3621FE7C-AABC-4D0D-91A7-9403949C9093}" destId="{CE133DA0-4C55-4817-822D-5EBB3CE5189C}" srcOrd="1" destOrd="0" presId="urn:microsoft.com/office/officeart/2005/8/layout/vList4"/>
    <dgm:cxn modelId="{30DDFA7F-514B-4D2B-9244-7EC150E38062}" type="presOf" srcId="{7E793B7F-09B4-4A33-B34A-37E6230A51A0}" destId="{828B96D2-1C16-4781-A1F0-2B6EF4C80AD2}" srcOrd="1" destOrd="0" presId="urn:microsoft.com/office/officeart/2005/8/layout/vList4"/>
    <dgm:cxn modelId="{39D5028D-CFFB-4660-8439-102A88173B4F}" srcId="{7E793B7F-09B4-4A33-B34A-37E6230A51A0}" destId="{B87AE85C-F401-4F30-AB6E-1550F61B659F}" srcOrd="1" destOrd="0" parTransId="{61B2D162-A4EE-420F-86D6-1686D3AD495B}" sibTransId="{9D526085-D8DD-4263-8D73-D2C0E7C32E61}"/>
    <dgm:cxn modelId="{65EF7C95-A454-4DE3-9006-DFF08AD287B8}" type="presOf" srcId="{B87AE85C-F401-4F30-AB6E-1550F61B659F}" destId="{828B96D2-1C16-4781-A1F0-2B6EF4C80AD2}" srcOrd="1" destOrd="2" presId="urn:microsoft.com/office/officeart/2005/8/layout/vList4"/>
    <dgm:cxn modelId="{B48A97B3-FBAE-4171-9B91-BDE8096C293D}" srcId="{1F06625E-276D-4587-937C-08737113549C}" destId="{96F5C0C2-7504-4A81-B689-B1B172F7E701}" srcOrd="0" destOrd="0" parTransId="{64619042-4FF7-413E-AB46-94CFBD3B48E3}" sibTransId="{D7F1FE37-AC26-4A13-B983-C545FA4482E6}"/>
    <dgm:cxn modelId="{499AE004-0F34-4580-B800-A7E8558D891D}" type="presOf" srcId="{1066DBA8-9C0E-4EC0-8AC7-66D2B0A593C6}" destId="{828B96D2-1C16-4781-A1F0-2B6EF4C80AD2}" srcOrd="1" destOrd="4" presId="urn:microsoft.com/office/officeart/2005/8/layout/vList4"/>
    <dgm:cxn modelId="{C9A4F942-EE7F-4948-BB41-9B8C143B7284}" type="presOf" srcId="{270BC639-EAA7-4500-A9AA-07FF277A44B9}" destId="{CE133DA0-4C55-4817-822D-5EBB3CE5189C}" srcOrd="1" destOrd="1" presId="urn:microsoft.com/office/officeart/2005/8/layout/vList4"/>
    <dgm:cxn modelId="{A4CACD0F-0BFA-45D2-AB0D-B03EDE9D47E1}" srcId="{3621FE7C-AABC-4D0D-91A7-9403949C9093}" destId="{EA9C0AF2-3B01-401F-9420-520EF7B534A9}" srcOrd="1" destOrd="0" parTransId="{6F5B55A9-4A1F-435E-A408-FFEDA3DD1EC7}" sibTransId="{C0FF286C-7A57-400A-AEE5-3CE4B0734879}"/>
    <dgm:cxn modelId="{A0DF473A-3479-4A6E-966A-13AC01B17B59}" type="presOf" srcId="{2B98B028-BF14-462E-83D0-D826EF924CFE}" destId="{828B96D2-1C16-4781-A1F0-2B6EF4C80AD2}" srcOrd="1" destOrd="3" presId="urn:microsoft.com/office/officeart/2005/8/layout/vList4"/>
    <dgm:cxn modelId="{52250827-3D5E-48F7-83AF-7563D58DD1C0}" type="presOf" srcId="{3621FE7C-AABC-4D0D-91A7-9403949C9093}" destId="{D2B147C9-445B-4B3A-B06F-D55E1A26C67E}" srcOrd="0" destOrd="0" presId="urn:microsoft.com/office/officeart/2005/8/layout/vList4"/>
    <dgm:cxn modelId="{21ABD156-F89A-4444-A9A6-722AD60B27BE}" type="presOf" srcId="{9892A798-0925-49C4-9FCF-F5A6E3C55C11}" destId="{D2B147C9-445B-4B3A-B06F-D55E1A26C67E}" srcOrd="0" destOrd="3" presId="urn:microsoft.com/office/officeart/2005/8/layout/vList4"/>
    <dgm:cxn modelId="{578EFD30-7716-4536-8692-207C9BA100A2}" srcId="{AB343566-9511-4A8D-AD75-71058789F178}" destId="{7E793B7F-09B4-4A33-B34A-37E6230A51A0}" srcOrd="0" destOrd="0" parTransId="{79DA4A99-E13A-471B-8856-AD931784126A}" sibTransId="{238206AF-701F-476D-83AC-531DADCCAC03}"/>
    <dgm:cxn modelId="{D5A6EF57-76E0-4252-85F3-22A295321F87}" srcId="{7E793B7F-09B4-4A33-B34A-37E6230A51A0}" destId="{1066DBA8-9C0E-4EC0-8AC7-66D2B0A593C6}" srcOrd="3" destOrd="0" parTransId="{2B96BAD0-C5F7-446F-965E-2413E849718B}" sibTransId="{3B77678D-EC4B-484A-A03B-0F4F1F301A23}"/>
    <dgm:cxn modelId="{A8BAAA7A-E421-45E8-97B5-057FC5310D50}" type="presParOf" srcId="{CA7D13D2-DF0A-48B0-A820-00BC04A4A451}" destId="{96CB9AA8-AF5C-473D-9C11-61C4E478900F}" srcOrd="0" destOrd="0" presId="urn:microsoft.com/office/officeart/2005/8/layout/vList4"/>
    <dgm:cxn modelId="{4F7044A8-4F24-4517-B05C-EA906AA0DB8A}" type="presParOf" srcId="{96CB9AA8-AF5C-473D-9C11-61C4E478900F}" destId="{F22A497F-A206-4E70-B5F3-5E537C983EBF}" srcOrd="0" destOrd="0" presId="urn:microsoft.com/office/officeart/2005/8/layout/vList4"/>
    <dgm:cxn modelId="{0940C276-50C0-4BE6-88C7-81F5E74EF6F7}" type="presParOf" srcId="{96CB9AA8-AF5C-473D-9C11-61C4E478900F}" destId="{97FAACF3-C56B-4851-A82A-679F46613582}" srcOrd="1" destOrd="0" presId="urn:microsoft.com/office/officeart/2005/8/layout/vList4"/>
    <dgm:cxn modelId="{697DFD00-2A2B-4372-81AD-9C270634A6CA}" type="presParOf" srcId="{96CB9AA8-AF5C-473D-9C11-61C4E478900F}" destId="{828B96D2-1C16-4781-A1F0-2B6EF4C80AD2}" srcOrd="2" destOrd="0" presId="urn:microsoft.com/office/officeart/2005/8/layout/vList4"/>
    <dgm:cxn modelId="{0656E850-3C8B-42F2-9E96-82D8DFFAA638}" type="presParOf" srcId="{CA7D13D2-DF0A-48B0-A820-00BC04A4A451}" destId="{CE3EEAF6-C2B3-4C02-A226-63E9B2852D2B}" srcOrd="1" destOrd="0" presId="urn:microsoft.com/office/officeart/2005/8/layout/vList4"/>
    <dgm:cxn modelId="{0340CCAE-0332-4C30-975D-AD3E15CBB1A6}" type="presParOf" srcId="{CA7D13D2-DF0A-48B0-A820-00BC04A4A451}" destId="{CF209215-B8B4-4960-8146-57145174D95A}" srcOrd="2" destOrd="0" presId="urn:microsoft.com/office/officeart/2005/8/layout/vList4"/>
    <dgm:cxn modelId="{72C4F041-1E4C-4919-9FF8-505AE1BC502B}" type="presParOf" srcId="{CF209215-B8B4-4960-8146-57145174D95A}" destId="{7E8DA116-1857-4FAC-AA1A-1BD62EB34AB2}" srcOrd="0" destOrd="0" presId="urn:microsoft.com/office/officeart/2005/8/layout/vList4"/>
    <dgm:cxn modelId="{0C97CF6F-19F6-4549-B594-258D8FB9DA72}" type="presParOf" srcId="{CF209215-B8B4-4960-8146-57145174D95A}" destId="{ABC06B35-FEEF-4C57-AD6E-EE658E0357E4}" srcOrd="1" destOrd="0" presId="urn:microsoft.com/office/officeart/2005/8/layout/vList4"/>
    <dgm:cxn modelId="{71DB63B5-10CF-4620-A6C0-F498086442CC}" type="presParOf" srcId="{CF209215-B8B4-4960-8146-57145174D95A}" destId="{042A3D3C-8BBA-4B0A-A506-5F2E56453643}" srcOrd="2" destOrd="0" presId="urn:microsoft.com/office/officeart/2005/8/layout/vList4"/>
    <dgm:cxn modelId="{A9AEA7EE-7BD3-4DC4-88D0-5B4C44CC7A38}" type="presParOf" srcId="{CA7D13D2-DF0A-48B0-A820-00BC04A4A451}" destId="{E1C32B35-CE44-42DF-8D8F-FC7BF3E4763C}" srcOrd="3" destOrd="0" presId="urn:microsoft.com/office/officeart/2005/8/layout/vList4"/>
    <dgm:cxn modelId="{D035A59C-43AD-4BA7-9F04-7FFAEA0E1072}" type="presParOf" srcId="{CA7D13D2-DF0A-48B0-A820-00BC04A4A451}" destId="{F94C23A5-14E2-4C38-9B4B-3DAC30D3F3A8}" srcOrd="4" destOrd="0" presId="urn:microsoft.com/office/officeart/2005/8/layout/vList4"/>
    <dgm:cxn modelId="{9C077B8B-0AA0-4AC2-BD62-49A1535528F7}" type="presParOf" srcId="{F94C23A5-14E2-4C38-9B4B-3DAC30D3F3A8}" destId="{D2B147C9-445B-4B3A-B06F-D55E1A26C67E}" srcOrd="0" destOrd="0" presId="urn:microsoft.com/office/officeart/2005/8/layout/vList4"/>
    <dgm:cxn modelId="{C9A07D4C-9A20-4177-B592-0C819FF0BF52}" type="presParOf" srcId="{F94C23A5-14E2-4C38-9B4B-3DAC30D3F3A8}" destId="{583FA11A-9C70-4538-B33C-4EA2F5C8D34C}" srcOrd="1" destOrd="0" presId="urn:microsoft.com/office/officeart/2005/8/layout/vList4"/>
    <dgm:cxn modelId="{CA73C06D-150E-46BC-B40A-6A2DF314CECF}" type="presParOf" srcId="{F94C23A5-14E2-4C38-9B4B-3DAC30D3F3A8}" destId="{CE133DA0-4C55-4817-822D-5EBB3CE5189C}"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FED08B-E399-45CE-911F-784CFAA3738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cs-CZ"/>
        </a:p>
      </dgm:t>
    </dgm:pt>
    <dgm:pt modelId="{17F637E2-DE80-45C3-9ED8-03114C353383}">
      <dgm:prSet phldrT="[Text]" custT="1"/>
      <dgm:spPr/>
      <dgm:t>
        <a:bodyPr/>
        <a:lstStyle/>
        <a:p>
          <a:r>
            <a:rPr lang="cs-CZ" sz="1800" dirty="0" smtClean="0"/>
            <a:t>Odborné a polytechnické vzdělávání (garant Ing. Petr Mašinda)</a:t>
          </a:r>
          <a:endParaRPr lang="cs-CZ" sz="1800" dirty="0"/>
        </a:p>
      </dgm:t>
    </dgm:pt>
    <dgm:pt modelId="{7B4D3D2F-D1FB-4198-ACC6-FAEBCEC22D5A}" type="parTrans" cxnId="{2C69DFB8-7429-49F7-B24D-B431FF4613FC}">
      <dgm:prSet/>
      <dgm:spPr/>
      <dgm:t>
        <a:bodyPr/>
        <a:lstStyle/>
        <a:p>
          <a:endParaRPr lang="cs-CZ"/>
        </a:p>
      </dgm:t>
    </dgm:pt>
    <dgm:pt modelId="{8701B37F-AB0F-4CB5-86CF-B7D7619A207A}" type="sibTrans" cxnId="{2C69DFB8-7429-49F7-B24D-B431FF4613FC}">
      <dgm:prSet/>
      <dgm:spPr/>
      <dgm:t>
        <a:bodyPr/>
        <a:lstStyle/>
        <a:p>
          <a:endParaRPr lang="cs-CZ"/>
        </a:p>
      </dgm:t>
    </dgm:pt>
    <dgm:pt modelId="{19A99625-0B6B-45D6-BA61-79CCB4B3F9C7}">
      <dgm:prSet phldrT="[Text]" custT="1"/>
      <dgm:spPr>
        <a:solidFill>
          <a:srgbClr val="FFC000"/>
        </a:solidFill>
      </dgm:spPr>
      <dgm:t>
        <a:bodyPr/>
        <a:lstStyle/>
        <a:p>
          <a:r>
            <a:rPr lang="cs-CZ" sz="1800" dirty="0" smtClean="0"/>
            <a:t>Rozvoj potenciálu (garant Bc. Jan Honomichl)</a:t>
          </a:r>
          <a:endParaRPr lang="cs-CZ" sz="1800" dirty="0"/>
        </a:p>
      </dgm:t>
    </dgm:pt>
    <dgm:pt modelId="{11180C2C-0276-49EA-B814-920759B5FA26}" type="parTrans" cxnId="{B459241E-3CBB-4B56-AF91-5713A5C0C144}">
      <dgm:prSet/>
      <dgm:spPr/>
      <dgm:t>
        <a:bodyPr/>
        <a:lstStyle/>
        <a:p>
          <a:endParaRPr lang="cs-CZ"/>
        </a:p>
      </dgm:t>
    </dgm:pt>
    <dgm:pt modelId="{ADA57B50-6B8B-457E-8DD0-A0782D547060}" type="sibTrans" cxnId="{B459241E-3CBB-4B56-AF91-5713A5C0C144}">
      <dgm:prSet/>
      <dgm:spPr/>
      <dgm:t>
        <a:bodyPr/>
        <a:lstStyle/>
        <a:p>
          <a:endParaRPr lang="cs-CZ"/>
        </a:p>
      </dgm:t>
    </dgm:pt>
    <dgm:pt modelId="{86410301-1A4D-4C88-9D89-8B0756FB98D4}">
      <dgm:prSet phldrT="[Text]" custT="1"/>
      <dgm:spPr>
        <a:solidFill>
          <a:srgbClr val="00B050"/>
        </a:solidFill>
      </dgm:spPr>
      <dgm:t>
        <a:bodyPr/>
        <a:lstStyle/>
        <a:p>
          <a:r>
            <a:rPr lang="cs-CZ" sz="1800" dirty="0" smtClean="0"/>
            <a:t>Gramotnosti (garant Ing. Zuzana Švehlová)</a:t>
          </a:r>
          <a:endParaRPr lang="cs-CZ" sz="1800" dirty="0"/>
        </a:p>
      </dgm:t>
    </dgm:pt>
    <dgm:pt modelId="{E28C6781-8124-4541-8A7B-6567BF6F81DD}" type="parTrans" cxnId="{696EC87D-A2B2-45E8-B570-638994F2CC4C}">
      <dgm:prSet/>
      <dgm:spPr/>
      <dgm:t>
        <a:bodyPr/>
        <a:lstStyle/>
        <a:p>
          <a:endParaRPr lang="cs-CZ"/>
        </a:p>
      </dgm:t>
    </dgm:pt>
    <dgm:pt modelId="{D06846F2-C260-484E-A973-46DC450AE3D9}" type="sibTrans" cxnId="{696EC87D-A2B2-45E8-B570-638994F2CC4C}">
      <dgm:prSet/>
      <dgm:spPr/>
      <dgm:t>
        <a:bodyPr/>
        <a:lstStyle/>
        <a:p>
          <a:endParaRPr lang="cs-CZ"/>
        </a:p>
      </dgm:t>
    </dgm:pt>
    <dgm:pt modelId="{D6EF05B1-9498-448B-8817-6F9CE2469E8C}">
      <dgm:prSet/>
      <dgm:spPr>
        <a:noFill/>
      </dgm:spPr>
      <dgm:t>
        <a:bodyPr/>
        <a:lstStyle/>
        <a:p>
          <a:r>
            <a:rPr lang="cs-CZ" smtClean="0">
              <a:latin typeface="Arial" panose="020B0604020202020204" pitchFamily="34" charset="0"/>
              <a:cs typeface="Arial" panose="020B0604020202020204" pitchFamily="34" charset="0"/>
            </a:rPr>
            <a:t>polytechnické vzdělávání</a:t>
          </a:r>
          <a:endParaRPr lang="cs-CZ"/>
        </a:p>
      </dgm:t>
    </dgm:pt>
    <dgm:pt modelId="{3A19583F-967A-476F-8BD5-3C834A118B39}" type="parTrans" cxnId="{081110F0-1595-4703-A8DD-A6D6FC1F78E3}">
      <dgm:prSet/>
      <dgm:spPr/>
      <dgm:t>
        <a:bodyPr/>
        <a:lstStyle/>
        <a:p>
          <a:endParaRPr lang="cs-CZ"/>
        </a:p>
      </dgm:t>
    </dgm:pt>
    <dgm:pt modelId="{7C09D09B-7CDE-4579-A45F-D4EB320F7B44}" type="sibTrans" cxnId="{081110F0-1595-4703-A8DD-A6D6FC1F78E3}">
      <dgm:prSet/>
      <dgm:spPr/>
      <dgm:t>
        <a:bodyPr/>
        <a:lstStyle/>
        <a:p>
          <a:endParaRPr lang="cs-CZ"/>
        </a:p>
      </dgm:t>
    </dgm:pt>
    <dgm:pt modelId="{A3D5B560-4B55-4E44-AAD0-504C12108679}">
      <dgm:prSet/>
      <dgm:spPr>
        <a:noFill/>
      </dgm:spPr>
      <dgm:t>
        <a:bodyPr/>
        <a:lstStyle/>
        <a:p>
          <a:r>
            <a:rPr lang="cs-CZ" dirty="0" smtClean="0">
              <a:latin typeface="Arial" panose="020B0604020202020204" pitchFamily="34" charset="0"/>
              <a:cs typeface="Arial" panose="020B0604020202020204" pitchFamily="34" charset="0"/>
            </a:rPr>
            <a:t>podpora odborného vzdělávání a spolupráce škol se zaměstnavateli</a:t>
          </a:r>
        </a:p>
      </dgm:t>
    </dgm:pt>
    <dgm:pt modelId="{689B58E8-6C09-4FE6-BD5D-C403CCEE005B}" type="parTrans" cxnId="{B1AC5944-5364-4680-A0C1-E029BCB238DC}">
      <dgm:prSet/>
      <dgm:spPr/>
      <dgm:t>
        <a:bodyPr/>
        <a:lstStyle/>
        <a:p>
          <a:endParaRPr lang="cs-CZ"/>
        </a:p>
      </dgm:t>
    </dgm:pt>
    <dgm:pt modelId="{0C245DE0-7B52-4FD5-9C75-6D4F732D2D4F}" type="sibTrans" cxnId="{B1AC5944-5364-4680-A0C1-E029BCB238DC}">
      <dgm:prSet/>
      <dgm:spPr/>
      <dgm:t>
        <a:bodyPr/>
        <a:lstStyle/>
        <a:p>
          <a:endParaRPr lang="cs-CZ"/>
        </a:p>
      </dgm:t>
    </dgm:pt>
    <dgm:pt modelId="{612869BE-28AB-49FC-96C4-5F551B42540C}">
      <dgm:prSet/>
      <dgm:spPr>
        <a:noFill/>
      </dgm:spPr>
      <dgm:t>
        <a:bodyPr/>
        <a:lstStyle/>
        <a:p>
          <a:r>
            <a:rPr lang="cs-CZ" smtClean="0">
              <a:latin typeface="Arial" panose="020B0604020202020204" pitchFamily="34" charset="0"/>
              <a:cs typeface="Arial" panose="020B0604020202020204" pitchFamily="34" charset="0"/>
            </a:rPr>
            <a:t>investice škol</a:t>
          </a:r>
          <a:endParaRPr lang="cs-CZ" dirty="0" smtClean="0">
            <a:latin typeface="Arial" panose="020B0604020202020204" pitchFamily="34" charset="0"/>
            <a:cs typeface="Arial" panose="020B0604020202020204" pitchFamily="34" charset="0"/>
          </a:endParaRPr>
        </a:p>
      </dgm:t>
    </dgm:pt>
    <dgm:pt modelId="{C6038DC2-00E4-4C2F-AAD9-3D6BC915B94A}" type="parTrans" cxnId="{96755407-1673-415A-A862-870F449787CA}">
      <dgm:prSet/>
      <dgm:spPr/>
      <dgm:t>
        <a:bodyPr/>
        <a:lstStyle/>
        <a:p>
          <a:endParaRPr lang="cs-CZ"/>
        </a:p>
      </dgm:t>
    </dgm:pt>
    <dgm:pt modelId="{0C9D73A4-617C-414D-B1B1-E84B1ED3784C}" type="sibTrans" cxnId="{96755407-1673-415A-A862-870F449787CA}">
      <dgm:prSet/>
      <dgm:spPr/>
      <dgm:t>
        <a:bodyPr/>
        <a:lstStyle/>
        <a:p>
          <a:endParaRPr lang="cs-CZ"/>
        </a:p>
      </dgm:t>
    </dgm:pt>
    <dgm:pt modelId="{2196081B-F280-4B4E-BA56-A4EF392D911B}">
      <dgm:prSet/>
      <dgm:spPr>
        <a:noFill/>
        <a:ln>
          <a:solidFill>
            <a:srgbClr val="FFC000"/>
          </a:solidFill>
        </a:ln>
      </dgm:spPr>
      <dgm:t>
        <a:bodyPr/>
        <a:lstStyle/>
        <a:p>
          <a:r>
            <a:rPr lang="cs-CZ" dirty="0" smtClean="0">
              <a:latin typeface="Arial" panose="020B0604020202020204" pitchFamily="34" charset="0"/>
              <a:cs typeface="Arial" panose="020B0604020202020204" pitchFamily="34" charset="0"/>
            </a:rPr>
            <a:t>rozvoj potenciálu každého dítěte/žáka/studenta/účastníka neformálního vzdělávání</a:t>
          </a:r>
          <a:endParaRPr lang="cs-CZ" dirty="0"/>
        </a:p>
      </dgm:t>
    </dgm:pt>
    <dgm:pt modelId="{D024B447-7B69-4923-ACCC-941EE1FC6179}" type="parTrans" cxnId="{5FB20559-E999-4C00-B108-2B4E22CF418F}">
      <dgm:prSet/>
      <dgm:spPr/>
      <dgm:t>
        <a:bodyPr/>
        <a:lstStyle/>
        <a:p>
          <a:endParaRPr lang="cs-CZ"/>
        </a:p>
      </dgm:t>
    </dgm:pt>
    <dgm:pt modelId="{3DB3D245-24F9-4316-9719-C68BBB70F3CC}" type="sibTrans" cxnId="{5FB20559-E999-4C00-B108-2B4E22CF418F}">
      <dgm:prSet/>
      <dgm:spPr/>
      <dgm:t>
        <a:bodyPr/>
        <a:lstStyle/>
        <a:p>
          <a:endParaRPr lang="cs-CZ"/>
        </a:p>
      </dgm:t>
    </dgm:pt>
    <dgm:pt modelId="{B76F66B1-2C26-4D60-98C7-567CD11F636A}">
      <dgm:prSet/>
      <dgm:spPr>
        <a:noFill/>
        <a:ln>
          <a:solidFill>
            <a:srgbClr val="FFC000"/>
          </a:solidFill>
        </a:ln>
      </dgm:spPr>
      <dgm:t>
        <a:bodyPr/>
        <a:lstStyle/>
        <a:p>
          <a:r>
            <a:rPr lang="cs-CZ" dirty="0" smtClean="0">
              <a:latin typeface="Arial" panose="020B0604020202020204" pitchFamily="34" charset="0"/>
              <a:cs typeface="Arial" panose="020B0604020202020204" pitchFamily="34" charset="0"/>
            </a:rPr>
            <a:t>společné vzdělávání</a:t>
          </a:r>
        </a:p>
      </dgm:t>
    </dgm:pt>
    <dgm:pt modelId="{B4AFB356-E05F-4597-92F1-7F85D5EB2DB8}" type="parTrans" cxnId="{F2C4393D-5CB1-466B-9D2F-29619E4E0D73}">
      <dgm:prSet/>
      <dgm:spPr/>
      <dgm:t>
        <a:bodyPr/>
        <a:lstStyle/>
        <a:p>
          <a:endParaRPr lang="cs-CZ"/>
        </a:p>
      </dgm:t>
    </dgm:pt>
    <dgm:pt modelId="{466E5541-E465-4BFE-9432-2EACE5861866}" type="sibTrans" cxnId="{F2C4393D-5CB1-466B-9D2F-29619E4E0D73}">
      <dgm:prSet/>
      <dgm:spPr/>
      <dgm:t>
        <a:bodyPr/>
        <a:lstStyle/>
        <a:p>
          <a:endParaRPr lang="cs-CZ"/>
        </a:p>
      </dgm:t>
    </dgm:pt>
    <dgm:pt modelId="{3CCF137C-58C1-4EDC-8B75-7D1704CEEDA6}">
      <dgm:prSet/>
      <dgm:spPr>
        <a:noFill/>
        <a:ln>
          <a:solidFill>
            <a:srgbClr val="FFC000"/>
          </a:solidFill>
        </a:ln>
      </dgm:spPr>
      <dgm:t>
        <a:bodyPr/>
        <a:lstStyle/>
        <a:p>
          <a:r>
            <a:rPr lang="cs-CZ" smtClean="0">
              <a:latin typeface="Arial" panose="020B0604020202020204" pitchFamily="34" charset="0"/>
              <a:cs typeface="Arial" panose="020B0604020202020204" pitchFamily="34" charset="0"/>
            </a:rPr>
            <a:t>kariérové poradenství a CŽU</a:t>
          </a:r>
          <a:endParaRPr lang="cs-CZ" dirty="0" smtClean="0">
            <a:latin typeface="Arial" panose="020B0604020202020204" pitchFamily="34" charset="0"/>
            <a:cs typeface="Arial" panose="020B0604020202020204" pitchFamily="34" charset="0"/>
          </a:endParaRPr>
        </a:p>
      </dgm:t>
    </dgm:pt>
    <dgm:pt modelId="{43954BD7-12DB-407A-B351-7EC1820FAA50}" type="parTrans" cxnId="{07B51C75-EB27-452E-9A47-BD8F6F0FF64D}">
      <dgm:prSet/>
      <dgm:spPr/>
      <dgm:t>
        <a:bodyPr/>
        <a:lstStyle/>
        <a:p>
          <a:endParaRPr lang="cs-CZ"/>
        </a:p>
      </dgm:t>
    </dgm:pt>
    <dgm:pt modelId="{EB04718F-4FB6-4918-96C9-BEE79A64C558}" type="sibTrans" cxnId="{07B51C75-EB27-452E-9A47-BD8F6F0FF64D}">
      <dgm:prSet/>
      <dgm:spPr/>
      <dgm:t>
        <a:bodyPr/>
        <a:lstStyle/>
        <a:p>
          <a:endParaRPr lang="cs-CZ"/>
        </a:p>
      </dgm:t>
    </dgm:pt>
    <dgm:pt modelId="{F21FA45E-82FF-49DE-AA18-41277EB17E83}">
      <dgm:prSet/>
      <dgm:spPr>
        <a:noFill/>
        <a:ln>
          <a:solidFill>
            <a:srgbClr val="FFC000"/>
          </a:solidFill>
        </a:ln>
      </dgm:spPr>
      <dgm:t>
        <a:bodyPr/>
        <a:lstStyle/>
        <a:p>
          <a:r>
            <a:rPr lang="cs-CZ" dirty="0" smtClean="0">
              <a:latin typeface="Arial" panose="020B0604020202020204" pitchFamily="34" charset="0"/>
              <a:cs typeface="Arial" panose="020B0604020202020204" pitchFamily="34" charset="0"/>
            </a:rPr>
            <a:t>podpora pedagogických, didaktických a manažerských kompetencí pracovníků ve vzdělávání</a:t>
          </a:r>
        </a:p>
      </dgm:t>
    </dgm:pt>
    <dgm:pt modelId="{E019BD07-ED4D-4463-B515-FA6E96D65156}" type="parTrans" cxnId="{EAB11423-0577-4F50-A98F-6FD7FA680FDD}">
      <dgm:prSet/>
      <dgm:spPr/>
      <dgm:t>
        <a:bodyPr/>
        <a:lstStyle/>
        <a:p>
          <a:endParaRPr lang="cs-CZ"/>
        </a:p>
      </dgm:t>
    </dgm:pt>
    <dgm:pt modelId="{957CF6A1-783A-4B5A-8C0B-3A835AF6608A}" type="sibTrans" cxnId="{EAB11423-0577-4F50-A98F-6FD7FA680FDD}">
      <dgm:prSet/>
      <dgm:spPr/>
      <dgm:t>
        <a:bodyPr/>
        <a:lstStyle/>
        <a:p>
          <a:endParaRPr lang="cs-CZ"/>
        </a:p>
      </dgm:t>
    </dgm:pt>
    <dgm:pt modelId="{DB91F1D3-8B7C-4669-9454-9F616B65C01F}">
      <dgm:prSet/>
      <dgm:spPr>
        <a:ln>
          <a:solidFill>
            <a:srgbClr val="00B050"/>
          </a:solidFill>
        </a:ln>
      </dgm:spPr>
      <dgm:t>
        <a:bodyPr/>
        <a:lstStyle/>
        <a:p>
          <a:r>
            <a:rPr lang="cs-CZ" smtClean="0">
              <a:latin typeface="Arial" panose="020B0604020202020204" pitchFamily="34" charset="0"/>
              <a:cs typeface="Arial" panose="020B0604020202020204" pitchFamily="34" charset="0"/>
            </a:rPr>
            <a:t>rozvoj podnikavosti, iniciativy a kreativity</a:t>
          </a:r>
          <a:endParaRPr lang="cs-CZ"/>
        </a:p>
      </dgm:t>
    </dgm:pt>
    <dgm:pt modelId="{BE968343-4C44-4225-83A6-92AB11EDF61B}" type="parTrans" cxnId="{79F59837-6FE3-4617-BB07-87C2C9761A7B}">
      <dgm:prSet/>
      <dgm:spPr/>
      <dgm:t>
        <a:bodyPr/>
        <a:lstStyle/>
        <a:p>
          <a:endParaRPr lang="cs-CZ"/>
        </a:p>
      </dgm:t>
    </dgm:pt>
    <dgm:pt modelId="{598FEF09-1135-4662-859A-FB09308522B4}" type="sibTrans" cxnId="{79F59837-6FE3-4617-BB07-87C2C9761A7B}">
      <dgm:prSet/>
      <dgm:spPr/>
      <dgm:t>
        <a:bodyPr/>
        <a:lstStyle/>
        <a:p>
          <a:endParaRPr lang="cs-CZ"/>
        </a:p>
      </dgm:t>
    </dgm:pt>
    <dgm:pt modelId="{4D9FF32B-6E5E-4053-A07B-4FCB838347F9}">
      <dgm:prSet/>
      <dgm:spPr>
        <a:ln>
          <a:solidFill>
            <a:srgbClr val="00B050"/>
          </a:solidFill>
        </a:ln>
      </dgm:spPr>
      <dgm:t>
        <a:bodyPr/>
        <a:lstStyle/>
        <a:p>
          <a:r>
            <a:rPr lang="cs-CZ" smtClean="0">
              <a:latin typeface="Arial" panose="020B0604020202020204" pitchFamily="34" charset="0"/>
              <a:cs typeface="Arial" panose="020B0604020202020204" pitchFamily="34" charset="0"/>
            </a:rPr>
            <a:t>gramotnosti (matematická, čtenářská, jazyková apod.)</a:t>
          </a:r>
          <a:endParaRPr lang="cs-CZ" dirty="0" smtClean="0">
            <a:latin typeface="Arial" panose="020B0604020202020204" pitchFamily="34" charset="0"/>
            <a:cs typeface="Arial" panose="020B0604020202020204" pitchFamily="34" charset="0"/>
          </a:endParaRPr>
        </a:p>
      </dgm:t>
    </dgm:pt>
    <dgm:pt modelId="{71176549-179F-450C-90F5-2DBD005CDAD8}" type="parTrans" cxnId="{10671735-2312-4CAE-A3C9-3A2DE3A7D684}">
      <dgm:prSet/>
      <dgm:spPr/>
      <dgm:t>
        <a:bodyPr/>
        <a:lstStyle/>
        <a:p>
          <a:endParaRPr lang="cs-CZ"/>
        </a:p>
      </dgm:t>
    </dgm:pt>
    <dgm:pt modelId="{FB9B0B33-9C5C-4CCA-BACE-2053AFE97E9F}" type="sibTrans" cxnId="{10671735-2312-4CAE-A3C9-3A2DE3A7D684}">
      <dgm:prSet/>
      <dgm:spPr/>
      <dgm:t>
        <a:bodyPr/>
        <a:lstStyle/>
        <a:p>
          <a:endParaRPr lang="cs-CZ"/>
        </a:p>
      </dgm:t>
    </dgm:pt>
    <dgm:pt modelId="{A0EF36B5-8DD4-42FA-B680-8E124FB8E3A6}">
      <dgm:prSet/>
      <dgm:spPr>
        <a:ln>
          <a:solidFill>
            <a:srgbClr val="00B050"/>
          </a:solidFill>
        </a:ln>
      </dgm:spPr>
      <dgm:t>
        <a:bodyPr/>
        <a:lstStyle/>
        <a:p>
          <a:r>
            <a:rPr lang="cs-CZ" smtClean="0">
              <a:latin typeface="Arial" panose="020B0604020202020204" pitchFamily="34" charset="0"/>
              <a:cs typeface="Arial" panose="020B0604020202020204" pitchFamily="34" charset="0"/>
            </a:rPr>
            <a:t>digitální vzdělávání</a:t>
          </a:r>
          <a:endParaRPr lang="cs-CZ" dirty="0" smtClean="0">
            <a:latin typeface="Arial" panose="020B0604020202020204" pitchFamily="34" charset="0"/>
            <a:cs typeface="Arial" panose="020B0604020202020204" pitchFamily="34" charset="0"/>
          </a:endParaRPr>
        </a:p>
      </dgm:t>
    </dgm:pt>
    <dgm:pt modelId="{F8912477-8D55-4913-A218-FFE53E10147E}" type="parTrans" cxnId="{8889E464-4D5E-4055-953C-F1954396EFC8}">
      <dgm:prSet/>
      <dgm:spPr/>
      <dgm:t>
        <a:bodyPr/>
        <a:lstStyle/>
        <a:p>
          <a:endParaRPr lang="cs-CZ"/>
        </a:p>
      </dgm:t>
    </dgm:pt>
    <dgm:pt modelId="{FBB87ED3-A7B2-42DD-BF8E-53CE5126BB17}" type="sibTrans" cxnId="{8889E464-4D5E-4055-953C-F1954396EFC8}">
      <dgm:prSet/>
      <dgm:spPr/>
      <dgm:t>
        <a:bodyPr/>
        <a:lstStyle/>
        <a:p>
          <a:endParaRPr lang="cs-CZ"/>
        </a:p>
      </dgm:t>
    </dgm:pt>
    <dgm:pt modelId="{69EF325E-9987-447A-A624-B1D8AACE1BFE}" type="pres">
      <dgm:prSet presAssocID="{39FED08B-E399-45CE-911F-784CFAA37382}" presName="linear" presStyleCnt="0">
        <dgm:presLayoutVars>
          <dgm:dir/>
          <dgm:animLvl val="lvl"/>
          <dgm:resizeHandles val="exact"/>
        </dgm:presLayoutVars>
      </dgm:prSet>
      <dgm:spPr/>
      <dgm:t>
        <a:bodyPr/>
        <a:lstStyle/>
        <a:p>
          <a:endParaRPr lang="cs-CZ"/>
        </a:p>
      </dgm:t>
    </dgm:pt>
    <dgm:pt modelId="{9527F78B-A84B-4743-89EC-8FBC486C5715}" type="pres">
      <dgm:prSet presAssocID="{17F637E2-DE80-45C3-9ED8-03114C353383}" presName="parentLin" presStyleCnt="0"/>
      <dgm:spPr/>
    </dgm:pt>
    <dgm:pt modelId="{3D467A43-2375-42B3-A3A8-3F8958C66DB3}" type="pres">
      <dgm:prSet presAssocID="{17F637E2-DE80-45C3-9ED8-03114C353383}" presName="parentLeftMargin" presStyleLbl="node1" presStyleIdx="0" presStyleCnt="3"/>
      <dgm:spPr/>
      <dgm:t>
        <a:bodyPr/>
        <a:lstStyle/>
        <a:p>
          <a:endParaRPr lang="cs-CZ"/>
        </a:p>
      </dgm:t>
    </dgm:pt>
    <dgm:pt modelId="{00DD2A9C-FB64-462F-8F0A-51B25A62A749}" type="pres">
      <dgm:prSet presAssocID="{17F637E2-DE80-45C3-9ED8-03114C353383}" presName="parentText" presStyleLbl="node1" presStyleIdx="0" presStyleCnt="3">
        <dgm:presLayoutVars>
          <dgm:chMax val="0"/>
          <dgm:bulletEnabled val="1"/>
        </dgm:presLayoutVars>
      </dgm:prSet>
      <dgm:spPr/>
      <dgm:t>
        <a:bodyPr/>
        <a:lstStyle/>
        <a:p>
          <a:endParaRPr lang="cs-CZ"/>
        </a:p>
      </dgm:t>
    </dgm:pt>
    <dgm:pt modelId="{CF541F9C-0F44-4EEA-A13B-684526EE4783}" type="pres">
      <dgm:prSet presAssocID="{17F637E2-DE80-45C3-9ED8-03114C353383}" presName="negativeSpace" presStyleCnt="0"/>
      <dgm:spPr/>
    </dgm:pt>
    <dgm:pt modelId="{02CE6625-AC51-479D-AE15-E34F32FE8762}" type="pres">
      <dgm:prSet presAssocID="{17F637E2-DE80-45C3-9ED8-03114C353383}" presName="childText" presStyleLbl="conFgAcc1" presStyleIdx="0" presStyleCnt="3">
        <dgm:presLayoutVars>
          <dgm:bulletEnabled val="1"/>
        </dgm:presLayoutVars>
      </dgm:prSet>
      <dgm:spPr/>
      <dgm:t>
        <a:bodyPr/>
        <a:lstStyle/>
        <a:p>
          <a:endParaRPr lang="cs-CZ"/>
        </a:p>
      </dgm:t>
    </dgm:pt>
    <dgm:pt modelId="{9D01CBD6-B2C6-4C3C-9A93-36D8C6208299}" type="pres">
      <dgm:prSet presAssocID="{8701B37F-AB0F-4CB5-86CF-B7D7619A207A}" presName="spaceBetweenRectangles" presStyleCnt="0"/>
      <dgm:spPr/>
    </dgm:pt>
    <dgm:pt modelId="{94670EB7-FFAD-41B4-99D8-5493665677BB}" type="pres">
      <dgm:prSet presAssocID="{19A99625-0B6B-45D6-BA61-79CCB4B3F9C7}" presName="parentLin" presStyleCnt="0"/>
      <dgm:spPr/>
    </dgm:pt>
    <dgm:pt modelId="{015916F4-AC81-4D24-9F7B-44AA82A5D5C0}" type="pres">
      <dgm:prSet presAssocID="{19A99625-0B6B-45D6-BA61-79CCB4B3F9C7}" presName="parentLeftMargin" presStyleLbl="node1" presStyleIdx="0" presStyleCnt="3"/>
      <dgm:spPr/>
      <dgm:t>
        <a:bodyPr/>
        <a:lstStyle/>
        <a:p>
          <a:endParaRPr lang="cs-CZ"/>
        </a:p>
      </dgm:t>
    </dgm:pt>
    <dgm:pt modelId="{E79794E7-B7CD-4044-8E0D-785E88263363}" type="pres">
      <dgm:prSet presAssocID="{19A99625-0B6B-45D6-BA61-79CCB4B3F9C7}" presName="parentText" presStyleLbl="node1" presStyleIdx="1" presStyleCnt="3">
        <dgm:presLayoutVars>
          <dgm:chMax val="0"/>
          <dgm:bulletEnabled val="1"/>
        </dgm:presLayoutVars>
      </dgm:prSet>
      <dgm:spPr/>
      <dgm:t>
        <a:bodyPr/>
        <a:lstStyle/>
        <a:p>
          <a:endParaRPr lang="cs-CZ"/>
        </a:p>
      </dgm:t>
    </dgm:pt>
    <dgm:pt modelId="{B3AF025B-425D-486B-8D3F-100F31773A7C}" type="pres">
      <dgm:prSet presAssocID="{19A99625-0B6B-45D6-BA61-79CCB4B3F9C7}" presName="negativeSpace" presStyleCnt="0"/>
      <dgm:spPr/>
    </dgm:pt>
    <dgm:pt modelId="{D0F9CFE1-4D69-4842-98C5-8E2DFD61D75D}" type="pres">
      <dgm:prSet presAssocID="{19A99625-0B6B-45D6-BA61-79CCB4B3F9C7}" presName="childText" presStyleLbl="conFgAcc1" presStyleIdx="1" presStyleCnt="3">
        <dgm:presLayoutVars>
          <dgm:bulletEnabled val="1"/>
        </dgm:presLayoutVars>
      </dgm:prSet>
      <dgm:spPr/>
      <dgm:t>
        <a:bodyPr/>
        <a:lstStyle/>
        <a:p>
          <a:endParaRPr lang="cs-CZ"/>
        </a:p>
      </dgm:t>
    </dgm:pt>
    <dgm:pt modelId="{4DEADF68-BA7D-40DC-B243-4003DBC86D3B}" type="pres">
      <dgm:prSet presAssocID="{ADA57B50-6B8B-457E-8DD0-A0782D547060}" presName="spaceBetweenRectangles" presStyleCnt="0"/>
      <dgm:spPr/>
    </dgm:pt>
    <dgm:pt modelId="{B34BBB09-F031-401B-8BC6-9D72355F54A9}" type="pres">
      <dgm:prSet presAssocID="{86410301-1A4D-4C88-9D89-8B0756FB98D4}" presName="parentLin" presStyleCnt="0"/>
      <dgm:spPr/>
    </dgm:pt>
    <dgm:pt modelId="{1FB37FC2-3C49-48F6-A107-8DAA90197F58}" type="pres">
      <dgm:prSet presAssocID="{86410301-1A4D-4C88-9D89-8B0756FB98D4}" presName="parentLeftMargin" presStyleLbl="node1" presStyleIdx="1" presStyleCnt="3"/>
      <dgm:spPr/>
      <dgm:t>
        <a:bodyPr/>
        <a:lstStyle/>
        <a:p>
          <a:endParaRPr lang="cs-CZ"/>
        </a:p>
      </dgm:t>
    </dgm:pt>
    <dgm:pt modelId="{93894D4D-9B63-4CAB-AC3D-42C24DA2BE68}" type="pres">
      <dgm:prSet presAssocID="{86410301-1A4D-4C88-9D89-8B0756FB98D4}" presName="parentText" presStyleLbl="node1" presStyleIdx="2" presStyleCnt="3">
        <dgm:presLayoutVars>
          <dgm:chMax val="0"/>
          <dgm:bulletEnabled val="1"/>
        </dgm:presLayoutVars>
      </dgm:prSet>
      <dgm:spPr/>
      <dgm:t>
        <a:bodyPr/>
        <a:lstStyle/>
        <a:p>
          <a:endParaRPr lang="cs-CZ"/>
        </a:p>
      </dgm:t>
    </dgm:pt>
    <dgm:pt modelId="{01381D91-6121-4598-B901-9D3A706444DC}" type="pres">
      <dgm:prSet presAssocID="{86410301-1A4D-4C88-9D89-8B0756FB98D4}" presName="negativeSpace" presStyleCnt="0"/>
      <dgm:spPr/>
    </dgm:pt>
    <dgm:pt modelId="{34D9E635-843D-4B89-BD0A-329BBB80F842}" type="pres">
      <dgm:prSet presAssocID="{86410301-1A4D-4C88-9D89-8B0756FB98D4}" presName="childText" presStyleLbl="conFgAcc1" presStyleIdx="2" presStyleCnt="3">
        <dgm:presLayoutVars>
          <dgm:bulletEnabled val="1"/>
        </dgm:presLayoutVars>
      </dgm:prSet>
      <dgm:spPr/>
      <dgm:t>
        <a:bodyPr/>
        <a:lstStyle/>
        <a:p>
          <a:endParaRPr lang="cs-CZ"/>
        </a:p>
      </dgm:t>
    </dgm:pt>
  </dgm:ptLst>
  <dgm:cxnLst>
    <dgm:cxn modelId="{79F59837-6FE3-4617-BB07-87C2C9761A7B}" srcId="{86410301-1A4D-4C88-9D89-8B0756FB98D4}" destId="{DB91F1D3-8B7C-4669-9454-9F616B65C01F}" srcOrd="0" destOrd="0" parTransId="{BE968343-4C44-4225-83A6-92AB11EDF61B}" sibTransId="{598FEF09-1135-4662-859A-FB09308522B4}"/>
    <dgm:cxn modelId="{B459241E-3CBB-4B56-AF91-5713A5C0C144}" srcId="{39FED08B-E399-45CE-911F-784CFAA37382}" destId="{19A99625-0B6B-45D6-BA61-79CCB4B3F9C7}" srcOrd="1" destOrd="0" parTransId="{11180C2C-0276-49EA-B814-920759B5FA26}" sibTransId="{ADA57B50-6B8B-457E-8DD0-A0782D547060}"/>
    <dgm:cxn modelId="{2C69DFB8-7429-49F7-B24D-B431FF4613FC}" srcId="{39FED08B-E399-45CE-911F-784CFAA37382}" destId="{17F637E2-DE80-45C3-9ED8-03114C353383}" srcOrd="0" destOrd="0" parTransId="{7B4D3D2F-D1FB-4198-ACC6-FAEBCEC22D5A}" sibTransId="{8701B37F-AB0F-4CB5-86CF-B7D7619A207A}"/>
    <dgm:cxn modelId="{EC8E350C-B447-44B3-8C15-38E61FD44AD8}" type="presOf" srcId="{3CCF137C-58C1-4EDC-8B75-7D1704CEEDA6}" destId="{D0F9CFE1-4D69-4842-98C5-8E2DFD61D75D}" srcOrd="0" destOrd="2" presId="urn:microsoft.com/office/officeart/2005/8/layout/list1"/>
    <dgm:cxn modelId="{77AC037E-F934-41EB-912D-3F3ADABE1793}" type="presOf" srcId="{B76F66B1-2C26-4D60-98C7-567CD11F636A}" destId="{D0F9CFE1-4D69-4842-98C5-8E2DFD61D75D}" srcOrd="0" destOrd="1" presId="urn:microsoft.com/office/officeart/2005/8/layout/list1"/>
    <dgm:cxn modelId="{10671735-2312-4CAE-A3C9-3A2DE3A7D684}" srcId="{86410301-1A4D-4C88-9D89-8B0756FB98D4}" destId="{4D9FF32B-6E5E-4053-A07B-4FCB838347F9}" srcOrd="1" destOrd="0" parTransId="{71176549-179F-450C-90F5-2DBD005CDAD8}" sibTransId="{FB9B0B33-9C5C-4CCA-BACE-2053AFE97E9F}"/>
    <dgm:cxn modelId="{15E7BABE-1623-4EE2-BC72-09A6883743C9}" type="presOf" srcId="{612869BE-28AB-49FC-96C4-5F551B42540C}" destId="{02CE6625-AC51-479D-AE15-E34F32FE8762}" srcOrd="0" destOrd="2" presId="urn:microsoft.com/office/officeart/2005/8/layout/list1"/>
    <dgm:cxn modelId="{EAB11423-0577-4F50-A98F-6FD7FA680FDD}" srcId="{19A99625-0B6B-45D6-BA61-79CCB4B3F9C7}" destId="{F21FA45E-82FF-49DE-AA18-41277EB17E83}" srcOrd="3" destOrd="0" parTransId="{E019BD07-ED4D-4463-B515-FA6E96D65156}" sibTransId="{957CF6A1-783A-4B5A-8C0B-3A835AF6608A}"/>
    <dgm:cxn modelId="{109A68C2-E2C4-4AD0-BB21-CDEB043BE1C8}" type="presOf" srcId="{86410301-1A4D-4C88-9D89-8B0756FB98D4}" destId="{93894D4D-9B63-4CAB-AC3D-42C24DA2BE68}" srcOrd="1" destOrd="0" presId="urn:microsoft.com/office/officeart/2005/8/layout/list1"/>
    <dgm:cxn modelId="{696EC87D-A2B2-45E8-B570-638994F2CC4C}" srcId="{39FED08B-E399-45CE-911F-784CFAA37382}" destId="{86410301-1A4D-4C88-9D89-8B0756FB98D4}" srcOrd="2" destOrd="0" parTransId="{E28C6781-8124-4541-8A7B-6567BF6F81DD}" sibTransId="{D06846F2-C260-484E-A973-46DC450AE3D9}"/>
    <dgm:cxn modelId="{081110F0-1595-4703-A8DD-A6D6FC1F78E3}" srcId="{17F637E2-DE80-45C3-9ED8-03114C353383}" destId="{D6EF05B1-9498-448B-8817-6F9CE2469E8C}" srcOrd="0" destOrd="0" parTransId="{3A19583F-967A-476F-8BD5-3C834A118B39}" sibTransId="{7C09D09B-7CDE-4579-A45F-D4EB320F7B44}"/>
    <dgm:cxn modelId="{D042DCF1-226C-4D8F-85C1-E5016B745479}" type="presOf" srcId="{F21FA45E-82FF-49DE-AA18-41277EB17E83}" destId="{D0F9CFE1-4D69-4842-98C5-8E2DFD61D75D}" srcOrd="0" destOrd="3" presId="urn:microsoft.com/office/officeart/2005/8/layout/list1"/>
    <dgm:cxn modelId="{F2C4393D-5CB1-466B-9D2F-29619E4E0D73}" srcId="{19A99625-0B6B-45D6-BA61-79CCB4B3F9C7}" destId="{B76F66B1-2C26-4D60-98C7-567CD11F636A}" srcOrd="1" destOrd="0" parTransId="{B4AFB356-E05F-4597-92F1-7F85D5EB2DB8}" sibTransId="{466E5541-E465-4BFE-9432-2EACE5861866}"/>
    <dgm:cxn modelId="{8889E464-4D5E-4055-953C-F1954396EFC8}" srcId="{86410301-1A4D-4C88-9D89-8B0756FB98D4}" destId="{A0EF36B5-8DD4-42FA-B680-8E124FB8E3A6}" srcOrd="2" destOrd="0" parTransId="{F8912477-8D55-4913-A218-FFE53E10147E}" sibTransId="{FBB87ED3-A7B2-42DD-BF8E-53CE5126BB17}"/>
    <dgm:cxn modelId="{69729F6B-C946-4119-90CF-ACFA07D9E89F}" type="presOf" srcId="{19A99625-0B6B-45D6-BA61-79CCB4B3F9C7}" destId="{E79794E7-B7CD-4044-8E0D-785E88263363}" srcOrd="1" destOrd="0" presId="urn:microsoft.com/office/officeart/2005/8/layout/list1"/>
    <dgm:cxn modelId="{5FB20559-E999-4C00-B108-2B4E22CF418F}" srcId="{19A99625-0B6B-45D6-BA61-79CCB4B3F9C7}" destId="{2196081B-F280-4B4E-BA56-A4EF392D911B}" srcOrd="0" destOrd="0" parTransId="{D024B447-7B69-4923-ACCC-941EE1FC6179}" sibTransId="{3DB3D245-24F9-4316-9719-C68BBB70F3CC}"/>
    <dgm:cxn modelId="{96755407-1673-415A-A862-870F449787CA}" srcId="{17F637E2-DE80-45C3-9ED8-03114C353383}" destId="{612869BE-28AB-49FC-96C4-5F551B42540C}" srcOrd="2" destOrd="0" parTransId="{C6038DC2-00E4-4C2F-AAD9-3D6BC915B94A}" sibTransId="{0C9D73A4-617C-414D-B1B1-E84B1ED3784C}"/>
    <dgm:cxn modelId="{27C089B6-B75B-4869-A065-BBDC69227F24}" type="presOf" srcId="{4D9FF32B-6E5E-4053-A07B-4FCB838347F9}" destId="{34D9E635-843D-4B89-BD0A-329BBB80F842}" srcOrd="0" destOrd="1" presId="urn:microsoft.com/office/officeart/2005/8/layout/list1"/>
    <dgm:cxn modelId="{A74A2EE0-D468-4BA1-B6BF-F6C00BE7EEE4}" type="presOf" srcId="{86410301-1A4D-4C88-9D89-8B0756FB98D4}" destId="{1FB37FC2-3C49-48F6-A107-8DAA90197F58}" srcOrd="0" destOrd="0" presId="urn:microsoft.com/office/officeart/2005/8/layout/list1"/>
    <dgm:cxn modelId="{24A39F48-D08B-4473-8A58-8142F4348CCC}" type="presOf" srcId="{A3D5B560-4B55-4E44-AAD0-504C12108679}" destId="{02CE6625-AC51-479D-AE15-E34F32FE8762}" srcOrd="0" destOrd="1" presId="urn:microsoft.com/office/officeart/2005/8/layout/list1"/>
    <dgm:cxn modelId="{E3FFAA20-DCC5-4F6C-A12B-1A7168894D52}" type="presOf" srcId="{39FED08B-E399-45CE-911F-784CFAA37382}" destId="{69EF325E-9987-447A-A624-B1D8AACE1BFE}" srcOrd="0" destOrd="0" presId="urn:microsoft.com/office/officeart/2005/8/layout/list1"/>
    <dgm:cxn modelId="{7A2F7318-C51D-410D-B98B-17F2B57F8C66}" type="presOf" srcId="{19A99625-0B6B-45D6-BA61-79CCB4B3F9C7}" destId="{015916F4-AC81-4D24-9F7B-44AA82A5D5C0}" srcOrd="0" destOrd="0" presId="urn:microsoft.com/office/officeart/2005/8/layout/list1"/>
    <dgm:cxn modelId="{D468ED71-E0B4-448B-8F67-4B32C029D1B3}" type="presOf" srcId="{D6EF05B1-9498-448B-8817-6F9CE2469E8C}" destId="{02CE6625-AC51-479D-AE15-E34F32FE8762}" srcOrd="0" destOrd="0" presId="urn:microsoft.com/office/officeart/2005/8/layout/list1"/>
    <dgm:cxn modelId="{B1AC5944-5364-4680-A0C1-E029BCB238DC}" srcId="{17F637E2-DE80-45C3-9ED8-03114C353383}" destId="{A3D5B560-4B55-4E44-AAD0-504C12108679}" srcOrd="1" destOrd="0" parTransId="{689B58E8-6C09-4FE6-BD5D-C403CCEE005B}" sibTransId="{0C245DE0-7B52-4FD5-9C75-6D4F732D2D4F}"/>
    <dgm:cxn modelId="{FC9B21EE-FE82-4F1A-85F3-C7A546AECE9D}" type="presOf" srcId="{A0EF36B5-8DD4-42FA-B680-8E124FB8E3A6}" destId="{34D9E635-843D-4B89-BD0A-329BBB80F842}" srcOrd="0" destOrd="2" presId="urn:microsoft.com/office/officeart/2005/8/layout/list1"/>
    <dgm:cxn modelId="{639F2775-5AC2-4FC2-828B-2FF609BC5CF4}" type="presOf" srcId="{17F637E2-DE80-45C3-9ED8-03114C353383}" destId="{3D467A43-2375-42B3-A3A8-3F8958C66DB3}" srcOrd="0" destOrd="0" presId="urn:microsoft.com/office/officeart/2005/8/layout/list1"/>
    <dgm:cxn modelId="{97A12489-A336-474F-B2DB-D8A73FEA9E19}" type="presOf" srcId="{DB91F1D3-8B7C-4669-9454-9F616B65C01F}" destId="{34D9E635-843D-4B89-BD0A-329BBB80F842}" srcOrd="0" destOrd="0" presId="urn:microsoft.com/office/officeart/2005/8/layout/list1"/>
    <dgm:cxn modelId="{07B51C75-EB27-452E-9A47-BD8F6F0FF64D}" srcId="{19A99625-0B6B-45D6-BA61-79CCB4B3F9C7}" destId="{3CCF137C-58C1-4EDC-8B75-7D1704CEEDA6}" srcOrd="2" destOrd="0" parTransId="{43954BD7-12DB-407A-B351-7EC1820FAA50}" sibTransId="{EB04718F-4FB6-4918-96C9-BEE79A64C558}"/>
    <dgm:cxn modelId="{F40C3169-20F2-4AAB-A500-AEEB29A56C5B}" type="presOf" srcId="{17F637E2-DE80-45C3-9ED8-03114C353383}" destId="{00DD2A9C-FB64-462F-8F0A-51B25A62A749}" srcOrd="1" destOrd="0" presId="urn:microsoft.com/office/officeart/2005/8/layout/list1"/>
    <dgm:cxn modelId="{C05FBF20-4D18-46F0-BF3B-CE9144B6AEC9}" type="presOf" srcId="{2196081B-F280-4B4E-BA56-A4EF392D911B}" destId="{D0F9CFE1-4D69-4842-98C5-8E2DFD61D75D}" srcOrd="0" destOrd="0" presId="urn:microsoft.com/office/officeart/2005/8/layout/list1"/>
    <dgm:cxn modelId="{0C5C15B1-64DF-40B3-8D40-74682773B6F8}" type="presParOf" srcId="{69EF325E-9987-447A-A624-B1D8AACE1BFE}" destId="{9527F78B-A84B-4743-89EC-8FBC486C5715}" srcOrd="0" destOrd="0" presId="urn:microsoft.com/office/officeart/2005/8/layout/list1"/>
    <dgm:cxn modelId="{E17C26E1-F679-43B4-9181-32C2B44CD8BC}" type="presParOf" srcId="{9527F78B-A84B-4743-89EC-8FBC486C5715}" destId="{3D467A43-2375-42B3-A3A8-3F8958C66DB3}" srcOrd="0" destOrd="0" presId="urn:microsoft.com/office/officeart/2005/8/layout/list1"/>
    <dgm:cxn modelId="{0FB84300-5BE1-4434-A127-729A94A3F066}" type="presParOf" srcId="{9527F78B-A84B-4743-89EC-8FBC486C5715}" destId="{00DD2A9C-FB64-462F-8F0A-51B25A62A749}" srcOrd="1" destOrd="0" presId="urn:microsoft.com/office/officeart/2005/8/layout/list1"/>
    <dgm:cxn modelId="{7DDDAA1F-019E-4789-B92A-05D1FF52B416}" type="presParOf" srcId="{69EF325E-9987-447A-A624-B1D8AACE1BFE}" destId="{CF541F9C-0F44-4EEA-A13B-684526EE4783}" srcOrd="1" destOrd="0" presId="urn:microsoft.com/office/officeart/2005/8/layout/list1"/>
    <dgm:cxn modelId="{218547DF-BDC7-4313-9395-EB0854A50911}" type="presParOf" srcId="{69EF325E-9987-447A-A624-B1D8AACE1BFE}" destId="{02CE6625-AC51-479D-AE15-E34F32FE8762}" srcOrd="2" destOrd="0" presId="urn:microsoft.com/office/officeart/2005/8/layout/list1"/>
    <dgm:cxn modelId="{13A773CF-E2E0-47FB-B167-8BC887286C49}" type="presParOf" srcId="{69EF325E-9987-447A-A624-B1D8AACE1BFE}" destId="{9D01CBD6-B2C6-4C3C-9A93-36D8C6208299}" srcOrd="3" destOrd="0" presId="urn:microsoft.com/office/officeart/2005/8/layout/list1"/>
    <dgm:cxn modelId="{F1A829D7-DB04-4410-8300-067F97145641}" type="presParOf" srcId="{69EF325E-9987-447A-A624-B1D8AACE1BFE}" destId="{94670EB7-FFAD-41B4-99D8-5493665677BB}" srcOrd="4" destOrd="0" presId="urn:microsoft.com/office/officeart/2005/8/layout/list1"/>
    <dgm:cxn modelId="{37E6A361-5C83-4DFB-9C7E-7A5C4162B2C1}" type="presParOf" srcId="{94670EB7-FFAD-41B4-99D8-5493665677BB}" destId="{015916F4-AC81-4D24-9F7B-44AA82A5D5C0}" srcOrd="0" destOrd="0" presId="urn:microsoft.com/office/officeart/2005/8/layout/list1"/>
    <dgm:cxn modelId="{262417A2-86BD-4D56-8A3E-4BC1A14DEBD0}" type="presParOf" srcId="{94670EB7-FFAD-41B4-99D8-5493665677BB}" destId="{E79794E7-B7CD-4044-8E0D-785E88263363}" srcOrd="1" destOrd="0" presId="urn:microsoft.com/office/officeart/2005/8/layout/list1"/>
    <dgm:cxn modelId="{81790D0E-256C-4B0C-9AD6-2F3B67ED23E4}" type="presParOf" srcId="{69EF325E-9987-447A-A624-B1D8AACE1BFE}" destId="{B3AF025B-425D-486B-8D3F-100F31773A7C}" srcOrd="5" destOrd="0" presId="urn:microsoft.com/office/officeart/2005/8/layout/list1"/>
    <dgm:cxn modelId="{06341D1C-DC99-477B-9788-AA597ED51423}" type="presParOf" srcId="{69EF325E-9987-447A-A624-B1D8AACE1BFE}" destId="{D0F9CFE1-4D69-4842-98C5-8E2DFD61D75D}" srcOrd="6" destOrd="0" presId="urn:microsoft.com/office/officeart/2005/8/layout/list1"/>
    <dgm:cxn modelId="{9DEA41B7-245B-436E-B72C-1FBE2228A291}" type="presParOf" srcId="{69EF325E-9987-447A-A624-B1D8AACE1BFE}" destId="{4DEADF68-BA7D-40DC-B243-4003DBC86D3B}" srcOrd="7" destOrd="0" presId="urn:microsoft.com/office/officeart/2005/8/layout/list1"/>
    <dgm:cxn modelId="{FB2EE72D-7918-4199-B7C6-540A5FD13B26}" type="presParOf" srcId="{69EF325E-9987-447A-A624-B1D8AACE1BFE}" destId="{B34BBB09-F031-401B-8BC6-9D72355F54A9}" srcOrd="8" destOrd="0" presId="urn:microsoft.com/office/officeart/2005/8/layout/list1"/>
    <dgm:cxn modelId="{2AC5B3F2-7BC7-4F29-927A-9D42DC01CE38}" type="presParOf" srcId="{B34BBB09-F031-401B-8BC6-9D72355F54A9}" destId="{1FB37FC2-3C49-48F6-A107-8DAA90197F58}" srcOrd="0" destOrd="0" presId="urn:microsoft.com/office/officeart/2005/8/layout/list1"/>
    <dgm:cxn modelId="{59AD89B2-74E3-4431-A5F0-972987D038E6}" type="presParOf" srcId="{B34BBB09-F031-401B-8BC6-9D72355F54A9}" destId="{93894D4D-9B63-4CAB-AC3D-42C24DA2BE68}" srcOrd="1" destOrd="0" presId="urn:microsoft.com/office/officeart/2005/8/layout/list1"/>
    <dgm:cxn modelId="{850EE9C3-C917-4AB1-AADC-143FF1C2D903}" type="presParOf" srcId="{69EF325E-9987-447A-A624-B1D8AACE1BFE}" destId="{01381D91-6121-4598-B901-9D3A706444DC}" srcOrd="9" destOrd="0" presId="urn:microsoft.com/office/officeart/2005/8/layout/list1"/>
    <dgm:cxn modelId="{EBE228A2-1A84-460D-A650-9A144C5A48C1}" type="presParOf" srcId="{69EF325E-9987-447A-A624-B1D8AACE1BFE}" destId="{34D9E635-843D-4B89-BD0A-329BBB80F842}"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A497F-A206-4E70-B5F3-5E537C983EBF}">
      <dsp:nvSpPr>
        <dsp:cNvPr id="0" name=""/>
        <dsp:cNvSpPr/>
      </dsp:nvSpPr>
      <dsp:spPr>
        <a:xfrm>
          <a:off x="0" y="0"/>
          <a:ext cx="7969370" cy="13219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cs-CZ" sz="1800" b="1" kern="1200" dirty="0" smtClean="0"/>
            <a:t>Analytická část</a:t>
          </a:r>
          <a:endParaRPr lang="cs-CZ" sz="1800" b="1" kern="1200" dirty="0"/>
        </a:p>
        <a:p>
          <a:pPr marL="114300" lvl="1" indent="-114300" algn="l" defTabSz="577850">
            <a:lnSpc>
              <a:spcPct val="90000"/>
            </a:lnSpc>
            <a:spcBef>
              <a:spcPct val="0"/>
            </a:spcBef>
            <a:spcAft>
              <a:spcPct val="15000"/>
            </a:spcAft>
            <a:buChar char="••"/>
          </a:pPr>
          <a:r>
            <a:rPr lang="cs-CZ" sz="1300" kern="1200" dirty="0" smtClean="0"/>
            <a:t>aktualizace dat</a:t>
          </a:r>
          <a:endParaRPr lang="cs-CZ" sz="1300" kern="1200" dirty="0"/>
        </a:p>
        <a:p>
          <a:pPr marL="114300" lvl="1" indent="-114300" algn="l" defTabSz="577850">
            <a:lnSpc>
              <a:spcPct val="90000"/>
            </a:lnSpc>
            <a:spcBef>
              <a:spcPct val="0"/>
            </a:spcBef>
            <a:spcAft>
              <a:spcPct val="15000"/>
            </a:spcAft>
            <a:buChar char="••"/>
          </a:pPr>
          <a:r>
            <a:rPr lang="cs-CZ" sz="1300" kern="1200" dirty="0" smtClean="0"/>
            <a:t>rešerše zdrojů</a:t>
          </a:r>
          <a:endParaRPr lang="cs-CZ" sz="1300" kern="1200" dirty="0"/>
        </a:p>
        <a:p>
          <a:pPr marL="114300" lvl="1" indent="-114300" algn="l" defTabSz="577850">
            <a:lnSpc>
              <a:spcPct val="90000"/>
            </a:lnSpc>
            <a:spcBef>
              <a:spcPct val="0"/>
            </a:spcBef>
            <a:spcAft>
              <a:spcPct val="15000"/>
            </a:spcAft>
            <a:buChar char="••"/>
          </a:pPr>
          <a:r>
            <a:rPr lang="cs-CZ" sz="1300" kern="1200" dirty="0" smtClean="0"/>
            <a:t>SWOT analýza klíčových témat</a:t>
          </a:r>
          <a:endParaRPr lang="cs-CZ" sz="1300" kern="1200" dirty="0"/>
        </a:p>
        <a:p>
          <a:pPr marL="114300" lvl="1" indent="-114300" algn="l" defTabSz="577850">
            <a:lnSpc>
              <a:spcPct val="90000"/>
            </a:lnSpc>
            <a:spcBef>
              <a:spcPct val="0"/>
            </a:spcBef>
            <a:spcAft>
              <a:spcPct val="15000"/>
            </a:spcAft>
            <a:buChar char="••"/>
          </a:pPr>
          <a:r>
            <a:rPr lang="cs-CZ" sz="1300" kern="1200" dirty="0" smtClean="0"/>
            <a:t>stanovení problémů, jejich příčin a cílů (žádoucích změn)</a:t>
          </a:r>
          <a:endParaRPr lang="cs-CZ" sz="1300" kern="1200" dirty="0"/>
        </a:p>
      </dsp:txBody>
      <dsp:txXfrm>
        <a:off x="1726065" y="0"/>
        <a:ext cx="6243304" cy="1321911"/>
      </dsp:txXfrm>
    </dsp:sp>
    <dsp:sp modelId="{97FAACF3-C56B-4851-A82A-679F46613582}">
      <dsp:nvSpPr>
        <dsp:cNvPr id="0" name=""/>
        <dsp:cNvSpPr/>
      </dsp:nvSpPr>
      <dsp:spPr>
        <a:xfrm>
          <a:off x="132191" y="132191"/>
          <a:ext cx="1593874" cy="105752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8DA116-1857-4FAC-AA1A-1BD62EB34AB2}">
      <dsp:nvSpPr>
        <dsp:cNvPr id="0" name=""/>
        <dsp:cNvSpPr/>
      </dsp:nvSpPr>
      <dsp:spPr>
        <a:xfrm>
          <a:off x="0" y="1454103"/>
          <a:ext cx="7969370" cy="13219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cs-CZ" sz="1800" b="1" kern="1200" dirty="0" smtClean="0"/>
            <a:t>Stanovení priorit</a:t>
          </a:r>
          <a:endParaRPr lang="cs-CZ" sz="1800" b="1" kern="1200" dirty="0"/>
        </a:p>
        <a:p>
          <a:pPr marL="114300" lvl="1" indent="-114300" algn="l" defTabSz="577850">
            <a:lnSpc>
              <a:spcPct val="90000"/>
            </a:lnSpc>
            <a:spcBef>
              <a:spcPct val="0"/>
            </a:spcBef>
            <a:spcAft>
              <a:spcPct val="15000"/>
            </a:spcAft>
            <a:buChar char="••"/>
          </a:pPr>
          <a:r>
            <a:rPr lang="cs-CZ" sz="1300" kern="1200" dirty="0" smtClean="0"/>
            <a:t>prioritizace jednotlivých cílů</a:t>
          </a:r>
          <a:endParaRPr lang="cs-CZ" sz="1300" kern="1200" dirty="0"/>
        </a:p>
      </dsp:txBody>
      <dsp:txXfrm>
        <a:off x="1726065" y="1454103"/>
        <a:ext cx="6243304" cy="1321911"/>
      </dsp:txXfrm>
    </dsp:sp>
    <dsp:sp modelId="{ABC06B35-FEEF-4C57-AD6E-EE658E0357E4}">
      <dsp:nvSpPr>
        <dsp:cNvPr id="0" name=""/>
        <dsp:cNvSpPr/>
      </dsp:nvSpPr>
      <dsp:spPr>
        <a:xfrm>
          <a:off x="132191" y="1586294"/>
          <a:ext cx="1593874" cy="105752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B147C9-445B-4B3A-B06F-D55E1A26C67E}">
      <dsp:nvSpPr>
        <dsp:cNvPr id="0" name=""/>
        <dsp:cNvSpPr/>
      </dsp:nvSpPr>
      <dsp:spPr>
        <a:xfrm>
          <a:off x="0" y="2908206"/>
          <a:ext cx="7969370" cy="13219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cs-CZ" sz="1800" b="1" kern="1200" dirty="0" smtClean="0"/>
            <a:t>Roční akční plány 2023, 2024, 2025</a:t>
          </a:r>
          <a:endParaRPr lang="cs-CZ" sz="1800" b="1" kern="1200" dirty="0"/>
        </a:p>
        <a:p>
          <a:pPr marL="114300" lvl="1" indent="-114300" algn="l" defTabSz="577850">
            <a:lnSpc>
              <a:spcPct val="90000"/>
            </a:lnSpc>
            <a:spcBef>
              <a:spcPct val="0"/>
            </a:spcBef>
            <a:spcAft>
              <a:spcPct val="15000"/>
            </a:spcAft>
            <a:buChar char="••"/>
          </a:pPr>
          <a:r>
            <a:rPr lang="cs-CZ" sz="1300" kern="1200" dirty="0" smtClean="0"/>
            <a:t>rozpracování jednotlivých cílů do konkrétních aktivit</a:t>
          </a:r>
          <a:endParaRPr lang="cs-CZ" sz="1300" kern="1200" dirty="0"/>
        </a:p>
        <a:p>
          <a:pPr marL="114300" lvl="1" indent="-114300" algn="l" defTabSz="577850">
            <a:lnSpc>
              <a:spcPct val="90000"/>
            </a:lnSpc>
            <a:spcBef>
              <a:spcPct val="0"/>
            </a:spcBef>
            <a:spcAft>
              <a:spcPct val="15000"/>
            </a:spcAft>
            <a:buChar char="••"/>
          </a:pPr>
          <a:r>
            <a:rPr lang="cs-CZ" sz="1300" kern="1200" dirty="0" smtClean="0"/>
            <a:t>stanovení kritérií a odpovědnosti</a:t>
          </a:r>
          <a:endParaRPr lang="cs-CZ" sz="1300" kern="1200" dirty="0"/>
        </a:p>
        <a:p>
          <a:pPr marL="114300" lvl="1" indent="-114300" algn="l" defTabSz="577850">
            <a:lnSpc>
              <a:spcPct val="90000"/>
            </a:lnSpc>
            <a:spcBef>
              <a:spcPct val="0"/>
            </a:spcBef>
            <a:spcAft>
              <a:spcPct val="15000"/>
            </a:spcAft>
            <a:buChar char="••"/>
          </a:pPr>
          <a:r>
            <a:rPr lang="cs-CZ" sz="1300" kern="1200" dirty="0" smtClean="0"/>
            <a:t>identifikace potencionálních zdrojů</a:t>
          </a:r>
          <a:endParaRPr lang="cs-CZ" sz="1300" kern="1200" dirty="0"/>
        </a:p>
      </dsp:txBody>
      <dsp:txXfrm>
        <a:off x="1726065" y="2908206"/>
        <a:ext cx="6243304" cy="1321911"/>
      </dsp:txXfrm>
    </dsp:sp>
    <dsp:sp modelId="{583FA11A-9C70-4538-B33C-4EA2F5C8D34C}">
      <dsp:nvSpPr>
        <dsp:cNvPr id="0" name=""/>
        <dsp:cNvSpPr/>
      </dsp:nvSpPr>
      <dsp:spPr>
        <a:xfrm>
          <a:off x="132191" y="3040397"/>
          <a:ext cx="1593874" cy="105752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E6625-AC51-479D-AE15-E34F32FE8762}">
      <dsp:nvSpPr>
        <dsp:cNvPr id="0" name=""/>
        <dsp:cNvSpPr/>
      </dsp:nvSpPr>
      <dsp:spPr>
        <a:xfrm>
          <a:off x="0" y="483948"/>
          <a:ext cx="11255190" cy="1258424"/>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3528" tIns="354076" rIns="873528" bIns="120904" numCol="1" spcCol="1270" anchor="t" anchorCtr="0">
          <a:noAutofit/>
        </a:bodyPr>
        <a:lstStyle/>
        <a:p>
          <a:pPr marL="171450" lvl="1" indent="-171450" algn="l" defTabSz="755650">
            <a:lnSpc>
              <a:spcPct val="90000"/>
            </a:lnSpc>
            <a:spcBef>
              <a:spcPct val="0"/>
            </a:spcBef>
            <a:spcAft>
              <a:spcPct val="15000"/>
            </a:spcAft>
            <a:buChar char="••"/>
          </a:pPr>
          <a:r>
            <a:rPr lang="cs-CZ" sz="1700" kern="1200" smtClean="0">
              <a:latin typeface="Arial" panose="020B0604020202020204" pitchFamily="34" charset="0"/>
              <a:cs typeface="Arial" panose="020B0604020202020204" pitchFamily="34" charset="0"/>
            </a:rPr>
            <a:t>polytechnické vzdělávání</a:t>
          </a:r>
          <a:endParaRPr lang="cs-CZ" sz="1700" kern="1200"/>
        </a:p>
        <a:p>
          <a:pPr marL="171450" lvl="1" indent="-171450" algn="l" defTabSz="755650">
            <a:lnSpc>
              <a:spcPct val="90000"/>
            </a:lnSpc>
            <a:spcBef>
              <a:spcPct val="0"/>
            </a:spcBef>
            <a:spcAft>
              <a:spcPct val="15000"/>
            </a:spcAft>
            <a:buChar char="••"/>
          </a:pPr>
          <a:r>
            <a:rPr lang="cs-CZ" sz="1700" kern="1200" dirty="0" smtClean="0">
              <a:latin typeface="Arial" panose="020B0604020202020204" pitchFamily="34" charset="0"/>
              <a:cs typeface="Arial" panose="020B0604020202020204" pitchFamily="34" charset="0"/>
            </a:rPr>
            <a:t>podpora odborného vzdělávání a spolupráce škol se zaměstnavateli</a:t>
          </a:r>
        </a:p>
        <a:p>
          <a:pPr marL="171450" lvl="1" indent="-171450" algn="l" defTabSz="755650">
            <a:lnSpc>
              <a:spcPct val="90000"/>
            </a:lnSpc>
            <a:spcBef>
              <a:spcPct val="0"/>
            </a:spcBef>
            <a:spcAft>
              <a:spcPct val="15000"/>
            </a:spcAft>
            <a:buChar char="••"/>
          </a:pPr>
          <a:r>
            <a:rPr lang="cs-CZ" sz="1700" kern="1200" smtClean="0">
              <a:latin typeface="Arial" panose="020B0604020202020204" pitchFamily="34" charset="0"/>
              <a:cs typeface="Arial" panose="020B0604020202020204" pitchFamily="34" charset="0"/>
            </a:rPr>
            <a:t>investice škol</a:t>
          </a:r>
          <a:endParaRPr lang="cs-CZ" sz="1700" kern="1200" dirty="0" smtClean="0">
            <a:latin typeface="Arial" panose="020B0604020202020204" pitchFamily="34" charset="0"/>
            <a:cs typeface="Arial" panose="020B0604020202020204" pitchFamily="34" charset="0"/>
          </a:endParaRPr>
        </a:p>
      </dsp:txBody>
      <dsp:txXfrm>
        <a:off x="0" y="483948"/>
        <a:ext cx="11255190" cy="1258424"/>
      </dsp:txXfrm>
    </dsp:sp>
    <dsp:sp modelId="{00DD2A9C-FB64-462F-8F0A-51B25A62A749}">
      <dsp:nvSpPr>
        <dsp:cNvPr id="0" name=""/>
        <dsp:cNvSpPr/>
      </dsp:nvSpPr>
      <dsp:spPr>
        <a:xfrm>
          <a:off x="562759" y="233028"/>
          <a:ext cx="7878633"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94" tIns="0" rIns="297794" bIns="0" numCol="1" spcCol="1270" anchor="ctr" anchorCtr="0">
          <a:noAutofit/>
        </a:bodyPr>
        <a:lstStyle/>
        <a:p>
          <a:pPr lvl="0" algn="l" defTabSz="800100">
            <a:lnSpc>
              <a:spcPct val="90000"/>
            </a:lnSpc>
            <a:spcBef>
              <a:spcPct val="0"/>
            </a:spcBef>
            <a:spcAft>
              <a:spcPct val="35000"/>
            </a:spcAft>
          </a:pPr>
          <a:r>
            <a:rPr lang="cs-CZ" sz="1800" kern="1200" dirty="0" smtClean="0"/>
            <a:t>Odborné a polytechnické vzdělávání (garant Ing. Petr Mašinda)</a:t>
          </a:r>
          <a:endParaRPr lang="cs-CZ" sz="1800" kern="1200" dirty="0"/>
        </a:p>
      </dsp:txBody>
      <dsp:txXfrm>
        <a:off x="587257" y="257526"/>
        <a:ext cx="7829637" cy="452844"/>
      </dsp:txXfrm>
    </dsp:sp>
    <dsp:sp modelId="{D0F9CFE1-4D69-4842-98C5-8E2DFD61D75D}">
      <dsp:nvSpPr>
        <dsp:cNvPr id="0" name=""/>
        <dsp:cNvSpPr/>
      </dsp:nvSpPr>
      <dsp:spPr>
        <a:xfrm>
          <a:off x="0" y="2085093"/>
          <a:ext cx="11255190" cy="1499400"/>
        </a:xfrm>
        <a:prstGeom prst="rect">
          <a:avLst/>
        </a:prstGeom>
        <a:no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3528" tIns="354076" rIns="873528" bIns="120904" numCol="1" spcCol="1270" anchor="t" anchorCtr="0">
          <a:noAutofit/>
        </a:bodyPr>
        <a:lstStyle/>
        <a:p>
          <a:pPr marL="171450" lvl="1" indent="-171450" algn="l" defTabSz="755650">
            <a:lnSpc>
              <a:spcPct val="90000"/>
            </a:lnSpc>
            <a:spcBef>
              <a:spcPct val="0"/>
            </a:spcBef>
            <a:spcAft>
              <a:spcPct val="15000"/>
            </a:spcAft>
            <a:buChar char="••"/>
          </a:pPr>
          <a:r>
            <a:rPr lang="cs-CZ" sz="1700" kern="1200" dirty="0" smtClean="0">
              <a:latin typeface="Arial" panose="020B0604020202020204" pitchFamily="34" charset="0"/>
              <a:cs typeface="Arial" panose="020B0604020202020204" pitchFamily="34" charset="0"/>
            </a:rPr>
            <a:t>rozvoj potenciálu každého dítěte/žáka/studenta/účastníka neformálního vzdělávání</a:t>
          </a:r>
          <a:endParaRPr lang="cs-CZ" sz="1700" kern="1200" dirty="0"/>
        </a:p>
        <a:p>
          <a:pPr marL="171450" lvl="1" indent="-171450" algn="l" defTabSz="755650">
            <a:lnSpc>
              <a:spcPct val="90000"/>
            </a:lnSpc>
            <a:spcBef>
              <a:spcPct val="0"/>
            </a:spcBef>
            <a:spcAft>
              <a:spcPct val="15000"/>
            </a:spcAft>
            <a:buChar char="••"/>
          </a:pPr>
          <a:r>
            <a:rPr lang="cs-CZ" sz="1700" kern="1200" dirty="0" smtClean="0">
              <a:latin typeface="Arial" panose="020B0604020202020204" pitchFamily="34" charset="0"/>
              <a:cs typeface="Arial" panose="020B0604020202020204" pitchFamily="34" charset="0"/>
            </a:rPr>
            <a:t>společné vzdělávání</a:t>
          </a:r>
        </a:p>
        <a:p>
          <a:pPr marL="171450" lvl="1" indent="-171450" algn="l" defTabSz="755650">
            <a:lnSpc>
              <a:spcPct val="90000"/>
            </a:lnSpc>
            <a:spcBef>
              <a:spcPct val="0"/>
            </a:spcBef>
            <a:spcAft>
              <a:spcPct val="15000"/>
            </a:spcAft>
            <a:buChar char="••"/>
          </a:pPr>
          <a:r>
            <a:rPr lang="cs-CZ" sz="1700" kern="1200" smtClean="0">
              <a:latin typeface="Arial" panose="020B0604020202020204" pitchFamily="34" charset="0"/>
              <a:cs typeface="Arial" panose="020B0604020202020204" pitchFamily="34" charset="0"/>
            </a:rPr>
            <a:t>kariérové poradenství a CŽU</a:t>
          </a:r>
          <a:endParaRPr lang="cs-CZ" sz="1700" kern="1200" dirty="0" smtClean="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cs-CZ" sz="1700" kern="1200" dirty="0" smtClean="0">
              <a:latin typeface="Arial" panose="020B0604020202020204" pitchFamily="34" charset="0"/>
              <a:cs typeface="Arial" panose="020B0604020202020204" pitchFamily="34" charset="0"/>
            </a:rPr>
            <a:t>podpora pedagogických, didaktických a manažerských kompetencí pracovníků ve vzdělávání</a:t>
          </a:r>
        </a:p>
      </dsp:txBody>
      <dsp:txXfrm>
        <a:off x="0" y="2085093"/>
        <a:ext cx="11255190" cy="1499400"/>
      </dsp:txXfrm>
    </dsp:sp>
    <dsp:sp modelId="{E79794E7-B7CD-4044-8E0D-785E88263363}">
      <dsp:nvSpPr>
        <dsp:cNvPr id="0" name=""/>
        <dsp:cNvSpPr/>
      </dsp:nvSpPr>
      <dsp:spPr>
        <a:xfrm>
          <a:off x="562759" y="1834173"/>
          <a:ext cx="7878633" cy="5018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94" tIns="0" rIns="297794" bIns="0" numCol="1" spcCol="1270" anchor="ctr" anchorCtr="0">
          <a:noAutofit/>
        </a:bodyPr>
        <a:lstStyle/>
        <a:p>
          <a:pPr lvl="0" algn="l" defTabSz="800100">
            <a:lnSpc>
              <a:spcPct val="90000"/>
            </a:lnSpc>
            <a:spcBef>
              <a:spcPct val="0"/>
            </a:spcBef>
            <a:spcAft>
              <a:spcPct val="35000"/>
            </a:spcAft>
          </a:pPr>
          <a:r>
            <a:rPr lang="cs-CZ" sz="1800" kern="1200" dirty="0" smtClean="0"/>
            <a:t>Rozvoj potenciálu (garant Bc. Jan Honomichl)</a:t>
          </a:r>
          <a:endParaRPr lang="cs-CZ" sz="1800" kern="1200" dirty="0"/>
        </a:p>
      </dsp:txBody>
      <dsp:txXfrm>
        <a:off x="587257" y="1858671"/>
        <a:ext cx="7829637" cy="452844"/>
      </dsp:txXfrm>
    </dsp:sp>
    <dsp:sp modelId="{34D9E635-843D-4B89-BD0A-329BBB80F842}">
      <dsp:nvSpPr>
        <dsp:cNvPr id="0" name=""/>
        <dsp:cNvSpPr/>
      </dsp:nvSpPr>
      <dsp:spPr>
        <a:xfrm>
          <a:off x="0" y="3927213"/>
          <a:ext cx="11255190" cy="1258424"/>
        </a:xfrm>
        <a:prstGeom prst="rect">
          <a:avLst/>
        </a:prstGeom>
        <a:solidFill>
          <a:schemeClr val="lt1">
            <a:alpha val="90000"/>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3528" tIns="354076" rIns="873528" bIns="120904" numCol="1" spcCol="1270" anchor="t" anchorCtr="0">
          <a:noAutofit/>
        </a:bodyPr>
        <a:lstStyle/>
        <a:p>
          <a:pPr marL="171450" lvl="1" indent="-171450" algn="l" defTabSz="755650">
            <a:lnSpc>
              <a:spcPct val="90000"/>
            </a:lnSpc>
            <a:spcBef>
              <a:spcPct val="0"/>
            </a:spcBef>
            <a:spcAft>
              <a:spcPct val="15000"/>
            </a:spcAft>
            <a:buChar char="••"/>
          </a:pPr>
          <a:r>
            <a:rPr lang="cs-CZ" sz="1700" kern="1200" smtClean="0">
              <a:latin typeface="Arial" panose="020B0604020202020204" pitchFamily="34" charset="0"/>
              <a:cs typeface="Arial" panose="020B0604020202020204" pitchFamily="34" charset="0"/>
            </a:rPr>
            <a:t>rozvoj podnikavosti, iniciativy a kreativity</a:t>
          </a:r>
          <a:endParaRPr lang="cs-CZ" sz="1700" kern="1200"/>
        </a:p>
        <a:p>
          <a:pPr marL="171450" lvl="1" indent="-171450" algn="l" defTabSz="755650">
            <a:lnSpc>
              <a:spcPct val="90000"/>
            </a:lnSpc>
            <a:spcBef>
              <a:spcPct val="0"/>
            </a:spcBef>
            <a:spcAft>
              <a:spcPct val="15000"/>
            </a:spcAft>
            <a:buChar char="••"/>
          </a:pPr>
          <a:r>
            <a:rPr lang="cs-CZ" sz="1700" kern="1200" smtClean="0">
              <a:latin typeface="Arial" panose="020B0604020202020204" pitchFamily="34" charset="0"/>
              <a:cs typeface="Arial" panose="020B0604020202020204" pitchFamily="34" charset="0"/>
            </a:rPr>
            <a:t>gramotnosti (matematická, čtenářská, jazyková apod.)</a:t>
          </a:r>
          <a:endParaRPr lang="cs-CZ" sz="1700" kern="1200" dirty="0" smtClean="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cs-CZ" sz="1700" kern="1200" smtClean="0">
              <a:latin typeface="Arial" panose="020B0604020202020204" pitchFamily="34" charset="0"/>
              <a:cs typeface="Arial" panose="020B0604020202020204" pitchFamily="34" charset="0"/>
            </a:rPr>
            <a:t>digitální vzdělávání</a:t>
          </a:r>
          <a:endParaRPr lang="cs-CZ" sz="1700" kern="1200" dirty="0" smtClean="0">
            <a:latin typeface="Arial" panose="020B0604020202020204" pitchFamily="34" charset="0"/>
            <a:cs typeface="Arial" panose="020B0604020202020204" pitchFamily="34" charset="0"/>
          </a:endParaRPr>
        </a:p>
      </dsp:txBody>
      <dsp:txXfrm>
        <a:off x="0" y="3927213"/>
        <a:ext cx="11255190" cy="1258424"/>
      </dsp:txXfrm>
    </dsp:sp>
    <dsp:sp modelId="{93894D4D-9B63-4CAB-AC3D-42C24DA2BE68}">
      <dsp:nvSpPr>
        <dsp:cNvPr id="0" name=""/>
        <dsp:cNvSpPr/>
      </dsp:nvSpPr>
      <dsp:spPr>
        <a:xfrm>
          <a:off x="562759" y="3676293"/>
          <a:ext cx="7878633" cy="50184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94" tIns="0" rIns="297794" bIns="0" numCol="1" spcCol="1270" anchor="ctr" anchorCtr="0">
          <a:noAutofit/>
        </a:bodyPr>
        <a:lstStyle/>
        <a:p>
          <a:pPr lvl="0" algn="l" defTabSz="800100">
            <a:lnSpc>
              <a:spcPct val="90000"/>
            </a:lnSpc>
            <a:spcBef>
              <a:spcPct val="0"/>
            </a:spcBef>
            <a:spcAft>
              <a:spcPct val="35000"/>
            </a:spcAft>
          </a:pPr>
          <a:r>
            <a:rPr lang="cs-CZ" sz="1800" kern="1200" dirty="0" smtClean="0"/>
            <a:t>Gramotnosti (garant Ing. Zuzana Švehlová)</a:t>
          </a:r>
          <a:endParaRPr lang="cs-CZ" sz="1800" kern="1200" dirty="0"/>
        </a:p>
      </dsp:txBody>
      <dsp:txXfrm>
        <a:off x="587257" y="3700791"/>
        <a:ext cx="7829637"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drawing1.xml><?xml version="1.0" encoding="utf-8"?>
<c:userShapes xmlns:c="http://schemas.openxmlformats.org/drawingml/2006/chart">
  <cdr:relSizeAnchor xmlns:cdr="http://schemas.openxmlformats.org/drawingml/2006/chartDrawing">
    <cdr:from>
      <cdr:x>0.69444</cdr:x>
      <cdr:y>0.85874</cdr:y>
    </cdr:from>
    <cdr:to>
      <cdr:x>0.9955</cdr:x>
      <cdr:y>0.99631</cdr:y>
    </cdr:to>
    <cdr:sp macro="" textlink="">
      <cdr:nvSpPr>
        <cdr:cNvPr id="2" name="TextovéPole 1"/>
        <cdr:cNvSpPr txBox="1"/>
      </cdr:nvSpPr>
      <cdr:spPr>
        <a:xfrm xmlns:a="http://schemas.openxmlformats.org/drawingml/2006/main">
          <a:off x="2619374" y="2200275"/>
          <a:ext cx="1135554" cy="3524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800">
              <a:latin typeface="Arial" pitchFamily="34" charset="0"/>
              <a:cs typeface="Arial" pitchFamily="34" charset="0"/>
            </a:rPr>
            <a:t>Zdroj dat: OŠMS KÚ Plzeňského kraje</a:t>
          </a:r>
        </a:p>
      </cdr:txBody>
    </cdr:sp>
  </cdr:relSizeAnchor>
</c:userShapes>
</file>

<file path=ppt/drawings/drawing2.xml><?xml version="1.0" encoding="utf-8"?>
<c:userShapes xmlns:c="http://schemas.openxmlformats.org/drawingml/2006/chart">
  <cdr:relSizeAnchor xmlns:cdr="http://schemas.openxmlformats.org/drawingml/2006/chartDrawing">
    <cdr:from>
      <cdr:x>0.76514</cdr:x>
      <cdr:y>0.88685</cdr:y>
    </cdr:from>
    <cdr:to>
      <cdr:x>0.99633</cdr:x>
      <cdr:y>0.99694</cdr:y>
    </cdr:to>
    <cdr:sp macro="" textlink="">
      <cdr:nvSpPr>
        <cdr:cNvPr id="2" name="TextovéPole 1"/>
        <cdr:cNvSpPr txBox="1"/>
      </cdr:nvSpPr>
      <cdr:spPr>
        <a:xfrm xmlns:a="http://schemas.openxmlformats.org/drawingml/2006/main">
          <a:off x="3971926" y="2762251"/>
          <a:ext cx="1200150" cy="342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800">
              <a:latin typeface="Arial" pitchFamily="34" charset="0"/>
              <a:cs typeface="Arial" pitchFamily="34" charset="0"/>
            </a:rPr>
            <a:t>Zdroj dat: OSMS</a:t>
          </a:r>
          <a:r>
            <a:rPr lang="cs-CZ" sz="800" baseline="0">
              <a:latin typeface="Arial" pitchFamily="34" charset="0"/>
              <a:cs typeface="Arial" pitchFamily="34" charset="0"/>
            </a:rPr>
            <a:t> KÚ Plzeňského kraje</a:t>
          </a:r>
          <a:endParaRPr lang="cs-CZ" sz="800">
            <a:latin typeface="Arial" pitchFamily="34" charset="0"/>
            <a:cs typeface="Arial"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0.81522</cdr:x>
      <cdr:y>0.7918</cdr:y>
    </cdr:from>
    <cdr:to>
      <cdr:x>1</cdr:x>
      <cdr:y>0.99369</cdr:y>
    </cdr:to>
    <cdr:sp macro="" textlink="">
      <cdr:nvSpPr>
        <cdr:cNvPr id="2" name="TextovéPole 1"/>
        <cdr:cNvSpPr txBox="1"/>
      </cdr:nvSpPr>
      <cdr:spPr>
        <a:xfrm xmlns:a="http://schemas.openxmlformats.org/drawingml/2006/main">
          <a:off x="3581400" y="2390776"/>
          <a:ext cx="809625" cy="609600"/>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r>
            <a:rPr lang="cs-CZ" sz="800">
              <a:latin typeface="Arial" pitchFamily="34" charset="0"/>
              <a:cs typeface="Arial" pitchFamily="34" charset="0"/>
            </a:rPr>
            <a:t>Zdroj dat: OŠMS KÚ Plzeňského kraje, </a:t>
          </a:r>
          <a:r>
            <a:rPr lang="cs-CZ" sz="800">
              <a:latin typeface="Arial" pitchFamily="34" charset="0"/>
              <a:ea typeface="+mn-ea"/>
              <a:cs typeface="Arial" pitchFamily="34" charset="0"/>
            </a:rPr>
            <a:t>ČSÚ </a:t>
          </a:r>
          <a:r>
            <a:rPr lang="cs-CZ" sz="800">
              <a:latin typeface="Arial" pitchFamily="34" charset="0"/>
              <a:cs typeface="Arial" pitchFamily="34" charset="0"/>
            </a:rPr>
            <a:t>a výpočty RRA Plzeňského</a:t>
          </a:r>
          <a:r>
            <a:rPr lang="cs-CZ" sz="800" baseline="0">
              <a:latin typeface="Arial" pitchFamily="34" charset="0"/>
              <a:cs typeface="Arial" pitchFamily="34" charset="0"/>
            </a:rPr>
            <a:t> kraje</a:t>
          </a:r>
          <a:endParaRPr lang="cs-CZ" sz="800">
            <a:latin typeface="Arial" pitchFamily="34" charset="0"/>
            <a:cs typeface="Arial"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0.77031</cdr:x>
      <cdr:y>0.89684</cdr:y>
    </cdr:from>
    <cdr:to>
      <cdr:x>1</cdr:x>
      <cdr:y>1</cdr:y>
    </cdr:to>
    <cdr:sp macro="" textlink="">
      <cdr:nvSpPr>
        <cdr:cNvPr id="2" name="TextovéPole 1"/>
        <cdr:cNvSpPr txBox="1"/>
      </cdr:nvSpPr>
      <cdr:spPr>
        <a:xfrm xmlns:a="http://schemas.openxmlformats.org/drawingml/2006/main">
          <a:off x="3990975" y="2486025"/>
          <a:ext cx="1122362" cy="2859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cs-CZ" sz="800">
              <a:latin typeface="Arial" pitchFamily="34" charset="0"/>
              <a:cs typeface="Arial" pitchFamily="34" charset="0"/>
            </a:rPr>
            <a:t>Zdroj dat: OŠMS KÚ Plzeňského</a:t>
          </a:r>
          <a:r>
            <a:rPr lang="cs-CZ" sz="800" baseline="0">
              <a:latin typeface="Arial" pitchFamily="34" charset="0"/>
              <a:cs typeface="Arial" pitchFamily="34" charset="0"/>
            </a:rPr>
            <a:t> kraje</a:t>
          </a:r>
          <a:endParaRPr lang="cs-CZ" sz="800">
            <a:latin typeface="Arial" pitchFamily="34" charset="0"/>
            <a:cs typeface="Arial"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0.6174</cdr:x>
      <cdr:y>0.94778</cdr:y>
    </cdr:from>
    <cdr:to>
      <cdr:x>1</cdr:x>
      <cdr:y>1</cdr:y>
    </cdr:to>
    <cdr:sp macro="" textlink="">
      <cdr:nvSpPr>
        <cdr:cNvPr id="2" name="TextovéPole 1"/>
        <cdr:cNvSpPr txBox="1"/>
      </cdr:nvSpPr>
      <cdr:spPr>
        <a:xfrm xmlns:a="http://schemas.openxmlformats.org/drawingml/2006/main">
          <a:off x="3375543" y="3457574"/>
          <a:ext cx="2091808" cy="190501"/>
        </a:xfrm>
        <a:prstGeom xmlns:a="http://schemas.openxmlformats.org/drawingml/2006/main" prst="rect">
          <a:avLst/>
        </a:prstGeom>
      </cdr:spPr>
      <cdr:txBody>
        <a:bodyPr xmlns:a="http://schemas.openxmlformats.org/drawingml/2006/main" vertOverflow="clip" wrap="square" rtlCol="0" anchor="b"/>
        <a:lstStyle xmlns:a="http://schemas.openxmlformats.org/drawingml/2006/main"/>
        <a:p xmlns:a="http://schemas.openxmlformats.org/drawingml/2006/main">
          <a:pPr algn="r"/>
          <a:r>
            <a:rPr lang="cs-CZ" sz="800">
              <a:latin typeface="Arial" pitchFamily="34" charset="0"/>
              <a:cs typeface="Arial" pitchFamily="34" charset="0"/>
            </a:rPr>
            <a:t>Zdroj dat: OŠMS KÚ Plzeňského</a:t>
          </a:r>
          <a:r>
            <a:rPr lang="cs-CZ" sz="800" baseline="0">
              <a:latin typeface="Arial" pitchFamily="34" charset="0"/>
              <a:cs typeface="Arial" pitchFamily="34" charset="0"/>
            </a:rPr>
            <a:t> kraje</a:t>
          </a:r>
          <a:endParaRPr lang="cs-CZ" sz="800">
            <a:latin typeface="Arial" pitchFamily="34" charset="0"/>
            <a:cs typeface="Arial"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0.60911</cdr:x>
      <cdr:y>0.91787</cdr:y>
    </cdr:from>
    <cdr:to>
      <cdr:x>1</cdr:x>
      <cdr:y>0.99302</cdr:y>
    </cdr:to>
    <cdr:sp macro="" textlink="">
      <cdr:nvSpPr>
        <cdr:cNvPr id="2" name="TextovéPole 1"/>
        <cdr:cNvSpPr txBox="1"/>
      </cdr:nvSpPr>
      <cdr:spPr>
        <a:xfrm xmlns:a="http://schemas.openxmlformats.org/drawingml/2006/main">
          <a:off x="3595688" y="3107532"/>
          <a:ext cx="2136224" cy="254460"/>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cs-CZ" sz="800">
              <a:latin typeface="Arial" pitchFamily="34" charset="0"/>
              <a:cs typeface="Arial" pitchFamily="34" charset="0"/>
            </a:rPr>
            <a:t>Zdroj dat: OŠMS KÚ Plzeňského</a:t>
          </a:r>
          <a:r>
            <a:rPr lang="cs-CZ" sz="800" baseline="0">
              <a:latin typeface="Arial" pitchFamily="34" charset="0"/>
              <a:cs typeface="Arial" pitchFamily="34" charset="0"/>
            </a:rPr>
            <a:t> kraje</a:t>
          </a:r>
          <a:endParaRPr lang="cs-CZ" sz="800">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4278154" cy="34106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5592224" y="1"/>
            <a:ext cx="4278154" cy="341064"/>
          </a:xfrm>
          <a:prstGeom prst="rect">
            <a:avLst/>
          </a:prstGeom>
        </p:spPr>
        <p:txBody>
          <a:bodyPr vert="horz" lIns="91440" tIns="45720" rIns="91440" bIns="45720" rtlCol="0"/>
          <a:lstStyle>
            <a:lvl1pPr algn="r">
              <a:defRPr sz="1200"/>
            </a:lvl1pPr>
          </a:lstStyle>
          <a:p>
            <a:fld id="{8FB60F8E-5899-4716-950A-FDAC48DB555C}" type="datetimeFigureOut">
              <a:rPr lang="cs-CZ" smtClean="0"/>
              <a:t>06.05.2022</a:t>
            </a:fld>
            <a:endParaRPr lang="cs-CZ"/>
          </a:p>
        </p:txBody>
      </p:sp>
      <p:sp>
        <p:nvSpPr>
          <p:cNvPr id="4" name="Zástupný symbol pro zápatí 3"/>
          <p:cNvSpPr>
            <a:spLocks noGrp="1"/>
          </p:cNvSpPr>
          <p:nvPr>
            <p:ph type="ftr" sz="quarter" idx="2"/>
          </p:nvPr>
        </p:nvSpPr>
        <p:spPr>
          <a:xfrm>
            <a:off x="0" y="6456613"/>
            <a:ext cx="4278154" cy="34106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5592224" y="6456613"/>
            <a:ext cx="4278154" cy="341063"/>
          </a:xfrm>
          <a:prstGeom prst="rect">
            <a:avLst/>
          </a:prstGeom>
        </p:spPr>
        <p:txBody>
          <a:bodyPr vert="horz" lIns="91440" tIns="45720" rIns="91440" bIns="45720" rtlCol="0" anchor="b"/>
          <a:lstStyle>
            <a:lvl1pPr algn="r">
              <a:defRPr sz="1200"/>
            </a:lvl1pPr>
          </a:lstStyle>
          <a:p>
            <a:fld id="{3F0D43B9-FEEF-4596-ACD3-97A05418E0D8}" type="slidenum">
              <a:rPr lang="cs-CZ" smtClean="0"/>
              <a:t>‹#›</a:t>
            </a:fld>
            <a:endParaRPr lang="cs-CZ"/>
          </a:p>
        </p:txBody>
      </p:sp>
    </p:spTree>
    <p:extLst>
      <p:ext uri="{BB962C8B-B14F-4D97-AF65-F5344CB8AC3E}">
        <p14:creationId xmlns:p14="http://schemas.microsoft.com/office/powerpoint/2010/main" val="2192602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1"/>
            <a:ext cx="4277625" cy="341313"/>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5591864" y="1"/>
            <a:ext cx="4279212" cy="341313"/>
          </a:xfrm>
          <a:prstGeom prst="rect">
            <a:avLst/>
          </a:prstGeom>
        </p:spPr>
        <p:txBody>
          <a:bodyPr vert="horz" lIns="91440" tIns="45720" rIns="91440" bIns="45720" rtlCol="0"/>
          <a:lstStyle>
            <a:lvl1pPr algn="r">
              <a:defRPr sz="1200"/>
            </a:lvl1pPr>
          </a:lstStyle>
          <a:p>
            <a:fld id="{D7161FE4-E06D-4180-8BF6-09399C4245CB}" type="datetimeFigureOut">
              <a:rPr lang="cs-CZ" smtClean="0"/>
              <a:t>06.05.2022</a:t>
            </a:fld>
            <a:endParaRPr lang="cs-CZ"/>
          </a:p>
        </p:txBody>
      </p:sp>
      <p:sp>
        <p:nvSpPr>
          <p:cNvPr id="4" name="Zástupný symbol pro obrázek snímku 3"/>
          <p:cNvSpPr>
            <a:spLocks noGrp="1" noRot="1" noChangeAspect="1"/>
          </p:cNvSpPr>
          <p:nvPr>
            <p:ph type="sldImg" idx="2"/>
          </p:nvPr>
        </p:nvSpPr>
        <p:spPr>
          <a:xfrm>
            <a:off x="2898775" y="849313"/>
            <a:ext cx="4075113" cy="229393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987267" y="3271839"/>
            <a:ext cx="7898130" cy="2676525"/>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1" y="6456363"/>
            <a:ext cx="4277625" cy="341312"/>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5591864" y="6456363"/>
            <a:ext cx="4279212" cy="341312"/>
          </a:xfrm>
          <a:prstGeom prst="rect">
            <a:avLst/>
          </a:prstGeom>
        </p:spPr>
        <p:txBody>
          <a:bodyPr vert="horz" lIns="91440" tIns="45720" rIns="91440" bIns="45720" rtlCol="0" anchor="b"/>
          <a:lstStyle>
            <a:lvl1pPr algn="r">
              <a:defRPr sz="1200"/>
            </a:lvl1pPr>
          </a:lstStyle>
          <a:p>
            <a:fld id="{300E8C27-688F-435F-883A-3DC7FB2D2078}" type="slidenum">
              <a:rPr lang="cs-CZ" smtClean="0"/>
              <a:t>‹#›</a:t>
            </a:fld>
            <a:endParaRPr lang="cs-CZ"/>
          </a:p>
        </p:txBody>
      </p:sp>
    </p:spTree>
    <p:extLst>
      <p:ext uri="{BB962C8B-B14F-4D97-AF65-F5344CB8AC3E}">
        <p14:creationId xmlns:p14="http://schemas.microsoft.com/office/powerpoint/2010/main" val="4030332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702A098-C34F-41DF-ABF5-82DE12D2AD07}" type="slidenum">
              <a:rPr lang="cs-CZ" smtClean="0"/>
              <a:t>17</a:t>
            </a:fld>
            <a:endParaRPr lang="cs-CZ"/>
          </a:p>
        </p:txBody>
      </p:sp>
    </p:spTree>
    <p:extLst>
      <p:ext uri="{BB962C8B-B14F-4D97-AF65-F5344CB8AC3E}">
        <p14:creationId xmlns:p14="http://schemas.microsoft.com/office/powerpoint/2010/main" val="2897327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702A098-C34F-41DF-ABF5-82DE12D2AD07}" type="slidenum">
              <a:rPr lang="cs-CZ" smtClean="0"/>
              <a:t>18</a:t>
            </a:fld>
            <a:endParaRPr lang="cs-CZ"/>
          </a:p>
        </p:txBody>
      </p:sp>
    </p:spTree>
    <p:extLst>
      <p:ext uri="{BB962C8B-B14F-4D97-AF65-F5344CB8AC3E}">
        <p14:creationId xmlns:p14="http://schemas.microsoft.com/office/powerpoint/2010/main" val="271712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702A098-C34F-41DF-ABF5-82DE12D2AD07}" type="slidenum">
              <a:rPr lang="cs-CZ" smtClean="0"/>
              <a:t>19</a:t>
            </a:fld>
            <a:endParaRPr lang="cs-CZ"/>
          </a:p>
        </p:txBody>
      </p:sp>
    </p:spTree>
    <p:extLst>
      <p:ext uri="{BB962C8B-B14F-4D97-AF65-F5344CB8AC3E}">
        <p14:creationId xmlns:p14="http://schemas.microsoft.com/office/powerpoint/2010/main" val="369703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702A098-C34F-41DF-ABF5-82DE12D2AD07}" type="slidenum">
              <a:rPr lang="cs-CZ" smtClean="0"/>
              <a:t>20</a:t>
            </a:fld>
            <a:endParaRPr lang="cs-CZ"/>
          </a:p>
        </p:txBody>
      </p:sp>
    </p:spTree>
    <p:extLst>
      <p:ext uri="{BB962C8B-B14F-4D97-AF65-F5344CB8AC3E}">
        <p14:creationId xmlns:p14="http://schemas.microsoft.com/office/powerpoint/2010/main" val="414346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702A098-C34F-41DF-ABF5-82DE12D2AD07}" type="slidenum">
              <a:rPr lang="cs-CZ" smtClean="0"/>
              <a:t>21</a:t>
            </a:fld>
            <a:endParaRPr lang="cs-CZ"/>
          </a:p>
        </p:txBody>
      </p:sp>
    </p:spTree>
    <p:extLst>
      <p:ext uri="{BB962C8B-B14F-4D97-AF65-F5344CB8AC3E}">
        <p14:creationId xmlns:p14="http://schemas.microsoft.com/office/powerpoint/2010/main" val="2368243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1" dirty="0"/>
          </a:p>
        </p:txBody>
      </p:sp>
    </p:spTree>
    <p:extLst>
      <p:ext uri="{BB962C8B-B14F-4D97-AF65-F5344CB8AC3E}">
        <p14:creationId xmlns:p14="http://schemas.microsoft.com/office/powerpoint/2010/main" val="144240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1" dirty="0"/>
          </a:p>
        </p:txBody>
      </p:sp>
    </p:spTree>
    <p:extLst>
      <p:ext uri="{BB962C8B-B14F-4D97-AF65-F5344CB8AC3E}">
        <p14:creationId xmlns:p14="http://schemas.microsoft.com/office/powerpoint/2010/main" val="1157845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pPr lvl="0"/>
            <a:fld id="{3DE09C83-0EF3-42D6-8534-4CB91491AE75}" type="datetime1">
              <a:rPr lang="cs-CZ" smtClean="0"/>
              <a:pPr lvl="0"/>
              <a:t>06.05.2022</a:t>
            </a:fld>
            <a:endParaRPr lang="cs-CZ"/>
          </a:p>
        </p:txBody>
      </p:sp>
      <p:sp>
        <p:nvSpPr>
          <p:cNvPr id="5" name="Footer Placeholder 4"/>
          <p:cNvSpPr>
            <a:spLocks noGrp="1"/>
          </p:cNvSpPr>
          <p:nvPr>
            <p:ph type="ftr" sz="quarter" idx="11"/>
          </p:nvPr>
        </p:nvSpPr>
        <p:spPr/>
        <p:txBody>
          <a:bodyPr/>
          <a:lstStyle/>
          <a:p>
            <a:pPr lvl="0"/>
            <a:endParaRPr lang="cs-CZ"/>
          </a:p>
        </p:txBody>
      </p:sp>
      <p:sp>
        <p:nvSpPr>
          <p:cNvPr id="6" name="Slide Number Placeholder 5"/>
          <p:cNvSpPr>
            <a:spLocks noGrp="1"/>
          </p:cNvSpPr>
          <p:nvPr>
            <p:ph type="sldNum" sz="quarter" idx="12"/>
          </p:nvPr>
        </p:nvSpPr>
        <p:spPr/>
        <p:txBody>
          <a:bodyPr/>
          <a:lstStyle/>
          <a:p>
            <a:pPr lvl="0"/>
            <a:fld id="{1D1EFBD4-132A-40EB-BC05-945AF19F3DAA}" type="slidenum">
              <a:rPr lang="cs-CZ" smtClean="0"/>
              <a:t>‹#›</a:t>
            </a:fld>
            <a:endParaRPr lang="cs-CZ"/>
          </a:p>
        </p:txBody>
      </p:sp>
    </p:spTree>
    <p:extLst>
      <p:ext uri="{BB962C8B-B14F-4D97-AF65-F5344CB8AC3E}">
        <p14:creationId xmlns:p14="http://schemas.microsoft.com/office/powerpoint/2010/main" val="237172609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lvl="0"/>
            <a:fld id="{68B541DE-3C11-430B-B497-7850FA215378}" type="datetime1">
              <a:rPr lang="cs-CZ" smtClean="0"/>
              <a:pPr lvl="0"/>
              <a:t>06.05.2022</a:t>
            </a:fld>
            <a:endParaRPr lang="cs-CZ"/>
          </a:p>
        </p:txBody>
      </p:sp>
      <p:sp>
        <p:nvSpPr>
          <p:cNvPr id="5" name="Footer Placeholder 4"/>
          <p:cNvSpPr>
            <a:spLocks noGrp="1"/>
          </p:cNvSpPr>
          <p:nvPr>
            <p:ph type="ftr" sz="quarter" idx="11"/>
          </p:nvPr>
        </p:nvSpPr>
        <p:spPr/>
        <p:txBody>
          <a:bodyPr/>
          <a:lstStyle/>
          <a:p>
            <a:pPr lvl="0"/>
            <a:endParaRPr lang="cs-CZ"/>
          </a:p>
        </p:txBody>
      </p:sp>
      <p:sp>
        <p:nvSpPr>
          <p:cNvPr id="6" name="Slide Number Placeholder 5"/>
          <p:cNvSpPr>
            <a:spLocks noGrp="1"/>
          </p:cNvSpPr>
          <p:nvPr>
            <p:ph type="sldNum" sz="quarter" idx="12"/>
          </p:nvPr>
        </p:nvSpPr>
        <p:spPr/>
        <p:txBody>
          <a:bodyPr/>
          <a:lstStyle/>
          <a:p>
            <a:pPr lvl="0"/>
            <a:fld id="{461B8D6E-7A07-428C-8951-906CF24FC8F2}" type="slidenum">
              <a:rPr lang="cs-CZ" smtClean="0"/>
              <a:t>‹#›</a:t>
            </a:fld>
            <a:endParaRPr lang="cs-CZ"/>
          </a:p>
        </p:txBody>
      </p:sp>
    </p:spTree>
    <p:extLst>
      <p:ext uri="{BB962C8B-B14F-4D97-AF65-F5344CB8AC3E}">
        <p14:creationId xmlns:p14="http://schemas.microsoft.com/office/powerpoint/2010/main" val="4072070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lvl="0"/>
            <a:fld id="{20BA8BDD-8CFD-440B-8D3C-083082936D01}" type="datetime1">
              <a:rPr lang="cs-CZ" smtClean="0"/>
              <a:pPr lvl="0"/>
              <a:t>06.05.2022</a:t>
            </a:fld>
            <a:endParaRPr lang="cs-CZ"/>
          </a:p>
        </p:txBody>
      </p:sp>
      <p:sp>
        <p:nvSpPr>
          <p:cNvPr id="5" name="Footer Placeholder 4"/>
          <p:cNvSpPr>
            <a:spLocks noGrp="1"/>
          </p:cNvSpPr>
          <p:nvPr>
            <p:ph type="ftr" sz="quarter" idx="11"/>
          </p:nvPr>
        </p:nvSpPr>
        <p:spPr/>
        <p:txBody>
          <a:bodyPr/>
          <a:lstStyle/>
          <a:p>
            <a:pPr lvl="0"/>
            <a:endParaRPr lang="cs-CZ"/>
          </a:p>
        </p:txBody>
      </p:sp>
      <p:sp>
        <p:nvSpPr>
          <p:cNvPr id="6" name="Slide Number Placeholder 5"/>
          <p:cNvSpPr>
            <a:spLocks noGrp="1"/>
          </p:cNvSpPr>
          <p:nvPr>
            <p:ph type="sldNum" sz="quarter" idx="12"/>
          </p:nvPr>
        </p:nvSpPr>
        <p:spPr/>
        <p:txBody>
          <a:bodyPr/>
          <a:lstStyle/>
          <a:p>
            <a:pPr lvl="0"/>
            <a:fld id="{8DA3811A-5E3B-43F7-89AB-00453AFBFBFA}" type="slidenum">
              <a:rPr lang="cs-CZ" smtClean="0"/>
              <a:t>‹#›</a:t>
            </a:fld>
            <a:endParaRPr lang="cs-CZ"/>
          </a:p>
        </p:txBody>
      </p:sp>
    </p:spTree>
    <p:extLst>
      <p:ext uri="{BB962C8B-B14F-4D97-AF65-F5344CB8AC3E}">
        <p14:creationId xmlns:p14="http://schemas.microsoft.com/office/powerpoint/2010/main" val="3469362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914400" y="1981200"/>
            <a:ext cx="10363200" cy="4114800"/>
          </a:xfrm>
        </p:spPr>
        <p:txBody>
          <a:bodyPr/>
          <a:lstStyle/>
          <a:p>
            <a:pPr lvl="0"/>
            <a:endParaRPr lang="cs-CZ"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9A66259B-2592-43ED-8ECD-171A2E3F2032}" type="slidenum">
              <a:rPr lang="cs-CZ" altLang="cs-CZ"/>
              <a:pPr>
                <a:defRPr/>
              </a:pPr>
              <a:t>‹#›</a:t>
            </a:fld>
            <a:endParaRPr lang="cs-CZ" altLang="cs-CZ"/>
          </a:p>
        </p:txBody>
      </p:sp>
    </p:spTree>
    <p:extLst>
      <p:ext uri="{BB962C8B-B14F-4D97-AF65-F5344CB8AC3E}">
        <p14:creationId xmlns:p14="http://schemas.microsoft.com/office/powerpoint/2010/main" val="78258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rázdný">
    <p:spTree>
      <p:nvGrpSpPr>
        <p:cNvPr id="1" name=""/>
        <p:cNvGrpSpPr/>
        <p:nvPr/>
      </p:nvGrpSpPr>
      <p:grpSpPr>
        <a:xfrm>
          <a:off x="0" y="0"/>
          <a:ext cx="0" cy="0"/>
          <a:chOff x="0" y="0"/>
          <a:chExt cx="0" cy="0"/>
        </a:xfrm>
      </p:grpSpPr>
      <p:cxnSp>
        <p:nvCxnSpPr>
          <p:cNvPr id="6" name="Přímá spojnice 5"/>
          <p:cNvCxnSpPr/>
          <p:nvPr userDrawn="1"/>
        </p:nvCxnSpPr>
        <p:spPr>
          <a:xfrm>
            <a:off x="838200" y="792000"/>
            <a:ext cx="1051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8" name="Zástupný symbol pro text 22"/>
          <p:cNvSpPr>
            <a:spLocks noGrp="1"/>
          </p:cNvSpPr>
          <p:nvPr>
            <p:ph type="body" sz="quarter" idx="13" hasCustomPrompt="1"/>
          </p:nvPr>
        </p:nvSpPr>
        <p:spPr>
          <a:xfrm>
            <a:off x="838199" y="360364"/>
            <a:ext cx="7605184" cy="352966"/>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cs-CZ" dirty="0"/>
              <a:t>Doplňte nadpis sekce</a:t>
            </a:r>
          </a:p>
        </p:txBody>
      </p:sp>
      <p:sp>
        <p:nvSpPr>
          <p:cNvPr id="9" name="Footer Placeholder 4"/>
          <p:cNvSpPr>
            <a:spLocks noGrp="1"/>
          </p:cNvSpPr>
          <p:nvPr>
            <p:ph type="ftr" sz="quarter" idx="3"/>
          </p:nvPr>
        </p:nvSpPr>
        <p:spPr>
          <a:xfrm>
            <a:off x="3581400" y="6356352"/>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dirty="0"/>
          </a:p>
        </p:txBody>
      </p:sp>
      <p:sp>
        <p:nvSpPr>
          <p:cNvPr id="10" name="Zástupný symbol pro číslo snímku 9"/>
          <p:cNvSpPr>
            <a:spLocks noGrp="1"/>
          </p:cNvSpPr>
          <p:nvPr>
            <p:ph type="sldNum" sz="quarter" idx="4"/>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Strana </a:t>
            </a:r>
            <a:fld id="{20A22714-1925-4CB5-873C-0DA602053BBE}" type="slidenum">
              <a:rPr lang="cs-CZ" smtClean="0"/>
              <a:pPr/>
              <a:t>‹#›</a:t>
            </a:fld>
            <a:r>
              <a:rPr lang="cs-CZ"/>
              <a:t> </a:t>
            </a:r>
            <a:endParaRPr lang="cs-CZ" dirty="0"/>
          </a:p>
        </p:txBody>
      </p:sp>
    </p:spTree>
    <p:extLst>
      <p:ext uri="{BB962C8B-B14F-4D97-AF65-F5344CB8AC3E}">
        <p14:creationId xmlns:p14="http://schemas.microsoft.com/office/powerpoint/2010/main" val="3150054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Prázdný">
    <p:spTree>
      <p:nvGrpSpPr>
        <p:cNvPr id="1" name=""/>
        <p:cNvGrpSpPr/>
        <p:nvPr/>
      </p:nvGrpSpPr>
      <p:grpSpPr>
        <a:xfrm>
          <a:off x="0" y="0"/>
          <a:ext cx="0" cy="0"/>
          <a:chOff x="0" y="0"/>
          <a:chExt cx="0" cy="0"/>
        </a:xfrm>
      </p:grpSpPr>
      <p:cxnSp>
        <p:nvCxnSpPr>
          <p:cNvPr id="6" name="Přímá spojnice 5"/>
          <p:cNvCxnSpPr/>
          <p:nvPr userDrawn="1"/>
        </p:nvCxnSpPr>
        <p:spPr>
          <a:xfrm>
            <a:off x="838200" y="792000"/>
            <a:ext cx="1051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8" name="Zástupný symbol pro text 22"/>
          <p:cNvSpPr>
            <a:spLocks noGrp="1"/>
          </p:cNvSpPr>
          <p:nvPr>
            <p:ph type="body" sz="quarter" idx="13" hasCustomPrompt="1"/>
          </p:nvPr>
        </p:nvSpPr>
        <p:spPr>
          <a:xfrm>
            <a:off x="838199" y="360364"/>
            <a:ext cx="7605184" cy="352966"/>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cs-CZ" dirty="0"/>
              <a:t>Doplňte nadpis sekce</a:t>
            </a:r>
          </a:p>
        </p:txBody>
      </p:sp>
      <p:sp>
        <p:nvSpPr>
          <p:cNvPr id="9" name="Footer Placeholder 4"/>
          <p:cNvSpPr>
            <a:spLocks noGrp="1"/>
          </p:cNvSpPr>
          <p:nvPr>
            <p:ph type="ftr" sz="quarter" idx="3"/>
          </p:nvPr>
        </p:nvSpPr>
        <p:spPr>
          <a:xfrm>
            <a:off x="3581400" y="6356352"/>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dirty="0"/>
          </a:p>
        </p:txBody>
      </p:sp>
      <p:sp>
        <p:nvSpPr>
          <p:cNvPr id="10" name="Zástupný symbol pro číslo snímku 9"/>
          <p:cNvSpPr>
            <a:spLocks noGrp="1"/>
          </p:cNvSpPr>
          <p:nvPr>
            <p:ph type="sldNum" sz="quarter" idx="4"/>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Strana </a:t>
            </a:r>
            <a:fld id="{20A22714-1925-4CB5-873C-0DA602053BBE}" type="slidenum">
              <a:rPr lang="cs-CZ" smtClean="0"/>
              <a:pPr/>
              <a:t>‹#›</a:t>
            </a:fld>
            <a:r>
              <a:rPr lang="cs-CZ"/>
              <a:t> </a:t>
            </a:r>
            <a:endParaRPr lang="cs-CZ" dirty="0"/>
          </a:p>
        </p:txBody>
      </p:sp>
    </p:spTree>
    <p:extLst>
      <p:ext uri="{BB962C8B-B14F-4D97-AF65-F5344CB8AC3E}">
        <p14:creationId xmlns:p14="http://schemas.microsoft.com/office/powerpoint/2010/main" val="1884869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x text">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1524001" y="2075806"/>
            <a:ext cx="4922982" cy="4259680"/>
          </a:xfrm>
        </p:spPr>
        <p:txBody>
          <a:bodyPr>
            <a:noAutofit/>
          </a:bodyPr>
          <a:lstStyle>
            <a:lvl1pPr marL="0" indent="0" algn="l">
              <a:lnSpc>
                <a:spcPct val="150000"/>
              </a:lnSpc>
              <a:spcBef>
                <a:spcPts val="600"/>
              </a:spcBef>
              <a:buNone/>
              <a:defRPr sz="12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dirty="0"/>
              <a:t>Upravte styly předlohy textu.</a:t>
            </a:r>
          </a:p>
        </p:txBody>
      </p:sp>
      <p:sp>
        <p:nvSpPr>
          <p:cNvPr id="11" name="Podnadpis 2"/>
          <p:cNvSpPr>
            <a:spLocks noGrp="1"/>
          </p:cNvSpPr>
          <p:nvPr>
            <p:ph type="subTitle" idx="10"/>
          </p:nvPr>
        </p:nvSpPr>
        <p:spPr>
          <a:xfrm>
            <a:off x="1534386" y="1491343"/>
            <a:ext cx="10034221" cy="566057"/>
          </a:xfrm>
        </p:spPr>
        <p:txBody>
          <a:bodyPr anchor="b">
            <a:noAutofit/>
          </a:bodyPr>
          <a:lstStyle>
            <a:lvl1pPr marL="0" indent="0" algn="l">
              <a:lnSpc>
                <a:spcPct val="80000"/>
              </a:lnSpc>
              <a:spcBef>
                <a:spcPts val="0"/>
              </a:spcBef>
              <a:buNone/>
              <a:defRPr sz="1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cs-CZ" dirty="0"/>
          </a:p>
        </p:txBody>
      </p:sp>
      <p:sp>
        <p:nvSpPr>
          <p:cNvPr id="17" name="Nadpis 1"/>
          <p:cNvSpPr>
            <a:spLocks noGrp="1"/>
          </p:cNvSpPr>
          <p:nvPr>
            <p:ph type="ctrTitle"/>
          </p:nvPr>
        </p:nvSpPr>
        <p:spPr>
          <a:xfrm>
            <a:off x="1524000" y="450507"/>
            <a:ext cx="10044607" cy="1022430"/>
          </a:xfrm>
        </p:spPr>
        <p:txBody>
          <a:bodyPr anchor="b" anchorCtr="0">
            <a:noAutofit/>
          </a:bodyPr>
          <a:lstStyle>
            <a:lvl1pPr algn="l">
              <a:lnSpc>
                <a:spcPct val="70000"/>
              </a:lnSpc>
              <a:defRPr sz="3200" b="1"/>
            </a:lvl1pPr>
          </a:lstStyle>
          <a:p>
            <a:r>
              <a:rPr lang="cs-CZ" dirty="0"/>
              <a:t>Kliknutím lze upravit styl.</a:t>
            </a:r>
          </a:p>
        </p:txBody>
      </p:sp>
      <p:sp>
        <p:nvSpPr>
          <p:cNvPr id="6" name="Zástupný symbol pro text 3"/>
          <p:cNvSpPr>
            <a:spLocks noGrp="1"/>
          </p:cNvSpPr>
          <p:nvPr>
            <p:ph type="body" sz="half" idx="11"/>
          </p:nvPr>
        </p:nvSpPr>
        <p:spPr>
          <a:xfrm>
            <a:off x="6645625" y="2075806"/>
            <a:ext cx="4922982" cy="4259680"/>
          </a:xfrm>
        </p:spPr>
        <p:txBody>
          <a:bodyPr>
            <a:noAutofit/>
          </a:bodyPr>
          <a:lstStyle>
            <a:lvl1pPr marL="0" indent="0" algn="l">
              <a:lnSpc>
                <a:spcPct val="150000"/>
              </a:lnSpc>
              <a:spcBef>
                <a:spcPts val="600"/>
              </a:spcBef>
              <a:buNone/>
              <a:defRPr sz="12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dirty="0"/>
              <a:t>Upravte styly předlohy textu.</a:t>
            </a:r>
          </a:p>
        </p:txBody>
      </p:sp>
      <p:sp>
        <p:nvSpPr>
          <p:cNvPr id="7" name="Obdélník 6"/>
          <p:cNvSpPr/>
          <p:nvPr userDrawn="1"/>
        </p:nvSpPr>
        <p:spPr>
          <a:xfrm>
            <a:off x="758540" y="-1"/>
            <a:ext cx="468485" cy="1080000"/>
          </a:xfrm>
          <a:prstGeom prst="rect">
            <a:avLst/>
          </a:prstGeom>
          <a:solidFill>
            <a:srgbClr val="83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93154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 2/3 vlevo dole">
    <p:spTree>
      <p:nvGrpSpPr>
        <p:cNvPr id="1" name=""/>
        <p:cNvGrpSpPr/>
        <p:nvPr/>
      </p:nvGrpSpPr>
      <p:grpSpPr>
        <a:xfrm>
          <a:off x="0" y="0"/>
          <a:ext cx="0" cy="0"/>
          <a:chOff x="0" y="0"/>
          <a:chExt cx="0" cy="0"/>
        </a:xfrm>
      </p:grpSpPr>
      <p:sp>
        <p:nvSpPr>
          <p:cNvPr id="3" name="Obdélník 2"/>
          <p:cNvSpPr/>
          <p:nvPr userDrawn="1"/>
        </p:nvSpPr>
        <p:spPr>
          <a:xfrm>
            <a:off x="0" y="1"/>
            <a:ext cx="7595755" cy="6857999"/>
          </a:xfrm>
          <a:prstGeom prst="rect">
            <a:avLst/>
          </a:prstGeom>
          <a:solidFill>
            <a:srgbClr val="83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symbol pro nadpis 1"/>
          <p:cNvSpPr>
            <a:spLocks noGrp="1"/>
          </p:cNvSpPr>
          <p:nvPr>
            <p:ph type="title"/>
          </p:nvPr>
        </p:nvSpPr>
        <p:spPr>
          <a:xfrm>
            <a:off x="838200" y="3370217"/>
            <a:ext cx="6659880" cy="1881051"/>
          </a:xfrm>
          <a:prstGeom prst="rect">
            <a:avLst/>
          </a:prstGeom>
        </p:spPr>
        <p:txBody>
          <a:bodyPr vert="horz" lIns="0" tIns="0" rIns="0" bIns="0" rtlCol="0" anchor="b" anchorCtr="0">
            <a:noAutofit/>
          </a:bodyPr>
          <a:lstStyle>
            <a:lvl1pPr>
              <a:defRPr>
                <a:solidFill>
                  <a:schemeClr val="bg1"/>
                </a:solidFill>
              </a:defRPr>
            </a:lvl1pPr>
          </a:lstStyle>
          <a:p>
            <a:r>
              <a:rPr lang="cs-CZ" dirty="0"/>
              <a:t>Kliknutím lze upravit styl.</a:t>
            </a:r>
          </a:p>
        </p:txBody>
      </p:sp>
      <p:sp>
        <p:nvSpPr>
          <p:cNvPr id="8" name="Zástupný symbol pro text 2"/>
          <p:cNvSpPr>
            <a:spLocks noGrp="1"/>
          </p:cNvSpPr>
          <p:nvPr>
            <p:ph idx="1"/>
          </p:nvPr>
        </p:nvSpPr>
        <p:spPr>
          <a:xfrm>
            <a:off x="7680960" y="3370217"/>
            <a:ext cx="4171406" cy="3187333"/>
          </a:xfrm>
          <a:prstGeom prst="rect">
            <a:avLst/>
          </a:prstGeom>
        </p:spPr>
        <p:txBody>
          <a:bodyPr vert="horz" lIns="0" tIns="0" rIns="0" bIns="0" rtlCol="0" anchor="b" anchorCtr="0">
            <a:noAutofit/>
          </a:bodyPr>
          <a:lstStyle>
            <a:lvl1pPr marL="0" indent="0">
              <a:buNone/>
              <a:defRPr/>
            </a:lvl1pPr>
          </a:lstStyle>
          <a:p>
            <a:pPr lvl="0"/>
            <a:endParaRPr lang="cs-CZ" dirty="0"/>
          </a:p>
        </p:txBody>
      </p:sp>
      <p:sp>
        <p:nvSpPr>
          <p:cNvPr id="9" name="Podnadpis 2"/>
          <p:cNvSpPr>
            <a:spLocks noGrp="1"/>
          </p:cNvSpPr>
          <p:nvPr>
            <p:ph type="subTitle" idx="10"/>
          </p:nvPr>
        </p:nvSpPr>
        <p:spPr>
          <a:xfrm>
            <a:off x="838200" y="5277394"/>
            <a:ext cx="6659880" cy="1280156"/>
          </a:xfrm>
        </p:spPr>
        <p:txBody>
          <a:bodyPr anchor="b" anchorCtr="0">
            <a:noAutofit/>
          </a:bodyPr>
          <a:lstStyle>
            <a:lvl1pPr marL="0" indent="0" algn="l">
              <a:lnSpc>
                <a:spcPct val="8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cs-CZ" dirty="0"/>
          </a:p>
        </p:txBody>
      </p:sp>
    </p:spTree>
    <p:extLst>
      <p:ext uri="{BB962C8B-B14F-4D97-AF65-F5344CB8AC3E}">
        <p14:creationId xmlns:p14="http://schemas.microsoft.com/office/powerpoint/2010/main" val="2735326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x text">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1524000" y="2075806"/>
            <a:ext cx="10044607" cy="4259680"/>
          </a:xfrm>
        </p:spPr>
        <p:txBody>
          <a:bodyPr>
            <a:noAutofit/>
          </a:bodyPr>
          <a:lstStyle>
            <a:lvl1pPr marL="0" indent="0" algn="l">
              <a:lnSpc>
                <a:spcPct val="150000"/>
              </a:lnSpc>
              <a:spcBef>
                <a:spcPts val="600"/>
              </a:spcBef>
              <a:buNone/>
              <a:defRPr sz="12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dirty="0"/>
              <a:t>Upravte styly předlohy textu.</a:t>
            </a:r>
          </a:p>
        </p:txBody>
      </p:sp>
      <p:sp>
        <p:nvSpPr>
          <p:cNvPr id="11" name="Podnadpis 2"/>
          <p:cNvSpPr>
            <a:spLocks noGrp="1"/>
          </p:cNvSpPr>
          <p:nvPr>
            <p:ph type="subTitle" idx="10"/>
          </p:nvPr>
        </p:nvSpPr>
        <p:spPr>
          <a:xfrm>
            <a:off x="1534386" y="1491343"/>
            <a:ext cx="10034221" cy="566057"/>
          </a:xfrm>
        </p:spPr>
        <p:txBody>
          <a:bodyPr anchor="b">
            <a:noAutofit/>
          </a:bodyPr>
          <a:lstStyle>
            <a:lvl1pPr marL="0" indent="0" algn="l">
              <a:lnSpc>
                <a:spcPct val="80000"/>
              </a:lnSpc>
              <a:spcBef>
                <a:spcPts val="0"/>
              </a:spcBef>
              <a:buNone/>
              <a:defRPr sz="1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cs-CZ" dirty="0"/>
          </a:p>
        </p:txBody>
      </p:sp>
      <p:sp>
        <p:nvSpPr>
          <p:cNvPr id="17" name="Nadpis 1"/>
          <p:cNvSpPr>
            <a:spLocks noGrp="1"/>
          </p:cNvSpPr>
          <p:nvPr>
            <p:ph type="ctrTitle"/>
          </p:nvPr>
        </p:nvSpPr>
        <p:spPr>
          <a:xfrm>
            <a:off x="1524000" y="450507"/>
            <a:ext cx="10044607" cy="1022430"/>
          </a:xfrm>
        </p:spPr>
        <p:txBody>
          <a:bodyPr anchor="b" anchorCtr="0">
            <a:noAutofit/>
          </a:bodyPr>
          <a:lstStyle>
            <a:lvl1pPr algn="l">
              <a:lnSpc>
                <a:spcPct val="70000"/>
              </a:lnSpc>
              <a:defRPr sz="3200" b="1"/>
            </a:lvl1pPr>
          </a:lstStyle>
          <a:p>
            <a:r>
              <a:rPr lang="cs-CZ" dirty="0"/>
              <a:t>Kliknutím lze upravit styl.</a:t>
            </a:r>
          </a:p>
        </p:txBody>
      </p:sp>
      <p:sp>
        <p:nvSpPr>
          <p:cNvPr id="6" name="Obdélník 5"/>
          <p:cNvSpPr/>
          <p:nvPr userDrawn="1"/>
        </p:nvSpPr>
        <p:spPr>
          <a:xfrm>
            <a:off x="758540" y="-1"/>
            <a:ext cx="468485" cy="1080000"/>
          </a:xfrm>
          <a:prstGeom prst="rect">
            <a:avLst/>
          </a:prstGeom>
          <a:solidFill>
            <a:srgbClr val="83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31964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utor">
    <p:spTree>
      <p:nvGrpSpPr>
        <p:cNvPr id="1" name=""/>
        <p:cNvGrpSpPr/>
        <p:nvPr/>
      </p:nvGrpSpPr>
      <p:grpSpPr>
        <a:xfrm>
          <a:off x="0" y="0"/>
          <a:ext cx="0" cy="0"/>
          <a:chOff x="0" y="0"/>
          <a:chExt cx="0" cy="0"/>
        </a:xfrm>
      </p:grpSpPr>
      <p:sp>
        <p:nvSpPr>
          <p:cNvPr id="3" name="Zástupný symbol pro obrázek 2"/>
          <p:cNvSpPr>
            <a:spLocks noGrp="1"/>
          </p:cNvSpPr>
          <p:nvPr>
            <p:ph type="pic" idx="1"/>
          </p:nvPr>
        </p:nvSpPr>
        <p:spPr>
          <a:xfrm>
            <a:off x="6525346" y="1652534"/>
            <a:ext cx="2160000" cy="2160000"/>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7693705" y="4212772"/>
            <a:ext cx="3932237" cy="2177142"/>
          </a:xfrm>
        </p:spPr>
        <p:txBody>
          <a:bodyPr>
            <a:noAutofit/>
          </a:bodyPr>
          <a:lstStyle>
            <a:lvl1pPr marL="0" indent="0">
              <a:lnSpc>
                <a:spcPct val="50000"/>
              </a:lnSpc>
              <a:spcBef>
                <a:spcPts val="600"/>
              </a:spcBef>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dirty="0"/>
              <a:t>Upravte styly předlohy textu.</a:t>
            </a:r>
          </a:p>
        </p:txBody>
      </p:sp>
      <p:cxnSp>
        <p:nvCxnSpPr>
          <p:cNvPr id="8" name="Přímá spojnice 7"/>
          <p:cNvCxnSpPr/>
          <p:nvPr userDrawn="1"/>
        </p:nvCxnSpPr>
        <p:spPr>
          <a:xfrm rot="10800000" flipV="1">
            <a:off x="7598021" y="4040365"/>
            <a:ext cx="0" cy="2520000"/>
          </a:xfrm>
          <a:prstGeom prst="line">
            <a:avLst/>
          </a:prstGeom>
          <a:ln w="19050">
            <a:solidFill>
              <a:srgbClr val="969491"/>
            </a:solidFill>
          </a:ln>
        </p:spPr>
        <p:style>
          <a:lnRef idx="1">
            <a:schemeClr val="dk1"/>
          </a:lnRef>
          <a:fillRef idx="0">
            <a:schemeClr val="dk1"/>
          </a:fillRef>
          <a:effectRef idx="0">
            <a:schemeClr val="dk1"/>
          </a:effectRef>
          <a:fontRef idx="minor">
            <a:schemeClr val="tx1"/>
          </a:fontRef>
        </p:style>
      </p:cxnSp>
      <p:cxnSp>
        <p:nvCxnSpPr>
          <p:cNvPr id="9" name="Přímá spojnice 8"/>
          <p:cNvCxnSpPr/>
          <p:nvPr userDrawn="1"/>
        </p:nvCxnSpPr>
        <p:spPr>
          <a:xfrm flipV="1">
            <a:off x="7598020" y="392937"/>
            <a:ext cx="0" cy="1080000"/>
          </a:xfrm>
          <a:prstGeom prst="line">
            <a:avLst/>
          </a:prstGeom>
          <a:ln w="19050">
            <a:solidFill>
              <a:srgbClr val="969491"/>
            </a:solidFill>
          </a:ln>
        </p:spPr>
        <p:style>
          <a:lnRef idx="1">
            <a:schemeClr val="dk1"/>
          </a:lnRef>
          <a:fillRef idx="0">
            <a:schemeClr val="dk1"/>
          </a:fillRef>
          <a:effectRef idx="0">
            <a:schemeClr val="dk1"/>
          </a:effectRef>
          <a:fontRef idx="minor">
            <a:schemeClr val="tx1"/>
          </a:fontRef>
        </p:style>
      </p:cxnSp>
      <p:sp>
        <p:nvSpPr>
          <p:cNvPr id="11" name="Podnadpis 2"/>
          <p:cNvSpPr>
            <a:spLocks noGrp="1"/>
          </p:cNvSpPr>
          <p:nvPr>
            <p:ph type="subTitle" idx="10"/>
          </p:nvPr>
        </p:nvSpPr>
        <p:spPr>
          <a:xfrm>
            <a:off x="1524000" y="4109884"/>
            <a:ext cx="5978336" cy="1844602"/>
          </a:xfrm>
        </p:spPr>
        <p:txBody>
          <a:bodyPr>
            <a:noAutofit/>
          </a:bodyPr>
          <a:lstStyle>
            <a:lvl1pPr marL="0" indent="0" algn="r">
              <a:lnSpc>
                <a:spcPct val="120000"/>
              </a:lnSpc>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cs-CZ" dirty="0"/>
          </a:p>
        </p:txBody>
      </p:sp>
      <p:sp>
        <p:nvSpPr>
          <p:cNvPr id="17" name="Nadpis 1"/>
          <p:cNvSpPr>
            <a:spLocks noGrp="1"/>
          </p:cNvSpPr>
          <p:nvPr>
            <p:ph type="ctrTitle"/>
          </p:nvPr>
        </p:nvSpPr>
        <p:spPr>
          <a:xfrm>
            <a:off x="1524000" y="450507"/>
            <a:ext cx="5988723" cy="1022430"/>
          </a:xfrm>
        </p:spPr>
        <p:txBody>
          <a:bodyPr anchor="t" anchorCtr="0">
            <a:noAutofit/>
          </a:bodyPr>
          <a:lstStyle>
            <a:lvl1pPr algn="r">
              <a:lnSpc>
                <a:spcPct val="70000"/>
              </a:lnSpc>
              <a:defRPr sz="3200" b="1"/>
            </a:lvl1pPr>
          </a:lstStyle>
          <a:p>
            <a:r>
              <a:rPr lang="cs-CZ" dirty="0"/>
              <a:t>Kliknutím lze upravit styl.</a:t>
            </a:r>
          </a:p>
        </p:txBody>
      </p:sp>
    </p:spTree>
    <p:extLst>
      <p:ext uri="{BB962C8B-B14F-4D97-AF65-F5344CB8AC3E}">
        <p14:creationId xmlns:p14="http://schemas.microsoft.com/office/powerpoint/2010/main" val="3743412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3">
    <p:spTree>
      <p:nvGrpSpPr>
        <p:cNvPr id="1" name=""/>
        <p:cNvGrpSpPr/>
        <p:nvPr/>
      </p:nvGrpSpPr>
      <p:grpSpPr>
        <a:xfrm>
          <a:off x="0" y="0"/>
          <a:ext cx="0" cy="0"/>
          <a:chOff x="0" y="0"/>
          <a:chExt cx="0" cy="0"/>
        </a:xfrm>
      </p:grpSpPr>
      <p:sp>
        <p:nvSpPr>
          <p:cNvPr id="3" name="Zástupný symbol pro obrázek 2"/>
          <p:cNvSpPr>
            <a:spLocks noGrp="1"/>
          </p:cNvSpPr>
          <p:nvPr>
            <p:ph type="pic" idx="1"/>
          </p:nvPr>
        </p:nvSpPr>
        <p:spPr>
          <a:xfrm>
            <a:off x="0" y="0"/>
            <a:ext cx="7502236"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7693705" y="2075806"/>
            <a:ext cx="4027239" cy="4259680"/>
          </a:xfrm>
        </p:spPr>
        <p:txBody>
          <a:bodyPr>
            <a:noAutofit/>
          </a:bodyPr>
          <a:lstStyle>
            <a:lvl1pPr marL="0" indent="0" algn="l">
              <a:lnSpc>
                <a:spcPct val="150000"/>
              </a:lnSpc>
              <a:spcBef>
                <a:spcPts val="600"/>
              </a:spcBef>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dirty="0"/>
              <a:t>Upravte styly předlohy textu.</a:t>
            </a:r>
          </a:p>
        </p:txBody>
      </p:sp>
      <p:sp>
        <p:nvSpPr>
          <p:cNvPr id="11" name="Podnadpis 2"/>
          <p:cNvSpPr>
            <a:spLocks noGrp="1"/>
          </p:cNvSpPr>
          <p:nvPr>
            <p:ph type="subTitle" idx="10"/>
          </p:nvPr>
        </p:nvSpPr>
        <p:spPr>
          <a:xfrm>
            <a:off x="7704091" y="1491343"/>
            <a:ext cx="4016853" cy="566057"/>
          </a:xfrm>
        </p:spPr>
        <p:txBody>
          <a:bodyPr wrap="square" anchor="b">
            <a:noAutofit/>
          </a:bodyPr>
          <a:lstStyle>
            <a:lvl1pPr marL="0" indent="0" algn="l">
              <a:lnSpc>
                <a:spcPct val="80000"/>
              </a:lnSpc>
              <a:spcBef>
                <a:spcPts val="0"/>
              </a:spcBef>
              <a:buNone/>
              <a:defRPr sz="1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cs-CZ" dirty="0"/>
          </a:p>
        </p:txBody>
      </p:sp>
      <p:sp>
        <p:nvSpPr>
          <p:cNvPr id="17" name="Nadpis 1"/>
          <p:cNvSpPr>
            <a:spLocks noGrp="1"/>
          </p:cNvSpPr>
          <p:nvPr>
            <p:ph type="ctrTitle"/>
          </p:nvPr>
        </p:nvSpPr>
        <p:spPr>
          <a:xfrm>
            <a:off x="7693705" y="450507"/>
            <a:ext cx="4027240" cy="1022430"/>
          </a:xfrm>
        </p:spPr>
        <p:txBody>
          <a:bodyPr wrap="square" anchor="t" anchorCtr="0">
            <a:noAutofit/>
          </a:bodyPr>
          <a:lstStyle>
            <a:lvl1pPr algn="l">
              <a:lnSpc>
                <a:spcPct val="70000"/>
              </a:lnSpc>
              <a:defRPr sz="3200" b="1"/>
            </a:lvl1pPr>
          </a:lstStyle>
          <a:p>
            <a:r>
              <a:rPr lang="cs-CZ" dirty="0"/>
              <a:t>Kliknutím lze upravit styl.</a:t>
            </a:r>
          </a:p>
        </p:txBody>
      </p:sp>
    </p:spTree>
    <p:extLst>
      <p:ext uri="{BB962C8B-B14F-4D97-AF65-F5344CB8AC3E}">
        <p14:creationId xmlns:p14="http://schemas.microsoft.com/office/powerpoint/2010/main" val="2708307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lvl="0"/>
            <a:fld id="{D3FA13B3-4BA6-4807-AEA2-0F4BAB9C7FA6}" type="datetime1">
              <a:rPr lang="cs-CZ" smtClean="0"/>
              <a:pPr lvl="0"/>
              <a:t>06.05.2022</a:t>
            </a:fld>
            <a:endParaRPr lang="cs-CZ"/>
          </a:p>
        </p:txBody>
      </p:sp>
      <p:sp>
        <p:nvSpPr>
          <p:cNvPr id="5" name="Footer Placeholder 4"/>
          <p:cNvSpPr>
            <a:spLocks noGrp="1"/>
          </p:cNvSpPr>
          <p:nvPr>
            <p:ph type="ftr" sz="quarter" idx="11"/>
          </p:nvPr>
        </p:nvSpPr>
        <p:spPr/>
        <p:txBody>
          <a:bodyPr/>
          <a:lstStyle/>
          <a:p>
            <a:pPr lvl="0"/>
            <a:endParaRPr lang="cs-CZ"/>
          </a:p>
        </p:txBody>
      </p:sp>
      <p:sp>
        <p:nvSpPr>
          <p:cNvPr id="6" name="Slide Number Placeholder 5"/>
          <p:cNvSpPr>
            <a:spLocks noGrp="1"/>
          </p:cNvSpPr>
          <p:nvPr>
            <p:ph type="sldNum" sz="quarter" idx="12"/>
          </p:nvPr>
        </p:nvSpPr>
        <p:spPr/>
        <p:txBody>
          <a:bodyPr/>
          <a:lstStyle/>
          <a:p>
            <a:pPr lvl="0"/>
            <a:fld id="{E7C126E4-1D08-44EC-B427-5EB0494A637F}" type="slidenum">
              <a:rPr lang="cs-CZ" smtClean="0"/>
              <a:t>‹#›</a:t>
            </a:fld>
            <a:endParaRPr lang="cs-CZ"/>
          </a:p>
        </p:txBody>
      </p:sp>
    </p:spTree>
    <p:extLst>
      <p:ext uri="{BB962C8B-B14F-4D97-AF65-F5344CB8AC3E}">
        <p14:creationId xmlns:p14="http://schemas.microsoft.com/office/powerpoint/2010/main" val="400457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pPr lvl="0"/>
            <a:fld id="{65EAF124-F436-4365-BED4-72C81D1B60DB}" type="datetime1">
              <a:rPr lang="cs-CZ" smtClean="0"/>
              <a:pPr lvl="0"/>
              <a:t>06.05.2022</a:t>
            </a:fld>
            <a:endParaRPr lang="cs-CZ"/>
          </a:p>
        </p:txBody>
      </p:sp>
      <p:sp>
        <p:nvSpPr>
          <p:cNvPr id="5" name="Footer Placeholder 4"/>
          <p:cNvSpPr>
            <a:spLocks noGrp="1"/>
          </p:cNvSpPr>
          <p:nvPr>
            <p:ph type="ftr" sz="quarter" idx="11"/>
          </p:nvPr>
        </p:nvSpPr>
        <p:spPr/>
        <p:txBody>
          <a:bodyPr/>
          <a:lstStyle/>
          <a:p>
            <a:pPr lvl="0"/>
            <a:endParaRPr lang="cs-CZ"/>
          </a:p>
        </p:txBody>
      </p:sp>
      <p:sp>
        <p:nvSpPr>
          <p:cNvPr id="6" name="Slide Number Placeholder 5"/>
          <p:cNvSpPr>
            <a:spLocks noGrp="1"/>
          </p:cNvSpPr>
          <p:nvPr>
            <p:ph type="sldNum" sz="quarter" idx="12"/>
          </p:nvPr>
        </p:nvSpPr>
        <p:spPr/>
        <p:txBody>
          <a:bodyPr/>
          <a:lstStyle/>
          <a:p>
            <a:pPr lvl="0"/>
            <a:fld id="{627737BD-2007-4671-8E83-E5558794E41F}" type="slidenum">
              <a:rPr lang="cs-CZ" smtClean="0"/>
              <a:t>‹#›</a:t>
            </a:fld>
            <a:endParaRPr lang="cs-CZ"/>
          </a:p>
        </p:txBody>
      </p:sp>
    </p:spTree>
    <p:extLst>
      <p:ext uri="{BB962C8B-B14F-4D97-AF65-F5344CB8AC3E}">
        <p14:creationId xmlns:p14="http://schemas.microsoft.com/office/powerpoint/2010/main" val="2174964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pPr lvl="0"/>
            <a:fld id="{C1EF66FE-1828-408C-ACC1-C858AA3F1530}" type="datetime1">
              <a:rPr lang="cs-CZ" smtClean="0"/>
              <a:pPr lvl="0"/>
              <a:t>06.05.2022</a:t>
            </a:fld>
            <a:endParaRPr lang="cs-CZ"/>
          </a:p>
        </p:txBody>
      </p:sp>
      <p:sp>
        <p:nvSpPr>
          <p:cNvPr id="6" name="Footer Placeholder 5"/>
          <p:cNvSpPr>
            <a:spLocks noGrp="1"/>
          </p:cNvSpPr>
          <p:nvPr>
            <p:ph type="ftr" sz="quarter" idx="11"/>
          </p:nvPr>
        </p:nvSpPr>
        <p:spPr/>
        <p:txBody>
          <a:bodyPr/>
          <a:lstStyle/>
          <a:p>
            <a:pPr lvl="0"/>
            <a:endParaRPr lang="cs-CZ"/>
          </a:p>
        </p:txBody>
      </p:sp>
      <p:sp>
        <p:nvSpPr>
          <p:cNvPr id="7" name="Slide Number Placeholder 6"/>
          <p:cNvSpPr>
            <a:spLocks noGrp="1"/>
          </p:cNvSpPr>
          <p:nvPr>
            <p:ph type="sldNum" sz="quarter" idx="12"/>
          </p:nvPr>
        </p:nvSpPr>
        <p:spPr/>
        <p:txBody>
          <a:bodyPr/>
          <a:lstStyle/>
          <a:p>
            <a:pPr lvl="0"/>
            <a:fld id="{60F36E8C-9622-4A6D-A8FF-BBC22BE7D94C}" type="slidenum">
              <a:rPr lang="cs-CZ" smtClean="0"/>
              <a:t>‹#›</a:t>
            </a:fld>
            <a:endParaRPr lang="cs-CZ"/>
          </a:p>
        </p:txBody>
      </p:sp>
    </p:spTree>
    <p:extLst>
      <p:ext uri="{BB962C8B-B14F-4D97-AF65-F5344CB8AC3E}">
        <p14:creationId xmlns:p14="http://schemas.microsoft.com/office/powerpoint/2010/main" val="337339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pPr lvl="0"/>
            <a:fld id="{D632C4FA-59C1-4A12-915F-1CC86287057F}" type="datetime1">
              <a:rPr lang="cs-CZ" smtClean="0"/>
              <a:pPr lvl="0"/>
              <a:t>06.05.2022</a:t>
            </a:fld>
            <a:endParaRPr lang="cs-CZ"/>
          </a:p>
        </p:txBody>
      </p:sp>
      <p:sp>
        <p:nvSpPr>
          <p:cNvPr id="8" name="Footer Placeholder 7"/>
          <p:cNvSpPr>
            <a:spLocks noGrp="1"/>
          </p:cNvSpPr>
          <p:nvPr>
            <p:ph type="ftr" sz="quarter" idx="11"/>
          </p:nvPr>
        </p:nvSpPr>
        <p:spPr/>
        <p:txBody>
          <a:bodyPr/>
          <a:lstStyle/>
          <a:p>
            <a:pPr lvl="0"/>
            <a:endParaRPr lang="cs-CZ"/>
          </a:p>
        </p:txBody>
      </p:sp>
      <p:sp>
        <p:nvSpPr>
          <p:cNvPr id="9" name="Slide Number Placeholder 8"/>
          <p:cNvSpPr>
            <a:spLocks noGrp="1"/>
          </p:cNvSpPr>
          <p:nvPr>
            <p:ph type="sldNum" sz="quarter" idx="12"/>
          </p:nvPr>
        </p:nvSpPr>
        <p:spPr/>
        <p:txBody>
          <a:bodyPr/>
          <a:lstStyle/>
          <a:p>
            <a:pPr lvl="0"/>
            <a:fld id="{3EAF73C8-2E53-4A1C-BDDB-F377AA614659}" type="slidenum">
              <a:rPr lang="cs-CZ" smtClean="0"/>
              <a:t>‹#›</a:t>
            </a:fld>
            <a:endParaRPr lang="cs-CZ"/>
          </a:p>
        </p:txBody>
      </p:sp>
    </p:spTree>
    <p:extLst>
      <p:ext uri="{BB962C8B-B14F-4D97-AF65-F5344CB8AC3E}">
        <p14:creationId xmlns:p14="http://schemas.microsoft.com/office/powerpoint/2010/main" val="3910753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pPr lvl="0"/>
            <a:fld id="{D3FA13B3-4BA6-4807-AEA2-0F4BAB9C7FA6}" type="datetime1">
              <a:rPr lang="cs-CZ" smtClean="0"/>
              <a:pPr lvl="0"/>
              <a:t>06.05.2022</a:t>
            </a:fld>
            <a:endParaRPr lang="cs-CZ"/>
          </a:p>
        </p:txBody>
      </p:sp>
      <p:sp>
        <p:nvSpPr>
          <p:cNvPr id="4" name="Footer Placeholder 3"/>
          <p:cNvSpPr>
            <a:spLocks noGrp="1"/>
          </p:cNvSpPr>
          <p:nvPr>
            <p:ph type="ftr" sz="quarter" idx="11"/>
          </p:nvPr>
        </p:nvSpPr>
        <p:spPr/>
        <p:txBody>
          <a:bodyPr/>
          <a:lstStyle/>
          <a:p>
            <a:pPr lvl="0"/>
            <a:endParaRPr lang="cs-CZ"/>
          </a:p>
        </p:txBody>
      </p:sp>
      <p:sp>
        <p:nvSpPr>
          <p:cNvPr id="5" name="Slide Number Placeholder 4"/>
          <p:cNvSpPr>
            <a:spLocks noGrp="1"/>
          </p:cNvSpPr>
          <p:nvPr>
            <p:ph type="sldNum" sz="quarter" idx="12"/>
          </p:nvPr>
        </p:nvSpPr>
        <p:spPr/>
        <p:txBody>
          <a:bodyPr/>
          <a:lstStyle/>
          <a:p>
            <a:pPr lvl="0"/>
            <a:fld id="{E7C126E4-1D08-44EC-B427-5EB0494A637F}" type="slidenum">
              <a:rPr lang="cs-CZ" smtClean="0"/>
              <a:t>‹#›</a:t>
            </a:fld>
            <a:endParaRPr lang="cs-CZ"/>
          </a:p>
        </p:txBody>
      </p:sp>
    </p:spTree>
    <p:extLst>
      <p:ext uri="{BB962C8B-B14F-4D97-AF65-F5344CB8AC3E}">
        <p14:creationId xmlns:p14="http://schemas.microsoft.com/office/powerpoint/2010/main" val="3846090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2EDF86DA-73F1-45E2-A741-38F4C93D5562}" type="datetime1">
              <a:rPr lang="cs-CZ" smtClean="0"/>
              <a:pPr lvl="0"/>
              <a:t>06.05.2022</a:t>
            </a:fld>
            <a:endParaRPr lang="cs-CZ"/>
          </a:p>
        </p:txBody>
      </p:sp>
      <p:sp>
        <p:nvSpPr>
          <p:cNvPr id="3" name="Footer Placeholder 2"/>
          <p:cNvSpPr>
            <a:spLocks noGrp="1"/>
          </p:cNvSpPr>
          <p:nvPr>
            <p:ph type="ftr" sz="quarter" idx="11"/>
          </p:nvPr>
        </p:nvSpPr>
        <p:spPr/>
        <p:txBody>
          <a:bodyPr/>
          <a:lstStyle/>
          <a:p>
            <a:pPr lvl="0"/>
            <a:endParaRPr lang="cs-CZ"/>
          </a:p>
        </p:txBody>
      </p:sp>
      <p:sp>
        <p:nvSpPr>
          <p:cNvPr id="4" name="Slide Number Placeholder 3"/>
          <p:cNvSpPr>
            <a:spLocks noGrp="1"/>
          </p:cNvSpPr>
          <p:nvPr>
            <p:ph type="sldNum" sz="quarter" idx="12"/>
          </p:nvPr>
        </p:nvSpPr>
        <p:spPr/>
        <p:txBody>
          <a:bodyPr/>
          <a:lstStyle/>
          <a:p>
            <a:pPr lvl="0"/>
            <a:fld id="{142C0848-5A09-4CE4-9EB7-6AF8588BA201}" type="slidenum">
              <a:rPr lang="cs-CZ" smtClean="0"/>
              <a:t>‹#›</a:t>
            </a:fld>
            <a:endParaRPr lang="cs-CZ"/>
          </a:p>
        </p:txBody>
      </p:sp>
    </p:spTree>
    <p:extLst>
      <p:ext uri="{BB962C8B-B14F-4D97-AF65-F5344CB8AC3E}">
        <p14:creationId xmlns:p14="http://schemas.microsoft.com/office/powerpoint/2010/main" val="4256508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pPr lvl="0"/>
            <a:fld id="{8344391F-9599-44C9-9CC4-F361131A97C2}" type="datetime1">
              <a:rPr lang="cs-CZ" smtClean="0"/>
              <a:pPr lvl="0"/>
              <a:t>06.05.2022</a:t>
            </a:fld>
            <a:endParaRPr lang="cs-CZ"/>
          </a:p>
        </p:txBody>
      </p:sp>
      <p:sp>
        <p:nvSpPr>
          <p:cNvPr id="6" name="Footer Placeholder 5"/>
          <p:cNvSpPr>
            <a:spLocks noGrp="1"/>
          </p:cNvSpPr>
          <p:nvPr>
            <p:ph type="ftr" sz="quarter" idx="11"/>
          </p:nvPr>
        </p:nvSpPr>
        <p:spPr/>
        <p:txBody>
          <a:bodyPr/>
          <a:lstStyle/>
          <a:p>
            <a:pPr lvl="0"/>
            <a:endParaRPr lang="cs-CZ"/>
          </a:p>
        </p:txBody>
      </p:sp>
      <p:sp>
        <p:nvSpPr>
          <p:cNvPr id="7" name="Slide Number Placeholder 6"/>
          <p:cNvSpPr>
            <a:spLocks noGrp="1"/>
          </p:cNvSpPr>
          <p:nvPr>
            <p:ph type="sldNum" sz="quarter" idx="12"/>
          </p:nvPr>
        </p:nvSpPr>
        <p:spPr/>
        <p:txBody>
          <a:bodyPr/>
          <a:lstStyle/>
          <a:p>
            <a:pPr lvl="0"/>
            <a:fld id="{4728386D-BBC7-461A-AD51-1FFF64AAF3E5}" type="slidenum">
              <a:rPr lang="cs-CZ" smtClean="0"/>
              <a:t>‹#›</a:t>
            </a:fld>
            <a:endParaRPr lang="cs-CZ"/>
          </a:p>
        </p:txBody>
      </p:sp>
    </p:spTree>
    <p:extLst>
      <p:ext uri="{BB962C8B-B14F-4D97-AF65-F5344CB8AC3E}">
        <p14:creationId xmlns:p14="http://schemas.microsoft.com/office/powerpoint/2010/main" val="1746955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pPr lvl="0"/>
            <a:fld id="{16AEC974-898A-427E-82F2-3FCFC9EA8FBB}" type="datetime1">
              <a:rPr lang="cs-CZ" smtClean="0"/>
              <a:pPr lvl="0"/>
              <a:t>06.05.2022</a:t>
            </a:fld>
            <a:endParaRPr lang="cs-CZ"/>
          </a:p>
        </p:txBody>
      </p:sp>
      <p:sp>
        <p:nvSpPr>
          <p:cNvPr id="6" name="Footer Placeholder 5"/>
          <p:cNvSpPr>
            <a:spLocks noGrp="1"/>
          </p:cNvSpPr>
          <p:nvPr>
            <p:ph type="ftr" sz="quarter" idx="11"/>
          </p:nvPr>
        </p:nvSpPr>
        <p:spPr/>
        <p:txBody>
          <a:bodyPr/>
          <a:lstStyle/>
          <a:p>
            <a:pPr lvl="0"/>
            <a:endParaRPr lang="cs-CZ"/>
          </a:p>
        </p:txBody>
      </p:sp>
      <p:sp>
        <p:nvSpPr>
          <p:cNvPr id="7" name="Slide Number Placeholder 6"/>
          <p:cNvSpPr>
            <a:spLocks noGrp="1"/>
          </p:cNvSpPr>
          <p:nvPr>
            <p:ph type="sldNum" sz="quarter" idx="12"/>
          </p:nvPr>
        </p:nvSpPr>
        <p:spPr/>
        <p:txBody>
          <a:bodyPr/>
          <a:lstStyle/>
          <a:p>
            <a:pPr lvl="0"/>
            <a:fld id="{A700BA8E-E038-4225-A3C0-A5376867B620}" type="slidenum">
              <a:rPr lang="cs-CZ" smtClean="0"/>
              <a:t>‹#›</a:t>
            </a:fld>
            <a:endParaRPr lang="cs-CZ"/>
          </a:p>
        </p:txBody>
      </p:sp>
    </p:spTree>
    <p:extLst>
      <p:ext uri="{BB962C8B-B14F-4D97-AF65-F5344CB8AC3E}">
        <p14:creationId xmlns:p14="http://schemas.microsoft.com/office/powerpoint/2010/main" val="940399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a:fld id="{D3FA13B3-4BA6-4807-AEA2-0F4BAB9C7FA6}" type="datetime1">
              <a:rPr lang="cs-CZ" smtClean="0"/>
              <a:pPr lvl="0"/>
              <a:t>06.05.2022</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a:fld id="{E7C126E4-1D08-44EC-B427-5EB0494A637F}" type="slidenum">
              <a:rPr lang="cs-CZ" smtClean="0"/>
              <a:t>‹#›</a:t>
            </a:fld>
            <a:endParaRPr lang="cs-CZ"/>
          </a:p>
        </p:txBody>
      </p:sp>
    </p:spTree>
    <p:extLst>
      <p:ext uri="{BB962C8B-B14F-4D97-AF65-F5344CB8AC3E}">
        <p14:creationId xmlns:p14="http://schemas.microsoft.com/office/powerpoint/2010/main" val="2773919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npi.cz/" TargetMode="Externa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mailto:vladimir.dratus@npicr.cz"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mailto:radka.struncova@npi.cz" TargetMode="Externa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ailto:gabriela.svehlova@npi.cz" TargetMode="Externa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s://vedemeskolu.npi.cz/"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hyperlink" Target="https://www.npi.cz/projekty/5826-metodicka-podpora-akcniho-planovani" TargetMode="External"/><Relationship Id="rId4" Type="http://schemas.openxmlformats.org/officeDocument/2006/relationships/hyperlink" Target="http://archiv-nuv.npi.cz/p-kap.html"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edusit.cz/p/seznam-tematickych-skupin" TargetMode="External"/><Relationship Id="rId7" Type="http://schemas.openxmlformats.org/officeDocument/2006/relationships/image" Target="../media/image13.png"/><Relationship Id="rId2" Type="http://schemas.openxmlformats.org/officeDocument/2006/relationships/hyperlink" Target="https://www.edusit.cz/" TargetMode="External"/><Relationship Id="rId1" Type="http://schemas.openxmlformats.org/officeDocument/2006/relationships/slideLayout" Target="../slideLayouts/slideLayout19.xml"/><Relationship Id="rId6" Type="http://schemas.openxmlformats.org/officeDocument/2006/relationships/hyperlink" Target="https://www.npi.cz/projekty/5826-metodicka-podpora-akcniho-planovani" TargetMode="External"/><Relationship Id="rId5" Type="http://schemas.openxmlformats.org/officeDocument/2006/relationships/hyperlink" Target="http://archiv-nuv.npi.cz/p-kap.html" TargetMode="External"/><Relationship Id="rId4" Type="http://schemas.openxmlformats.org/officeDocument/2006/relationships/hyperlink" Target="https://vedemeskolu.npi.cz/"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image" Target="../media/image16.png"/><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chart" Target="../charts/chart11.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package" Target="../embeddings/List_aplikace_Microsoft_Excel.xlsx"/><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package" Target="../embeddings/List_aplikace_Microsoft_Excel1.xlsx"/><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1.emf"/><Relationship Id="rId5" Type="http://schemas.openxmlformats.org/officeDocument/2006/relationships/package" Target="../embeddings/List_aplikace_Microsoft_Excel2.xlsx"/><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image" Target="../media/image17.png"/><Relationship Id="rId7" Type="http://schemas.openxmlformats.org/officeDocument/2006/relationships/chart" Target="../charts/chart14.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chart" Target="../charts/chart13.xml"/><Relationship Id="rId11" Type="http://schemas.openxmlformats.org/officeDocument/2006/relationships/image" Target="../media/image16.png"/><Relationship Id="rId5" Type="http://schemas.openxmlformats.org/officeDocument/2006/relationships/chart" Target="../charts/chart12.xml"/><Relationship Id="rId10" Type="http://schemas.openxmlformats.org/officeDocument/2006/relationships/image" Target="../media/image25.emf"/><Relationship Id="rId4" Type="http://schemas.openxmlformats.org/officeDocument/2006/relationships/image" Target="../media/image18.png"/><Relationship Id="rId9" Type="http://schemas.openxmlformats.org/officeDocument/2006/relationships/package" Target="../embeddings/List_aplikace_Microsoft_Excel3.xlsx"/></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chart" Target="../charts/chart16.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mailto:slajsova@rra-pk.cz"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53" t="6828" b="7457"/>
          <a:stretch/>
        </p:blipFill>
        <p:spPr>
          <a:xfrm>
            <a:off x="1500996" y="-11078"/>
            <a:ext cx="10691003" cy="684319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63440" cy="3480816"/>
          </a:xfrm>
          <a:prstGeom prst="rect">
            <a:avLst/>
          </a:prstGeom>
        </p:spPr>
      </p:pic>
      <p:sp>
        <p:nvSpPr>
          <p:cNvPr id="3" name="Nadpis 1"/>
          <p:cNvSpPr txBox="1">
            <a:spLocks noGrp="1"/>
          </p:cNvSpPr>
          <p:nvPr>
            <p:ph type="ctrTitle"/>
          </p:nvPr>
        </p:nvSpPr>
        <p:spPr>
          <a:xfrm>
            <a:off x="2209800" y="3347540"/>
            <a:ext cx="7772400" cy="932870"/>
          </a:xfrm>
        </p:spPr>
        <p:txBody>
          <a:bodyPr>
            <a:noAutofit/>
          </a:bodyPr>
          <a:lstStyle/>
          <a:p>
            <a:pPr lvl="0"/>
            <a:r>
              <a:rPr lang="cs-CZ" sz="4400" b="1" dirty="0" smtClean="0">
                <a:solidFill>
                  <a:srgbClr val="0067AC"/>
                </a:solidFill>
                <a:latin typeface="Arial" pitchFamily="34"/>
                <a:cs typeface="Arial" pitchFamily="34"/>
              </a:rPr>
              <a:t>18. ZASEDÁNÍ </a:t>
            </a:r>
            <a:br>
              <a:rPr lang="cs-CZ" sz="4400" b="1" dirty="0" smtClean="0">
                <a:solidFill>
                  <a:srgbClr val="0067AC"/>
                </a:solidFill>
                <a:latin typeface="Arial" pitchFamily="34"/>
                <a:cs typeface="Arial" pitchFamily="34"/>
              </a:rPr>
            </a:br>
            <a:r>
              <a:rPr lang="cs-CZ" sz="4400" b="1" dirty="0" smtClean="0">
                <a:solidFill>
                  <a:srgbClr val="0067AC"/>
                </a:solidFill>
                <a:latin typeface="Arial" pitchFamily="34"/>
                <a:cs typeface="Arial" pitchFamily="34"/>
              </a:rPr>
              <a:t>PS VZDĚLÁVÁNÍ</a:t>
            </a:r>
            <a:endParaRPr lang="cs-CZ" sz="4400" b="1" dirty="0">
              <a:solidFill>
                <a:srgbClr val="0067AC"/>
              </a:solidFill>
              <a:latin typeface="Arial" pitchFamily="34"/>
              <a:cs typeface="Arial" pitchFamily="34"/>
            </a:endParaRPr>
          </a:p>
        </p:txBody>
      </p:sp>
      <p:sp>
        <p:nvSpPr>
          <p:cNvPr id="4" name="Podnadpis 2"/>
          <p:cNvSpPr txBox="1">
            <a:spLocks noGrp="1"/>
          </p:cNvSpPr>
          <p:nvPr>
            <p:ph type="subTitle" idx="1"/>
          </p:nvPr>
        </p:nvSpPr>
        <p:spPr>
          <a:xfrm>
            <a:off x="2656936" y="5080003"/>
            <a:ext cx="6878128" cy="768705"/>
          </a:xfrm>
        </p:spPr>
        <p:txBody>
          <a:bodyPr>
            <a:normAutofit/>
          </a:bodyPr>
          <a:lstStyle/>
          <a:p>
            <a:pPr lvl="0"/>
            <a:r>
              <a:rPr lang="cs-CZ" b="1" dirty="0" smtClean="0">
                <a:solidFill>
                  <a:srgbClr val="028939"/>
                </a:solidFill>
              </a:rPr>
              <a:t>PLZEŇ, </a:t>
            </a:r>
            <a:r>
              <a:rPr lang="cs-CZ" b="1" dirty="0">
                <a:solidFill>
                  <a:srgbClr val="028939"/>
                </a:solidFill>
              </a:rPr>
              <a:t>6</a:t>
            </a:r>
            <a:r>
              <a:rPr lang="cs-CZ" b="1" dirty="0" smtClean="0">
                <a:solidFill>
                  <a:srgbClr val="028939"/>
                </a:solidFill>
              </a:rPr>
              <a:t>. </a:t>
            </a:r>
            <a:r>
              <a:rPr lang="cs-CZ" b="1" dirty="0">
                <a:solidFill>
                  <a:srgbClr val="028939"/>
                </a:solidFill>
              </a:rPr>
              <a:t>5</a:t>
            </a:r>
            <a:r>
              <a:rPr lang="cs-CZ" b="1" dirty="0" smtClean="0">
                <a:solidFill>
                  <a:srgbClr val="028939"/>
                </a:solidFill>
              </a:rPr>
              <a:t>. 2022</a:t>
            </a:r>
            <a:endParaRPr lang="cs-CZ" b="1" dirty="0">
              <a:solidFill>
                <a:srgbClr val="028939"/>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53" t="6828" b="7457"/>
          <a:stretch/>
        </p:blipFill>
        <p:spPr>
          <a:xfrm>
            <a:off x="1500996" y="-11078"/>
            <a:ext cx="10691003" cy="684319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63440" cy="3480816"/>
          </a:xfrm>
          <a:prstGeom prst="rect">
            <a:avLst/>
          </a:prstGeom>
        </p:spPr>
      </p:pic>
      <p:sp>
        <p:nvSpPr>
          <p:cNvPr id="3" name="Nadpis 1"/>
          <p:cNvSpPr txBox="1">
            <a:spLocks noGrp="1"/>
          </p:cNvSpPr>
          <p:nvPr>
            <p:ph type="ctrTitle"/>
          </p:nvPr>
        </p:nvSpPr>
        <p:spPr>
          <a:xfrm>
            <a:off x="1778480" y="3237529"/>
            <a:ext cx="7772400" cy="1272339"/>
          </a:xfrm>
        </p:spPr>
        <p:txBody>
          <a:bodyPr>
            <a:noAutofit/>
          </a:bodyPr>
          <a:lstStyle/>
          <a:p>
            <a:pPr lvl="0"/>
            <a:r>
              <a:rPr lang="cs-CZ" sz="2800" b="1" dirty="0">
                <a:solidFill>
                  <a:srgbClr val="0067AC"/>
                </a:solidFill>
                <a:latin typeface="Arial" pitchFamily="34"/>
                <a:cs typeface="Arial" pitchFamily="34"/>
              </a:rPr>
              <a:t>3</a:t>
            </a:r>
            <a:r>
              <a:rPr lang="cs-CZ" sz="2800" b="1" dirty="0" smtClean="0">
                <a:solidFill>
                  <a:srgbClr val="0067AC"/>
                </a:solidFill>
                <a:latin typeface="Arial" pitchFamily="34"/>
                <a:cs typeface="Arial" pitchFamily="34"/>
              </a:rPr>
              <a:t>. Aktuální informace k realizaci projektu „Krajský akční plán rozvoje vzdělávání Plzeňského kraje II“</a:t>
            </a:r>
            <a:endParaRPr lang="cs-CZ" sz="2800" b="1" dirty="0">
              <a:solidFill>
                <a:srgbClr val="0067AC"/>
              </a:solidFill>
              <a:latin typeface="Arial" pitchFamily="34"/>
              <a:cs typeface="Arial" pitchFamily="34"/>
            </a:endParaRPr>
          </a:p>
        </p:txBody>
      </p:sp>
    </p:spTree>
    <p:extLst>
      <p:ext uri="{BB962C8B-B14F-4D97-AF65-F5344CB8AC3E}">
        <p14:creationId xmlns:p14="http://schemas.microsoft.com/office/powerpoint/2010/main" val="4286045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4674981" y="-594"/>
            <a:ext cx="7517019" cy="6858594"/>
          </a:xfrm>
          <a:prstGeom prst="rect">
            <a:avLst/>
          </a:prstGeom>
        </p:spPr>
      </p:pic>
      <p:sp>
        <p:nvSpPr>
          <p:cNvPr id="2" name="Nadpis 1"/>
          <p:cNvSpPr txBox="1">
            <a:spLocks noGrp="1"/>
          </p:cNvSpPr>
          <p:nvPr>
            <p:ph type="title"/>
          </p:nvPr>
        </p:nvSpPr>
        <p:spPr>
          <a:xfrm>
            <a:off x="1981200" y="274640"/>
            <a:ext cx="8229600" cy="960440"/>
          </a:xfrm>
        </p:spPr>
        <p:txBody>
          <a:bodyPr/>
          <a:lstStyle/>
          <a:p>
            <a:pPr lvl="0" algn="ctr"/>
            <a:r>
              <a:rPr lang="cs-CZ" sz="3200" b="1" dirty="0" smtClean="0">
                <a:latin typeface="Arial" pitchFamily="34"/>
                <a:cs typeface="Arial" pitchFamily="34"/>
              </a:rPr>
              <a:t>Změny členů PS Vzdělávání</a:t>
            </a:r>
            <a:endParaRPr lang="cs-CZ" sz="3200" b="1" dirty="0">
              <a:latin typeface="Arial" pitchFamily="34"/>
              <a:cs typeface="Arial" pitchFamily="34"/>
            </a:endParaRPr>
          </a:p>
        </p:txBody>
      </p:sp>
      <p:sp>
        <p:nvSpPr>
          <p:cNvPr id="3" name="Zástupný symbol pro obsah 2"/>
          <p:cNvSpPr txBox="1">
            <a:spLocks noGrp="1"/>
          </p:cNvSpPr>
          <p:nvPr>
            <p:ph idx="1"/>
          </p:nvPr>
        </p:nvSpPr>
        <p:spPr>
          <a:xfrm>
            <a:off x="838200" y="1578635"/>
            <a:ext cx="10515600" cy="4623758"/>
          </a:xfrm>
        </p:spPr>
        <p:txBody>
          <a:bodyPr>
            <a:noAutofit/>
          </a:bodyPr>
          <a:lstStyle/>
          <a:p>
            <a:pPr>
              <a:lnSpc>
                <a:spcPct val="120000"/>
              </a:lnSpc>
            </a:pPr>
            <a:r>
              <a:rPr lang="cs-CZ" sz="1400" b="1" dirty="0" smtClean="0">
                <a:latin typeface="Arial" panose="020B0604020202020204" pitchFamily="34" charset="0"/>
                <a:cs typeface="Arial" panose="020B0604020202020204" pitchFamily="34" charset="0"/>
              </a:rPr>
              <a:t>Plzeňský kraj</a:t>
            </a:r>
          </a:p>
          <a:p>
            <a:pPr lvl="1">
              <a:lnSpc>
                <a:spcPct val="120000"/>
              </a:lnSpc>
            </a:pPr>
            <a:r>
              <a:rPr lang="cs-CZ" sz="1400" dirty="0" smtClean="0">
                <a:latin typeface="Arial" panose="020B0604020202020204" pitchFamily="34" charset="0"/>
                <a:cs typeface="Arial" panose="020B0604020202020204" pitchFamily="34" charset="0"/>
              </a:rPr>
              <a:t>Ing. Vladimír Kroc</a:t>
            </a:r>
          </a:p>
          <a:p>
            <a:pPr>
              <a:lnSpc>
                <a:spcPct val="120000"/>
              </a:lnSpc>
            </a:pPr>
            <a:r>
              <a:rPr lang="cs-CZ" sz="1400" b="1" dirty="0">
                <a:latin typeface="Arial" panose="020B0604020202020204" pitchFamily="34" charset="0"/>
                <a:cs typeface="Arial" panose="020B0604020202020204" pitchFamily="34" charset="0"/>
              </a:rPr>
              <a:t>Asociace obchodních </a:t>
            </a:r>
            <a:r>
              <a:rPr lang="cs-CZ" sz="1400" b="1" dirty="0" smtClean="0">
                <a:latin typeface="Arial" panose="020B0604020202020204" pitchFamily="34" charset="0"/>
                <a:cs typeface="Arial" panose="020B0604020202020204" pitchFamily="34" charset="0"/>
              </a:rPr>
              <a:t>akademií</a:t>
            </a:r>
          </a:p>
          <a:p>
            <a:pPr lvl="1">
              <a:lnSpc>
                <a:spcPct val="120000"/>
              </a:lnSpc>
            </a:pPr>
            <a:r>
              <a:rPr lang="cs-CZ" sz="1400" dirty="0" smtClean="0">
                <a:latin typeface="Arial" panose="020B0604020202020204" pitchFamily="34" charset="0"/>
                <a:cs typeface="Arial" panose="020B0604020202020204" pitchFamily="34" charset="0"/>
              </a:rPr>
              <a:t>Ing. Soňa Rabušicová (VOŠ, OA, SZŠ a JŠ s právem státní jazykové zkoušky, Klatovy)</a:t>
            </a:r>
          </a:p>
          <a:p>
            <a:pPr>
              <a:lnSpc>
                <a:spcPct val="120000"/>
              </a:lnSpc>
            </a:pPr>
            <a:r>
              <a:rPr lang="cs-CZ" sz="1400" b="1" dirty="0" smtClean="0">
                <a:latin typeface="Arial" panose="020B0604020202020204" pitchFamily="34" charset="0"/>
                <a:cs typeface="Arial" panose="020B0604020202020204" pitchFamily="34" charset="0"/>
              </a:rPr>
              <a:t> R E V O S Rokycany, s.r.o.</a:t>
            </a:r>
          </a:p>
          <a:p>
            <a:pPr lvl="1">
              <a:lnSpc>
                <a:spcPct val="120000"/>
              </a:lnSpc>
            </a:pPr>
            <a:r>
              <a:rPr lang="cs-CZ" sz="1400" dirty="0" smtClean="0">
                <a:latin typeface="Arial" panose="020B0604020202020204" pitchFamily="34" charset="0"/>
                <a:cs typeface="Arial" panose="020B0604020202020204" pitchFamily="34" charset="0"/>
              </a:rPr>
              <a:t>Ing. Marcela Martínková, Ph.D.</a:t>
            </a:r>
          </a:p>
          <a:p>
            <a:pPr>
              <a:lnSpc>
                <a:spcPct val="120000"/>
              </a:lnSpc>
            </a:pPr>
            <a:r>
              <a:rPr lang="cs-CZ" sz="1400" b="1" dirty="0" err="1">
                <a:latin typeface="Arial" panose="020B0604020202020204" pitchFamily="34" charset="0"/>
                <a:cs typeface="Arial" panose="020B0604020202020204" pitchFamily="34" charset="0"/>
              </a:rPr>
              <a:t>Techmania</a:t>
            </a:r>
            <a:r>
              <a:rPr lang="cs-CZ" sz="1400" b="1" dirty="0">
                <a:latin typeface="Arial" panose="020B0604020202020204" pitchFamily="34" charset="0"/>
                <a:cs typeface="Arial" panose="020B0604020202020204" pitchFamily="34" charset="0"/>
              </a:rPr>
              <a:t> Science Center o.p.s</a:t>
            </a:r>
            <a:r>
              <a:rPr lang="cs-CZ" sz="1400" b="1" dirty="0" smtClean="0">
                <a:latin typeface="Arial" panose="020B0604020202020204" pitchFamily="34" charset="0"/>
                <a:cs typeface="Arial" panose="020B0604020202020204" pitchFamily="34" charset="0"/>
              </a:rPr>
              <a:t>.</a:t>
            </a:r>
          </a:p>
          <a:p>
            <a:pPr lvl="1">
              <a:lnSpc>
                <a:spcPct val="120000"/>
              </a:lnSpc>
            </a:pPr>
            <a:r>
              <a:rPr lang="cs-CZ" sz="1400" dirty="0" smtClean="0">
                <a:latin typeface="Arial" panose="020B0604020202020204" pitchFamily="34" charset="0"/>
                <a:cs typeface="Arial" panose="020B0604020202020204" pitchFamily="34" charset="0"/>
              </a:rPr>
              <a:t>Ing. Jiří Královec</a:t>
            </a:r>
          </a:p>
          <a:p>
            <a:pPr>
              <a:lnSpc>
                <a:spcPct val="120000"/>
              </a:lnSpc>
            </a:pPr>
            <a:r>
              <a:rPr lang="cs-CZ" sz="1400" b="1" dirty="0">
                <a:latin typeface="Arial" panose="020B0604020202020204" pitchFamily="34" charset="0"/>
                <a:cs typeface="Arial" panose="020B0604020202020204" pitchFamily="34" charset="0"/>
              </a:rPr>
              <a:t>Zástupce Krajského centra vzdělávání a Jazykové školy s právem státní jazykové zkoušky, Plzeň, sady 5. května </a:t>
            </a:r>
            <a:r>
              <a:rPr lang="cs-CZ" sz="1400" b="1" dirty="0" smtClean="0">
                <a:latin typeface="Arial" panose="020B0604020202020204" pitchFamily="34" charset="0"/>
                <a:cs typeface="Arial" panose="020B0604020202020204" pitchFamily="34" charset="0"/>
              </a:rPr>
              <a:t>42</a:t>
            </a:r>
          </a:p>
          <a:p>
            <a:pPr lvl="1">
              <a:lnSpc>
                <a:spcPct val="120000"/>
              </a:lnSpc>
            </a:pPr>
            <a:r>
              <a:rPr lang="cs-CZ" sz="1400" dirty="0" smtClean="0">
                <a:latin typeface="Arial" panose="020B0604020202020204" pitchFamily="34" charset="0"/>
                <a:cs typeface="Arial" panose="020B0604020202020204" pitchFamily="34" charset="0"/>
              </a:rPr>
              <a:t>Mgr. Lukáš Vlček</a:t>
            </a:r>
          </a:p>
          <a:p>
            <a:pPr>
              <a:lnSpc>
                <a:spcPct val="120000"/>
              </a:lnSpc>
            </a:pPr>
            <a:endParaRPr lang="cs-CZ" sz="1400" b="1" dirty="0">
              <a:latin typeface="Arial" panose="020B0604020202020204" pitchFamily="34" charset="0"/>
              <a:cs typeface="Arial" panose="020B0604020202020204" pitchFamily="34" charset="0"/>
            </a:endParaRPr>
          </a:p>
          <a:p>
            <a:pPr>
              <a:lnSpc>
                <a:spcPct val="120000"/>
              </a:lnSpc>
            </a:pPr>
            <a:r>
              <a:rPr lang="cs-CZ" sz="1400" b="1" dirty="0">
                <a:latin typeface="Arial" panose="020B0604020202020204" pitchFamily="34" charset="0"/>
                <a:cs typeface="Arial" panose="020B0604020202020204" pitchFamily="34" charset="0"/>
              </a:rPr>
              <a:t>Zástupce NPI </a:t>
            </a:r>
            <a:r>
              <a:rPr lang="cs-CZ" sz="1400" b="1" dirty="0" smtClean="0">
                <a:latin typeface="Arial" panose="020B0604020202020204" pitchFamily="34" charset="0"/>
                <a:cs typeface="Arial" panose="020B0604020202020204" pitchFamily="34" charset="0"/>
              </a:rPr>
              <a:t>ČR </a:t>
            </a:r>
            <a:r>
              <a:rPr lang="cs-CZ" sz="1400" dirty="0" smtClean="0">
                <a:latin typeface="Arial" panose="020B0604020202020204" pitchFamily="34" charset="0"/>
                <a:cs typeface="Arial" panose="020B0604020202020204" pitchFamily="34" charset="0"/>
              </a:rPr>
              <a:t>(Mgr. Pavla Chocholová)</a:t>
            </a:r>
          </a:p>
          <a:p>
            <a:pPr>
              <a:lnSpc>
                <a:spcPct val="120000"/>
              </a:lnSpc>
            </a:pPr>
            <a:r>
              <a:rPr lang="cs-CZ" sz="1400" b="1" dirty="0">
                <a:latin typeface="Arial" panose="020B0604020202020204" pitchFamily="34" charset="0"/>
                <a:cs typeface="Arial" panose="020B0604020202020204" pitchFamily="34" charset="0"/>
              </a:rPr>
              <a:t>Zástupce Metodické podpory akčního </a:t>
            </a:r>
            <a:r>
              <a:rPr lang="cs-CZ" sz="1400" b="1" dirty="0" smtClean="0">
                <a:latin typeface="Arial" panose="020B0604020202020204" pitchFamily="34" charset="0"/>
                <a:cs typeface="Arial" panose="020B0604020202020204" pitchFamily="34" charset="0"/>
              </a:rPr>
              <a:t>plánování </a:t>
            </a:r>
            <a:r>
              <a:rPr lang="cs-CZ" sz="1400" dirty="0" smtClean="0">
                <a:latin typeface="Arial" panose="020B0604020202020204" pitchFamily="34" charset="0"/>
                <a:cs typeface="Arial" panose="020B0604020202020204" pitchFamily="34" charset="0"/>
              </a:rPr>
              <a:t>(Mgr. Radka Štruncová)</a:t>
            </a:r>
          </a:p>
          <a:p>
            <a:pPr>
              <a:lnSpc>
                <a:spcPct val="120000"/>
              </a:lnSpc>
            </a:pPr>
            <a:endParaRPr lang="cs-CZ" sz="1200" b="1" dirty="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
        <p:nvSpPr>
          <p:cNvPr id="6" name="Zástupný symbol pro obsah 2"/>
          <p:cNvSpPr txBox="1">
            <a:spLocks/>
          </p:cNvSpPr>
          <p:nvPr/>
        </p:nvSpPr>
        <p:spPr>
          <a:xfrm>
            <a:off x="7755147" y="4562924"/>
            <a:ext cx="4270074" cy="1639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cs-CZ" sz="2400" b="1" dirty="0">
              <a:latin typeface="Arial" panose="020B0604020202020204" pitchFamily="34" charset="0"/>
              <a:cs typeface="Arial" panose="020B0604020202020204" pitchFamily="34" charset="0"/>
            </a:endParaRPr>
          </a:p>
          <a:p>
            <a:pPr marL="0" indent="0">
              <a:lnSpc>
                <a:spcPct val="120000"/>
              </a:lnSpc>
              <a:buNone/>
            </a:pPr>
            <a:r>
              <a:rPr lang="cs-CZ" sz="1800" b="1" u="sng" dirty="0" smtClean="0">
                <a:solidFill>
                  <a:srgbClr val="0070C0"/>
                </a:solidFill>
                <a:latin typeface="Arial" panose="020B0604020202020204" pitchFamily="34" charset="0"/>
                <a:cs typeface="Arial" panose="020B0604020202020204" pitchFamily="34" charset="0"/>
              </a:rPr>
              <a:t>Neobsazeno</a:t>
            </a:r>
            <a:r>
              <a:rPr lang="cs-CZ" sz="1800" b="1" u="sng" dirty="0">
                <a:solidFill>
                  <a:srgbClr val="0070C0"/>
                </a:solidFill>
                <a:latin typeface="Arial" panose="020B0604020202020204" pitchFamily="34" charset="0"/>
                <a:cs typeface="Arial" panose="020B0604020202020204" pitchFamily="34" charset="0"/>
              </a:rPr>
              <a:t>:</a:t>
            </a:r>
          </a:p>
          <a:p>
            <a:pPr lvl="1">
              <a:lnSpc>
                <a:spcPct val="120000"/>
              </a:lnSpc>
            </a:pPr>
            <a:r>
              <a:rPr lang="cs-CZ" sz="1400" b="1" dirty="0">
                <a:solidFill>
                  <a:srgbClr val="0070C0"/>
                </a:solidFill>
                <a:latin typeface="Arial" panose="020B0604020202020204" pitchFamily="34" charset="0"/>
                <a:cs typeface="Arial" panose="020B0604020202020204" pitchFamily="34" charset="0"/>
              </a:rPr>
              <a:t>Asociace ředitelů ZŠ ČR</a:t>
            </a:r>
          </a:p>
          <a:p>
            <a:pPr lvl="1">
              <a:lnSpc>
                <a:spcPct val="120000"/>
              </a:lnSpc>
            </a:pPr>
            <a:r>
              <a:rPr lang="cs-CZ" sz="1400" b="1" dirty="0">
                <a:solidFill>
                  <a:srgbClr val="0070C0"/>
                </a:solidFill>
                <a:latin typeface="Arial" panose="020B0604020202020204" pitchFamily="34" charset="0"/>
                <a:cs typeface="Arial" panose="020B0604020202020204" pitchFamily="34" charset="0"/>
              </a:rPr>
              <a:t>Agentura pro sociální začleňování</a:t>
            </a:r>
          </a:p>
          <a:p>
            <a:endParaRPr lang="cs-CZ" sz="2400" b="1" dirty="0" smtClean="0">
              <a:latin typeface="Arial" panose="020B0604020202020204" pitchFamily="34" charset="0"/>
              <a:cs typeface="Arial" panose="020B0604020202020204" pitchFamily="34" charset="0"/>
            </a:endParaRPr>
          </a:p>
          <a:p>
            <a:endParaRPr lang="cs-CZ"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0785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4674981" y="0"/>
            <a:ext cx="7517019" cy="6858594"/>
          </a:xfrm>
          <a:prstGeom prst="rect">
            <a:avLst/>
          </a:prstGeom>
        </p:spPr>
      </p:pic>
      <p:sp>
        <p:nvSpPr>
          <p:cNvPr id="2" name="Nadpis 1"/>
          <p:cNvSpPr txBox="1">
            <a:spLocks noGrp="1"/>
          </p:cNvSpPr>
          <p:nvPr>
            <p:ph type="title"/>
          </p:nvPr>
        </p:nvSpPr>
        <p:spPr>
          <a:xfrm>
            <a:off x="1981200" y="274640"/>
            <a:ext cx="8229600" cy="960440"/>
          </a:xfrm>
        </p:spPr>
        <p:txBody>
          <a:bodyPr>
            <a:normAutofit fontScale="90000"/>
          </a:bodyPr>
          <a:lstStyle/>
          <a:p>
            <a:pPr lvl="0" algn="ctr"/>
            <a:r>
              <a:rPr lang="cs-CZ" sz="3200" b="1" dirty="0" smtClean="0">
                <a:latin typeface="Arial" pitchFamily="34"/>
                <a:cs typeface="Arial" pitchFamily="34"/>
              </a:rPr>
              <a:t>Krajský akční plán rozvoje vzdělávání Plzeňského kraje</a:t>
            </a:r>
            <a:endParaRPr lang="cs-CZ" sz="3200" b="1" dirty="0">
              <a:latin typeface="Arial" pitchFamily="34"/>
              <a:cs typeface="Arial" pitchFamily="34"/>
            </a:endParaRPr>
          </a:p>
        </p:txBody>
      </p:sp>
      <p:sp>
        <p:nvSpPr>
          <p:cNvPr id="3" name="Zástupný symbol pro obsah 2"/>
          <p:cNvSpPr txBox="1">
            <a:spLocks noGrp="1"/>
          </p:cNvSpPr>
          <p:nvPr>
            <p:ph idx="1"/>
          </p:nvPr>
        </p:nvSpPr>
        <p:spPr>
          <a:xfrm>
            <a:off x="733244" y="1725283"/>
            <a:ext cx="10619117" cy="4451680"/>
          </a:xfrm>
        </p:spPr>
        <p:txBody>
          <a:bodyPr>
            <a:normAutofit fontScale="92500" lnSpcReduction="10000"/>
          </a:bodyPr>
          <a:lstStyle/>
          <a:p>
            <a:r>
              <a:rPr lang="cs-CZ" sz="2400" dirty="0" smtClean="0">
                <a:latin typeface="Arial" panose="020B0604020202020204" pitchFamily="34" charset="0"/>
                <a:cs typeface="Arial" panose="020B0604020202020204" pitchFamily="34" charset="0"/>
              </a:rPr>
              <a:t>realizace projektu KAP ukončena 31.1.2022</a:t>
            </a:r>
          </a:p>
          <a:p>
            <a:r>
              <a:rPr lang="cs-CZ" sz="2400" dirty="0" smtClean="0">
                <a:latin typeface="Arial" panose="020B0604020202020204" pitchFamily="34" charset="0"/>
                <a:cs typeface="Arial" panose="020B0604020202020204" pitchFamily="34" charset="0"/>
              </a:rPr>
              <a:t>setkání s řediteli SŠ</a:t>
            </a:r>
          </a:p>
          <a:p>
            <a:pPr marL="457200" lvl="1" indent="0">
              <a:buNone/>
            </a:pPr>
            <a:r>
              <a:rPr lang="cs-CZ" sz="2000" b="1" dirty="0" smtClean="0">
                <a:latin typeface="Arial" panose="020B0604020202020204" pitchFamily="34" charset="0"/>
                <a:cs typeface="Arial" panose="020B0604020202020204" pitchFamily="34" charset="0"/>
              </a:rPr>
              <a:t>Setkání </a:t>
            </a:r>
            <a:r>
              <a:rPr lang="cs-CZ" sz="2000" b="1" dirty="0">
                <a:latin typeface="Arial" panose="020B0604020202020204" pitchFamily="34" charset="0"/>
                <a:cs typeface="Arial" panose="020B0604020202020204" pitchFamily="34" charset="0"/>
              </a:rPr>
              <a:t>ředitelů gymnázií: </a:t>
            </a:r>
            <a:endParaRPr lang="cs-CZ" sz="2000" b="1" dirty="0" smtClean="0">
              <a:latin typeface="Arial" panose="020B0604020202020204" pitchFamily="34" charset="0"/>
              <a:cs typeface="Arial" panose="020B0604020202020204" pitchFamily="34" charset="0"/>
            </a:endParaRPr>
          </a:p>
          <a:p>
            <a:pPr marL="457200" lvl="1" indent="0">
              <a:buNone/>
            </a:pPr>
            <a:r>
              <a:rPr lang="cs-CZ" sz="2400" dirty="0" smtClean="0">
                <a:latin typeface="Arial" panose="020B0604020202020204" pitchFamily="34" charset="0"/>
                <a:cs typeface="Arial" panose="020B0604020202020204" pitchFamily="34" charset="0"/>
              </a:rPr>
              <a:t>4</a:t>
            </a:r>
            <a:r>
              <a:rPr lang="cs-CZ" sz="2400" dirty="0">
                <a:latin typeface="Arial" panose="020B0604020202020204" pitchFamily="34" charset="0"/>
                <a:cs typeface="Arial" panose="020B0604020202020204" pitchFamily="34" charset="0"/>
              </a:rPr>
              <a:t>. – 5. 10. 2021, </a:t>
            </a:r>
            <a:r>
              <a:rPr lang="cs-CZ" sz="2400" dirty="0" smtClean="0">
                <a:latin typeface="Arial" panose="020B0604020202020204" pitchFamily="34" charset="0"/>
                <a:cs typeface="Arial" panose="020B0604020202020204" pitchFamily="34" charset="0"/>
              </a:rPr>
              <a:t>Klatovy</a:t>
            </a:r>
            <a:endParaRPr lang="cs-CZ" b="1" dirty="0" smtClean="0">
              <a:latin typeface="Arial" panose="020B0604020202020204" pitchFamily="34" charset="0"/>
              <a:cs typeface="Arial" panose="020B0604020202020204" pitchFamily="34" charset="0"/>
            </a:endParaRPr>
          </a:p>
          <a:p>
            <a:pPr marL="457200" lvl="1" indent="0">
              <a:buNone/>
            </a:pPr>
            <a:r>
              <a:rPr lang="cs-CZ" sz="2400" b="1" dirty="0" smtClean="0">
                <a:latin typeface="Arial" panose="020B0604020202020204" pitchFamily="34" charset="0"/>
                <a:cs typeface="Arial" panose="020B0604020202020204" pitchFamily="34" charset="0"/>
              </a:rPr>
              <a:t>Setkání </a:t>
            </a:r>
            <a:r>
              <a:rPr lang="cs-CZ" sz="2400" b="1" dirty="0">
                <a:latin typeface="Arial" panose="020B0604020202020204" pitchFamily="34" charset="0"/>
                <a:cs typeface="Arial" panose="020B0604020202020204" pitchFamily="34" charset="0"/>
              </a:rPr>
              <a:t>ředitelů SOŠ: </a:t>
            </a:r>
            <a:endParaRPr lang="cs-CZ" sz="2400" b="1" dirty="0" smtClean="0">
              <a:latin typeface="Arial" panose="020B0604020202020204" pitchFamily="34" charset="0"/>
              <a:cs typeface="Arial" panose="020B0604020202020204" pitchFamily="34" charset="0"/>
            </a:endParaRPr>
          </a:p>
          <a:p>
            <a:pPr marL="457200" lvl="1" indent="0">
              <a:buNone/>
            </a:pPr>
            <a:r>
              <a:rPr lang="cs-CZ" sz="2400" dirty="0" smtClean="0">
                <a:latin typeface="Arial" panose="020B0604020202020204" pitchFamily="34" charset="0"/>
                <a:cs typeface="Arial" panose="020B0604020202020204" pitchFamily="34" charset="0"/>
              </a:rPr>
              <a:t>5</a:t>
            </a:r>
            <a:r>
              <a:rPr lang="cs-CZ" sz="2400" dirty="0">
                <a:latin typeface="Arial" panose="020B0604020202020204" pitchFamily="34" charset="0"/>
                <a:cs typeface="Arial" panose="020B0604020202020204" pitchFamily="34" charset="0"/>
              </a:rPr>
              <a:t>. – 6. 10. 2021, </a:t>
            </a:r>
            <a:r>
              <a:rPr lang="cs-CZ" sz="2400" dirty="0" smtClean="0">
                <a:latin typeface="Arial" panose="020B0604020202020204" pitchFamily="34" charset="0"/>
                <a:cs typeface="Arial" panose="020B0604020202020204" pitchFamily="34" charset="0"/>
              </a:rPr>
              <a:t>Klatovy</a:t>
            </a:r>
            <a:endParaRPr lang="cs-CZ" sz="2200" dirty="0" smtClean="0">
              <a:latin typeface="Arial" panose="020B0604020202020204" pitchFamily="34" charset="0"/>
              <a:cs typeface="Arial" panose="020B0604020202020204" pitchFamily="34" charset="0"/>
            </a:endParaRPr>
          </a:p>
          <a:p>
            <a:pPr marL="457200" lvl="1" indent="0">
              <a:buNone/>
            </a:pPr>
            <a:r>
              <a:rPr lang="cs-CZ" sz="2400" b="1" dirty="0" smtClean="0">
                <a:latin typeface="Arial" panose="020B0604020202020204" pitchFamily="34" charset="0"/>
                <a:cs typeface="Arial" panose="020B0604020202020204" pitchFamily="34" charset="0"/>
              </a:rPr>
              <a:t>Setkání </a:t>
            </a:r>
            <a:r>
              <a:rPr lang="cs-CZ" sz="2400" b="1" dirty="0">
                <a:latin typeface="Arial" panose="020B0604020202020204" pitchFamily="34" charset="0"/>
                <a:cs typeface="Arial" panose="020B0604020202020204" pitchFamily="34" charset="0"/>
              </a:rPr>
              <a:t>ředitelů SOU: </a:t>
            </a:r>
            <a:endParaRPr lang="cs-CZ" sz="2400" b="1" dirty="0" smtClean="0">
              <a:latin typeface="Arial" panose="020B0604020202020204" pitchFamily="34" charset="0"/>
              <a:cs typeface="Arial" panose="020B0604020202020204" pitchFamily="34" charset="0"/>
            </a:endParaRPr>
          </a:p>
          <a:p>
            <a:pPr marL="457200" lvl="1" indent="0">
              <a:buNone/>
            </a:pPr>
            <a:r>
              <a:rPr lang="cs-CZ" sz="2400" dirty="0" smtClean="0">
                <a:latin typeface="Arial" panose="020B0604020202020204" pitchFamily="34" charset="0"/>
                <a:cs typeface="Arial" panose="020B0604020202020204" pitchFamily="34" charset="0"/>
              </a:rPr>
              <a:t>25</a:t>
            </a:r>
            <a:r>
              <a:rPr lang="cs-CZ" sz="2400" dirty="0">
                <a:latin typeface="Arial" panose="020B0604020202020204" pitchFamily="34" charset="0"/>
                <a:cs typeface="Arial" panose="020B0604020202020204" pitchFamily="34" charset="0"/>
              </a:rPr>
              <a:t>. – 26. 10. 2021, </a:t>
            </a:r>
            <a:r>
              <a:rPr lang="cs-CZ" sz="2400" dirty="0" smtClean="0">
                <a:latin typeface="Arial" panose="020B0604020202020204" pitchFamily="34" charset="0"/>
                <a:cs typeface="Arial" panose="020B0604020202020204" pitchFamily="34" charset="0"/>
              </a:rPr>
              <a:t>Sušice</a:t>
            </a:r>
            <a:endParaRPr lang="cs-CZ" dirty="0" smtClean="0">
              <a:latin typeface="Arial" panose="020B0604020202020204" pitchFamily="34" charset="0"/>
              <a:cs typeface="Arial" panose="020B0604020202020204" pitchFamily="34" charset="0"/>
            </a:endParaRPr>
          </a:p>
          <a:p>
            <a:pPr marL="457200" lvl="1" indent="0">
              <a:buNone/>
            </a:pPr>
            <a:r>
              <a:rPr lang="cs-CZ" sz="2400" b="1" dirty="0" smtClean="0">
                <a:latin typeface="Arial" panose="020B0604020202020204" pitchFamily="34" charset="0"/>
                <a:cs typeface="Arial" panose="020B0604020202020204" pitchFamily="34" charset="0"/>
              </a:rPr>
              <a:t>Setkání </a:t>
            </a:r>
            <a:r>
              <a:rPr lang="cs-CZ" sz="2400" b="1" dirty="0">
                <a:latin typeface="Arial" panose="020B0604020202020204" pitchFamily="34" charset="0"/>
                <a:cs typeface="Arial" panose="020B0604020202020204" pitchFamily="34" charset="0"/>
              </a:rPr>
              <a:t>ředitelů soukromých a církevních škol: </a:t>
            </a:r>
            <a:endParaRPr lang="cs-CZ" sz="2400" b="1" dirty="0" smtClean="0">
              <a:latin typeface="Arial" panose="020B0604020202020204" pitchFamily="34" charset="0"/>
              <a:cs typeface="Arial" panose="020B0604020202020204" pitchFamily="34" charset="0"/>
            </a:endParaRPr>
          </a:p>
          <a:p>
            <a:pPr marL="457200" lvl="1" indent="0">
              <a:buNone/>
            </a:pPr>
            <a:r>
              <a:rPr lang="cs-CZ" sz="2400" dirty="0" smtClean="0">
                <a:latin typeface="Arial" panose="020B0604020202020204" pitchFamily="34" charset="0"/>
                <a:cs typeface="Arial" panose="020B0604020202020204" pitchFamily="34" charset="0"/>
              </a:rPr>
              <a:t>15</a:t>
            </a:r>
            <a:r>
              <a:rPr lang="cs-CZ" sz="2400" dirty="0">
                <a:latin typeface="Arial" panose="020B0604020202020204" pitchFamily="34" charset="0"/>
                <a:cs typeface="Arial" panose="020B0604020202020204" pitchFamily="34" charset="0"/>
              </a:rPr>
              <a:t>. 11. 2021, Plzeň</a:t>
            </a:r>
          </a:p>
          <a:p>
            <a:pPr marL="0" indent="0">
              <a:buNone/>
            </a:pPr>
            <a:endParaRPr lang="cs-CZ" sz="2400" dirty="0" smtClean="0">
              <a:latin typeface="Arial" panose="020B0604020202020204" pitchFamily="34" charset="0"/>
              <a:cs typeface="Arial" panose="020B0604020202020204" pitchFamily="34" charset="0"/>
            </a:endParaRPr>
          </a:p>
          <a:p>
            <a:r>
              <a:rPr lang="cs-CZ" sz="2400" dirty="0" smtClean="0">
                <a:latin typeface="Arial" panose="020B0604020202020204" pitchFamily="34" charset="0"/>
                <a:cs typeface="Arial" panose="020B0604020202020204" pitchFamily="34" charset="0"/>
              </a:rPr>
              <a:t>2</a:t>
            </a:r>
            <a:r>
              <a:rPr lang="cs-CZ" sz="2400" dirty="0">
                <a:latin typeface="Arial" panose="020B0604020202020204" pitchFamily="34" charset="0"/>
                <a:cs typeface="Arial" panose="020B0604020202020204" pitchFamily="34" charset="0"/>
              </a:rPr>
              <a:t>. konference primární prevence v Plzeňském kraji (</a:t>
            </a:r>
            <a:r>
              <a:rPr lang="cs-CZ" sz="2400" dirty="0" smtClean="0">
                <a:latin typeface="Arial" panose="020B0604020202020204" pitchFamily="34" charset="0"/>
                <a:cs typeface="Arial" panose="020B0604020202020204" pitchFamily="34" charset="0"/>
              </a:rPr>
              <a:t>23.11.2021)</a:t>
            </a:r>
          </a:p>
          <a:p>
            <a:pPr marL="0" indent="0">
              <a:buNone/>
            </a:pPr>
            <a:endParaRPr lang="cs-CZ" sz="2400" b="1" dirty="0">
              <a:latin typeface="Arial" panose="020B0604020202020204" pitchFamily="34" charset="0"/>
              <a:cs typeface="Arial" panose="020B0604020202020204" pitchFamily="34" charset="0"/>
            </a:endParaRPr>
          </a:p>
          <a:p>
            <a:endParaRPr lang="cs-CZ" sz="2400" b="1" dirty="0" smtClean="0">
              <a:latin typeface="Arial" panose="020B0604020202020204" pitchFamily="34" charset="0"/>
              <a:cs typeface="Arial" panose="020B0604020202020204" pitchFamily="34" charset="0"/>
            </a:endParaRPr>
          </a:p>
          <a:p>
            <a:endParaRPr lang="cs-CZ" sz="2400" b="1" dirty="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3520075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668" y="0"/>
            <a:ext cx="7514332" cy="6858000"/>
          </a:xfrm>
          <a:prstGeom prst="rect">
            <a:avLst/>
          </a:prstGeom>
        </p:spPr>
      </p:pic>
      <p:sp>
        <p:nvSpPr>
          <p:cNvPr id="2" name="Nadpis 1"/>
          <p:cNvSpPr txBox="1">
            <a:spLocks noGrp="1"/>
          </p:cNvSpPr>
          <p:nvPr>
            <p:ph type="title"/>
          </p:nvPr>
        </p:nvSpPr>
        <p:spPr>
          <a:xfrm>
            <a:off x="1981199" y="274640"/>
            <a:ext cx="8718223" cy="960440"/>
          </a:xfrm>
        </p:spPr>
        <p:txBody>
          <a:bodyPr>
            <a:normAutofit fontScale="90000"/>
          </a:bodyPr>
          <a:lstStyle/>
          <a:p>
            <a:pPr lvl="0" algn="ctr"/>
            <a:r>
              <a:rPr lang="cs-CZ" sz="3200" b="1" dirty="0">
                <a:latin typeface="Arial" pitchFamily="34"/>
                <a:cs typeface="Arial" pitchFamily="34"/>
              </a:rPr>
              <a:t>Krajský akční plán rozvoje vzdělávání Plzeňského kraje II</a:t>
            </a:r>
          </a:p>
        </p:txBody>
      </p:sp>
      <p:sp>
        <p:nvSpPr>
          <p:cNvPr id="3" name="Zástupný symbol pro obsah 2"/>
          <p:cNvSpPr txBox="1">
            <a:spLocks noGrp="1"/>
          </p:cNvSpPr>
          <p:nvPr>
            <p:ph idx="1"/>
          </p:nvPr>
        </p:nvSpPr>
        <p:spPr/>
        <p:txBody>
          <a:bodyPr>
            <a:normAutofit/>
          </a:bodyPr>
          <a:lstStyle/>
          <a:p>
            <a:pPr lvl="1"/>
            <a:endParaRPr lang="cs-CZ" dirty="0">
              <a:latin typeface="Arial" panose="020B0604020202020204" pitchFamily="34" charset="0"/>
              <a:cs typeface="Arial" panose="020B0604020202020204" pitchFamily="34" charset="0"/>
            </a:endParaRPr>
          </a:p>
          <a:p>
            <a:pPr marL="457200" lvl="1" indent="0">
              <a:buNone/>
            </a:pPr>
            <a:endParaRPr lang="cs-CZ" dirty="0" smtClean="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
        <p:nvSpPr>
          <p:cNvPr id="7" name="TextovéPole 6"/>
          <p:cNvSpPr txBox="1"/>
          <p:nvPr/>
        </p:nvSpPr>
        <p:spPr>
          <a:xfrm>
            <a:off x="838200" y="1457864"/>
            <a:ext cx="10686691" cy="6278642"/>
          </a:xfrm>
          <a:prstGeom prst="rect">
            <a:avLst/>
          </a:prstGeom>
          <a:noFill/>
        </p:spPr>
        <p:txBody>
          <a:bodyPr wrap="square" rtlCol="0">
            <a:spAutoFit/>
          </a:bodyPr>
          <a:lstStyle/>
          <a:p>
            <a:pPr lvl="1"/>
            <a:r>
              <a:rPr lang="cs-CZ" sz="2000" b="1" i="1" u="sng" dirty="0">
                <a:solidFill>
                  <a:prstClr val="black"/>
                </a:solidFill>
                <a:latin typeface="Arial" panose="020B0604020202020204" pitchFamily="34" charset="0"/>
                <a:cs typeface="Arial" panose="020B0604020202020204" pitchFamily="34" charset="0"/>
              </a:rPr>
              <a:t>Realizace:</a:t>
            </a:r>
            <a:r>
              <a:rPr lang="cs-CZ" sz="2000" b="1" dirty="0">
                <a:solidFill>
                  <a:prstClr val="black"/>
                </a:solidFill>
                <a:latin typeface="Arial" panose="020B0604020202020204" pitchFamily="34" charset="0"/>
                <a:cs typeface="Arial" panose="020B0604020202020204" pitchFamily="34" charset="0"/>
              </a:rPr>
              <a:t> </a:t>
            </a:r>
            <a:r>
              <a:rPr lang="cs-CZ" dirty="0">
                <a:solidFill>
                  <a:prstClr val="black"/>
                </a:solidFill>
                <a:latin typeface="Arial" panose="020B0604020202020204" pitchFamily="34" charset="0"/>
                <a:cs typeface="Arial" panose="020B0604020202020204" pitchFamily="34" charset="0"/>
              </a:rPr>
              <a:t>1. 2. 2022 – 30. 11. 2023 (22 měsíců</a:t>
            </a:r>
            <a:r>
              <a:rPr lang="cs-CZ" dirty="0" smtClean="0">
                <a:solidFill>
                  <a:prstClr val="black"/>
                </a:solidFill>
                <a:latin typeface="Arial" panose="020B0604020202020204" pitchFamily="34" charset="0"/>
                <a:cs typeface="Arial" panose="020B0604020202020204" pitchFamily="34" charset="0"/>
              </a:rPr>
              <a:t>)</a:t>
            </a:r>
          </a:p>
          <a:p>
            <a:pPr lvl="1"/>
            <a:endParaRPr lang="cs-CZ" dirty="0" smtClean="0">
              <a:solidFill>
                <a:prstClr val="black"/>
              </a:solidFill>
              <a:latin typeface="Arial" panose="020B0604020202020204" pitchFamily="34" charset="0"/>
              <a:cs typeface="Arial" panose="020B0604020202020204" pitchFamily="34" charset="0"/>
            </a:endParaRPr>
          </a:p>
          <a:p>
            <a:pPr lvl="1"/>
            <a:r>
              <a:rPr lang="cs-CZ" sz="2000" b="1" i="1" u="sng" dirty="0" smtClean="0">
                <a:solidFill>
                  <a:prstClr val="black"/>
                </a:solidFill>
                <a:latin typeface="Arial" panose="020B0604020202020204" pitchFamily="34" charset="0"/>
                <a:cs typeface="Arial" panose="020B0604020202020204" pitchFamily="34" charset="0"/>
              </a:rPr>
              <a:t>Cíle projektu:</a:t>
            </a:r>
          </a:p>
          <a:p>
            <a:pPr marL="742950" lvl="1" indent="-285750">
              <a:buFontTx/>
              <a:buChar char="-"/>
            </a:pPr>
            <a:endParaRPr lang="cs-CZ" dirty="0" smtClean="0">
              <a:solidFill>
                <a:prstClr val="black"/>
              </a:solidFill>
              <a:latin typeface="Arial" panose="020B0604020202020204" pitchFamily="34" charset="0"/>
              <a:cs typeface="Arial" panose="020B0604020202020204" pitchFamily="34" charset="0"/>
            </a:endParaRPr>
          </a:p>
          <a:p>
            <a:pPr marL="742950" lvl="1" indent="-285750">
              <a:buFontTx/>
              <a:buChar char="-"/>
            </a:pPr>
            <a:r>
              <a:rPr lang="cs-CZ" dirty="0" smtClean="0">
                <a:solidFill>
                  <a:prstClr val="black"/>
                </a:solidFill>
                <a:latin typeface="Arial" panose="020B0604020202020204" pitchFamily="34" charset="0"/>
                <a:cs typeface="Arial" panose="020B0604020202020204" pitchFamily="34" charset="0"/>
              </a:rPr>
              <a:t>Podpora </a:t>
            </a:r>
            <a:r>
              <a:rPr lang="cs-CZ" dirty="0">
                <a:solidFill>
                  <a:prstClr val="black"/>
                </a:solidFill>
                <a:latin typeface="Arial" panose="020B0604020202020204" pitchFamily="34" charset="0"/>
                <a:cs typeface="Arial" panose="020B0604020202020204" pitchFamily="34" charset="0"/>
              </a:rPr>
              <a:t>a prohloubení společného plánování v území vedoucí ke zlepšení kvality </a:t>
            </a:r>
            <a:r>
              <a:rPr lang="cs-CZ" dirty="0" smtClean="0">
                <a:solidFill>
                  <a:prstClr val="black"/>
                </a:solidFill>
                <a:latin typeface="Arial" panose="020B0604020202020204" pitchFamily="34" charset="0"/>
                <a:cs typeface="Arial" panose="020B0604020202020204" pitchFamily="34" charset="0"/>
              </a:rPr>
              <a:t>vzdělávání </a:t>
            </a:r>
          </a:p>
          <a:p>
            <a:pPr marL="742950" lvl="1" indent="-285750">
              <a:buFontTx/>
              <a:buChar char="-"/>
            </a:pPr>
            <a:r>
              <a:rPr lang="cs-CZ" dirty="0">
                <a:solidFill>
                  <a:prstClr val="black"/>
                </a:solidFill>
                <a:latin typeface="Arial" panose="020B0604020202020204" pitchFamily="34" charset="0"/>
                <a:cs typeface="Arial" panose="020B0604020202020204" pitchFamily="34" charset="0"/>
              </a:rPr>
              <a:t>Zjednodušení procesu akčního </a:t>
            </a:r>
            <a:r>
              <a:rPr lang="cs-CZ" dirty="0" smtClean="0">
                <a:solidFill>
                  <a:prstClr val="black"/>
                </a:solidFill>
                <a:latin typeface="Arial" panose="020B0604020202020204" pitchFamily="34" charset="0"/>
                <a:cs typeface="Arial" panose="020B0604020202020204" pitchFamily="34" charset="0"/>
              </a:rPr>
              <a:t>plánování</a:t>
            </a:r>
          </a:p>
          <a:p>
            <a:pPr marL="742950" lvl="1" indent="-285750">
              <a:buFontTx/>
              <a:buChar char="-"/>
            </a:pPr>
            <a:r>
              <a:rPr lang="cs-CZ" dirty="0" smtClean="0">
                <a:solidFill>
                  <a:prstClr val="black"/>
                </a:solidFill>
                <a:latin typeface="Arial" panose="020B0604020202020204" pitchFamily="34" charset="0"/>
                <a:cs typeface="Arial" panose="020B0604020202020204" pitchFamily="34" charset="0"/>
              </a:rPr>
              <a:t>Udržitelnost akčního plánování</a:t>
            </a:r>
          </a:p>
          <a:p>
            <a:pPr marL="742950" lvl="1" indent="-285750">
              <a:buFontTx/>
              <a:buChar char="-"/>
            </a:pPr>
            <a:r>
              <a:rPr lang="cs-CZ" dirty="0" smtClean="0">
                <a:solidFill>
                  <a:prstClr val="black"/>
                </a:solidFill>
                <a:latin typeface="Arial" panose="020B0604020202020204" pitchFamily="34" charset="0"/>
                <a:cs typeface="Arial" panose="020B0604020202020204" pitchFamily="34" charset="0"/>
              </a:rPr>
              <a:t>Spolupráce s MŠMT, kraji a dalšími aktéry vzdělávací politiky</a:t>
            </a:r>
          </a:p>
          <a:p>
            <a:pPr marL="742950" lvl="1" indent="-285750">
              <a:buFontTx/>
              <a:buChar char="-"/>
            </a:pPr>
            <a:r>
              <a:rPr lang="cs-CZ" dirty="0" smtClean="0">
                <a:solidFill>
                  <a:prstClr val="black"/>
                </a:solidFill>
                <a:latin typeface="Arial" panose="020B0604020202020204" pitchFamily="34" charset="0"/>
                <a:cs typeface="Arial" panose="020B0604020202020204" pitchFamily="34" charset="0"/>
              </a:rPr>
              <a:t>Soulad AP se strategickými dokumenty a jejich implementace v území – DZ PK, Vize PK 2035, Strategie vzdělávací politiky ČR do roku 2030+</a:t>
            </a:r>
          </a:p>
          <a:p>
            <a:pPr lvl="1"/>
            <a:endParaRPr lang="cs-CZ" dirty="0">
              <a:solidFill>
                <a:prstClr val="black"/>
              </a:solidFill>
              <a:latin typeface="Arial" panose="020B0604020202020204" pitchFamily="34" charset="0"/>
              <a:cs typeface="Arial" panose="020B0604020202020204" pitchFamily="34" charset="0"/>
            </a:endParaRPr>
          </a:p>
          <a:p>
            <a:pPr lvl="1"/>
            <a:r>
              <a:rPr lang="cs-CZ" sz="2000" b="1" i="1" u="sng" dirty="0" smtClean="0">
                <a:solidFill>
                  <a:prstClr val="black"/>
                </a:solidFill>
                <a:latin typeface="Arial" panose="020B0604020202020204" pitchFamily="34" charset="0"/>
                <a:cs typeface="Arial" panose="020B0604020202020204" pitchFamily="34" charset="0"/>
              </a:rPr>
              <a:t>Výstupy projektu:</a:t>
            </a:r>
          </a:p>
          <a:p>
            <a:pPr lvl="1"/>
            <a:endParaRPr lang="cs-CZ" dirty="0" smtClean="0">
              <a:solidFill>
                <a:prstClr val="black"/>
              </a:solidFill>
              <a:latin typeface="Arial" panose="020B0604020202020204" pitchFamily="34" charset="0"/>
              <a:cs typeface="Arial" panose="020B0604020202020204" pitchFamily="34" charset="0"/>
            </a:endParaRPr>
          </a:p>
          <a:p>
            <a:pPr lvl="1"/>
            <a:r>
              <a:rPr lang="cs-CZ" b="1" dirty="0" smtClean="0">
                <a:solidFill>
                  <a:prstClr val="black"/>
                </a:solidFill>
                <a:latin typeface="Arial" panose="020B0604020202020204" pitchFamily="34" charset="0"/>
                <a:cs typeface="Arial" panose="020B0604020202020204" pitchFamily="34" charset="0"/>
              </a:rPr>
              <a:t>Dokumentace KAP:</a:t>
            </a:r>
          </a:p>
          <a:p>
            <a:pPr marL="742950" lvl="1" indent="-285750">
              <a:buFontTx/>
              <a:buChar char="-"/>
            </a:pPr>
            <a:r>
              <a:rPr lang="cs-CZ" b="1" dirty="0" smtClean="0">
                <a:solidFill>
                  <a:prstClr val="black"/>
                </a:solidFill>
                <a:latin typeface="Arial" panose="020B0604020202020204" pitchFamily="34" charset="0"/>
                <a:cs typeface="Arial" panose="020B0604020202020204" pitchFamily="34" charset="0"/>
              </a:rPr>
              <a:t>Analytická část</a:t>
            </a:r>
            <a:endParaRPr lang="cs-CZ" dirty="0" smtClean="0">
              <a:solidFill>
                <a:prstClr val="black"/>
              </a:solidFill>
              <a:latin typeface="Arial" panose="020B0604020202020204" pitchFamily="34" charset="0"/>
              <a:cs typeface="Arial" panose="020B0604020202020204" pitchFamily="34" charset="0"/>
            </a:endParaRPr>
          </a:p>
          <a:p>
            <a:pPr marL="742950" lvl="1" indent="-285750">
              <a:buFontTx/>
              <a:buChar char="-"/>
            </a:pPr>
            <a:r>
              <a:rPr lang="cs-CZ" b="1" dirty="0" smtClean="0">
                <a:solidFill>
                  <a:prstClr val="black"/>
                </a:solidFill>
                <a:latin typeface="Arial" panose="020B0604020202020204" pitchFamily="34" charset="0"/>
                <a:cs typeface="Arial" panose="020B0604020202020204" pitchFamily="34" charset="0"/>
              </a:rPr>
              <a:t>Stanovení priorit</a:t>
            </a:r>
            <a:endParaRPr lang="cs-CZ" dirty="0" smtClean="0">
              <a:solidFill>
                <a:prstClr val="black"/>
              </a:solidFill>
              <a:latin typeface="Arial" panose="020B0604020202020204" pitchFamily="34" charset="0"/>
              <a:cs typeface="Arial" panose="020B0604020202020204" pitchFamily="34" charset="0"/>
            </a:endParaRPr>
          </a:p>
          <a:p>
            <a:pPr marL="742950" lvl="1" indent="-285750">
              <a:buFontTx/>
              <a:buChar char="-"/>
            </a:pPr>
            <a:r>
              <a:rPr lang="cs-CZ" b="1" dirty="0" smtClean="0">
                <a:solidFill>
                  <a:prstClr val="black"/>
                </a:solidFill>
                <a:latin typeface="Arial" panose="020B0604020202020204" pitchFamily="34" charset="0"/>
                <a:cs typeface="Arial" panose="020B0604020202020204" pitchFamily="34" charset="0"/>
              </a:rPr>
              <a:t>Akční plány pro rok 2023, 2024, 2025</a:t>
            </a:r>
            <a:endParaRPr lang="cs-CZ" dirty="0">
              <a:solidFill>
                <a:prstClr val="black"/>
              </a:solidFill>
              <a:latin typeface="Arial" panose="020B0604020202020204" pitchFamily="34" charset="0"/>
              <a:cs typeface="Arial" panose="020B0604020202020204" pitchFamily="34" charset="0"/>
            </a:endParaRPr>
          </a:p>
          <a:p>
            <a:pPr lvl="1"/>
            <a:endParaRPr lang="cs-CZ" dirty="0"/>
          </a:p>
          <a:p>
            <a:pPr lvl="0"/>
            <a:endParaRPr lang="cs-CZ" b="1" dirty="0" smtClean="0"/>
          </a:p>
          <a:p>
            <a:pPr marL="285750" indent="-285750">
              <a:buFont typeface="Arial" panose="020B0604020202020204" pitchFamily="34" charset="0"/>
              <a:buChar char="•"/>
            </a:pPr>
            <a:endParaRPr lang="cs-CZ" dirty="0"/>
          </a:p>
          <a:p>
            <a:endParaRPr lang="cs-CZ" dirty="0"/>
          </a:p>
          <a:p>
            <a:pPr marL="742950" lvl="1" indent="-285750">
              <a:buFont typeface="Arial" panose="020B0604020202020204" pitchFamily="34" charset="0"/>
              <a:buChar char="•"/>
            </a:pPr>
            <a:endParaRPr lang="cs-CZ" dirty="0"/>
          </a:p>
        </p:txBody>
      </p:sp>
    </p:spTree>
    <p:extLst>
      <p:ext uri="{BB962C8B-B14F-4D97-AF65-F5344CB8AC3E}">
        <p14:creationId xmlns:p14="http://schemas.microsoft.com/office/powerpoint/2010/main" val="3346498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668" y="0"/>
            <a:ext cx="7514332" cy="6858000"/>
          </a:xfrm>
          <a:prstGeom prst="rect">
            <a:avLst/>
          </a:prstGeom>
        </p:spPr>
      </p:pic>
      <p:sp>
        <p:nvSpPr>
          <p:cNvPr id="2" name="Nadpis 1"/>
          <p:cNvSpPr txBox="1">
            <a:spLocks noGrp="1"/>
          </p:cNvSpPr>
          <p:nvPr>
            <p:ph type="title"/>
          </p:nvPr>
        </p:nvSpPr>
        <p:spPr>
          <a:xfrm>
            <a:off x="1981199" y="274640"/>
            <a:ext cx="8718223" cy="960440"/>
          </a:xfrm>
        </p:spPr>
        <p:txBody>
          <a:bodyPr>
            <a:normAutofit/>
          </a:bodyPr>
          <a:lstStyle/>
          <a:p>
            <a:pPr lvl="0" algn="ctr"/>
            <a:r>
              <a:rPr lang="cs-CZ" sz="3200" b="1" dirty="0" smtClean="0">
                <a:solidFill>
                  <a:prstClr val="black"/>
                </a:solidFill>
                <a:latin typeface="Arial" panose="020B0604020202020204" pitchFamily="34" charset="0"/>
                <a:cs typeface="Arial" panose="020B0604020202020204" pitchFamily="34" charset="0"/>
              </a:rPr>
              <a:t>Jednotlivé kroky tvorby KAP</a:t>
            </a:r>
            <a:endParaRPr lang="cs-CZ" sz="3200" b="1" dirty="0">
              <a:latin typeface="Arial" pitchFamily="34"/>
              <a:cs typeface="Arial" pitchFamily="34"/>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graphicFrame>
        <p:nvGraphicFramePr>
          <p:cNvPr id="8" name="Zástupný symbol pro obsah 7"/>
          <p:cNvGraphicFramePr>
            <a:graphicFrameLocks noGrp="1"/>
          </p:cNvGraphicFramePr>
          <p:nvPr>
            <p:ph idx="1"/>
            <p:extLst/>
          </p:nvPr>
        </p:nvGraphicFramePr>
        <p:xfrm>
          <a:off x="1209136" y="1592712"/>
          <a:ext cx="7969370" cy="4230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Zaoblený obdélník 8"/>
          <p:cNvSpPr/>
          <p:nvPr/>
        </p:nvSpPr>
        <p:spPr>
          <a:xfrm>
            <a:off x="8315865" y="1885017"/>
            <a:ext cx="1520916" cy="6210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cs-CZ" sz="1600" dirty="0" smtClean="0"/>
              <a:t>02 – 09/2022</a:t>
            </a:r>
            <a:endParaRPr lang="cs-CZ" sz="1600" dirty="0"/>
          </a:p>
        </p:txBody>
      </p:sp>
      <p:sp>
        <p:nvSpPr>
          <p:cNvPr id="10" name="Zaoblený obdélník 9"/>
          <p:cNvSpPr/>
          <p:nvPr/>
        </p:nvSpPr>
        <p:spPr>
          <a:xfrm>
            <a:off x="8315865" y="3390325"/>
            <a:ext cx="1520916" cy="62100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cs-CZ" sz="1600" dirty="0" smtClean="0"/>
              <a:t>09/2022</a:t>
            </a:r>
            <a:endParaRPr lang="cs-CZ" sz="1600" dirty="0"/>
          </a:p>
        </p:txBody>
      </p:sp>
      <p:sp>
        <p:nvSpPr>
          <p:cNvPr id="11" name="Zaoblený obdélník 10"/>
          <p:cNvSpPr/>
          <p:nvPr/>
        </p:nvSpPr>
        <p:spPr>
          <a:xfrm>
            <a:off x="8315865" y="4895634"/>
            <a:ext cx="1520916" cy="62100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cs-CZ" sz="1600" dirty="0" smtClean="0"/>
              <a:t>09/22 – 01/23</a:t>
            </a:r>
            <a:endParaRPr lang="cs-CZ" sz="1600" dirty="0"/>
          </a:p>
        </p:txBody>
      </p:sp>
    </p:spTree>
    <p:extLst>
      <p:ext uri="{BB962C8B-B14F-4D97-AF65-F5344CB8AC3E}">
        <p14:creationId xmlns:p14="http://schemas.microsoft.com/office/powerpoint/2010/main" val="2023307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graphicEl>
                                              <a:dgm id="{97FAACF3-C56B-4851-A82A-679F46613582}"/>
                                            </p:graphicEl>
                                          </p:spTgt>
                                        </p:tgtEl>
                                        <p:attrNameLst>
                                          <p:attrName>style.visibility</p:attrName>
                                        </p:attrNameLst>
                                      </p:cBhvr>
                                      <p:to>
                                        <p:strVal val="visible"/>
                                      </p:to>
                                    </p:set>
                                    <p:anim calcmode="lin" valueType="num">
                                      <p:cBhvr additive="base">
                                        <p:cTn id="7" dur="500" fill="hold"/>
                                        <p:tgtEl>
                                          <p:spTgt spid="8">
                                            <p:graphicEl>
                                              <a:dgm id="{97FAACF3-C56B-4851-A82A-679F46613582}"/>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graphicEl>
                                              <a:dgm id="{97FAACF3-C56B-4851-A82A-679F46613582}"/>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graphicEl>
                                              <a:dgm id="{F22A497F-A206-4E70-B5F3-5E537C983EBF}"/>
                                            </p:graphicEl>
                                          </p:spTgt>
                                        </p:tgtEl>
                                        <p:attrNameLst>
                                          <p:attrName>style.visibility</p:attrName>
                                        </p:attrNameLst>
                                      </p:cBhvr>
                                      <p:to>
                                        <p:strVal val="visible"/>
                                      </p:to>
                                    </p:set>
                                    <p:anim calcmode="lin" valueType="num">
                                      <p:cBhvr additive="base">
                                        <p:cTn id="11" dur="500" fill="hold"/>
                                        <p:tgtEl>
                                          <p:spTgt spid="8">
                                            <p:graphicEl>
                                              <a:dgm id="{F22A497F-A206-4E70-B5F3-5E537C983EBF}"/>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graphicEl>
                                              <a:dgm id="{F22A497F-A206-4E70-B5F3-5E537C983EBF}"/>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graphicEl>
                                              <a:dgm id="{ABC06B35-FEEF-4C57-AD6E-EE658E0357E4}"/>
                                            </p:graphicEl>
                                          </p:spTgt>
                                        </p:tgtEl>
                                        <p:attrNameLst>
                                          <p:attrName>style.visibility</p:attrName>
                                        </p:attrNameLst>
                                      </p:cBhvr>
                                      <p:to>
                                        <p:strVal val="visible"/>
                                      </p:to>
                                    </p:set>
                                    <p:anim calcmode="lin" valueType="num">
                                      <p:cBhvr additive="base">
                                        <p:cTn id="23" dur="500" fill="hold"/>
                                        <p:tgtEl>
                                          <p:spTgt spid="8">
                                            <p:graphicEl>
                                              <a:dgm id="{ABC06B35-FEEF-4C57-AD6E-EE658E0357E4}"/>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graphicEl>
                                              <a:dgm id="{ABC06B35-FEEF-4C57-AD6E-EE658E0357E4}"/>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graphicEl>
                                              <a:dgm id="{7E8DA116-1857-4FAC-AA1A-1BD62EB34AB2}"/>
                                            </p:graphicEl>
                                          </p:spTgt>
                                        </p:tgtEl>
                                        <p:attrNameLst>
                                          <p:attrName>style.visibility</p:attrName>
                                        </p:attrNameLst>
                                      </p:cBhvr>
                                      <p:to>
                                        <p:strVal val="visible"/>
                                      </p:to>
                                    </p:set>
                                    <p:anim calcmode="lin" valueType="num">
                                      <p:cBhvr additive="base">
                                        <p:cTn id="27" dur="500" fill="hold"/>
                                        <p:tgtEl>
                                          <p:spTgt spid="8">
                                            <p:graphicEl>
                                              <a:dgm id="{7E8DA116-1857-4FAC-AA1A-1BD62EB34AB2}"/>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graphicEl>
                                              <a:dgm id="{7E8DA116-1857-4FAC-AA1A-1BD62EB34AB2}"/>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graphicEl>
                                              <a:dgm id="{583FA11A-9C70-4538-B33C-4EA2F5C8D34C}"/>
                                            </p:graphicEl>
                                          </p:spTgt>
                                        </p:tgtEl>
                                        <p:attrNameLst>
                                          <p:attrName>style.visibility</p:attrName>
                                        </p:attrNameLst>
                                      </p:cBhvr>
                                      <p:to>
                                        <p:strVal val="visible"/>
                                      </p:to>
                                    </p:set>
                                    <p:anim calcmode="lin" valueType="num">
                                      <p:cBhvr additive="base">
                                        <p:cTn id="37" dur="500" fill="hold"/>
                                        <p:tgtEl>
                                          <p:spTgt spid="8">
                                            <p:graphicEl>
                                              <a:dgm id="{583FA11A-9C70-4538-B33C-4EA2F5C8D34C}"/>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graphicEl>
                                              <a:dgm id="{583FA11A-9C70-4538-B33C-4EA2F5C8D34C}"/>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graphicEl>
                                              <a:dgm id="{D2B147C9-445B-4B3A-B06F-D55E1A26C67E}"/>
                                            </p:graphicEl>
                                          </p:spTgt>
                                        </p:tgtEl>
                                        <p:attrNameLst>
                                          <p:attrName>style.visibility</p:attrName>
                                        </p:attrNameLst>
                                      </p:cBhvr>
                                      <p:to>
                                        <p:strVal val="visible"/>
                                      </p:to>
                                    </p:set>
                                    <p:anim calcmode="lin" valueType="num">
                                      <p:cBhvr additive="base">
                                        <p:cTn id="41" dur="500" fill="hold"/>
                                        <p:tgtEl>
                                          <p:spTgt spid="8">
                                            <p:graphicEl>
                                              <a:dgm id="{D2B147C9-445B-4B3A-B06F-D55E1A26C67E}"/>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graphicEl>
                                              <a:dgm id="{D2B147C9-445B-4B3A-B06F-D55E1A26C67E}"/>
                                            </p:graphic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668" y="0"/>
            <a:ext cx="7514332" cy="6858000"/>
          </a:xfrm>
          <a:prstGeom prst="rect">
            <a:avLst/>
          </a:prstGeom>
        </p:spPr>
      </p:pic>
      <p:sp>
        <p:nvSpPr>
          <p:cNvPr id="2" name="Nadpis 1"/>
          <p:cNvSpPr txBox="1">
            <a:spLocks noGrp="1"/>
          </p:cNvSpPr>
          <p:nvPr>
            <p:ph type="title"/>
          </p:nvPr>
        </p:nvSpPr>
        <p:spPr>
          <a:xfrm>
            <a:off x="1981199" y="274640"/>
            <a:ext cx="8718223" cy="960440"/>
          </a:xfrm>
        </p:spPr>
        <p:txBody>
          <a:bodyPr>
            <a:normAutofit/>
          </a:bodyPr>
          <a:lstStyle/>
          <a:p>
            <a:pPr lvl="0" algn="ctr"/>
            <a:r>
              <a:rPr lang="cs-CZ" sz="3200" b="1" dirty="0">
                <a:latin typeface="Arial" pitchFamily="34"/>
                <a:cs typeface="Arial" pitchFamily="34"/>
              </a:rPr>
              <a:t>K</a:t>
            </a:r>
            <a:r>
              <a:rPr lang="cs-CZ" sz="3200" b="1" dirty="0" smtClean="0">
                <a:latin typeface="Arial" pitchFamily="34"/>
                <a:cs typeface="Arial" pitchFamily="34"/>
              </a:rPr>
              <a:t>líčová témata KAP</a:t>
            </a:r>
            <a:endParaRPr lang="cs-CZ" sz="3200" b="1" dirty="0">
              <a:latin typeface="Arial" pitchFamily="34"/>
              <a:cs typeface="Arial" pitchFamily="34"/>
            </a:endParaRPr>
          </a:p>
        </p:txBody>
      </p:sp>
      <p:sp>
        <p:nvSpPr>
          <p:cNvPr id="3" name="Zástupný symbol pro obsah 2"/>
          <p:cNvSpPr txBox="1">
            <a:spLocks noGrp="1"/>
          </p:cNvSpPr>
          <p:nvPr>
            <p:ph idx="1"/>
          </p:nvPr>
        </p:nvSpPr>
        <p:spPr/>
        <p:txBody>
          <a:bodyPr>
            <a:normAutofit/>
          </a:bodyPr>
          <a:lstStyle/>
          <a:p>
            <a:pPr lvl="1"/>
            <a:endParaRPr lang="cs-CZ" dirty="0">
              <a:latin typeface="Arial" panose="020B0604020202020204" pitchFamily="34" charset="0"/>
              <a:cs typeface="Arial" panose="020B0604020202020204" pitchFamily="34" charset="0"/>
            </a:endParaRPr>
          </a:p>
          <a:p>
            <a:pPr marL="457200" lvl="1" indent="0">
              <a:buNone/>
            </a:pPr>
            <a:endParaRPr lang="cs-CZ" dirty="0" smtClean="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
        <p:nvSpPr>
          <p:cNvPr id="7" name="TextovéPole 6"/>
          <p:cNvSpPr txBox="1"/>
          <p:nvPr/>
        </p:nvSpPr>
        <p:spPr>
          <a:xfrm>
            <a:off x="838200" y="1457864"/>
            <a:ext cx="10686691" cy="5273238"/>
          </a:xfrm>
          <a:prstGeom prst="rect">
            <a:avLst/>
          </a:prstGeom>
          <a:noFill/>
        </p:spPr>
        <p:txBody>
          <a:bodyPr wrap="square" rtlCol="0">
            <a:spAutoFit/>
          </a:bodyPr>
          <a:lstStyle/>
          <a:p>
            <a:pPr marL="228600" lvl="0" indent="-228600" defTabSz="914400">
              <a:lnSpc>
                <a:spcPct val="90000"/>
              </a:lnSpc>
              <a:spcBef>
                <a:spcPts val="1000"/>
              </a:spcBef>
              <a:buFont typeface="Arial" panose="020B0604020202020204" pitchFamily="34" charset="0"/>
              <a:buChar char="•"/>
            </a:pPr>
            <a:r>
              <a:rPr lang="cs-CZ" sz="2000" dirty="0">
                <a:latin typeface="Arial" panose="020B0604020202020204" pitchFamily="34" charset="0"/>
                <a:cs typeface="Arial" panose="020B0604020202020204" pitchFamily="34" charset="0"/>
              </a:rPr>
              <a:t>rozvoj podnikavosti, iniciativy a kreativity</a:t>
            </a:r>
          </a:p>
          <a:p>
            <a:pPr marL="228600" lvl="0" indent="-228600" defTabSz="914400">
              <a:lnSpc>
                <a:spcPct val="90000"/>
              </a:lnSpc>
              <a:spcBef>
                <a:spcPts val="1000"/>
              </a:spcBef>
              <a:buFont typeface="Arial" panose="020B0604020202020204" pitchFamily="34" charset="0"/>
              <a:buChar char="•"/>
            </a:pPr>
            <a:r>
              <a:rPr lang="cs-CZ" sz="2000" dirty="0">
                <a:latin typeface="Arial" panose="020B0604020202020204" pitchFamily="34" charset="0"/>
                <a:cs typeface="Arial" panose="020B0604020202020204" pitchFamily="34" charset="0"/>
              </a:rPr>
              <a:t>polytechnické vzdělávání</a:t>
            </a:r>
          </a:p>
          <a:p>
            <a:pPr marL="228600" lvl="0" indent="-228600" defTabSz="914400">
              <a:lnSpc>
                <a:spcPct val="90000"/>
              </a:lnSpc>
              <a:spcBef>
                <a:spcPts val="1000"/>
              </a:spcBef>
              <a:buFont typeface="Arial" panose="020B0604020202020204" pitchFamily="34" charset="0"/>
              <a:buChar char="•"/>
            </a:pPr>
            <a:r>
              <a:rPr lang="cs-CZ" sz="2000" dirty="0">
                <a:latin typeface="Arial" panose="020B0604020202020204" pitchFamily="34" charset="0"/>
                <a:cs typeface="Arial" panose="020B0604020202020204" pitchFamily="34" charset="0"/>
              </a:rPr>
              <a:t>podpora odborného vzdělávání a spolupráce škol se zaměstnavateli</a:t>
            </a:r>
          </a:p>
          <a:p>
            <a:pPr marL="228600" lvl="0" indent="-228600" defTabSz="914400">
              <a:lnSpc>
                <a:spcPct val="90000"/>
              </a:lnSpc>
              <a:spcBef>
                <a:spcPts val="1000"/>
              </a:spcBef>
              <a:buFont typeface="Arial" panose="020B0604020202020204" pitchFamily="34" charset="0"/>
              <a:buChar char="•"/>
            </a:pPr>
            <a:r>
              <a:rPr lang="cs-CZ" sz="2000" dirty="0">
                <a:latin typeface="Arial" panose="020B0604020202020204" pitchFamily="34" charset="0"/>
                <a:cs typeface="Arial" panose="020B0604020202020204" pitchFamily="34" charset="0"/>
              </a:rPr>
              <a:t>kariérové </a:t>
            </a:r>
            <a:r>
              <a:rPr lang="cs-CZ" sz="2000" dirty="0" smtClean="0">
                <a:latin typeface="Arial" panose="020B0604020202020204" pitchFamily="34" charset="0"/>
                <a:cs typeface="Arial" panose="020B0604020202020204" pitchFamily="34" charset="0"/>
              </a:rPr>
              <a:t>poradenství	+ celoživotní učení</a:t>
            </a:r>
            <a:endParaRPr lang="cs-CZ" sz="2000" dirty="0">
              <a:latin typeface="Arial" panose="020B0604020202020204" pitchFamily="34" charset="0"/>
              <a:cs typeface="Arial" panose="020B0604020202020204" pitchFamily="34" charset="0"/>
            </a:endParaRPr>
          </a:p>
          <a:p>
            <a:pPr marL="228600" lvl="0" indent="-228600" defTabSz="914400">
              <a:lnSpc>
                <a:spcPct val="90000"/>
              </a:lnSpc>
              <a:spcBef>
                <a:spcPts val="1000"/>
              </a:spcBef>
              <a:buFont typeface="Arial" panose="020B0604020202020204" pitchFamily="34" charset="0"/>
              <a:buChar char="•"/>
            </a:pPr>
            <a:r>
              <a:rPr lang="cs-CZ" sz="2000" dirty="0">
                <a:latin typeface="Arial" panose="020B0604020202020204" pitchFamily="34" charset="0"/>
                <a:cs typeface="Arial" panose="020B0604020202020204" pitchFamily="34" charset="0"/>
              </a:rPr>
              <a:t>podpora čtenářské gramotnosti</a:t>
            </a:r>
          </a:p>
          <a:p>
            <a:pPr marL="228600" lvl="0" indent="-228600" defTabSz="914400">
              <a:lnSpc>
                <a:spcPct val="90000"/>
              </a:lnSpc>
              <a:spcBef>
                <a:spcPts val="1000"/>
              </a:spcBef>
              <a:buFont typeface="Arial" panose="020B0604020202020204" pitchFamily="34" charset="0"/>
              <a:buChar char="•"/>
            </a:pPr>
            <a:r>
              <a:rPr lang="cs-CZ" sz="2000" dirty="0">
                <a:latin typeface="Arial" panose="020B0604020202020204" pitchFamily="34" charset="0"/>
                <a:cs typeface="Arial" panose="020B0604020202020204" pitchFamily="34" charset="0"/>
              </a:rPr>
              <a:t>podpora matematické gramotnosti</a:t>
            </a:r>
          </a:p>
          <a:p>
            <a:pPr marL="228600" lvl="0" indent="-228600" defTabSz="914400">
              <a:lnSpc>
                <a:spcPct val="90000"/>
              </a:lnSpc>
              <a:spcBef>
                <a:spcPts val="1000"/>
              </a:spcBef>
              <a:buFont typeface="Arial" panose="020B0604020202020204" pitchFamily="34" charset="0"/>
              <a:buChar char="•"/>
            </a:pPr>
            <a:r>
              <a:rPr lang="cs-CZ" sz="2000" dirty="0">
                <a:latin typeface="Arial" panose="020B0604020202020204" pitchFamily="34" charset="0"/>
                <a:cs typeface="Arial" panose="020B0604020202020204" pitchFamily="34" charset="0"/>
              </a:rPr>
              <a:t>rozvoj potenciálu každého dítě/žáka/studenta/účastníka neformálního vzdělávání </a:t>
            </a:r>
          </a:p>
          <a:p>
            <a:pPr marL="228600" lvl="0" indent="-228600" defTabSz="914400">
              <a:lnSpc>
                <a:spcPct val="90000"/>
              </a:lnSpc>
              <a:spcBef>
                <a:spcPts val="1000"/>
              </a:spcBef>
              <a:buFont typeface="Arial" panose="020B0604020202020204" pitchFamily="34" charset="0"/>
              <a:buChar char="•"/>
            </a:pPr>
            <a:r>
              <a:rPr lang="cs-CZ" sz="2000" dirty="0">
                <a:latin typeface="Arial" panose="020B0604020202020204" pitchFamily="34" charset="0"/>
                <a:cs typeface="Arial" panose="020B0604020202020204" pitchFamily="34" charset="0"/>
              </a:rPr>
              <a:t>podpora pedagogických, didaktických a manažerských kompetencí pracovníků ve </a:t>
            </a:r>
            <a:r>
              <a:rPr lang="cs-CZ" sz="2000" dirty="0" smtClean="0">
                <a:latin typeface="Arial" panose="020B0604020202020204" pitchFamily="34" charset="0"/>
                <a:cs typeface="Arial" panose="020B0604020202020204" pitchFamily="34" charset="0"/>
              </a:rPr>
              <a:t>vzdělávání</a:t>
            </a:r>
          </a:p>
          <a:p>
            <a:pPr marL="228600" lvl="0" indent="-228600" defTabSz="914400">
              <a:lnSpc>
                <a:spcPct val="90000"/>
              </a:lnSpc>
              <a:spcBef>
                <a:spcPts val="1000"/>
              </a:spcBef>
              <a:buFont typeface="Arial" panose="020B0604020202020204" pitchFamily="34" charset="0"/>
              <a:buChar char="•"/>
            </a:pPr>
            <a:r>
              <a:rPr lang="cs-CZ" sz="2000" dirty="0" smtClean="0">
                <a:latin typeface="Arial" panose="020B0604020202020204" pitchFamily="34" charset="0"/>
                <a:cs typeface="Arial" panose="020B0604020202020204" pitchFamily="34" charset="0"/>
              </a:rPr>
              <a:t>digitální kompetence</a:t>
            </a:r>
            <a:endParaRPr lang="cs-CZ" sz="2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cs-CZ" dirty="0"/>
          </a:p>
          <a:p>
            <a:pPr lvl="0"/>
            <a:endParaRPr lang="cs-CZ" b="1" dirty="0" smtClean="0"/>
          </a:p>
          <a:p>
            <a:endParaRPr lang="cs-CZ" dirty="0"/>
          </a:p>
          <a:p>
            <a:endParaRPr lang="cs-CZ" dirty="0"/>
          </a:p>
          <a:p>
            <a:pPr marL="742950" lvl="1" indent="-285750">
              <a:buFont typeface="Arial" panose="020B0604020202020204" pitchFamily="34" charset="0"/>
              <a:buChar char="•"/>
            </a:pPr>
            <a:endParaRPr lang="cs-CZ" dirty="0"/>
          </a:p>
        </p:txBody>
      </p:sp>
    </p:spTree>
    <p:extLst>
      <p:ext uri="{BB962C8B-B14F-4D97-AF65-F5344CB8AC3E}">
        <p14:creationId xmlns:p14="http://schemas.microsoft.com/office/powerpoint/2010/main" val="62050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668" y="0"/>
            <a:ext cx="7514332" cy="6858000"/>
          </a:xfrm>
          <a:prstGeom prst="rect">
            <a:avLst/>
          </a:prstGeom>
        </p:spPr>
      </p:pic>
      <p:sp>
        <p:nvSpPr>
          <p:cNvPr id="2" name="Nadpis 1"/>
          <p:cNvSpPr txBox="1">
            <a:spLocks noGrp="1"/>
          </p:cNvSpPr>
          <p:nvPr>
            <p:ph type="title"/>
          </p:nvPr>
        </p:nvSpPr>
        <p:spPr>
          <a:xfrm>
            <a:off x="1981199" y="274640"/>
            <a:ext cx="8718223" cy="960440"/>
          </a:xfrm>
        </p:spPr>
        <p:txBody>
          <a:bodyPr>
            <a:normAutofit/>
          </a:bodyPr>
          <a:lstStyle/>
          <a:p>
            <a:pPr lvl="0" algn="ctr"/>
            <a:r>
              <a:rPr lang="cs-CZ" sz="3200" b="1" dirty="0">
                <a:solidFill>
                  <a:prstClr val="black"/>
                </a:solidFill>
                <a:latin typeface="Arial" panose="020B0604020202020204" pitchFamily="34" charset="0"/>
                <a:cs typeface="Arial" panose="020B0604020202020204" pitchFamily="34" charset="0"/>
              </a:rPr>
              <a:t>P</a:t>
            </a:r>
            <a:r>
              <a:rPr lang="cs-CZ" sz="3200" b="1" dirty="0" smtClean="0">
                <a:solidFill>
                  <a:prstClr val="black"/>
                </a:solidFill>
                <a:latin typeface="Arial" panose="020B0604020202020204" pitchFamily="34" charset="0"/>
                <a:cs typeface="Arial" panose="020B0604020202020204" pitchFamily="34" charset="0"/>
              </a:rPr>
              <a:t>růřezová témata KAP</a:t>
            </a:r>
            <a:endParaRPr lang="cs-CZ" sz="3200" b="1" dirty="0">
              <a:latin typeface="Arial" pitchFamily="34"/>
              <a:cs typeface="Arial" pitchFamily="34"/>
            </a:endParaRPr>
          </a:p>
        </p:txBody>
      </p:sp>
      <p:sp>
        <p:nvSpPr>
          <p:cNvPr id="3" name="Zástupný symbol pro obsah 2"/>
          <p:cNvSpPr txBox="1">
            <a:spLocks noGrp="1"/>
          </p:cNvSpPr>
          <p:nvPr>
            <p:ph idx="1"/>
          </p:nvPr>
        </p:nvSpPr>
        <p:spPr/>
        <p:txBody>
          <a:bodyPr>
            <a:normAutofit/>
          </a:bodyPr>
          <a:lstStyle/>
          <a:p>
            <a:pPr lvl="1"/>
            <a:endParaRPr lang="cs-CZ" dirty="0">
              <a:latin typeface="Arial" panose="020B0604020202020204" pitchFamily="34" charset="0"/>
              <a:cs typeface="Arial" panose="020B0604020202020204" pitchFamily="34" charset="0"/>
            </a:endParaRPr>
          </a:p>
          <a:p>
            <a:pPr marL="457200" lvl="1" indent="0">
              <a:buNone/>
            </a:pPr>
            <a:endParaRPr lang="cs-CZ" dirty="0" smtClean="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
        <p:nvSpPr>
          <p:cNvPr id="7" name="TextovéPole 6"/>
          <p:cNvSpPr txBox="1"/>
          <p:nvPr/>
        </p:nvSpPr>
        <p:spPr>
          <a:xfrm>
            <a:off x="838200" y="1457864"/>
            <a:ext cx="10686691" cy="4344779"/>
          </a:xfrm>
          <a:prstGeom prst="rect">
            <a:avLst/>
          </a:prstGeom>
          <a:noFill/>
        </p:spPr>
        <p:txBody>
          <a:bodyPr wrap="square" rtlCol="0">
            <a:spAutoFit/>
          </a:bodyPr>
          <a:lstStyle/>
          <a:p>
            <a:pPr marL="228600" lvl="0" indent="-228600" algn="just" defTabSz="914400">
              <a:lnSpc>
                <a:spcPct val="90000"/>
              </a:lnSpc>
              <a:spcBef>
                <a:spcPts val="1000"/>
              </a:spcBef>
              <a:buFont typeface="Arial" panose="020B0604020202020204" pitchFamily="34" charset="0"/>
              <a:buChar char="•"/>
            </a:pPr>
            <a:r>
              <a:rPr lang="cs-CZ" b="1" dirty="0">
                <a:solidFill>
                  <a:prstClr val="black"/>
                </a:solidFill>
                <a:latin typeface="Arial" panose="020B0604020202020204" pitchFamily="34" charset="0"/>
                <a:cs typeface="Arial" panose="020B0604020202020204" pitchFamily="34" charset="0"/>
              </a:rPr>
              <a:t>proměna obsahu a způsobu vzdělávání </a:t>
            </a:r>
            <a:r>
              <a:rPr lang="cs-CZ" dirty="0">
                <a:solidFill>
                  <a:prstClr val="black"/>
                </a:solidFill>
                <a:latin typeface="Arial" panose="020B0604020202020204" pitchFamily="34" charset="0"/>
                <a:cs typeface="Arial" panose="020B0604020202020204" pitchFamily="34" charset="0"/>
              </a:rPr>
              <a:t>– podpora schopností hlubšího porozumění problémům v širších souvislostech, podpora badatelské a projektové výuky či metod kreativního učení</a:t>
            </a:r>
          </a:p>
          <a:p>
            <a:pPr marL="228600" lvl="0" indent="-228600" algn="just" defTabSz="914400">
              <a:lnSpc>
                <a:spcPct val="90000"/>
              </a:lnSpc>
              <a:spcBef>
                <a:spcPts val="1000"/>
              </a:spcBef>
              <a:buFont typeface="Arial" panose="020B0604020202020204" pitchFamily="34" charset="0"/>
              <a:buChar char="•"/>
            </a:pPr>
            <a:r>
              <a:rPr lang="cs-CZ" b="1" dirty="0">
                <a:solidFill>
                  <a:prstClr val="black"/>
                </a:solidFill>
                <a:latin typeface="Arial" panose="020B0604020202020204" pitchFamily="34" charset="0"/>
                <a:cs typeface="Arial" panose="020B0604020202020204" pitchFamily="34" charset="0"/>
              </a:rPr>
              <a:t>podpora učitelů, ředitelů a dalších pracovníků ve vzdělávání </a:t>
            </a:r>
            <a:r>
              <a:rPr lang="cs-CZ" dirty="0">
                <a:solidFill>
                  <a:prstClr val="black"/>
                </a:solidFill>
                <a:latin typeface="Arial" panose="020B0604020202020204" pitchFamily="34" charset="0"/>
                <a:cs typeface="Arial" panose="020B0604020202020204" pitchFamily="34" charset="0"/>
              </a:rPr>
              <a:t>– podpora vzájemného profesního sdílení, přenosu osvědčených a funkčních inovativních metod; důraz na to, aby pedagogické týmy škol dokázaly zaměřit vzdělávání svých dětí/žáků/studentů/účastníků neformálního vzdělávání více na získávání kompetencí, potřebných pro aktivní občanský, profesní i osobní život</a:t>
            </a:r>
          </a:p>
          <a:p>
            <a:pPr marL="228600" lvl="0" indent="-228600" algn="just" defTabSz="914400">
              <a:lnSpc>
                <a:spcPct val="90000"/>
              </a:lnSpc>
              <a:spcBef>
                <a:spcPts val="1000"/>
              </a:spcBef>
              <a:buFont typeface="Arial" panose="020B0604020202020204" pitchFamily="34" charset="0"/>
              <a:buChar char="•"/>
            </a:pPr>
            <a:r>
              <a:rPr lang="cs-CZ" b="1" dirty="0">
                <a:solidFill>
                  <a:prstClr val="black"/>
                </a:solidFill>
                <a:latin typeface="Arial" panose="020B0604020202020204" pitchFamily="34" charset="0"/>
                <a:cs typeface="Arial" panose="020B0604020202020204" pitchFamily="34" charset="0"/>
              </a:rPr>
              <a:t>digitální kompetence</a:t>
            </a:r>
            <a:r>
              <a:rPr lang="cs-CZ" dirty="0">
                <a:solidFill>
                  <a:prstClr val="black"/>
                </a:solidFill>
                <a:latin typeface="Arial" panose="020B0604020202020204" pitchFamily="34" charset="0"/>
                <a:cs typeface="Arial" panose="020B0604020202020204" pitchFamily="34" charset="0"/>
              </a:rPr>
              <a:t> - seznámení se se silnými i slabými stránkami využívání informačních technologií, riziky s nimi spojenými a získání kompetencí pro využívání těchto technologií k získávání relevantních informací – rozvoj schopností vyhledávat, třídit a kriticky hodnotit informace</a:t>
            </a:r>
          </a:p>
          <a:p>
            <a:pPr marL="228600" lvl="0" indent="-228600" algn="just" defTabSz="914400">
              <a:lnSpc>
                <a:spcPct val="90000"/>
              </a:lnSpc>
              <a:spcBef>
                <a:spcPts val="1000"/>
              </a:spcBef>
              <a:buFont typeface="Arial" panose="020B0604020202020204" pitchFamily="34" charset="0"/>
              <a:buChar char="•"/>
            </a:pPr>
            <a:r>
              <a:rPr lang="cs-CZ" b="1" dirty="0">
                <a:solidFill>
                  <a:prstClr val="black"/>
                </a:solidFill>
                <a:latin typeface="Arial" panose="020B0604020202020204" pitchFamily="34" charset="0"/>
                <a:cs typeface="Arial" panose="020B0604020202020204" pitchFamily="34" charset="0"/>
              </a:rPr>
              <a:t>snižování nerovností v přístupu ke vzdělávání </a:t>
            </a:r>
            <a:r>
              <a:rPr lang="cs-CZ" dirty="0">
                <a:solidFill>
                  <a:prstClr val="black"/>
                </a:solidFill>
                <a:latin typeface="Arial" panose="020B0604020202020204" pitchFamily="34" charset="0"/>
                <a:cs typeface="Arial" panose="020B0604020202020204" pitchFamily="34" charset="0"/>
              </a:rPr>
              <a:t>– inkluzivní (společné) vzdělávání a podpora dětí/žáků/studentů/účastníků neformálního vzdělávání ohrožených školním neúspěchem, naplňování cílů společného vzdělávání, rozvoj kompetencí pedagogů v oblastech, které směřují ke schopnosti vzdělávat různorodé kolektivy dětí a rozvíjet potenciál dětí/žáků/studentů se sociálním a jiným znevýhodněním</a:t>
            </a:r>
          </a:p>
          <a:p>
            <a:pPr marL="228600" lvl="0" indent="-228600" algn="just" defTabSz="914400">
              <a:lnSpc>
                <a:spcPct val="90000"/>
              </a:lnSpc>
              <a:spcBef>
                <a:spcPts val="1000"/>
              </a:spcBef>
              <a:buFont typeface="Arial" panose="020B0604020202020204" pitchFamily="34" charset="0"/>
              <a:buChar char="•"/>
            </a:pPr>
            <a:r>
              <a:rPr lang="cs-CZ" b="1" dirty="0">
                <a:solidFill>
                  <a:prstClr val="black"/>
                </a:solidFill>
                <a:latin typeface="Arial" panose="020B0604020202020204" pitchFamily="34" charset="0"/>
                <a:cs typeface="Arial" panose="020B0604020202020204" pitchFamily="34" charset="0"/>
              </a:rPr>
              <a:t>spolupráce ZŠ a SŠ, SŠ a VŠ</a:t>
            </a:r>
          </a:p>
        </p:txBody>
      </p:sp>
    </p:spTree>
    <p:extLst>
      <p:ext uri="{BB962C8B-B14F-4D97-AF65-F5344CB8AC3E}">
        <p14:creationId xmlns:p14="http://schemas.microsoft.com/office/powerpoint/2010/main" val="2924362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a:extLst>
              <a:ext uri="{28A0092B-C50C-407E-A947-70E740481C1C}">
                <a14:useLocalDpi xmlns:a14="http://schemas.microsoft.com/office/drawing/2010/main" val="0"/>
              </a:ext>
            </a:extLst>
          </a:blip>
          <a:srcRect l="70055"/>
          <a:stretch/>
        </p:blipFill>
        <p:spPr>
          <a:xfrm>
            <a:off x="9941858" y="0"/>
            <a:ext cx="2250141" cy="6858000"/>
          </a:xfrm>
          <a:prstGeom prst="rect">
            <a:avLst/>
          </a:prstGeom>
        </p:spPr>
      </p:pic>
      <p:sp>
        <p:nvSpPr>
          <p:cNvPr id="2" name="Nadpis 1"/>
          <p:cNvSpPr txBox="1">
            <a:spLocks noGrp="1"/>
          </p:cNvSpPr>
          <p:nvPr>
            <p:ph type="title"/>
          </p:nvPr>
        </p:nvSpPr>
        <p:spPr>
          <a:xfrm>
            <a:off x="1981199" y="274640"/>
            <a:ext cx="8718223" cy="960440"/>
          </a:xfrm>
        </p:spPr>
        <p:txBody>
          <a:bodyPr>
            <a:normAutofit/>
          </a:bodyPr>
          <a:lstStyle/>
          <a:p>
            <a:pPr lvl="0" algn="ctr"/>
            <a:r>
              <a:rPr lang="cs-CZ" sz="3200" b="1" dirty="0" smtClean="0">
                <a:solidFill>
                  <a:prstClr val="black"/>
                </a:solidFill>
                <a:latin typeface="Arial" panose="020B0604020202020204" pitchFamily="34" charset="0"/>
                <a:cs typeface="Arial" panose="020B0604020202020204" pitchFamily="34" charset="0"/>
              </a:rPr>
              <a:t>Platformy KAP</a:t>
            </a:r>
            <a:endParaRPr lang="cs-CZ" sz="3200" b="1" dirty="0">
              <a:latin typeface="Arial" pitchFamily="34"/>
              <a:cs typeface="Arial" pitchFamily="34"/>
            </a:endParaRPr>
          </a:p>
        </p:txBody>
      </p:sp>
      <p:sp>
        <p:nvSpPr>
          <p:cNvPr id="3" name="Zástupný symbol pro obsah 2"/>
          <p:cNvSpPr txBox="1">
            <a:spLocks noGrp="1"/>
          </p:cNvSpPr>
          <p:nvPr>
            <p:ph idx="1"/>
          </p:nvPr>
        </p:nvSpPr>
        <p:spPr/>
        <p:txBody>
          <a:bodyPr>
            <a:normAutofit/>
          </a:bodyPr>
          <a:lstStyle/>
          <a:p>
            <a:pPr lvl="1"/>
            <a:endParaRPr lang="cs-CZ" dirty="0">
              <a:latin typeface="Arial" panose="020B0604020202020204" pitchFamily="34" charset="0"/>
              <a:cs typeface="Arial" panose="020B0604020202020204" pitchFamily="34" charset="0"/>
            </a:endParaRPr>
          </a:p>
          <a:p>
            <a:pPr marL="457200" lvl="1" indent="0">
              <a:buNone/>
            </a:pPr>
            <a:endParaRPr lang="cs-CZ" dirty="0" smtClean="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
        <p:nvSpPr>
          <p:cNvPr id="7" name="TextovéPole 6"/>
          <p:cNvSpPr txBox="1"/>
          <p:nvPr/>
        </p:nvSpPr>
        <p:spPr>
          <a:xfrm>
            <a:off x="838200" y="1457864"/>
            <a:ext cx="10686691" cy="341632"/>
          </a:xfrm>
          <a:prstGeom prst="rect">
            <a:avLst/>
          </a:prstGeom>
          <a:noFill/>
        </p:spPr>
        <p:txBody>
          <a:bodyPr wrap="square" rtlCol="0">
            <a:spAutoFit/>
          </a:bodyPr>
          <a:lstStyle/>
          <a:p>
            <a:pPr marL="228600" lvl="0" indent="-228600" algn="just" defTabSz="914400">
              <a:lnSpc>
                <a:spcPct val="90000"/>
              </a:lnSpc>
              <a:spcBef>
                <a:spcPts val="1000"/>
              </a:spcBef>
              <a:buFont typeface="Arial" panose="020B0604020202020204" pitchFamily="34" charset="0"/>
              <a:buChar char="•"/>
            </a:pPr>
            <a:endParaRPr lang="cs-CZ" b="1" dirty="0">
              <a:solidFill>
                <a:prstClr val="black"/>
              </a:solidFill>
              <a:latin typeface="Arial" panose="020B0604020202020204" pitchFamily="34" charset="0"/>
              <a:cs typeface="Arial" panose="020B0604020202020204" pitchFamily="34" charset="0"/>
            </a:endParaRPr>
          </a:p>
        </p:txBody>
      </p:sp>
      <p:graphicFrame>
        <p:nvGraphicFramePr>
          <p:cNvPr id="9" name="Diagram 8"/>
          <p:cNvGraphicFramePr/>
          <p:nvPr>
            <p:extLst>
              <p:ext uri="{D42A27DB-BD31-4B8C-83A1-F6EECF244321}">
                <p14:modId xmlns:p14="http://schemas.microsoft.com/office/powerpoint/2010/main" val="1147646842"/>
              </p:ext>
            </p:extLst>
          </p:nvPr>
        </p:nvGraphicFramePr>
        <p:xfrm>
          <a:off x="336175" y="1235080"/>
          <a:ext cx="1125519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26282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1000"/>
                                  </p:stCondLst>
                                  <p:childTnLst>
                                    <p:animEffect transition="out" filter="fade">
                                      <p:cBhvr>
                                        <p:cTn id="6" dur="1000" tmFilter="0, 0; .2, .5; .8, .5; 1, 0"/>
                                        <p:tgtEl>
                                          <p:spTgt spid="9">
                                            <p:graphicEl>
                                              <a:dgm id="{00DD2A9C-FB64-462F-8F0A-51B25A62A749}"/>
                                            </p:graphicEl>
                                          </p:spTgt>
                                        </p:tgtEl>
                                      </p:cBhvr>
                                    </p:animEffect>
                                    <p:animScale>
                                      <p:cBhvr>
                                        <p:cTn id="7" dur="500" autoRev="1" fill="hold"/>
                                        <p:tgtEl>
                                          <p:spTgt spid="9">
                                            <p:graphicEl>
                                              <a:dgm id="{00DD2A9C-FB64-462F-8F0A-51B25A62A749}"/>
                                            </p:graphicEl>
                                          </p:spTgt>
                                        </p:tgtEl>
                                      </p:cBhvr>
                                      <p:by x="105000" y="105000"/>
                                    </p:animScale>
                                  </p:childTnLst>
                                </p:cTn>
                              </p:par>
                            </p:childTnLst>
                          </p:cTn>
                        </p:par>
                        <p:par>
                          <p:cTn id="8" fill="hold">
                            <p:stCondLst>
                              <p:cond delay="2000"/>
                            </p:stCondLst>
                            <p:childTnLst>
                              <p:par>
                                <p:cTn id="9" presetID="26" presetClass="emph" presetSubtype="0" fill="hold" grpId="0" nodeType="afterEffect">
                                  <p:stCondLst>
                                    <p:cond delay="1000"/>
                                  </p:stCondLst>
                                  <p:childTnLst>
                                    <p:animEffect transition="out" filter="fade">
                                      <p:cBhvr>
                                        <p:cTn id="10" dur="1000" tmFilter="0, 0; .2, .5; .8, .5; 1, 0"/>
                                        <p:tgtEl>
                                          <p:spTgt spid="9">
                                            <p:graphicEl>
                                              <a:dgm id="{E79794E7-B7CD-4044-8E0D-785E88263363}"/>
                                            </p:graphicEl>
                                          </p:spTgt>
                                        </p:tgtEl>
                                      </p:cBhvr>
                                    </p:animEffect>
                                    <p:animScale>
                                      <p:cBhvr>
                                        <p:cTn id="11" dur="500" autoRev="1" fill="hold"/>
                                        <p:tgtEl>
                                          <p:spTgt spid="9">
                                            <p:graphicEl>
                                              <a:dgm id="{E79794E7-B7CD-4044-8E0D-785E88263363}"/>
                                            </p:graphicEl>
                                          </p:spTgt>
                                        </p:tgtEl>
                                      </p:cBhvr>
                                      <p:by x="105000" y="105000"/>
                                    </p:animScale>
                                  </p:childTnLst>
                                </p:cTn>
                              </p:par>
                            </p:childTnLst>
                          </p:cTn>
                        </p:par>
                        <p:par>
                          <p:cTn id="12" fill="hold">
                            <p:stCondLst>
                              <p:cond delay="4000"/>
                            </p:stCondLst>
                            <p:childTnLst>
                              <p:par>
                                <p:cTn id="13" presetID="26" presetClass="emph" presetSubtype="0" fill="hold" grpId="0" nodeType="afterEffect">
                                  <p:stCondLst>
                                    <p:cond delay="1000"/>
                                  </p:stCondLst>
                                  <p:childTnLst>
                                    <p:animEffect transition="out" filter="fade">
                                      <p:cBhvr>
                                        <p:cTn id="14" dur="1000" tmFilter="0, 0; .2, .5; .8, .5; 1, 0"/>
                                        <p:tgtEl>
                                          <p:spTgt spid="9">
                                            <p:graphicEl>
                                              <a:dgm id="{93894D4D-9B63-4CAB-AC3D-42C24DA2BE68}"/>
                                            </p:graphicEl>
                                          </p:spTgt>
                                        </p:tgtEl>
                                      </p:cBhvr>
                                    </p:animEffect>
                                    <p:animScale>
                                      <p:cBhvr>
                                        <p:cTn id="15" dur="500" autoRev="1" fill="hold"/>
                                        <p:tgtEl>
                                          <p:spTgt spid="9">
                                            <p:graphicEl>
                                              <a:dgm id="{93894D4D-9B63-4CAB-AC3D-42C24DA2BE68}"/>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lvl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a:extLst>
              <a:ext uri="{28A0092B-C50C-407E-A947-70E740481C1C}">
                <a14:useLocalDpi xmlns:a14="http://schemas.microsoft.com/office/drawing/2010/main" val="0"/>
              </a:ext>
            </a:extLst>
          </a:blip>
          <a:srcRect l="70055"/>
          <a:stretch/>
        </p:blipFill>
        <p:spPr>
          <a:xfrm>
            <a:off x="9941858" y="0"/>
            <a:ext cx="2250141" cy="6858000"/>
          </a:xfrm>
          <a:prstGeom prst="rect">
            <a:avLst/>
          </a:prstGeom>
        </p:spPr>
      </p:pic>
      <p:sp>
        <p:nvSpPr>
          <p:cNvPr id="2" name="Nadpis 1"/>
          <p:cNvSpPr txBox="1">
            <a:spLocks noGrp="1"/>
          </p:cNvSpPr>
          <p:nvPr>
            <p:ph type="title"/>
          </p:nvPr>
        </p:nvSpPr>
        <p:spPr>
          <a:xfrm>
            <a:off x="1981199" y="274640"/>
            <a:ext cx="8718223" cy="960440"/>
          </a:xfrm>
        </p:spPr>
        <p:txBody>
          <a:bodyPr>
            <a:normAutofit/>
          </a:bodyPr>
          <a:lstStyle/>
          <a:p>
            <a:pPr lvl="0" algn="ctr"/>
            <a:r>
              <a:rPr lang="cs-CZ" sz="3200" b="1" dirty="0" smtClean="0">
                <a:solidFill>
                  <a:prstClr val="black"/>
                </a:solidFill>
                <a:latin typeface="Arial" panose="020B0604020202020204" pitchFamily="34" charset="0"/>
                <a:cs typeface="Arial" panose="020B0604020202020204" pitchFamily="34" charset="0"/>
              </a:rPr>
              <a:t>Platformy KAP</a:t>
            </a:r>
            <a:endParaRPr lang="cs-CZ" sz="3200" b="1" dirty="0">
              <a:latin typeface="Arial" pitchFamily="34"/>
              <a:cs typeface="Arial" pitchFamily="34"/>
            </a:endParaRPr>
          </a:p>
        </p:txBody>
      </p:sp>
      <p:sp>
        <p:nvSpPr>
          <p:cNvPr id="3" name="Zástupný symbol pro obsah 2"/>
          <p:cNvSpPr txBox="1">
            <a:spLocks noGrp="1"/>
          </p:cNvSpPr>
          <p:nvPr>
            <p:ph idx="1"/>
          </p:nvPr>
        </p:nvSpPr>
        <p:spPr/>
        <p:txBody>
          <a:bodyPr>
            <a:normAutofit/>
          </a:bodyPr>
          <a:lstStyle/>
          <a:p>
            <a:pPr lvl="1"/>
            <a:endParaRPr lang="cs-CZ" dirty="0">
              <a:latin typeface="Arial" panose="020B0604020202020204" pitchFamily="34" charset="0"/>
              <a:cs typeface="Arial" panose="020B0604020202020204" pitchFamily="34" charset="0"/>
            </a:endParaRPr>
          </a:p>
          <a:p>
            <a:pPr marL="457200" lvl="1" indent="0">
              <a:buNone/>
            </a:pPr>
            <a:endParaRPr lang="cs-CZ" dirty="0" smtClean="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
        <p:nvSpPr>
          <p:cNvPr id="7" name="TextovéPole 6"/>
          <p:cNvSpPr txBox="1"/>
          <p:nvPr/>
        </p:nvSpPr>
        <p:spPr>
          <a:xfrm>
            <a:off x="838201" y="1457864"/>
            <a:ext cx="9372600" cy="4109843"/>
          </a:xfrm>
          <a:prstGeom prst="rect">
            <a:avLst/>
          </a:prstGeom>
          <a:noFill/>
        </p:spPr>
        <p:txBody>
          <a:bodyPr wrap="square" rtlCol="0">
            <a:spAutoFit/>
          </a:bodyPr>
          <a:lstStyle/>
          <a:p>
            <a:pPr marL="228600" lvl="0" indent="-228600" algn="just" defTabSz="914400">
              <a:lnSpc>
                <a:spcPct val="90000"/>
              </a:lnSpc>
              <a:spcBef>
                <a:spcPts val="1000"/>
              </a:spcBef>
              <a:buFont typeface="Arial" panose="020B0604020202020204" pitchFamily="34" charset="0"/>
              <a:buChar char="•"/>
            </a:pPr>
            <a:r>
              <a:rPr lang="cs-CZ" dirty="0">
                <a:solidFill>
                  <a:prstClr val="black"/>
                </a:solidFill>
                <a:latin typeface="Arial" panose="020B0604020202020204" pitchFamily="34" charset="0"/>
                <a:cs typeface="Arial" panose="020B0604020202020204" pitchFamily="34" charset="0"/>
              </a:rPr>
              <a:t>V rámci platformy budou projednány a diskutovány jednotlivé kroky (SWOT analýza, identifikace problémů, jejich příčin a žádoucích změn, </a:t>
            </a:r>
            <a:r>
              <a:rPr lang="cs-CZ" dirty="0" err="1">
                <a:solidFill>
                  <a:prstClr val="black"/>
                </a:solidFill>
                <a:latin typeface="Arial" panose="020B0604020202020204" pitchFamily="34" charset="0"/>
                <a:cs typeface="Arial" panose="020B0604020202020204" pitchFamily="34" charset="0"/>
              </a:rPr>
              <a:t>prioritizace</a:t>
            </a:r>
            <a:r>
              <a:rPr lang="cs-CZ" dirty="0">
                <a:solidFill>
                  <a:prstClr val="black"/>
                </a:solidFill>
                <a:latin typeface="Arial" panose="020B0604020202020204" pitchFamily="34" charset="0"/>
                <a:cs typeface="Arial" panose="020B0604020202020204" pitchFamily="34" charset="0"/>
              </a:rPr>
              <a:t>, návrhová část KAP apod.) související s tvorbou dokumentace KAP a posléze témata související s realizací a průběžnou evaluací KAP.</a:t>
            </a:r>
          </a:p>
          <a:p>
            <a:pPr marL="228600" lvl="0" indent="-228600" algn="just" defTabSz="914400">
              <a:lnSpc>
                <a:spcPct val="90000"/>
              </a:lnSpc>
              <a:spcBef>
                <a:spcPts val="1000"/>
              </a:spcBef>
              <a:buFont typeface="Arial" panose="020B0604020202020204" pitchFamily="34" charset="0"/>
              <a:buChar char="•"/>
            </a:pPr>
            <a:r>
              <a:rPr lang="cs-CZ" dirty="0">
                <a:solidFill>
                  <a:prstClr val="black"/>
                </a:solidFill>
                <a:latin typeface="Arial" panose="020B0604020202020204" pitchFamily="34" charset="0"/>
                <a:cs typeface="Arial" panose="020B0604020202020204" pitchFamily="34" charset="0"/>
              </a:rPr>
              <a:t>Každá platforma se bude scházet 4x ročně.</a:t>
            </a:r>
          </a:p>
          <a:p>
            <a:pPr marL="228600" lvl="0" indent="-228600" algn="just" defTabSz="914400">
              <a:lnSpc>
                <a:spcPct val="90000"/>
              </a:lnSpc>
              <a:spcBef>
                <a:spcPts val="1000"/>
              </a:spcBef>
              <a:buFont typeface="Arial" panose="020B0604020202020204" pitchFamily="34" charset="0"/>
              <a:buChar char="•"/>
            </a:pPr>
            <a:r>
              <a:rPr lang="cs-CZ" dirty="0">
                <a:solidFill>
                  <a:prstClr val="black"/>
                </a:solidFill>
                <a:latin typeface="Arial" panose="020B0604020202020204" pitchFamily="34" charset="0"/>
                <a:cs typeface="Arial" panose="020B0604020202020204" pitchFamily="34" charset="0"/>
              </a:rPr>
              <a:t>Každá platforma má svého garanta.</a:t>
            </a:r>
          </a:p>
          <a:p>
            <a:pPr marL="228600" lvl="0" indent="-228600" algn="just" defTabSz="914400">
              <a:lnSpc>
                <a:spcPct val="90000"/>
              </a:lnSpc>
              <a:spcBef>
                <a:spcPts val="1000"/>
              </a:spcBef>
              <a:buFont typeface="Arial" panose="020B0604020202020204" pitchFamily="34" charset="0"/>
              <a:buChar char="•"/>
            </a:pPr>
            <a:r>
              <a:rPr lang="cs-CZ" dirty="0">
                <a:solidFill>
                  <a:prstClr val="black"/>
                </a:solidFill>
                <a:latin typeface="Arial" panose="020B0604020202020204" pitchFamily="34" charset="0"/>
                <a:cs typeface="Arial" panose="020B0604020202020204" pitchFamily="34" charset="0"/>
              </a:rPr>
              <a:t>Seznam členů platformy je </a:t>
            </a:r>
            <a:r>
              <a:rPr lang="cs-CZ" dirty="0" smtClean="0">
                <a:solidFill>
                  <a:prstClr val="black"/>
                </a:solidFill>
                <a:latin typeface="Arial" panose="020B0604020202020204" pitchFamily="34" charset="0"/>
                <a:cs typeface="Arial" panose="020B0604020202020204" pitchFamily="34" charset="0"/>
              </a:rPr>
              <a:t>otevřený.</a:t>
            </a:r>
          </a:p>
          <a:p>
            <a:pPr marL="228600" lvl="0" indent="-228600" algn="just" defTabSz="914400">
              <a:lnSpc>
                <a:spcPct val="90000"/>
              </a:lnSpc>
              <a:spcBef>
                <a:spcPts val="1000"/>
              </a:spcBef>
              <a:buFont typeface="Arial" panose="020B0604020202020204" pitchFamily="34" charset="0"/>
              <a:buChar char="•"/>
            </a:pPr>
            <a:endParaRPr lang="cs-CZ" dirty="0" smtClean="0">
              <a:solidFill>
                <a:prstClr val="black"/>
              </a:solidFill>
              <a:latin typeface="Arial" panose="020B0604020202020204" pitchFamily="34" charset="0"/>
              <a:cs typeface="Arial" panose="020B0604020202020204" pitchFamily="34" charset="0"/>
            </a:endParaRPr>
          </a:p>
          <a:p>
            <a:pPr lvl="0" algn="just" defTabSz="914400">
              <a:lnSpc>
                <a:spcPct val="90000"/>
              </a:lnSpc>
              <a:spcBef>
                <a:spcPts val="1000"/>
              </a:spcBef>
            </a:pPr>
            <a:r>
              <a:rPr lang="cs-CZ" b="1" dirty="0" smtClean="0">
                <a:solidFill>
                  <a:prstClr val="black"/>
                </a:solidFill>
                <a:latin typeface="Arial" panose="020B0604020202020204" pitchFamily="34" charset="0"/>
                <a:cs typeface="Arial" panose="020B0604020202020204" pitchFamily="34" charset="0"/>
              </a:rPr>
              <a:t>Harmonogram platforem:</a:t>
            </a:r>
          </a:p>
          <a:p>
            <a:pPr lvl="1" algn="just" defTabSz="914400">
              <a:lnSpc>
                <a:spcPct val="90000"/>
              </a:lnSpc>
              <a:spcBef>
                <a:spcPts val="1000"/>
              </a:spcBef>
            </a:pPr>
            <a:r>
              <a:rPr lang="cs-CZ" b="1" dirty="0" smtClean="0">
                <a:solidFill>
                  <a:srgbClr val="0070C0"/>
                </a:solidFill>
                <a:latin typeface="Arial" panose="020B0604020202020204" pitchFamily="34" charset="0"/>
                <a:cs typeface="Arial" panose="020B0604020202020204" pitchFamily="34" charset="0"/>
              </a:rPr>
              <a:t>Odborné a polytechnické vzdělávání </a:t>
            </a:r>
            <a:r>
              <a:rPr lang="cs-CZ" dirty="0" smtClean="0">
                <a:solidFill>
                  <a:prstClr val="black"/>
                </a:solidFill>
                <a:latin typeface="Arial" panose="020B0604020202020204" pitchFamily="34" charset="0"/>
                <a:cs typeface="Arial" panose="020B0604020202020204" pitchFamily="34" charset="0"/>
              </a:rPr>
              <a:t>– 2. 5. 2022, další jednání 6. 6. 2022</a:t>
            </a:r>
          </a:p>
          <a:p>
            <a:pPr lvl="1" algn="just" defTabSz="914400">
              <a:lnSpc>
                <a:spcPct val="90000"/>
              </a:lnSpc>
              <a:spcBef>
                <a:spcPts val="1000"/>
              </a:spcBef>
            </a:pPr>
            <a:r>
              <a:rPr lang="cs-CZ" b="1" dirty="0" smtClean="0">
                <a:solidFill>
                  <a:srgbClr val="0070C0"/>
                </a:solidFill>
                <a:latin typeface="Arial" panose="020B0604020202020204" pitchFamily="34" charset="0"/>
                <a:cs typeface="Arial" panose="020B0604020202020204" pitchFamily="34" charset="0"/>
              </a:rPr>
              <a:t>Rozvoj potenciálu </a:t>
            </a:r>
            <a:r>
              <a:rPr lang="cs-CZ" dirty="0" smtClean="0">
                <a:solidFill>
                  <a:prstClr val="black"/>
                </a:solidFill>
                <a:latin typeface="Arial" panose="020B0604020202020204" pitchFamily="34" charset="0"/>
                <a:cs typeface="Arial" panose="020B0604020202020204" pitchFamily="34" charset="0"/>
              </a:rPr>
              <a:t>– 28. 3. 2022, další jednání 1. 6. 2022</a:t>
            </a:r>
          </a:p>
          <a:p>
            <a:pPr lvl="1" algn="just" defTabSz="914400">
              <a:lnSpc>
                <a:spcPct val="90000"/>
              </a:lnSpc>
              <a:spcBef>
                <a:spcPts val="1000"/>
              </a:spcBef>
            </a:pPr>
            <a:r>
              <a:rPr lang="cs-CZ" b="1" dirty="0" smtClean="0">
                <a:solidFill>
                  <a:srgbClr val="0070C0"/>
                </a:solidFill>
                <a:latin typeface="Arial" panose="020B0604020202020204" pitchFamily="34" charset="0"/>
                <a:cs typeface="Arial" panose="020B0604020202020204" pitchFamily="34" charset="0"/>
              </a:rPr>
              <a:t>Gramotnosti</a:t>
            </a:r>
            <a:r>
              <a:rPr lang="cs-CZ" dirty="0" smtClean="0">
                <a:solidFill>
                  <a:prstClr val="black"/>
                </a:solidFill>
                <a:latin typeface="Arial" panose="020B0604020202020204" pitchFamily="34" charset="0"/>
                <a:cs typeface="Arial" panose="020B0604020202020204" pitchFamily="34" charset="0"/>
              </a:rPr>
              <a:t> – 11. 4. 2022, další jednání 16. 5. 2022</a:t>
            </a:r>
            <a:endParaRPr lang="cs-CZ"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298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668" y="0"/>
            <a:ext cx="7514332" cy="6858000"/>
          </a:xfrm>
          <a:prstGeom prst="rect">
            <a:avLst/>
          </a:prstGeom>
        </p:spPr>
      </p:pic>
      <p:sp>
        <p:nvSpPr>
          <p:cNvPr id="2" name="Nadpis 1"/>
          <p:cNvSpPr txBox="1">
            <a:spLocks noGrp="1"/>
          </p:cNvSpPr>
          <p:nvPr>
            <p:ph type="title"/>
          </p:nvPr>
        </p:nvSpPr>
        <p:spPr>
          <a:xfrm>
            <a:off x="1981199" y="274640"/>
            <a:ext cx="8718223" cy="960440"/>
          </a:xfrm>
        </p:spPr>
        <p:txBody>
          <a:bodyPr>
            <a:normAutofit fontScale="90000"/>
          </a:bodyPr>
          <a:lstStyle/>
          <a:p>
            <a:pPr lvl="0" algn="ctr"/>
            <a:r>
              <a:rPr lang="cs-CZ" sz="3200" b="1" dirty="0" smtClean="0">
                <a:solidFill>
                  <a:prstClr val="black"/>
                </a:solidFill>
                <a:latin typeface="Arial" panose="020B0604020202020204" pitchFamily="34" charset="0"/>
                <a:cs typeface="Arial" panose="020B0604020202020204" pitchFamily="34" charset="0"/>
              </a:rPr>
              <a:t>Složení členů platformy Odborné a polytechnické vzdělávání</a:t>
            </a:r>
            <a:endParaRPr lang="cs-CZ" sz="3200" b="1" dirty="0">
              <a:latin typeface="Arial" pitchFamily="34"/>
              <a:cs typeface="Arial" pitchFamily="34"/>
            </a:endParaRPr>
          </a:p>
        </p:txBody>
      </p:sp>
      <p:sp>
        <p:nvSpPr>
          <p:cNvPr id="3" name="Zástupný symbol pro obsah 2"/>
          <p:cNvSpPr txBox="1">
            <a:spLocks noGrp="1"/>
          </p:cNvSpPr>
          <p:nvPr>
            <p:ph idx="1"/>
          </p:nvPr>
        </p:nvSpPr>
        <p:spPr/>
        <p:txBody>
          <a:bodyPr>
            <a:normAutofit/>
          </a:bodyPr>
          <a:lstStyle/>
          <a:p>
            <a:pPr lvl="1"/>
            <a:endParaRPr lang="cs-CZ" dirty="0">
              <a:latin typeface="Arial" panose="020B0604020202020204" pitchFamily="34" charset="0"/>
              <a:cs typeface="Arial" panose="020B0604020202020204" pitchFamily="34" charset="0"/>
            </a:endParaRPr>
          </a:p>
          <a:p>
            <a:pPr marL="457200" lvl="1" indent="0">
              <a:buNone/>
            </a:pPr>
            <a:endParaRPr lang="cs-CZ" dirty="0" smtClean="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
        <p:nvSpPr>
          <p:cNvPr id="7" name="TextovéPole 6"/>
          <p:cNvSpPr txBox="1"/>
          <p:nvPr/>
        </p:nvSpPr>
        <p:spPr>
          <a:xfrm>
            <a:off x="838200" y="1457864"/>
            <a:ext cx="10686691" cy="341632"/>
          </a:xfrm>
          <a:prstGeom prst="rect">
            <a:avLst/>
          </a:prstGeom>
          <a:noFill/>
        </p:spPr>
        <p:txBody>
          <a:bodyPr wrap="square" rtlCol="0">
            <a:spAutoFit/>
          </a:bodyPr>
          <a:lstStyle/>
          <a:p>
            <a:pPr marL="228600" lvl="0" indent="-228600" algn="just" defTabSz="914400">
              <a:lnSpc>
                <a:spcPct val="90000"/>
              </a:lnSpc>
              <a:spcBef>
                <a:spcPts val="1000"/>
              </a:spcBef>
              <a:buFont typeface="Arial" panose="020B0604020202020204" pitchFamily="34" charset="0"/>
              <a:buChar char="•"/>
            </a:pPr>
            <a:endParaRPr lang="cs-CZ" b="1" dirty="0">
              <a:solidFill>
                <a:prstClr val="black"/>
              </a:solidFill>
              <a:latin typeface="Arial" panose="020B0604020202020204" pitchFamily="34" charset="0"/>
              <a:cs typeface="Arial" panose="020B0604020202020204" pitchFamily="34" charset="0"/>
            </a:endParaRPr>
          </a:p>
        </p:txBody>
      </p:sp>
      <p:graphicFrame>
        <p:nvGraphicFramePr>
          <p:cNvPr id="8" name="Tabulka 7"/>
          <p:cNvGraphicFramePr>
            <a:graphicFrameLocks noGrp="1"/>
          </p:cNvGraphicFramePr>
          <p:nvPr>
            <p:extLst>
              <p:ext uri="{D42A27DB-BD31-4B8C-83A1-F6EECF244321}">
                <p14:modId xmlns:p14="http://schemas.microsoft.com/office/powerpoint/2010/main" val="1667749558"/>
              </p:ext>
            </p:extLst>
          </p:nvPr>
        </p:nvGraphicFramePr>
        <p:xfrm>
          <a:off x="3347119" y="1332743"/>
          <a:ext cx="5668851" cy="5387237"/>
        </p:xfrm>
        <a:graphic>
          <a:graphicData uri="http://schemas.openxmlformats.org/drawingml/2006/table">
            <a:tbl>
              <a:tblPr firstRow="1" firstCol="1" bandRow="1">
                <a:tableStyleId>{5C22544A-7EE6-4342-B048-85BDC9FD1C3A}</a:tableStyleId>
              </a:tblPr>
              <a:tblGrid>
                <a:gridCol w="476853">
                  <a:extLst>
                    <a:ext uri="{9D8B030D-6E8A-4147-A177-3AD203B41FA5}">
                      <a16:colId xmlns:a16="http://schemas.microsoft.com/office/drawing/2014/main" val="1516643103"/>
                    </a:ext>
                  </a:extLst>
                </a:gridCol>
                <a:gridCol w="2314592">
                  <a:extLst>
                    <a:ext uri="{9D8B030D-6E8A-4147-A177-3AD203B41FA5}">
                      <a16:colId xmlns:a16="http://schemas.microsoft.com/office/drawing/2014/main" val="2706867962"/>
                    </a:ext>
                  </a:extLst>
                </a:gridCol>
                <a:gridCol w="2877406">
                  <a:extLst>
                    <a:ext uri="{9D8B030D-6E8A-4147-A177-3AD203B41FA5}">
                      <a16:colId xmlns:a16="http://schemas.microsoft.com/office/drawing/2014/main" val="3452181111"/>
                    </a:ext>
                  </a:extLst>
                </a:gridCol>
              </a:tblGrid>
              <a:tr h="280113">
                <a:tc>
                  <a:txBody>
                    <a:bodyPr/>
                    <a:lstStyle/>
                    <a:p>
                      <a:pPr algn="ctr">
                        <a:lnSpc>
                          <a:spcPct val="115000"/>
                        </a:lnSpc>
                        <a:spcAft>
                          <a:spcPts val="0"/>
                        </a:spcAft>
                      </a:pPr>
                      <a:r>
                        <a:rPr lang="cs-CZ" sz="1200">
                          <a:effectLst/>
                          <a:latin typeface="Arial" panose="020B0604020202020204" pitchFamily="34" charset="0"/>
                          <a:cs typeface="Arial" panose="020B0604020202020204" pitchFamily="34" charset="0"/>
                        </a:rPr>
                        <a:t> </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tc>
                <a:tc>
                  <a:txBody>
                    <a:bodyPr/>
                    <a:lstStyle/>
                    <a:p>
                      <a:pPr algn="ctr">
                        <a:lnSpc>
                          <a:spcPct val="150000"/>
                        </a:lnSpc>
                        <a:spcAft>
                          <a:spcPts val="0"/>
                        </a:spcAft>
                      </a:pPr>
                      <a:r>
                        <a:rPr lang="cs-CZ" sz="1200">
                          <a:effectLst/>
                          <a:latin typeface="Arial" panose="020B0604020202020204" pitchFamily="34" charset="0"/>
                          <a:cs typeface="Arial" panose="020B0604020202020204" pitchFamily="34" charset="0"/>
                        </a:rPr>
                        <a:t>Jméno a přímení </a:t>
                      </a:r>
                    </a:p>
                  </a:txBody>
                  <a:tcPr marL="61705" marR="61705" marT="0" marB="0" anchor="ctr"/>
                </a:tc>
                <a:tc>
                  <a:txBody>
                    <a:bodyPr/>
                    <a:lstStyle/>
                    <a:p>
                      <a:pPr algn="ctr">
                        <a:lnSpc>
                          <a:spcPct val="150000"/>
                        </a:lnSpc>
                        <a:spcAft>
                          <a:spcPts val="0"/>
                        </a:spcAft>
                      </a:pPr>
                      <a:r>
                        <a:rPr lang="cs-CZ" sz="1200">
                          <a:effectLst/>
                          <a:latin typeface="Arial" panose="020B0604020202020204" pitchFamily="34" charset="0"/>
                          <a:cs typeface="Arial" panose="020B0604020202020204" pitchFamily="34" charset="0"/>
                        </a:rPr>
                        <a:t>Instituce </a:t>
                      </a:r>
                    </a:p>
                  </a:txBody>
                  <a:tcPr marL="61705" marR="61705" marT="0" marB="0"/>
                </a:tc>
                <a:extLst>
                  <a:ext uri="{0D108BD9-81ED-4DB2-BD59-A6C34878D82A}">
                    <a16:rowId xmlns:a16="http://schemas.microsoft.com/office/drawing/2014/main" val="325588033"/>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1.</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doc. Ing. Jiří Tupa, Ph.D. </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ZČU</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338638995"/>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2.</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Mgr. Lukáš Vlček</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KCVJŠ</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603288561"/>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3.</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PhDr. Ivana Křížová</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SZŠ a VOŠZ Plzeň </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141332152"/>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4.</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Ing. Jaromír Kolář</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SOŠ a SOU Sušice</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1211693409"/>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5.</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Mgr. Radka Trylčová</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KHK v PK</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2751538543"/>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6.</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Veronika Menčíková</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NPI</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254817022"/>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7.</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Ing. Eva Rojíková</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RRA PK</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3952491531"/>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8.</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Mgr. Marcel Gondorčín</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RRA PK</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422210184"/>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9.</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dirty="0">
                          <a:effectLst/>
                          <a:latin typeface="Arial" panose="020B0604020202020204" pitchFamily="34" charset="0"/>
                          <a:cs typeface="Arial" panose="020B0604020202020204" pitchFamily="34" charset="0"/>
                        </a:rPr>
                        <a:t>Mgr. Pavla Chocholová</a:t>
                      </a:r>
                      <a:endParaRPr lang="cs-CZ" sz="1200" dirty="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NPI</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1143213202"/>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10.</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RNDr. Pavel Vlach, Ph.D.</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Gymnázium a SOŠ Rokycany</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2978601089"/>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11.</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Ing. Jitka Maulová</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SPŠ stavební, Plzeň</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2489730507"/>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12.</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Ing. Jarmila Konopová</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SPŠ strojnická a SOŠ prof. Švejcara</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1428248010"/>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13.</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Ing. Bohumír Kopecký</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SPŠ Klatovy</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81931474"/>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14.</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PhDr. Mgr. Kateřina Lohrová, PhD.</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Pedagogicko-psychologická poradna Plzeň</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890475159"/>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15.</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Mgr. Václava Váchalová</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Gerresheimer Horšovský Týn spol. s r.o.</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2187803366"/>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16.</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Mgr. Renata Šindelářová</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SUPŠ a ZUŠ Zámeček s.r.o.</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3868737841"/>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17.</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Mgr. Jan Krotký, Ph.D.</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ZČU</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85384982"/>
                  </a:ext>
                </a:extLst>
              </a:tr>
              <a:tr h="268796">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18.</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Mgr. Petr Vicenda</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ZŠ Montessori Plzeň</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1648256964"/>
                  </a:ext>
                </a:extLst>
              </a:tr>
              <a:tr h="268796">
                <a:tc>
                  <a:txBody>
                    <a:bodyPr/>
                    <a:lstStyle/>
                    <a:p>
                      <a:pPr algn="ctr">
                        <a:lnSpc>
                          <a:spcPct val="115000"/>
                        </a:lnSpc>
                        <a:spcAft>
                          <a:spcPts val="0"/>
                        </a:spcAft>
                      </a:pPr>
                      <a:r>
                        <a:rPr lang="cs-CZ" sz="1100" dirty="0">
                          <a:effectLst/>
                          <a:latin typeface="Arial" panose="020B0604020202020204" pitchFamily="34" charset="0"/>
                          <a:cs typeface="Arial" panose="020B0604020202020204" pitchFamily="34" charset="0"/>
                        </a:rPr>
                        <a:t>19.</a:t>
                      </a:r>
                      <a:endParaRPr lang="cs-CZ" sz="1200" dirty="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a:effectLst/>
                          <a:latin typeface="Arial" panose="020B0604020202020204" pitchFamily="34" charset="0"/>
                          <a:cs typeface="Arial" panose="020B0604020202020204" pitchFamily="34" charset="0"/>
                        </a:rPr>
                        <a:t>Ing. Pavel Honzík</a:t>
                      </a:r>
                      <a:endParaRPr lang="cs-CZ" sz="120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tc>
                  <a:txBody>
                    <a:bodyPr/>
                    <a:lstStyle/>
                    <a:p>
                      <a:pPr>
                        <a:lnSpc>
                          <a:spcPct val="115000"/>
                        </a:lnSpc>
                        <a:spcAft>
                          <a:spcPts val="0"/>
                        </a:spcAft>
                      </a:pPr>
                      <a:r>
                        <a:rPr lang="cs-CZ" sz="1100" dirty="0">
                          <a:effectLst/>
                          <a:latin typeface="Arial" panose="020B0604020202020204" pitchFamily="34" charset="0"/>
                          <a:cs typeface="Arial" panose="020B0604020202020204" pitchFamily="34" charset="0"/>
                        </a:rPr>
                        <a:t>ČŠI Plzeňský inspektorát</a:t>
                      </a:r>
                      <a:endParaRPr lang="cs-CZ" sz="1200" dirty="0">
                        <a:effectLst/>
                        <a:latin typeface="Arial" panose="020B0604020202020204" pitchFamily="34" charset="0"/>
                        <a:ea typeface="Calibri" panose="020F0502020204030204" pitchFamily="34" charset="0"/>
                        <a:cs typeface="Arial" panose="020B0604020202020204" pitchFamily="34" charset="0"/>
                      </a:endParaRPr>
                    </a:p>
                  </a:txBody>
                  <a:tcPr marL="61705" marR="61705" marT="0" marB="0" anchor="ctr"/>
                </a:tc>
                <a:extLst>
                  <a:ext uri="{0D108BD9-81ED-4DB2-BD59-A6C34878D82A}">
                    <a16:rowId xmlns:a16="http://schemas.microsoft.com/office/drawing/2014/main" val="1845105880"/>
                  </a:ext>
                </a:extLst>
              </a:tr>
            </a:tbl>
          </a:graphicData>
        </a:graphic>
      </p:graphicFrame>
    </p:spTree>
    <p:extLst>
      <p:ext uri="{BB962C8B-B14F-4D97-AF65-F5344CB8AC3E}">
        <p14:creationId xmlns:p14="http://schemas.microsoft.com/office/powerpoint/2010/main" val="53601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53" t="6828" b="7457"/>
          <a:stretch/>
        </p:blipFill>
        <p:spPr>
          <a:xfrm>
            <a:off x="1500996" y="-11078"/>
            <a:ext cx="10691003" cy="684319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63440" cy="3480816"/>
          </a:xfrm>
          <a:prstGeom prst="rect">
            <a:avLst/>
          </a:prstGeom>
        </p:spPr>
      </p:pic>
      <p:sp>
        <p:nvSpPr>
          <p:cNvPr id="3" name="Nadpis 1"/>
          <p:cNvSpPr txBox="1">
            <a:spLocks noGrp="1"/>
          </p:cNvSpPr>
          <p:nvPr>
            <p:ph type="ctrTitle"/>
          </p:nvPr>
        </p:nvSpPr>
        <p:spPr>
          <a:xfrm>
            <a:off x="2209800" y="3347540"/>
            <a:ext cx="7020464" cy="932870"/>
          </a:xfrm>
        </p:spPr>
        <p:txBody>
          <a:bodyPr>
            <a:noAutofit/>
          </a:bodyPr>
          <a:lstStyle/>
          <a:p>
            <a:pPr lvl="0"/>
            <a:r>
              <a:rPr lang="cs-CZ" sz="2800" b="1" dirty="0" smtClean="0">
                <a:solidFill>
                  <a:srgbClr val="0067AC"/>
                </a:solidFill>
                <a:latin typeface="Arial" pitchFamily="34"/>
                <a:cs typeface="Arial" pitchFamily="34"/>
              </a:rPr>
              <a:t>1. </a:t>
            </a:r>
            <a:r>
              <a:rPr lang="cs-CZ" sz="2800" b="1" dirty="0" smtClean="0">
                <a:solidFill>
                  <a:schemeClr val="accent1">
                    <a:lumMod val="75000"/>
                  </a:schemeClr>
                </a:solidFill>
                <a:latin typeface="Arial" pitchFamily="34"/>
                <a:cs typeface="Arial" pitchFamily="34"/>
              </a:rPr>
              <a:t>Zahájení</a:t>
            </a:r>
            <a:r>
              <a:rPr lang="cs-CZ" sz="2800" b="1" dirty="0">
                <a:solidFill>
                  <a:schemeClr val="accent1">
                    <a:lumMod val="75000"/>
                  </a:schemeClr>
                </a:solidFill>
                <a:latin typeface="Arial" pitchFamily="34"/>
                <a:cs typeface="Arial" pitchFamily="34"/>
              </a:rPr>
              <a:t>, </a:t>
            </a:r>
            <a:r>
              <a:rPr lang="cs-CZ" sz="2800" b="1" dirty="0" smtClean="0">
                <a:solidFill>
                  <a:schemeClr val="accent1">
                    <a:lumMod val="75000"/>
                  </a:schemeClr>
                </a:solidFill>
                <a:latin typeface="Arial" pitchFamily="34"/>
                <a:cs typeface="Arial" pitchFamily="34"/>
              </a:rPr>
              <a:t>schválení </a:t>
            </a:r>
            <a:r>
              <a:rPr lang="cs-CZ" sz="2800" b="1" dirty="0">
                <a:solidFill>
                  <a:schemeClr val="accent1">
                    <a:lumMod val="75000"/>
                  </a:schemeClr>
                </a:solidFill>
                <a:latin typeface="Arial" pitchFamily="34"/>
                <a:cs typeface="Arial" pitchFamily="34"/>
              </a:rPr>
              <a:t>programu</a:t>
            </a:r>
          </a:p>
        </p:txBody>
      </p:sp>
    </p:spTree>
    <p:extLst>
      <p:ext uri="{BB962C8B-B14F-4D97-AF65-F5344CB8AC3E}">
        <p14:creationId xmlns:p14="http://schemas.microsoft.com/office/powerpoint/2010/main" val="3209955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668" y="0"/>
            <a:ext cx="7514332" cy="6858000"/>
          </a:xfrm>
          <a:prstGeom prst="rect">
            <a:avLst/>
          </a:prstGeom>
        </p:spPr>
      </p:pic>
      <p:sp>
        <p:nvSpPr>
          <p:cNvPr id="2" name="Nadpis 1"/>
          <p:cNvSpPr txBox="1">
            <a:spLocks noGrp="1"/>
          </p:cNvSpPr>
          <p:nvPr>
            <p:ph type="title"/>
          </p:nvPr>
        </p:nvSpPr>
        <p:spPr>
          <a:xfrm>
            <a:off x="1736888" y="308088"/>
            <a:ext cx="8718223" cy="960440"/>
          </a:xfrm>
        </p:spPr>
        <p:txBody>
          <a:bodyPr>
            <a:normAutofit/>
          </a:bodyPr>
          <a:lstStyle/>
          <a:p>
            <a:pPr lvl="0" algn="ctr"/>
            <a:r>
              <a:rPr lang="cs-CZ" sz="3200" b="1" dirty="0" smtClean="0">
                <a:solidFill>
                  <a:prstClr val="black"/>
                </a:solidFill>
                <a:latin typeface="Arial" panose="020B0604020202020204" pitchFamily="34" charset="0"/>
                <a:cs typeface="Arial" panose="020B0604020202020204" pitchFamily="34" charset="0"/>
              </a:rPr>
              <a:t>Složení členů platformy Rozvoj potenciálu</a:t>
            </a:r>
            <a:endParaRPr lang="cs-CZ" sz="3200" b="1" dirty="0">
              <a:latin typeface="Arial" pitchFamily="34"/>
              <a:cs typeface="Arial" pitchFamily="34"/>
            </a:endParaRPr>
          </a:p>
        </p:txBody>
      </p:sp>
      <p:sp>
        <p:nvSpPr>
          <p:cNvPr id="3" name="Zástupný symbol pro obsah 2"/>
          <p:cNvSpPr txBox="1">
            <a:spLocks noGrp="1"/>
          </p:cNvSpPr>
          <p:nvPr>
            <p:ph idx="1"/>
          </p:nvPr>
        </p:nvSpPr>
        <p:spPr/>
        <p:txBody>
          <a:bodyPr>
            <a:normAutofit/>
          </a:bodyPr>
          <a:lstStyle/>
          <a:p>
            <a:pPr lvl="1"/>
            <a:endParaRPr lang="cs-CZ" dirty="0">
              <a:latin typeface="Arial" panose="020B0604020202020204" pitchFamily="34" charset="0"/>
              <a:cs typeface="Arial" panose="020B0604020202020204" pitchFamily="34" charset="0"/>
            </a:endParaRPr>
          </a:p>
          <a:p>
            <a:pPr marL="457200" lvl="1" indent="0">
              <a:buNone/>
            </a:pPr>
            <a:endParaRPr lang="cs-CZ" dirty="0" smtClean="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
        <p:nvSpPr>
          <p:cNvPr id="7" name="TextovéPole 6"/>
          <p:cNvSpPr txBox="1"/>
          <p:nvPr/>
        </p:nvSpPr>
        <p:spPr>
          <a:xfrm>
            <a:off x="838200" y="1457864"/>
            <a:ext cx="10686691" cy="341632"/>
          </a:xfrm>
          <a:prstGeom prst="rect">
            <a:avLst/>
          </a:prstGeom>
          <a:noFill/>
        </p:spPr>
        <p:txBody>
          <a:bodyPr wrap="square" rtlCol="0">
            <a:spAutoFit/>
          </a:bodyPr>
          <a:lstStyle/>
          <a:p>
            <a:pPr marL="228600" lvl="0" indent="-228600" algn="just" defTabSz="914400">
              <a:lnSpc>
                <a:spcPct val="90000"/>
              </a:lnSpc>
              <a:spcBef>
                <a:spcPts val="1000"/>
              </a:spcBef>
              <a:buFont typeface="Arial" panose="020B0604020202020204" pitchFamily="34" charset="0"/>
              <a:buChar char="•"/>
            </a:pPr>
            <a:endParaRPr lang="cs-CZ" b="1" dirty="0">
              <a:solidFill>
                <a:prstClr val="black"/>
              </a:solidFill>
              <a:latin typeface="Arial" panose="020B0604020202020204" pitchFamily="34" charset="0"/>
              <a:cs typeface="Arial" panose="020B0604020202020204" pitchFamily="34" charset="0"/>
            </a:endParaRPr>
          </a:p>
        </p:txBody>
      </p:sp>
      <p:graphicFrame>
        <p:nvGraphicFramePr>
          <p:cNvPr id="8" name="Tabulka 7"/>
          <p:cNvGraphicFramePr>
            <a:graphicFrameLocks noGrp="1"/>
          </p:cNvGraphicFramePr>
          <p:nvPr>
            <p:extLst>
              <p:ext uri="{D42A27DB-BD31-4B8C-83A1-F6EECF244321}">
                <p14:modId xmlns:p14="http://schemas.microsoft.com/office/powerpoint/2010/main" val="3091159615"/>
              </p:ext>
            </p:extLst>
          </p:nvPr>
        </p:nvGraphicFramePr>
        <p:xfrm>
          <a:off x="3260065" y="1281856"/>
          <a:ext cx="5842960" cy="5607789"/>
        </p:xfrm>
        <a:graphic>
          <a:graphicData uri="http://schemas.openxmlformats.org/drawingml/2006/table">
            <a:tbl>
              <a:tblPr firstRow="1" firstCol="1" bandRow="1">
                <a:tableStyleId>{5C22544A-7EE6-4342-B048-85BDC9FD1C3A}</a:tableStyleId>
              </a:tblPr>
              <a:tblGrid>
                <a:gridCol w="491499">
                  <a:extLst>
                    <a:ext uri="{9D8B030D-6E8A-4147-A177-3AD203B41FA5}">
                      <a16:colId xmlns:a16="http://schemas.microsoft.com/office/drawing/2014/main" val="1365571"/>
                    </a:ext>
                  </a:extLst>
                </a:gridCol>
                <a:gridCol w="2385680">
                  <a:extLst>
                    <a:ext uri="{9D8B030D-6E8A-4147-A177-3AD203B41FA5}">
                      <a16:colId xmlns:a16="http://schemas.microsoft.com/office/drawing/2014/main" val="413896060"/>
                    </a:ext>
                  </a:extLst>
                </a:gridCol>
                <a:gridCol w="2965781">
                  <a:extLst>
                    <a:ext uri="{9D8B030D-6E8A-4147-A177-3AD203B41FA5}">
                      <a16:colId xmlns:a16="http://schemas.microsoft.com/office/drawing/2014/main" val="2593064794"/>
                    </a:ext>
                  </a:extLst>
                </a:gridCol>
              </a:tblGrid>
              <a:tr h="181751">
                <a:tc>
                  <a:txBody>
                    <a:bodyPr/>
                    <a:lstStyle/>
                    <a:p>
                      <a:pPr algn="ctr">
                        <a:lnSpc>
                          <a:spcPct val="115000"/>
                        </a:lnSpc>
                        <a:spcAft>
                          <a:spcPts val="0"/>
                        </a:spcAft>
                      </a:pPr>
                      <a:r>
                        <a:rPr lang="cs-CZ" sz="1050">
                          <a:effectLst/>
                          <a:latin typeface="Arial" panose="020B0604020202020204" pitchFamily="34" charset="0"/>
                          <a:cs typeface="Arial" panose="020B0604020202020204" pitchFamily="34" charset="0"/>
                        </a:rPr>
                        <a:t> </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gn="ctr">
                        <a:lnSpc>
                          <a:spcPct val="150000"/>
                        </a:lnSpc>
                        <a:spcAft>
                          <a:spcPts val="0"/>
                        </a:spcAft>
                      </a:pPr>
                      <a:r>
                        <a:rPr lang="cs-CZ" sz="1050" dirty="0">
                          <a:effectLst/>
                          <a:latin typeface="Arial" panose="020B0604020202020204" pitchFamily="34" charset="0"/>
                          <a:cs typeface="Arial" panose="020B0604020202020204" pitchFamily="34" charset="0"/>
                        </a:rPr>
                        <a:t>Jméno a přímení </a:t>
                      </a:r>
                    </a:p>
                  </a:txBody>
                  <a:tcPr marL="44401" marR="44401" marT="0" marB="0" anchor="ctr" anchorCtr="1"/>
                </a:tc>
                <a:tc>
                  <a:txBody>
                    <a:bodyPr/>
                    <a:lstStyle/>
                    <a:p>
                      <a:pPr algn="ctr">
                        <a:lnSpc>
                          <a:spcPct val="150000"/>
                        </a:lnSpc>
                        <a:spcAft>
                          <a:spcPts val="0"/>
                        </a:spcAft>
                      </a:pPr>
                      <a:r>
                        <a:rPr lang="cs-CZ" sz="1050" dirty="0">
                          <a:effectLst/>
                          <a:latin typeface="Arial" panose="020B0604020202020204" pitchFamily="34" charset="0"/>
                          <a:cs typeface="Arial" panose="020B0604020202020204" pitchFamily="34" charset="0"/>
                        </a:rPr>
                        <a:t>Instituce </a:t>
                      </a:r>
                    </a:p>
                  </a:txBody>
                  <a:tcPr marL="44401" marR="44401" marT="0" marB="0" anchor="ctr" anchorCtr="1"/>
                </a:tc>
                <a:extLst>
                  <a:ext uri="{0D108BD9-81ED-4DB2-BD59-A6C34878D82A}">
                    <a16:rowId xmlns:a16="http://schemas.microsoft.com/office/drawing/2014/main" val="3323354836"/>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Mgr. Lukáš Vlček</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KCVJŠ</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3300075412"/>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2.</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PhDr. Lucie Rohlíková, Ph.D.</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ZČU</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367872802"/>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3.</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Veronika Menčíková</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NPI</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2610682574"/>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4.</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Ing. Eva Rojíková</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RRA PK</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339052348"/>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5.</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Mgr. Zuzana Sahulová</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RRA PK</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3942536044"/>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6.</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Renata </a:t>
                      </a:r>
                      <a:r>
                        <a:rPr lang="cs-CZ" sz="1000" dirty="0" err="1">
                          <a:effectLst/>
                          <a:latin typeface="Arial" panose="020B0604020202020204" pitchFamily="34" charset="0"/>
                          <a:cs typeface="Arial" panose="020B0604020202020204" pitchFamily="34" charset="0"/>
                        </a:rPr>
                        <a:t>Panzerová</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OSV KÚPK</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1212957031"/>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7.</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Bc. Eva </a:t>
                      </a:r>
                      <a:r>
                        <a:rPr lang="cs-CZ" sz="1000" dirty="0" err="1">
                          <a:effectLst/>
                          <a:latin typeface="Arial" panose="020B0604020202020204" pitchFamily="34" charset="0"/>
                          <a:cs typeface="Arial" panose="020B0604020202020204" pitchFamily="34" charset="0"/>
                        </a:rPr>
                        <a:t>Tischlerová</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SVČ Radovánek</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2876703823"/>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8.</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RNDr. Petr Pokorný</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NPI</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2990645841"/>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9.</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Pavla Chocholová</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NPI</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1154246423"/>
                  </a:ext>
                </a:extLst>
              </a:tr>
              <a:tr h="287414">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10.</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RNDr. Mgr. Zdeňka Chocholoušková, Ph.D.</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NPI</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156469876"/>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11.</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RNDr. Pavel Vlach, Ph.D.</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Gymnázium a SOŠ Rokycany</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3259752754"/>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12.</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Ing. Jitka Maulová</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SPŠ stavební, Plzeň</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2446405588"/>
                  </a:ext>
                </a:extLst>
              </a:tr>
              <a:tr h="287414">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13.</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Eliška Kloudová</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Pedagogicko-psychologická poradna Plzeň</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1785636630"/>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14.</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Markéta Lorenzová</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Gymnázium a SOŠ Plasy</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2867598785"/>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15.</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Ing. Zdeněk Mužík</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KHK v PK</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4212326772"/>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16.</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Bc. Hana Stýblová</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ZŠ a MŠ Plzeň-</a:t>
                      </a:r>
                      <a:r>
                        <a:rPr lang="cs-CZ" sz="1000" dirty="0" err="1">
                          <a:effectLst/>
                          <a:latin typeface="Arial" panose="020B0604020202020204" pitchFamily="34" charset="0"/>
                          <a:cs typeface="Arial" panose="020B0604020202020204" pitchFamily="34" charset="0"/>
                        </a:rPr>
                        <a:t>Božkov</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14568483"/>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17.</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Jana Mazancová</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ZŠ a OŠ Horšovský Týn</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1526056196"/>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18.</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Šárka Káňová, Ph.D.</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ZČU</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1437692998"/>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19.</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PaedDr. Antonín Herrmann</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Masarykova ZŠ Plzeň</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1869836016"/>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20.</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Bc. Pavla Adamcová</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MAS Radbuza</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2350911738"/>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21.</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Ing. Michaela Svobodová</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err="1">
                          <a:effectLst/>
                          <a:latin typeface="Arial" panose="020B0604020202020204" pitchFamily="34" charset="0"/>
                          <a:cs typeface="Arial" panose="020B0604020202020204" pitchFamily="34" charset="0"/>
                        </a:rPr>
                        <a:t>InfoKariéra</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1810443828"/>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22.</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Dagmar Pelesná</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err="1">
                          <a:effectLst/>
                          <a:latin typeface="Arial" panose="020B0604020202020204" pitchFamily="34" charset="0"/>
                          <a:cs typeface="Arial" panose="020B0604020202020204" pitchFamily="34" charset="0"/>
                        </a:rPr>
                        <a:t>InfoKariéra</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32125033"/>
                  </a:ext>
                </a:extLst>
              </a:tr>
              <a:tr h="287414">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23.</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Jana Brabcová</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Asociace institucí vzdělávání dospělých ČR, </a:t>
                      </a:r>
                      <a:r>
                        <a:rPr lang="cs-CZ" sz="1000" dirty="0" err="1">
                          <a:effectLst/>
                          <a:latin typeface="Arial" panose="020B0604020202020204" pitchFamily="34" charset="0"/>
                          <a:cs typeface="Arial" panose="020B0604020202020204" pitchFamily="34" charset="0"/>
                        </a:rPr>
                        <a:t>o.s</a:t>
                      </a:r>
                      <a:r>
                        <a:rPr lang="cs-CZ" sz="1000" dirty="0">
                          <a:effectLst/>
                          <a:latin typeface="Arial" panose="020B0604020202020204" pitchFamily="34" charset="0"/>
                          <a:cs typeface="Arial" panose="020B0604020202020204" pitchFamily="34" charset="0"/>
                        </a:rPr>
                        <a:t>.</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3168507864"/>
                  </a:ext>
                </a:extLst>
              </a:tr>
              <a:tr h="197857">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24.</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Miroslava Haplová</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Člověk v tísni</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1354485646"/>
                  </a:ext>
                </a:extLst>
              </a:tr>
              <a:tr h="287414">
                <a:tc>
                  <a:txBody>
                    <a:bodyPr/>
                    <a:lstStyle/>
                    <a:p>
                      <a:pPr algn="ctr">
                        <a:lnSpc>
                          <a:spcPct val="115000"/>
                        </a:lnSpc>
                        <a:spcAft>
                          <a:spcPts val="0"/>
                        </a:spcAft>
                      </a:pPr>
                      <a:r>
                        <a:rPr lang="cs-CZ" sz="1000" dirty="0">
                          <a:effectLst/>
                          <a:latin typeface="Arial" panose="020B0604020202020204" pitchFamily="34" charset="0"/>
                          <a:cs typeface="Arial" panose="020B0604020202020204" pitchFamily="34" charset="0"/>
                        </a:rPr>
                        <a:t>25.</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PhDr. Ladislava Šlajchová, Ph.D.</a:t>
                      </a:r>
                      <a:endParaRPr lang="cs-CZ" sz="105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ČŠI Plzeňský inspektorát</a:t>
                      </a:r>
                      <a:endParaRPr lang="cs-CZ" sz="1050" dirty="0">
                        <a:effectLst/>
                        <a:latin typeface="Arial" panose="020B0604020202020204" pitchFamily="34" charset="0"/>
                        <a:ea typeface="Calibri" panose="020F0502020204030204" pitchFamily="34" charset="0"/>
                        <a:cs typeface="Arial" panose="020B0604020202020204" pitchFamily="34" charset="0"/>
                      </a:endParaRPr>
                    </a:p>
                  </a:txBody>
                  <a:tcPr marL="44401" marR="44401" marT="0" marB="0"/>
                </a:tc>
                <a:extLst>
                  <a:ext uri="{0D108BD9-81ED-4DB2-BD59-A6C34878D82A}">
                    <a16:rowId xmlns:a16="http://schemas.microsoft.com/office/drawing/2014/main" val="1263090761"/>
                  </a:ext>
                </a:extLst>
              </a:tr>
            </a:tbl>
          </a:graphicData>
        </a:graphic>
      </p:graphicFrame>
    </p:spTree>
    <p:extLst>
      <p:ext uri="{BB962C8B-B14F-4D97-AF65-F5344CB8AC3E}">
        <p14:creationId xmlns:p14="http://schemas.microsoft.com/office/powerpoint/2010/main" val="272805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668" y="0"/>
            <a:ext cx="7514332" cy="6858000"/>
          </a:xfrm>
          <a:prstGeom prst="rect">
            <a:avLst/>
          </a:prstGeom>
        </p:spPr>
      </p:pic>
      <p:sp>
        <p:nvSpPr>
          <p:cNvPr id="2" name="Nadpis 1"/>
          <p:cNvSpPr txBox="1">
            <a:spLocks noGrp="1"/>
          </p:cNvSpPr>
          <p:nvPr>
            <p:ph type="title"/>
          </p:nvPr>
        </p:nvSpPr>
        <p:spPr>
          <a:xfrm>
            <a:off x="1736888" y="308088"/>
            <a:ext cx="8718223" cy="960440"/>
          </a:xfrm>
        </p:spPr>
        <p:txBody>
          <a:bodyPr>
            <a:normAutofit/>
          </a:bodyPr>
          <a:lstStyle/>
          <a:p>
            <a:pPr lvl="0" algn="ctr"/>
            <a:r>
              <a:rPr lang="cs-CZ" sz="3200" b="1" dirty="0" smtClean="0">
                <a:solidFill>
                  <a:prstClr val="black"/>
                </a:solidFill>
                <a:latin typeface="Arial" panose="020B0604020202020204" pitchFamily="34" charset="0"/>
                <a:cs typeface="Arial" panose="020B0604020202020204" pitchFamily="34" charset="0"/>
              </a:rPr>
              <a:t>Složení členů platformy Gramotnosti</a:t>
            </a:r>
            <a:endParaRPr lang="cs-CZ" sz="3200" b="1" dirty="0">
              <a:latin typeface="Arial" pitchFamily="34"/>
              <a:cs typeface="Arial" pitchFamily="34"/>
            </a:endParaRPr>
          </a:p>
        </p:txBody>
      </p:sp>
      <p:sp>
        <p:nvSpPr>
          <p:cNvPr id="3" name="Zástupný symbol pro obsah 2"/>
          <p:cNvSpPr txBox="1">
            <a:spLocks noGrp="1"/>
          </p:cNvSpPr>
          <p:nvPr>
            <p:ph idx="1"/>
          </p:nvPr>
        </p:nvSpPr>
        <p:spPr/>
        <p:txBody>
          <a:bodyPr>
            <a:normAutofit/>
          </a:bodyPr>
          <a:lstStyle/>
          <a:p>
            <a:pPr lvl="1"/>
            <a:endParaRPr lang="cs-CZ" dirty="0">
              <a:latin typeface="Arial" panose="020B0604020202020204" pitchFamily="34" charset="0"/>
              <a:cs typeface="Arial" panose="020B0604020202020204" pitchFamily="34" charset="0"/>
            </a:endParaRPr>
          </a:p>
          <a:p>
            <a:pPr marL="457200" lvl="1" indent="0">
              <a:buNone/>
            </a:pPr>
            <a:endParaRPr lang="cs-CZ" dirty="0" smtClean="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
        <p:nvSpPr>
          <p:cNvPr id="7" name="TextovéPole 6"/>
          <p:cNvSpPr txBox="1"/>
          <p:nvPr/>
        </p:nvSpPr>
        <p:spPr>
          <a:xfrm>
            <a:off x="838200" y="1457864"/>
            <a:ext cx="10686691" cy="341632"/>
          </a:xfrm>
          <a:prstGeom prst="rect">
            <a:avLst/>
          </a:prstGeom>
          <a:noFill/>
        </p:spPr>
        <p:txBody>
          <a:bodyPr wrap="square" rtlCol="0">
            <a:spAutoFit/>
          </a:bodyPr>
          <a:lstStyle/>
          <a:p>
            <a:pPr marL="228600" lvl="0" indent="-228600" algn="just" defTabSz="914400">
              <a:lnSpc>
                <a:spcPct val="90000"/>
              </a:lnSpc>
              <a:spcBef>
                <a:spcPts val="1000"/>
              </a:spcBef>
              <a:buFont typeface="Arial" panose="020B0604020202020204" pitchFamily="34" charset="0"/>
              <a:buChar char="•"/>
            </a:pPr>
            <a:endParaRPr lang="cs-CZ" b="1" dirty="0">
              <a:solidFill>
                <a:prstClr val="black"/>
              </a:solidFill>
              <a:latin typeface="Arial" panose="020B0604020202020204" pitchFamily="34" charset="0"/>
              <a:cs typeface="Arial" panose="020B0604020202020204" pitchFamily="34" charset="0"/>
            </a:endParaRPr>
          </a:p>
        </p:txBody>
      </p:sp>
      <p:graphicFrame>
        <p:nvGraphicFramePr>
          <p:cNvPr id="8" name="Tabulka 7"/>
          <p:cNvGraphicFramePr>
            <a:graphicFrameLocks noGrp="1"/>
          </p:cNvGraphicFramePr>
          <p:nvPr>
            <p:extLst>
              <p:ext uri="{D42A27DB-BD31-4B8C-83A1-F6EECF244321}">
                <p14:modId xmlns:p14="http://schemas.microsoft.com/office/powerpoint/2010/main" val="681112045"/>
              </p:ext>
            </p:extLst>
          </p:nvPr>
        </p:nvGraphicFramePr>
        <p:xfrm>
          <a:off x="2945764" y="1294657"/>
          <a:ext cx="6300470" cy="5494326"/>
        </p:xfrm>
        <a:graphic>
          <a:graphicData uri="http://schemas.openxmlformats.org/drawingml/2006/table">
            <a:tbl>
              <a:tblPr firstRow="1" firstCol="1" bandRow="1">
                <a:tableStyleId>{5C22544A-7EE6-4342-B048-85BDC9FD1C3A}</a:tableStyleId>
              </a:tblPr>
              <a:tblGrid>
                <a:gridCol w="403139">
                  <a:extLst>
                    <a:ext uri="{9D8B030D-6E8A-4147-A177-3AD203B41FA5}">
                      <a16:colId xmlns:a16="http://schemas.microsoft.com/office/drawing/2014/main" val="3846160213"/>
                    </a:ext>
                  </a:extLst>
                </a:gridCol>
                <a:gridCol w="2062591">
                  <a:extLst>
                    <a:ext uri="{9D8B030D-6E8A-4147-A177-3AD203B41FA5}">
                      <a16:colId xmlns:a16="http://schemas.microsoft.com/office/drawing/2014/main" val="3927352428"/>
                    </a:ext>
                  </a:extLst>
                </a:gridCol>
                <a:gridCol w="3834740">
                  <a:extLst>
                    <a:ext uri="{9D8B030D-6E8A-4147-A177-3AD203B41FA5}">
                      <a16:colId xmlns:a16="http://schemas.microsoft.com/office/drawing/2014/main" val="3791004324"/>
                    </a:ext>
                  </a:extLst>
                </a:gridCol>
              </a:tblGrid>
              <a:tr h="307942">
                <a:tc>
                  <a:txBody>
                    <a:bodyPr/>
                    <a:lstStyle/>
                    <a:p>
                      <a:pPr algn="ctr">
                        <a:lnSpc>
                          <a:spcPct val="115000"/>
                        </a:lnSpc>
                        <a:spcAft>
                          <a:spcPts val="0"/>
                        </a:spcAft>
                      </a:pPr>
                      <a:r>
                        <a:rPr lang="cs-CZ" sz="1100">
                          <a:effectLst/>
                          <a:latin typeface="Arial" panose="020B0604020202020204" pitchFamily="34" charset="0"/>
                          <a:cs typeface="Arial" panose="020B0604020202020204" pitchFamily="34" charset="0"/>
                        </a:rPr>
                        <a:t> </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0"/>
                        </a:spcAft>
                      </a:pPr>
                      <a:r>
                        <a:rPr lang="cs-CZ" sz="1100">
                          <a:effectLst/>
                          <a:latin typeface="Arial" panose="020B0604020202020204" pitchFamily="34" charset="0"/>
                          <a:cs typeface="Arial" panose="020B0604020202020204" pitchFamily="34" charset="0"/>
                        </a:rPr>
                        <a:t>Jméno a přímení </a:t>
                      </a:r>
                    </a:p>
                  </a:txBody>
                  <a:tcPr marL="68580" marR="68580" marT="0" marB="0" anchor="ctr"/>
                </a:tc>
                <a:tc>
                  <a:txBody>
                    <a:bodyPr/>
                    <a:lstStyle/>
                    <a:p>
                      <a:pPr algn="ctr">
                        <a:lnSpc>
                          <a:spcPct val="150000"/>
                        </a:lnSpc>
                        <a:spcAft>
                          <a:spcPts val="0"/>
                        </a:spcAft>
                      </a:pPr>
                      <a:r>
                        <a:rPr lang="cs-CZ" sz="1100">
                          <a:effectLst/>
                          <a:latin typeface="Arial" panose="020B0604020202020204" pitchFamily="34" charset="0"/>
                          <a:cs typeface="Arial" panose="020B0604020202020204" pitchFamily="34" charset="0"/>
                        </a:rPr>
                        <a:t>Instituce </a:t>
                      </a:r>
                    </a:p>
                  </a:txBody>
                  <a:tcPr marL="68580" marR="68580" marT="0" marB="0"/>
                </a:tc>
                <a:extLst>
                  <a:ext uri="{0D108BD9-81ED-4DB2-BD59-A6C34878D82A}">
                    <a16:rowId xmlns:a16="http://schemas.microsoft.com/office/drawing/2014/main" val="907697135"/>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Petra Duspívová Hlávková</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NPI</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03287447"/>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2.</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Ing. Eva Rojíková</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RRA PK</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22908411"/>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3.</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Marcel Gondorčín</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RRA PK</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37504506"/>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4.</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Lukáš Vlček</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KCVJŠ</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14503714"/>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5.</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Bc. Pavla Adamcová</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MAS Radbuza, z.s.</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29447635"/>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6.</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Pavla Chocholová</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NPI</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78908381"/>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7.</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RNDr. Pavel Vlach, Ph.D.</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Gymnázium a SOŠ Rokycany</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51826366"/>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8.</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Ing. Jitka Maulová</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SPŠ stavební, Plzeň</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82800610"/>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9.</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Šárka Čechurová</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Pedagogicko-psychologická poradna Plzeň</a:t>
                      </a:r>
                      <a:endParaRPr lang="cs-CZ"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37119906"/>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10.</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Aleš Janoušek </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Gymnázium Luďka Pika, Plzeň</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72609911"/>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11.</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Václav Vogeltanz</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Gymnázium Jar. Vrchlického, Klatovy</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7369100"/>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12.</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Ing. Zdeněk Mužík</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KHK v PK</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4511563"/>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13.</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doc. Ladislav Čepička, Ph.D.</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ZČU</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15806886"/>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14.</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Ing. Petra Radová</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ZŠ Montessori Plzeň</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64274283"/>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15.</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Martin Milota, PGCE</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ČŠI Plzeňský inspektorát</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15227016"/>
                  </a:ext>
                </a:extLst>
              </a:tr>
              <a:tr h="324149">
                <a:tc>
                  <a:txBody>
                    <a:bodyPr/>
                    <a:lstStyle/>
                    <a:p>
                      <a:pPr algn="ctr">
                        <a:lnSpc>
                          <a:spcPct val="115000"/>
                        </a:lnSpc>
                        <a:spcAft>
                          <a:spcPts val="0"/>
                        </a:spcAft>
                      </a:pPr>
                      <a:r>
                        <a:rPr lang="cs-CZ" sz="1000">
                          <a:effectLst/>
                          <a:latin typeface="Arial" panose="020B0604020202020204" pitchFamily="34" charset="0"/>
                          <a:cs typeface="Arial" panose="020B0604020202020204" pitchFamily="34" charset="0"/>
                        </a:rPr>
                        <a:t>16.</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a:effectLst/>
                          <a:latin typeface="Arial" panose="020B0604020202020204" pitchFamily="34" charset="0"/>
                          <a:cs typeface="Arial" panose="020B0604020202020204" pitchFamily="34" charset="0"/>
                        </a:rPr>
                        <a:t>Mgr. Jindřich Terč</a:t>
                      </a:r>
                      <a:endParaRPr lang="cs-CZ"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cs-CZ" sz="1000" dirty="0">
                          <a:effectLst/>
                          <a:latin typeface="Arial" panose="020B0604020202020204" pitchFamily="34" charset="0"/>
                          <a:cs typeface="Arial" panose="020B0604020202020204" pitchFamily="34" charset="0"/>
                        </a:rPr>
                        <a:t>ZŠ, MŠ Stod</a:t>
                      </a:r>
                      <a:endParaRPr lang="cs-CZ"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90193928"/>
                  </a:ext>
                </a:extLst>
              </a:tr>
            </a:tbl>
          </a:graphicData>
        </a:graphic>
      </p:graphicFrame>
    </p:spTree>
    <p:extLst>
      <p:ext uri="{BB962C8B-B14F-4D97-AF65-F5344CB8AC3E}">
        <p14:creationId xmlns:p14="http://schemas.microsoft.com/office/powerpoint/2010/main" val="189756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668" y="0"/>
            <a:ext cx="7514332" cy="6858000"/>
          </a:xfrm>
          <a:prstGeom prst="rect">
            <a:avLst/>
          </a:prstGeom>
        </p:spPr>
      </p:pic>
      <p:sp>
        <p:nvSpPr>
          <p:cNvPr id="2" name="Nadpis 1"/>
          <p:cNvSpPr txBox="1">
            <a:spLocks noGrp="1"/>
          </p:cNvSpPr>
          <p:nvPr>
            <p:ph type="title"/>
          </p:nvPr>
        </p:nvSpPr>
        <p:spPr>
          <a:xfrm>
            <a:off x="1981199" y="274640"/>
            <a:ext cx="8718223" cy="960440"/>
          </a:xfrm>
        </p:spPr>
        <p:txBody>
          <a:bodyPr>
            <a:normAutofit/>
          </a:bodyPr>
          <a:lstStyle/>
          <a:p>
            <a:pPr lvl="0" algn="ctr"/>
            <a:r>
              <a:rPr lang="cs-CZ" sz="3200" b="1" dirty="0" smtClean="0">
                <a:latin typeface="Arial" pitchFamily="34"/>
                <a:cs typeface="Arial" pitchFamily="34"/>
              </a:rPr>
              <a:t>Harmonogram akčního plánování</a:t>
            </a:r>
            <a:endParaRPr lang="cs-CZ" sz="3200" b="1" dirty="0">
              <a:latin typeface="Arial" pitchFamily="34"/>
              <a:cs typeface="Arial" pitchFamily="34"/>
            </a:endParaRPr>
          </a:p>
        </p:txBody>
      </p:sp>
      <p:sp>
        <p:nvSpPr>
          <p:cNvPr id="3" name="Zástupný symbol pro obsah 2"/>
          <p:cNvSpPr txBox="1">
            <a:spLocks noGrp="1"/>
          </p:cNvSpPr>
          <p:nvPr>
            <p:ph idx="1"/>
          </p:nvPr>
        </p:nvSpPr>
        <p:spPr>
          <a:xfrm>
            <a:off x="838199" y="1825625"/>
            <a:ext cx="10872878" cy="4454405"/>
          </a:xfrm>
        </p:spPr>
        <p:txBody>
          <a:bodyPr>
            <a:normAutofit/>
          </a:bodyPr>
          <a:lstStyle/>
          <a:p>
            <a:pPr lvl="1"/>
            <a:endParaRPr lang="cs-CZ" dirty="0">
              <a:latin typeface="Arial" panose="020B0604020202020204" pitchFamily="34" charset="0"/>
              <a:cs typeface="Arial" panose="020B0604020202020204" pitchFamily="34" charset="0"/>
            </a:endParaRPr>
          </a:p>
          <a:p>
            <a:pPr marL="457200" lvl="1" indent="0">
              <a:buNone/>
            </a:pPr>
            <a:endParaRPr lang="cs-CZ" dirty="0" smtClean="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
        <p:nvSpPr>
          <p:cNvPr id="8" name="Zástupný symbol pro obsah 2"/>
          <p:cNvSpPr txBox="1">
            <a:spLocks/>
          </p:cNvSpPr>
          <p:nvPr/>
        </p:nvSpPr>
        <p:spPr>
          <a:xfrm>
            <a:off x="480922" y="1645254"/>
            <a:ext cx="11230155" cy="4841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buFont typeface="Arial" panose="020B0604020202020204" pitchFamily="34" charset="0"/>
              <a:buNone/>
            </a:pPr>
            <a:endParaRPr lang="cs-CZ" sz="2000" dirty="0" smtClean="0">
              <a:latin typeface="Arial" panose="020B0604020202020204" pitchFamily="34" charset="0"/>
              <a:cs typeface="Arial" panose="020B0604020202020204" pitchFamily="34" charset="0"/>
            </a:endParaRPr>
          </a:p>
          <a:p>
            <a:endParaRPr lang="cs-CZ" dirty="0"/>
          </a:p>
        </p:txBody>
      </p:sp>
      <p:sp>
        <p:nvSpPr>
          <p:cNvPr id="7" name="Obdélník 6"/>
          <p:cNvSpPr/>
          <p:nvPr/>
        </p:nvSpPr>
        <p:spPr>
          <a:xfrm>
            <a:off x="7237737" y="2353915"/>
            <a:ext cx="2763344" cy="4553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cs-CZ" dirty="0" smtClean="0"/>
              <a:t>Dlouhodobý záměr 24-28</a:t>
            </a:r>
            <a:endParaRPr lang="cs-CZ" dirty="0"/>
          </a:p>
        </p:txBody>
      </p:sp>
      <p:sp>
        <p:nvSpPr>
          <p:cNvPr id="9" name="Nadpis snímku">
            <a:extLst>
              <a:ext uri="{FF2B5EF4-FFF2-40B4-BE49-F238E27FC236}">
                <a16:creationId xmlns:a16="http://schemas.microsoft.com/office/drawing/2014/main" id="{82336B3C-0982-49C2-85B3-D4D69E435900}"/>
              </a:ext>
            </a:extLst>
          </p:cNvPr>
          <p:cNvSpPr txBox="1">
            <a:spLocks/>
          </p:cNvSpPr>
          <p:nvPr/>
        </p:nvSpPr>
        <p:spPr>
          <a:xfrm>
            <a:off x="432000" y="432000"/>
            <a:ext cx="11340000" cy="54000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dirty="0"/>
          </a:p>
        </p:txBody>
      </p:sp>
      <p:grpSp>
        <p:nvGrpSpPr>
          <p:cNvPr id="10" name="Časová osa" title="Časová osa">
            <a:extLst>
              <a:ext uri="{FF2B5EF4-FFF2-40B4-BE49-F238E27FC236}">
                <a16:creationId xmlns:a16="http://schemas.microsoft.com/office/drawing/2014/main" id="{2293A239-C3C0-406B-A6DC-32FAE6832C82}"/>
              </a:ext>
            </a:extLst>
          </p:cNvPr>
          <p:cNvGrpSpPr/>
          <p:nvPr/>
        </p:nvGrpSpPr>
        <p:grpSpPr>
          <a:xfrm>
            <a:off x="1604513" y="5005760"/>
            <a:ext cx="9705450" cy="533247"/>
            <a:chOff x="1510890" y="5519804"/>
            <a:chExt cx="9932418" cy="533247"/>
          </a:xfrm>
        </p:grpSpPr>
        <p:grpSp>
          <p:nvGrpSpPr>
            <p:cNvPr id="11" name="Skupina 10" title="Časová osa">
              <a:extLst>
                <a:ext uri="{FF2B5EF4-FFF2-40B4-BE49-F238E27FC236}">
                  <a16:creationId xmlns:a16="http://schemas.microsoft.com/office/drawing/2014/main" id="{AE365AE6-FB72-4992-B49A-329155F31934}"/>
                </a:ext>
              </a:extLst>
            </p:cNvPr>
            <p:cNvGrpSpPr/>
            <p:nvPr/>
          </p:nvGrpSpPr>
          <p:grpSpPr>
            <a:xfrm>
              <a:off x="1528450" y="5519804"/>
              <a:ext cx="9914858" cy="165471"/>
              <a:chOff x="1528450" y="3346265"/>
              <a:chExt cx="9914858" cy="165471"/>
            </a:xfrm>
          </p:grpSpPr>
          <p:cxnSp>
            <p:nvCxnSpPr>
              <p:cNvPr id="29" name="Přímá spojnice se šipkou 28">
                <a:extLst>
                  <a:ext uri="{FF2B5EF4-FFF2-40B4-BE49-F238E27FC236}">
                    <a16:creationId xmlns:a16="http://schemas.microsoft.com/office/drawing/2014/main" id="{D8436AB7-777F-4E2A-9443-A66E25822F8A}"/>
                  </a:ext>
                </a:extLst>
              </p:cNvPr>
              <p:cNvCxnSpPr>
                <a:cxnSpLocks/>
              </p:cNvCxnSpPr>
              <p:nvPr/>
            </p:nvCxnSpPr>
            <p:spPr>
              <a:xfrm>
                <a:off x="1528450" y="3429000"/>
                <a:ext cx="9914858"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Přímá spojnice 30">
                <a:extLst>
                  <a:ext uri="{FF2B5EF4-FFF2-40B4-BE49-F238E27FC236}">
                    <a16:creationId xmlns:a16="http://schemas.microsoft.com/office/drawing/2014/main" id="{3E9CA8B8-1F78-45CA-B7BB-8FD11A969E80}"/>
                  </a:ext>
                </a:extLst>
              </p:cNvPr>
              <p:cNvCxnSpPr>
                <a:cxnSpLocks/>
              </p:cNvCxnSpPr>
              <p:nvPr/>
            </p:nvCxnSpPr>
            <p:spPr>
              <a:xfrm>
                <a:off x="171486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2" name="Přímá spojnice 31">
                <a:extLst>
                  <a:ext uri="{FF2B5EF4-FFF2-40B4-BE49-F238E27FC236}">
                    <a16:creationId xmlns:a16="http://schemas.microsoft.com/office/drawing/2014/main" id="{095D6F0B-DF34-40DB-AB6A-1DF127E26984}"/>
                  </a:ext>
                </a:extLst>
              </p:cNvPr>
              <p:cNvCxnSpPr>
                <a:cxnSpLocks/>
              </p:cNvCxnSpPr>
              <p:nvPr/>
            </p:nvCxnSpPr>
            <p:spPr>
              <a:xfrm>
                <a:off x="2362260"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3" name="Přímá spojnice 32">
                <a:extLst>
                  <a:ext uri="{FF2B5EF4-FFF2-40B4-BE49-F238E27FC236}">
                    <a16:creationId xmlns:a16="http://schemas.microsoft.com/office/drawing/2014/main" id="{4B8B0E64-F638-410E-B55B-23FF670F97FA}"/>
                  </a:ext>
                </a:extLst>
              </p:cNvPr>
              <p:cNvCxnSpPr>
                <a:cxnSpLocks/>
              </p:cNvCxnSpPr>
              <p:nvPr/>
            </p:nvCxnSpPr>
            <p:spPr>
              <a:xfrm>
                <a:off x="3009652"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4" name="Přímá spojnice 33">
                <a:extLst>
                  <a:ext uri="{FF2B5EF4-FFF2-40B4-BE49-F238E27FC236}">
                    <a16:creationId xmlns:a16="http://schemas.microsoft.com/office/drawing/2014/main" id="{AF8B8BAA-B7B7-419D-B159-3760CB7AE576}"/>
                  </a:ext>
                </a:extLst>
              </p:cNvPr>
              <p:cNvCxnSpPr>
                <a:cxnSpLocks/>
              </p:cNvCxnSpPr>
              <p:nvPr/>
            </p:nvCxnSpPr>
            <p:spPr>
              <a:xfrm>
                <a:off x="3657044" y="3346265"/>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5" name="Přímá spojnice 34">
                <a:extLst>
                  <a:ext uri="{FF2B5EF4-FFF2-40B4-BE49-F238E27FC236}">
                    <a16:creationId xmlns:a16="http://schemas.microsoft.com/office/drawing/2014/main" id="{8CEE23F6-603B-4DB5-A968-8F086AA2AF53}"/>
                  </a:ext>
                </a:extLst>
              </p:cNvPr>
              <p:cNvCxnSpPr>
                <a:cxnSpLocks/>
              </p:cNvCxnSpPr>
              <p:nvPr/>
            </p:nvCxnSpPr>
            <p:spPr>
              <a:xfrm>
                <a:off x="430443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6" name="Přímá spojnice 35">
                <a:extLst>
                  <a:ext uri="{FF2B5EF4-FFF2-40B4-BE49-F238E27FC236}">
                    <a16:creationId xmlns:a16="http://schemas.microsoft.com/office/drawing/2014/main" id="{B0EC7A32-A13D-40FD-8FCB-9A2616556D19}"/>
                  </a:ext>
                </a:extLst>
              </p:cNvPr>
              <p:cNvCxnSpPr>
                <a:cxnSpLocks/>
              </p:cNvCxnSpPr>
              <p:nvPr/>
            </p:nvCxnSpPr>
            <p:spPr>
              <a:xfrm>
                <a:off x="495182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7" name="Přímá spojnice 36">
                <a:extLst>
                  <a:ext uri="{FF2B5EF4-FFF2-40B4-BE49-F238E27FC236}">
                    <a16:creationId xmlns:a16="http://schemas.microsoft.com/office/drawing/2014/main" id="{662638A0-3098-431F-BE5E-612EF4623E02}"/>
                  </a:ext>
                </a:extLst>
              </p:cNvPr>
              <p:cNvCxnSpPr>
                <a:cxnSpLocks/>
              </p:cNvCxnSpPr>
              <p:nvPr/>
            </p:nvCxnSpPr>
            <p:spPr>
              <a:xfrm>
                <a:off x="5599220"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8" name="Přímá spojnice 37">
                <a:extLst>
                  <a:ext uri="{FF2B5EF4-FFF2-40B4-BE49-F238E27FC236}">
                    <a16:creationId xmlns:a16="http://schemas.microsoft.com/office/drawing/2014/main" id="{521F9259-091E-4E50-AC57-3FA326D587DF}"/>
                  </a:ext>
                </a:extLst>
              </p:cNvPr>
              <p:cNvCxnSpPr>
                <a:cxnSpLocks/>
              </p:cNvCxnSpPr>
              <p:nvPr/>
            </p:nvCxnSpPr>
            <p:spPr>
              <a:xfrm>
                <a:off x="6246612" y="3346265"/>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9" name="Přímá spojnice 38">
                <a:extLst>
                  <a:ext uri="{FF2B5EF4-FFF2-40B4-BE49-F238E27FC236}">
                    <a16:creationId xmlns:a16="http://schemas.microsoft.com/office/drawing/2014/main" id="{FB681480-BC34-4FA5-A187-0898969EA537}"/>
                  </a:ext>
                </a:extLst>
              </p:cNvPr>
              <p:cNvCxnSpPr>
                <a:cxnSpLocks/>
              </p:cNvCxnSpPr>
              <p:nvPr/>
            </p:nvCxnSpPr>
            <p:spPr>
              <a:xfrm>
                <a:off x="6894004"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0" name="Přímá spojnice 39">
                <a:extLst>
                  <a:ext uri="{FF2B5EF4-FFF2-40B4-BE49-F238E27FC236}">
                    <a16:creationId xmlns:a16="http://schemas.microsoft.com/office/drawing/2014/main" id="{F54047B2-9C08-4A8C-A924-AA676C29FB41}"/>
                  </a:ext>
                </a:extLst>
              </p:cNvPr>
              <p:cNvCxnSpPr>
                <a:cxnSpLocks/>
              </p:cNvCxnSpPr>
              <p:nvPr/>
            </p:nvCxnSpPr>
            <p:spPr>
              <a:xfrm>
                <a:off x="754139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1" name="Přímá spojnice 40">
                <a:extLst>
                  <a:ext uri="{FF2B5EF4-FFF2-40B4-BE49-F238E27FC236}">
                    <a16:creationId xmlns:a16="http://schemas.microsoft.com/office/drawing/2014/main" id="{1B503BE8-868F-4660-8AFA-BE353AB48B68}"/>
                  </a:ext>
                </a:extLst>
              </p:cNvPr>
              <p:cNvCxnSpPr>
                <a:cxnSpLocks/>
              </p:cNvCxnSpPr>
              <p:nvPr/>
            </p:nvCxnSpPr>
            <p:spPr>
              <a:xfrm>
                <a:off x="818878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2" name="Přímá spojnice 41">
                <a:extLst>
                  <a:ext uri="{FF2B5EF4-FFF2-40B4-BE49-F238E27FC236}">
                    <a16:creationId xmlns:a16="http://schemas.microsoft.com/office/drawing/2014/main" id="{36A1E96A-0A5C-4A53-B4EC-B6FD837F5F75}"/>
                  </a:ext>
                </a:extLst>
              </p:cNvPr>
              <p:cNvCxnSpPr>
                <a:cxnSpLocks/>
              </p:cNvCxnSpPr>
              <p:nvPr/>
            </p:nvCxnSpPr>
            <p:spPr>
              <a:xfrm>
                <a:off x="8836180" y="3346265"/>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3" name="Přímá spojnice 42">
                <a:extLst>
                  <a:ext uri="{FF2B5EF4-FFF2-40B4-BE49-F238E27FC236}">
                    <a16:creationId xmlns:a16="http://schemas.microsoft.com/office/drawing/2014/main" id="{8BEDC694-4388-424B-9F42-757603E0A275}"/>
                  </a:ext>
                </a:extLst>
              </p:cNvPr>
              <p:cNvCxnSpPr>
                <a:cxnSpLocks/>
              </p:cNvCxnSpPr>
              <p:nvPr/>
            </p:nvCxnSpPr>
            <p:spPr>
              <a:xfrm>
                <a:off x="9483572"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4" name="Přímá spojnice 43">
                <a:extLst>
                  <a:ext uri="{FF2B5EF4-FFF2-40B4-BE49-F238E27FC236}">
                    <a16:creationId xmlns:a16="http://schemas.microsoft.com/office/drawing/2014/main" id="{D8CC268F-92F4-41DE-866F-F6BF296668DE}"/>
                  </a:ext>
                </a:extLst>
              </p:cNvPr>
              <p:cNvCxnSpPr>
                <a:cxnSpLocks/>
              </p:cNvCxnSpPr>
              <p:nvPr/>
            </p:nvCxnSpPr>
            <p:spPr>
              <a:xfrm>
                <a:off x="10130964"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5" name="Přímá spojnice 44">
                <a:extLst>
                  <a:ext uri="{FF2B5EF4-FFF2-40B4-BE49-F238E27FC236}">
                    <a16:creationId xmlns:a16="http://schemas.microsoft.com/office/drawing/2014/main" id="{11FED6D9-594D-4786-859A-E8458EFBC6E9}"/>
                  </a:ext>
                </a:extLst>
              </p:cNvPr>
              <p:cNvCxnSpPr>
                <a:cxnSpLocks/>
              </p:cNvCxnSpPr>
              <p:nvPr/>
            </p:nvCxnSpPr>
            <p:spPr>
              <a:xfrm>
                <a:off x="1077835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12" name="Skupina 11" title="Text časové osy">
              <a:extLst>
                <a:ext uri="{FF2B5EF4-FFF2-40B4-BE49-F238E27FC236}">
                  <a16:creationId xmlns:a16="http://schemas.microsoft.com/office/drawing/2014/main" id="{8C25915F-0EC0-4154-8B06-E2B081847707}"/>
                </a:ext>
              </a:extLst>
            </p:cNvPr>
            <p:cNvGrpSpPr/>
            <p:nvPr/>
          </p:nvGrpSpPr>
          <p:grpSpPr>
            <a:xfrm>
              <a:off x="1510890" y="5817314"/>
              <a:ext cx="9480871" cy="235737"/>
              <a:chOff x="1510890" y="5817314"/>
              <a:chExt cx="9480871" cy="235737"/>
            </a:xfrm>
          </p:grpSpPr>
          <p:sp>
            <p:nvSpPr>
              <p:cNvPr id="14" name="Textové pole 72">
                <a:extLst>
                  <a:ext uri="{FF2B5EF4-FFF2-40B4-BE49-F238E27FC236}">
                    <a16:creationId xmlns:a16="http://schemas.microsoft.com/office/drawing/2014/main" id="{6DF41A29-164B-42EC-9F68-19D2E3AEC527}"/>
                  </a:ext>
                </a:extLst>
              </p:cNvPr>
              <p:cNvSpPr txBox="1"/>
              <p:nvPr/>
            </p:nvSpPr>
            <p:spPr>
              <a:xfrm>
                <a:off x="1510890" y="5817314"/>
                <a:ext cx="407956" cy="235737"/>
              </a:xfrm>
              <a:prstGeom prst="rect">
                <a:avLst/>
              </a:prstGeom>
              <a:noFill/>
            </p:spPr>
            <p:txBody>
              <a:bodyPr wrap="square" lIns="0" tIns="0" rIns="0" bIns="0" rtlCol="0">
                <a:noAutofit/>
              </a:bodyPr>
              <a:lstStyle/>
              <a:p>
                <a:pPr algn="ctr" rtl="0"/>
                <a:r>
                  <a:rPr lang="cs-CZ" sz="1000" b="1" dirty="0" smtClean="0">
                    <a:solidFill>
                      <a:schemeClr val="tx1">
                        <a:lumMod val="65000"/>
                        <a:lumOff val="35000"/>
                      </a:schemeClr>
                    </a:solidFill>
                    <a:latin typeface="Trebuchet MS" panose="020B0603020202020204" pitchFamily="34" charset="0"/>
                  </a:rPr>
                  <a:t>2016</a:t>
                </a:r>
                <a:endParaRPr lang="cs-CZ" sz="1000" b="1" dirty="0">
                  <a:solidFill>
                    <a:schemeClr val="tx1">
                      <a:lumMod val="65000"/>
                      <a:lumOff val="35000"/>
                    </a:schemeClr>
                  </a:solidFill>
                  <a:latin typeface="Trebuchet MS" panose="020B0603020202020204" pitchFamily="34" charset="0"/>
                </a:endParaRPr>
              </a:p>
            </p:txBody>
          </p:sp>
          <p:sp>
            <p:nvSpPr>
              <p:cNvPr id="15" name="Textové pole 73">
                <a:extLst>
                  <a:ext uri="{FF2B5EF4-FFF2-40B4-BE49-F238E27FC236}">
                    <a16:creationId xmlns:a16="http://schemas.microsoft.com/office/drawing/2014/main" id="{7162BA43-FD37-4686-8437-28F117A90A25}"/>
                  </a:ext>
                </a:extLst>
              </p:cNvPr>
              <p:cNvSpPr txBox="1"/>
              <p:nvPr/>
            </p:nvSpPr>
            <p:spPr>
              <a:xfrm>
                <a:off x="2158282" y="5817314"/>
                <a:ext cx="407956" cy="235737"/>
              </a:xfrm>
              <a:prstGeom prst="rect">
                <a:avLst/>
              </a:prstGeom>
              <a:noFill/>
            </p:spPr>
            <p:txBody>
              <a:bodyPr wrap="square" lIns="0" tIns="0" rIns="0" bIns="0" rtlCol="0">
                <a:noAutofit/>
              </a:bodyPr>
              <a:lstStyle/>
              <a:p>
                <a:pPr algn="ctr" rtl="0"/>
                <a:r>
                  <a:rPr lang="cs-CZ" sz="1000" b="1" dirty="0" smtClean="0">
                    <a:solidFill>
                      <a:schemeClr val="tx1">
                        <a:lumMod val="65000"/>
                        <a:lumOff val="35000"/>
                      </a:schemeClr>
                    </a:solidFill>
                    <a:latin typeface="Trebuchet MS" panose="020B0603020202020204" pitchFamily="34" charset="0"/>
                  </a:rPr>
                  <a:t>2017</a:t>
                </a:r>
                <a:endParaRPr lang="cs-CZ" sz="1000" dirty="0">
                  <a:solidFill>
                    <a:schemeClr val="tx1">
                      <a:lumMod val="65000"/>
                      <a:lumOff val="35000"/>
                    </a:schemeClr>
                  </a:solidFill>
                  <a:latin typeface="Trebuchet MS" panose="020B0603020202020204" pitchFamily="34" charset="0"/>
                </a:endParaRPr>
              </a:p>
            </p:txBody>
          </p:sp>
          <p:sp>
            <p:nvSpPr>
              <p:cNvPr id="16" name="Textové pole 74">
                <a:extLst>
                  <a:ext uri="{FF2B5EF4-FFF2-40B4-BE49-F238E27FC236}">
                    <a16:creationId xmlns:a16="http://schemas.microsoft.com/office/drawing/2014/main" id="{2717FE78-5079-4505-AEB2-D90CAE956F0A}"/>
                  </a:ext>
                </a:extLst>
              </p:cNvPr>
              <p:cNvSpPr txBox="1"/>
              <p:nvPr/>
            </p:nvSpPr>
            <p:spPr>
              <a:xfrm>
                <a:off x="2805674" y="5817314"/>
                <a:ext cx="407956" cy="235737"/>
              </a:xfrm>
              <a:prstGeom prst="rect">
                <a:avLst/>
              </a:prstGeom>
              <a:noFill/>
            </p:spPr>
            <p:txBody>
              <a:bodyPr wrap="square" lIns="0" tIns="0" rIns="0" bIns="0" rtlCol="0">
                <a:noAutofit/>
              </a:bodyPr>
              <a:lstStyle/>
              <a:p>
                <a:pPr algn="ctr" rtl="0"/>
                <a:r>
                  <a:rPr lang="cs-CZ" sz="1000" b="1" dirty="0" smtClean="0">
                    <a:solidFill>
                      <a:schemeClr val="tx1">
                        <a:lumMod val="65000"/>
                        <a:lumOff val="35000"/>
                      </a:schemeClr>
                    </a:solidFill>
                    <a:latin typeface="Trebuchet MS" panose="020B0603020202020204" pitchFamily="34" charset="0"/>
                  </a:rPr>
                  <a:t>2018</a:t>
                </a:r>
                <a:endParaRPr lang="cs-CZ" sz="1000" dirty="0">
                  <a:solidFill>
                    <a:schemeClr val="tx1">
                      <a:lumMod val="65000"/>
                      <a:lumOff val="35000"/>
                    </a:schemeClr>
                  </a:solidFill>
                  <a:latin typeface="Trebuchet MS" panose="020B0603020202020204" pitchFamily="34" charset="0"/>
                </a:endParaRPr>
              </a:p>
            </p:txBody>
          </p:sp>
          <p:sp>
            <p:nvSpPr>
              <p:cNvPr id="17" name="Textové pole 100">
                <a:extLst>
                  <a:ext uri="{FF2B5EF4-FFF2-40B4-BE49-F238E27FC236}">
                    <a16:creationId xmlns:a16="http://schemas.microsoft.com/office/drawing/2014/main" id="{316E8E00-CDAC-4884-B354-EEC46B99951A}"/>
                  </a:ext>
                </a:extLst>
              </p:cNvPr>
              <p:cNvSpPr txBox="1"/>
              <p:nvPr/>
            </p:nvSpPr>
            <p:spPr>
              <a:xfrm>
                <a:off x="3381966" y="5817314"/>
                <a:ext cx="569010" cy="235737"/>
              </a:xfrm>
              <a:prstGeom prst="rect">
                <a:avLst/>
              </a:prstGeom>
              <a:noFill/>
            </p:spPr>
            <p:txBody>
              <a:bodyPr wrap="square" lIns="0" tIns="0" rIns="0" bIns="0" rtlCol="0">
                <a:noAutofit/>
              </a:bodyPr>
              <a:lstStyle/>
              <a:p>
                <a:pPr algn="ctr" rtl="0"/>
                <a:r>
                  <a:rPr lang="cs-CZ" sz="1000" b="1" dirty="0" smtClean="0">
                    <a:solidFill>
                      <a:schemeClr val="tx1">
                        <a:lumMod val="65000"/>
                        <a:lumOff val="35000"/>
                      </a:schemeClr>
                    </a:solidFill>
                    <a:latin typeface="Trebuchet MS" panose="020B0603020202020204" pitchFamily="34" charset="0"/>
                  </a:rPr>
                  <a:t>2019</a:t>
                </a:r>
                <a:endParaRPr lang="cs-CZ" sz="1000" dirty="0">
                  <a:solidFill>
                    <a:schemeClr val="bg1">
                      <a:lumMod val="75000"/>
                    </a:schemeClr>
                  </a:solidFill>
                  <a:latin typeface="Trebuchet MS" panose="020B0603020202020204" pitchFamily="34" charset="0"/>
                </a:endParaRPr>
              </a:p>
            </p:txBody>
          </p:sp>
          <p:sp>
            <p:nvSpPr>
              <p:cNvPr id="18" name="Textové pole 101">
                <a:extLst>
                  <a:ext uri="{FF2B5EF4-FFF2-40B4-BE49-F238E27FC236}">
                    <a16:creationId xmlns:a16="http://schemas.microsoft.com/office/drawing/2014/main" id="{99123C15-08DD-4459-98C8-FB1D88A48434}"/>
                  </a:ext>
                </a:extLst>
              </p:cNvPr>
              <p:cNvSpPr txBox="1"/>
              <p:nvPr/>
            </p:nvSpPr>
            <p:spPr>
              <a:xfrm>
                <a:off x="4109885" y="5817314"/>
                <a:ext cx="407956" cy="235737"/>
              </a:xfrm>
              <a:prstGeom prst="rect">
                <a:avLst/>
              </a:prstGeom>
              <a:noFill/>
            </p:spPr>
            <p:txBody>
              <a:bodyPr wrap="square" lIns="0" tIns="0" rIns="0" bIns="0" rtlCol="0">
                <a:noAutofit/>
              </a:bodyPr>
              <a:lstStyle/>
              <a:p>
                <a:pPr algn="ctr" rtl="0"/>
                <a:r>
                  <a:rPr lang="cs-CZ" sz="1000" b="1" dirty="0" smtClean="0">
                    <a:solidFill>
                      <a:schemeClr val="tx1">
                        <a:lumMod val="65000"/>
                        <a:lumOff val="35000"/>
                      </a:schemeClr>
                    </a:solidFill>
                    <a:latin typeface="Trebuchet MS" panose="020B0603020202020204" pitchFamily="34" charset="0"/>
                  </a:rPr>
                  <a:t>2020</a:t>
                </a:r>
                <a:endParaRPr lang="cs-CZ" sz="1000" dirty="0">
                  <a:solidFill>
                    <a:schemeClr val="tx1">
                      <a:lumMod val="65000"/>
                      <a:lumOff val="35000"/>
                    </a:schemeClr>
                  </a:solidFill>
                  <a:latin typeface="Trebuchet MS" panose="020B0603020202020204" pitchFamily="34" charset="0"/>
                </a:endParaRPr>
              </a:p>
            </p:txBody>
          </p:sp>
          <p:sp>
            <p:nvSpPr>
              <p:cNvPr id="19" name="Textové pole 102">
                <a:extLst>
                  <a:ext uri="{FF2B5EF4-FFF2-40B4-BE49-F238E27FC236}">
                    <a16:creationId xmlns:a16="http://schemas.microsoft.com/office/drawing/2014/main" id="{702C22D6-E9B8-49C2-813B-3220EF5976F5}"/>
                  </a:ext>
                </a:extLst>
              </p:cNvPr>
              <p:cNvSpPr txBox="1"/>
              <p:nvPr/>
            </p:nvSpPr>
            <p:spPr>
              <a:xfrm>
                <a:off x="4757277" y="5817314"/>
                <a:ext cx="407956" cy="235737"/>
              </a:xfrm>
              <a:prstGeom prst="rect">
                <a:avLst/>
              </a:prstGeom>
              <a:noFill/>
            </p:spPr>
            <p:txBody>
              <a:bodyPr wrap="square" lIns="0" tIns="0" rIns="0" bIns="0" rtlCol="0">
                <a:noAutofit/>
              </a:bodyPr>
              <a:lstStyle/>
              <a:p>
                <a:pPr algn="ctr"/>
                <a:r>
                  <a:rPr lang="cs-CZ" sz="1000" b="1" dirty="0" smtClean="0">
                    <a:solidFill>
                      <a:schemeClr val="tx1">
                        <a:lumMod val="65000"/>
                        <a:lumOff val="35000"/>
                      </a:schemeClr>
                    </a:solidFill>
                    <a:latin typeface="Trebuchet MS" panose="020B0603020202020204" pitchFamily="34" charset="0"/>
                  </a:rPr>
                  <a:t>2021</a:t>
                </a:r>
                <a:endParaRPr lang="cs-CZ" sz="1000" dirty="0">
                  <a:solidFill>
                    <a:schemeClr val="tx1">
                      <a:lumMod val="65000"/>
                      <a:lumOff val="35000"/>
                    </a:schemeClr>
                  </a:solidFill>
                  <a:latin typeface="Trebuchet MS" panose="020B0603020202020204" pitchFamily="34" charset="0"/>
                </a:endParaRPr>
              </a:p>
            </p:txBody>
          </p:sp>
          <p:sp>
            <p:nvSpPr>
              <p:cNvPr id="20" name="Textové pole 103">
                <a:extLst>
                  <a:ext uri="{FF2B5EF4-FFF2-40B4-BE49-F238E27FC236}">
                    <a16:creationId xmlns:a16="http://schemas.microsoft.com/office/drawing/2014/main" id="{71DFD606-8479-465C-B5A5-ACC2FD6A05AD}"/>
                  </a:ext>
                </a:extLst>
              </p:cNvPr>
              <p:cNvSpPr txBox="1"/>
              <p:nvPr/>
            </p:nvSpPr>
            <p:spPr>
              <a:xfrm>
                <a:off x="5404669" y="5817314"/>
                <a:ext cx="407956" cy="235737"/>
              </a:xfrm>
              <a:prstGeom prst="rect">
                <a:avLst/>
              </a:prstGeom>
              <a:noFill/>
            </p:spPr>
            <p:txBody>
              <a:bodyPr wrap="square" lIns="0" tIns="0" rIns="0" bIns="0" rtlCol="0">
                <a:noAutofit/>
              </a:bodyPr>
              <a:lstStyle/>
              <a:p>
                <a:pPr algn="ctr"/>
                <a:r>
                  <a:rPr lang="cs-CZ" sz="1000" b="1" dirty="0" smtClean="0">
                    <a:solidFill>
                      <a:schemeClr val="tx1">
                        <a:lumMod val="65000"/>
                        <a:lumOff val="35000"/>
                      </a:schemeClr>
                    </a:solidFill>
                    <a:latin typeface="Trebuchet MS" panose="020B0603020202020204" pitchFamily="34" charset="0"/>
                  </a:rPr>
                  <a:t>2022</a:t>
                </a:r>
                <a:endParaRPr lang="cs-CZ" sz="1000" dirty="0">
                  <a:solidFill>
                    <a:schemeClr val="tx1">
                      <a:lumMod val="65000"/>
                      <a:lumOff val="35000"/>
                    </a:schemeClr>
                  </a:solidFill>
                  <a:latin typeface="Trebuchet MS" panose="020B0603020202020204" pitchFamily="34" charset="0"/>
                </a:endParaRPr>
              </a:p>
            </p:txBody>
          </p:sp>
          <p:sp>
            <p:nvSpPr>
              <p:cNvPr id="21" name="Textové pole 104">
                <a:extLst>
                  <a:ext uri="{FF2B5EF4-FFF2-40B4-BE49-F238E27FC236}">
                    <a16:creationId xmlns:a16="http://schemas.microsoft.com/office/drawing/2014/main" id="{16EAD50A-0933-4C9C-95E6-08A076B32041}"/>
                  </a:ext>
                </a:extLst>
              </p:cNvPr>
              <p:cNvSpPr txBox="1"/>
              <p:nvPr/>
            </p:nvSpPr>
            <p:spPr>
              <a:xfrm>
                <a:off x="5971534" y="5817314"/>
                <a:ext cx="569010" cy="235737"/>
              </a:xfrm>
              <a:prstGeom prst="rect">
                <a:avLst/>
              </a:prstGeom>
              <a:noFill/>
            </p:spPr>
            <p:txBody>
              <a:bodyPr wrap="square" lIns="0" tIns="0" rIns="0" bIns="0" rtlCol="0">
                <a:noAutofit/>
              </a:bodyPr>
              <a:lstStyle/>
              <a:p>
                <a:pPr algn="ctr" rtl="0"/>
                <a:r>
                  <a:rPr lang="cs-CZ" sz="1000" b="1" dirty="0" smtClean="0">
                    <a:solidFill>
                      <a:schemeClr val="tx1">
                        <a:lumMod val="65000"/>
                        <a:lumOff val="35000"/>
                      </a:schemeClr>
                    </a:solidFill>
                    <a:latin typeface="Trebuchet MS" panose="020B0603020202020204" pitchFamily="34" charset="0"/>
                  </a:rPr>
                  <a:t>2023</a:t>
                </a:r>
                <a:endParaRPr lang="cs-CZ" sz="1000" dirty="0">
                  <a:solidFill>
                    <a:schemeClr val="bg1">
                      <a:lumMod val="75000"/>
                    </a:schemeClr>
                  </a:solidFill>
                  <a:latin typeface="Trebuchet MS" panose="020B0603020202020204" pitchFamily="34" charset="0"/>
                </a:endParaRPr>
              </a:p>
            </p:txBody>
          </p:sp>
          <p:sp>
            <p:nvSpPr>
              <p:cNvPr id="22" name="Textové pole 105">
                <a:extLst>
                  <a:ext uri="{FF2B5EF4-FFF2-40B4-BE49-F238E27FC236}">
                    <a16:creationId xmlns:a16="http://schemas.microsoft.com/office/drawing/2014/main" id="{1A5CBF37-8585-4DC5-9107-7C048ACE4F6B}"/>
                  </a:ext>
                </a:extLst>
              </p:cNvPr>
              <p:cNvSpPr txBox="1"/>
              <p:nvPr/>
            </p:nvSpPr>
            <p:spPr>
              <a:xfrm>
                <a:off x="6699453" y="5817314"/>
                <a:ext cx="407956" cy="235737"/>
              </a:xfrm>
              <a:prstGeom prst="rect">
                <a:avLst/>
              </a:prstGeom>
              <a:noFill/>
            </p:spPr>
            <p:txBody>
              <a:bodyPr wrap="square" lIns="0" tIns="0" rIns="0" bIns="0" rtlCol="0">
                <a:noAutofit/>
              </a:bodyPr>
              <a:lstStyle/>
              <a:p>
                <a:pPr algn="ctr"/>
                <a:r>
                  <a:rPr lang="cs-CZ" sz="1000" b="1" dirty="0" smtClean="0">
                    <a:solidFill>
                      <a:schemeClr val="tx1">
                        <a:lumMod val="65000"/>
                        <a:lumOff val="35000"/>
                      </a:schemeClr>
                    </a:solidFill>
                    <a:latin typeface="Trebuchet MS" panose="020B0603020202020204" pitchFamily="34" charset="0"/>
                  </a:rPr>
                  <a:t>2024</a:t>
                </a:r>
                <a:endParaRPr lang="cs-CZ" sz="1000" dirty="0">
                  <a:solidFill>
                    <a:schemeClr val="tx1">
                      <a:lumMod val="65000"/>
                      <a:lumOff val="35000"/>
                    </a:schemeClr>
                  </a:solidFill>
                  <a:latin typeface="Trebuchet MS" panose="020B0603020202020204" pitchFamily="34" charset="0"/>
                </a:endParaRPr>
              </a:p>
            </p:txBody>
          </p:sp>
          <p:sp>
            <p:nvSpPr>
              <p:cNvPr id="23" name="Textové pole 106">
                <a:extLst>
                  <a:ext uri="{FF2B5EF4-FFF2-40B4-BE49-F238E27FC236}">
                    <a16:creationId xmlns:a16="http://schemas.microsoft.com/office/drawing/2014/main" id="{1B2A0732-77CE-4CCD-9584-C8A3BD068222}"/>
                  </a:ext>
                </a:extLst>
              </p:cNvPr>
              <p:cNvSpPr txBox="1"/>
              <p:nvPr/>
            </p:nvSpPr>
            <p:spPr>
              <a:xfrm>
                <a:off x="7346845" y="5817314"/>
                <a:ext cx="407956" cy="235737"/>
              </a:xfrm>
              <a:prstGeom prst="rect">
                <a:avLst/>
              </a:prstGeom>
              <a:noFill/>
            </p:spPr>
            <p:txBody>
              <a:bodyPr wrap="square" lIns="0" tIns="0" rIns="0" bIns="0" rtlCol="0">
                <a:noAutofit/>
              </a:bodyPr>
              <a:lstStyle/>
              <a:p>
                <a:pPr algn="ctr"/>
                <a:r>
                  <a:rPr lang="cs-CZ" sz="1000" b="1" dirty="0" smtClean="0">
                    <a:solidFill>
                      <a:schemeClr val="tx1">
                        <a:lumMod val="65000"/>
                        <a:lumOff val="35000"/>
                      </a:schemeClr>
                    </a:solidFill>
                    <a:latin typeface="Trebuchet MS" panose="020B0603020202020204" pitchFamily="34" charset="0"/>
                  </a:rPr>
                  <a:t>2025</a:t>
                </a:r>
                <a:endParaRPr lang="cs-CZ" sz="1000" dirty="0">
                  <a:solidFill>
                    <a:schemeClr val="tx1">
                      <a:lumMod val="65000"/>
                      <a:lumOff val="35000"/>
                    </a:schemeClr>
                  </a:solidFill>
                  <a:latin typeface="Trebuchet MS" panose="020B0603020202020204" pitchFamily="34" charset="0"/>
                </a:endParaRPr>
              </a:p>
            </p:txBody>
          </p:sp>
          <p:sp>
            <p:nvSpPr>
              <p:cNvPr id="24" name="Textové pole 107">
                <a:extLst>
                  <a:ext uri="{FF2B5EF4-FFF2-40B4-BE49-F238E27FC236}">
                    <a16:creationId xmlns:a16="http://schemas.microsoft.com/office/drawing/2014/main" id="{D56C61BF-4889-44FB-9251-6B314A0F79CE}"/>
                  </a:ext>
                </a:extLst>
              </p:cNvPr>
              <p:cNvSpPr txBox="1"/>
              <p:nvPr/>
            </p:nvSpPr>
            <p:spPr>
              <a:xfrm>
                <a:off x="7994237" y="5817314"/>
                <a:ext cx="407956" cy="235737"/>
              </a:xfrm>
              <a:prstGeom prst="rect">
                <a:avLst/>
              </a:prstGeom>
              <a:noFill/>
            </p:spPr>
            <p:txBody>
              <a:bodyPr wrap="square" lIns="0" tIns="0" rIns="0" bIns="0" rtlCol="0">
                <a:noAutofit/>
              </a:bodyPr>
              <a:lstStyle/>
              <a:p>
                <a:pPr algn="ctr"/>
                <a:r>
                  <a:rPr lang="cs-CZ" sz="1000" b="1" dirty="0" smtClean="0">
                    <a:solidFill>
                      <a:schemeClr val="tx1">
                        <a:lumMod val="65000"/>
                        <a:lumOff val="35000"/>
                      </a:schemeClr>
                    </a:solidFill>
                    <a:latin typeface="Trebuchet MS" panose="020B0603020202020204" pitchFamily="34" charset="0"/>
                  </a:rPr>
                  <a:t>2026</a:t>
                </a:r>
                <a:endParaRPr lang="cs-CZ" sz="1000" dirty="0">
                  <a:solidFill>
                    <a:schemeClr val="tx1">
                      <a:lumMod val="65000"/>
                      <a:lumOff val="35000"/>
                    </a:schemeClr>
                  </a:solidFill>
                  <a:latin typeface="Trebuchet MS" panose="020B0603020202020204" pitchFamily="34" charset="0"/>
                </a:endParaRPr>
              </a:p>
            </p:txBody>
          </p:sp>
          <p:sp>
            <p:nvSpPr>
              <p:cNvPr id="25" name="Textové pole 108">
                <a:extLst>
                  <a:ext uri="{FF2B5EF4-FFF2-40B4-BE49-F238E27FC236}">
                    <a16:creationId xmlns:a16="http://schemas.microsoft.com/office/drawing/2014/main" id="{611F0B67-8314-4DF8-99E7-108753641C77}"/>
                  </a:ext>
                </a:extLst>
              </p:cNvPr>
              <p:cNvSpPr txBox="1"/>
              <p:nvPr/>
            </p:nvSpPr>
            <p:spPr>
              <a:xfrm>
                <a:off x="8561102" y="5817314"/>
                <a:ext cx="569010" cy="235737"/>
              </a:xfrm>
              <a:prstGeom prst="rect">
                <a:avLst/>
              </a:prstGeom>
              <a:noFill/>
            </p:spPr>
            <p:txBody>
              <a:bodyPr wrap="square" lIns="0" tIns="0" rIns="0" bIns="0" rtlCol="0">
                <a:noAutofit/>
              </a:bodyPr>
              <a:lstStyle/>
              <a:p>
                <a:pPr algn="ctr"/>
                <a:r>
                  <a:rPr lang="cs-CZ" sz="1000" b="1" dirty="0" smtClean="0">
                    <a:solidFill>
                      <a:schemeClr val="tx1">
                        <a:lumMod val="65000"/>
                        <a:lumOff val="35000"/>
                      </a:schemeClr>
                    </a:solidFill>
                    <a:latin typeface="Trebuchet MS" panose="020B0603020202020204" pitchFamily="34" charset="0"/>
                  </a:rPr>
                  <a:t>2027</a:t>
                </a:r>
                <a:endParaRPr lang="cs-CZ" sz="1000" dirty="0">
                  <a:solidFill>
                    <a:schemeClr val="bg1">
                      <a:lumMod val="75000"/>
                    </a:schemeClr>
                  </a:solidFill>
                  <a:latin typeface="Trebuchet MS" panose="020B0603020202020204" pitchFamily="34" charset="0"/>
                </a:endParaRPr>
              </a:p>
            </p:txBody>
          </p:sp>
          <p:sp>
            <p:nvSpPr>
              <p:cNvPr id="26" name="Textové pole 109">
                <a:extLst>
                  <a:ext uri="{FF2B5EF4-FFF2-40B4-BE49-F238E27FC236}">
                    <a16:creationId xmlns:a16="http://schemas.microsoft.com/office/drawing/2014/main" id="{BAA83CD7-1992-4845-9916-79B3A6737423}"/>
                  </a:ext>
                </a:extLst>
              </p:cNvPr>
              <p:cNvSpPr txBox="1"/>
              <p:nvPr/>
            </p:nvSpPr>
            <p:spPr>
              <a:xfrm>
                <a:off x="9289021" y="5817314"/>
                <a:ext cx="407956" cy="235737"/>
              </a:xfrm>
              <a:prstGeom prst="rect">
                <a:avLst/>
              </a:prstGeom>
              <a:noFill/>
            </p:spPr>
            <p:txBody>
              <a:bodyPr wrap="square" lIns="0" tIns="0" rIns="0" bIns="0" rtlCol="0">
                <a:noAutofit/>
              </a:bodyPr>
              <a:lstStyle/>
              <a:p>
                <a:pPr algn="ctr"/>
                <a:r>
                  <a:rPr lang="cs-CZ" sz="1000" b="1" dirty="0" smtClean="0">
                    <a:solidFill>
                      <a:schemeClr val="tx1">
                        <a:lumMod val="65000"/>
                        <a:lumOff val="35000"/>
                      </a:schemeClr>
                    </a:solidFill>
                    <a:latin typeface="Trebuchet MS" panose="020B0603020202020204" pitchFamily="34" charset="0"/>
                  </a:rPr>
                  <a:t>2028</a:t>
                </a:r>
                <a:endParaRPr lang="cs-CZ" sz="1000" dirty="0">
                  <a:solidFill>
                    <a:schemeClr val="tx1">
                      <a:lumMod val="65000"/>
                      <a:lumOff val="35000"/>
                    </a:schemeClr>
                  </a:solidFill>
                  <a:latin typeface="Trebuchet MS" panose="020B0603020202020204" pitchFamily="34" charset="0"/>
                </a:endParaRPr>
              </a:p>
            </p:txBody>
          </p:sp>
          <p:sp>
            <p:nvSpPr>
              <p:cNvPr id="27" name="Textové pole 110">
                <a:extLst>
                  <a:ext uri="{FF2B5EF4-FFF2-40B4-BE49-F238E27FC236}">
                    <a16:creationId xmlns:a16="http://schemas.microsoft.com/office/drawing/2014/main" id="{2F2B6738-A856-4DBF-B465-BC5964B0D7BC}"/>
                  </a:ext>
                </a:extLst>
              </p:cNvPr>
              <p:cNvSpPr txBox="1"/>
              <p:nvPr/>
            </p:nvSpPr>
            <p:spPr>
              <a:xfrm>
                <a:off x="9936413" y="5817314"/>
                <a:ext cx="407956" cy="235737"/>
              </a:xfrm>
              <a:prstGeom prst="rect">
                <a:avLst/>
              </a:prstGeom>
              <a:noFill/>
            </p:spPr>
            <p:txBody>
              <a:bodyPr wrap="square" lIns="0" tIns="0" rIns="0" bIns="0" rtlCol="0">
                <a:noAutofit/>
              </a:bodyPr>
              <a:lstStyle/>
              <a:p>
                <a:pPr algn="ctr"/>
                <a:r>
                  <a:rPr lang="cs-CZ" sz="1000" b="1" dirty="0" smtClean="0">
                    <a:solidFill>
                      <a:schemeClr val="tx1">
                        <a:lumMod val="65000"/>
                        <a:lumOff val="35000"/>
                      </a:schemeClr>
                    </a:solidFill>
                    <a:latin typeface="Trebuchet MS" panose="020B0603020202020204" pitchFamily="34" charset="0"/>
                  </a:rPr>
                  <a:t>2029</a:t>
                </a:r>
                <a:endParaRPr lang="cs-CZ" sz="1000" dirty="0">
                  <a:solidFill>
                    <a:schemeClr val="tx1">
                      <a:lumMod val="65000"/>
                      <a:lumOff val="35000"/>
                    </a:schemeClr>
                  </a:solidFill>
                  <a:latin typeface="Trebuchet MS" panose="020B0603020202020204" pitchFamily="34" charset="0"/>
                </a:endParaRPr>
              </a:p>
            </p:txBody>
          </p:sp>
          <p:sp>
            <p:nvSpPr>
              <p:cNvPr id="28" name="Textové pole 111">
                <a:extLst>
                  <a:ext uri="{FF2B5EF4-FFF2-40B4-BE49-F238E27FC236}">
                    <a16:creationId xmlns:a16="http://schemas.microsoft.com/office/drawing/2014/main" id="{C941D233-C1E8-47A4-83C7-CEDB158017C3}"/>
                  </a:ext>
                </a:extLst>
              </p:cNvPr>
              <p:cNvSpPr txBox="1"/>
              <p:nvPr/>
            </p:nvSpPr>
            <p:spPr>
              <a:xfrm>
                <a:off x="10583805" y="5817314"/>
                <a:ext cx="407956" cy="235737"/>
              </a:xfrm>
              <a:prstGeom prst="rect">
                <a:avLst/>
              </a:prstGeom>
              <a:noFill/>
            </p:spPr>
            <p:txBody>
              <a:bodyPr wrap="square" lIns="0" tIns="0" rIns="0" bIns="0" rtlCol="0">
                <a:noAutofit/>
              </a:bodyPr>
              <a:lstStyle/>
              <a:p>
                <a:pPr algn="ctr"/>
                <a:r>
                  <a:rPr lang="cs-CZ" sz="1000" b="1" dirty="0" smtClean="0">
                    <a:solidFill>
                      <a:schemeClr val="tx1">
                        <a:lumMod val="65000"/>
                        <a:lumOff val="35000"/>
                      </a:schemeClr>
                    </a:solidFill>
                    <a:latin typeface="Trebuchet MS" panose="020B0603020202020204" pitchFamily="34" charset="0"/>
                  </a:rPr>
                  <a:t>2030</a:t>
                </a:r>
                <a:endParaRPr lang="cs-CZ" sz="1000" dirty="0">
                  <a:solidFill>
                    <a:schemeClr val="tx1">
                      <a:lumMod val="65000"/>
                      <a:lumOff val="35000"/>
                    </a:schemeClr>
                  </a:solidFill>
                  <a:latin typeface="Trebuchet MS" panose="020B0603020202020204" pitchFamily="34" charset="0"/>
                </a:endParaRPr>
              </a:p>
            </p:txBody>
          </p:sp>
        </p:grpSp>
      </p:grpSp>
      <p:sp>
        <p:nvSpPr>
          <p:cNvPr id="46" name="Obdélník 45"/>
          <p:cNvSpPr/>
          <p:nvPr/>
        </p:nvSpPr>
        <p:spPr>
          <a:xfrm>
            <a:off x="1788974" y="3718207"/>
            <a:ext cx="3782029" cy="443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projekt KAP I </a:t>
            </a:r>
            <a:endParaRPr lang="cs-CZ" dirty="0"/>
          </a:p>
        </p:txBody>
      </p:sp>
      <p:sp>
        <p:nvSpPr>
          <p:cNvPr id="47" name="Obdélník 46"/>
          <p:cNvSpPr/>
          <p:nvPr/>
        </p:nvSpPr>
        <p:spPr>
          <a:xfrm>
            <a:off x="5571003" y="3696582"/>
            <a:ext cx="1030171" cy="46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t>projekt KAP II</a:t>
            </a:r>
            <a:endParaRPr lang="cs-CZ" sz="1600" dirty="0"/>
          </a:p>
        </p:txBody>
      </p:sp>
      <p:sp>
        <p:nvSpPr>
          <p:cNvPr id="48" name="Obdélník 47"/>
          <p:cNvSpPr/>
          <p:nvPr/>
        </p:nvSpPr>
        <p:spPr>
          <a:xfrm>
            <a:off x="6232316" y="2815658"/>
            <a:ext cx="632300" cy="4434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sz="1600" dirty="0" smtClean="0"/>
              <a:t>RAP 2023</a:t>
            </a:r>
            <a:endParaRPr lang="cs-CZ" sz="1600" dirty="0"/>
          </a:p>
        </p:txBody>
      </p:sp>
      <p:sp>
        <p:nvSpPr>
          <p:cNvPr id="49" name="Obdélník 48"/>
          <p:cNvSpPr/>
          <p:nvPr/>
        </p:nvSpPr>
        <p:spPr>
          <a:xfrm>
            <a:off x="6864616" y="2815658"/>
            <a:ext cx="632599" cy="43769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sz="1600" dirty="0" smtClean="0"/>
              <a:t>RAP 2024</a:t>
            </a:r>
            <a:endParaRPr lang="cs-CZ" sz="1600" dirty="0"/>
          </a:p>
        </p:txBody>
      </p:sp>
      <p:sp>
        <p:nvSpPr>
          <p:cNvPr id="50" name="Obdélník 49"/>
          <p:cNvSpPr/>
          <p:nvPr/>
        </p:nvSpPr>
        <p:spPr>
          <a:xfrm>
            <a:off x="7494824" y="2815659"/>
            <a:ext cx="634691" cy="4414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sz="1600" dirty="0" smtClean="0"/>
              <a:t>RAP 2025</a:t>
            </a:r>
            <a:endParaRPr lang="cs-CZ" sz="1600" dirty="0"/>
          </a:p>
        </p:txBody>
      </p:sp>
      <p:sp>
        <p:nvSpPr>
          <p:cNvPr id="51" name="Obdélník 50"/>
          <p:cNvSpPr/>
          <p:nvPr/>
        </p:nvSpPr>
        <p:spPr>
          <a:xfrm>
            <a:off x="4671415" y="2364162"/>
            <a:ext cx="2566322" cy="44513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cs-CZ" dirty="0" smtClean="0"/>
              <a:t>Dlouhodobý záměr 20-24</a:t>
            </a:r>
            <a:endParaRPr lang="cs-CZ" dirty="0"/>
          </a:p>
        </p:txBody>
      </p:sp>
      <p:sp>
        <p:nvSpPr>
          <p:cNvPr id="52" name="Obdélník 51"/>
          <p:cNvSpPr/>
          <p:nvPr/>
        </p:nvSpPr>
        <p:spPr>
          <a:xfrm>
            <a:off x="4976033" y="3262464"/>
            <a:ext cx="1625141" cy="45075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cs-CZ" dirty="0" smtClean="0"/>
              <a:t>IKAP II</a:t>
            </a:r>
            <a:endParaRPr lang="cs-CZ" dirty="0"/>
          </a:p>
        </p:txBody>
      </p:sp>
      <p:sp>
        <p:nvSpPr>
          <p:cNvPr id="53" name="Obdélník 52"/>
          <p:cNvSpPr/>
          <p:nvPr/>
        </p:nvSpPr>
        <p:spPr>
          <a:xfrm>
            <a:off x="3611290" y="3261843"/>
            <a:ext cx="1364743" cy="44832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cs-CZ" dirty="0" smtClean="0"/>
              <a:t>IKAP</a:t>
            </a:r>
            <a:endParaRPr lang="cs-CZ" dirty="0"/>
          </a:p>
        </p:txBody>
      </p:sp>
      <p:sp>
        <p:nvSpPr>
          <p:cNvPr id="54" name="Obdélník 53"/>
          <p:cNvSpPr/>
          <p:nvPr/>
        </p:nvSpPr>
        <p:spPr>
          <a:xfrm>
            <a:off x="7196144" y="3253348"/>
            <a:ext cx="3884352" cy="45277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cs-CZ" dirty="0" smtClean="0"/>
              <a:t>IDZ ?</a:t>
            </a:r>
            <a:endParaRPr lang="cs-CZ" dirty="0"/>
          </a:p>
        </p:txBody>
      </p:sp>
      <p:sp>
        <p:nvSpPr>
          <p:cNvPr id="56" name="Obdélník 55"/>
          <p:cNvSpPr/>
          <p:nvPr/>
        </p:nvSpPr>
        <p:spPr>
          <a:xfrm rot="10800000" flipV="1">
            <a:off x="6864615" y="2139142"/>
            <a:ext cx="630208" cy="339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smtClean="0"/>
              <a:t>tvorba DZ</a:t>
            </a:r>
            <a:endParaRPr lang="cs-CZ" sz="1100" dirty="0"/>
          </a:p>
        </p:txBody>
      </p:sp>
      <p:sp>
        <p:nvSpPr>
          <p:cNvPr id="57" name="Obdélník 56"/>
          <p:cNvSpPr/>
          <p:nvPr/>
        </p:nvSpPr>
        <p:spPr>
          <a:xfrm>
            <a:off x="4361121" y="2816224"/>
            <a:ext cx="1870897" cy="44089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dirty="0" smtClean="0"/>
              <a:t>KAP 2020-2022</a:t>
            </a:r>
            <a:endParaRPr lang="cs-CZ" dirty="0"/>
          </a:p>
        </p:txBody>
      </p:sp>
      <p:sp>
        <p:nvSpPr>
          <p:cNvPr id="58" name="Obdélník 57"/>
          <p:cNvSpPr/>
          <p:nvPr/>
        </p:nvSpPr>
        <p:spPr>
          <a:xfrm>
            <a:off x="2223297" y="2815658"/>
            <a:ext cx="2140603" cy="44436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dirty="0" smtClean="0"/>
              <a:t>KAP 2016-2019</a:t>
            </a:r>
            <a:endParaRPr lang="cs-CZ" dirty="0"/>
          </a:p>
        </p:txBody>
      </p:sp>
      <p:sp>
        <p:nvSpPr>
          <p:cNvPr id="59" name="Obdélník 58"/>
          <p:cNvSpPr/>
          <p:nvPr/>
        </p:nvSpPr>
        <p:spPr>
          <a:xfrm>
            <a:off x="1788974" y="4627736"/>
            <a:ext cx="4885537" cy="45103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smtClean="0"/>
              <a:t>OP VVV 2014-2020</a:t>
            </a:r>
            <a:endParaRPr lang="cs-CZ" dirty="0"/>
          </a:p>
        </p:txBody>
      </p:sp>
      <p:sp>
        <p:nvSpPr>
          <p:cNvPr id="60" name="Obdélník 59"/>
          <p:cNvSpPr/>
          <p:nvPr/>
        </p:nvSpPr>
        <p:spPr>
          <a:xfrm>
            <a:off x="5241452" y="4171404"/>
            <a:ext cx="5200619" cy="44345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smtClean="0"/>
              <a:t>OP JAK 2021-2027</a:t>
            </a:r>
            <a:endParaRPr lang="cs-CZ" dirty="0"/>
          </a:p>
        </p:txBody>
      </p:sp>
      <p:sp>
        <p:nvSpPr>
          <p:cNvPr id="5" name="Obdélník 4"/>
          <p:cNvSpPr/>
          <p:nvPr/>
        </p:nvSpPr>
        <p:spPr>
          <a:xfrm>
            <a:off x="553790" y="4168465"/>
            <a:ext cx="1084520" cy="91030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smtClean="0"/>
              <a:t>Operační programy</a:t>
            </a:r>
            <a:endParaRPr lang="cs-CZ" dirty="0"/>
          </a:p>
        </p:txBody>
      </p:sp>
      <p:sp>
        <p:nvSpPr>
          <p:cNvPr id="61" name="Obdélník 60"/>
          <p:cNvSpPr/>
          <p:nvPr/>
        </p:nvSpPr>
        <p:spPr>
          <a:xfrm>
            <a:off x="550537" y="3260416"/>
            <a:ext cx="1084520" cy="910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Krajské projekty</a:t>
            </a:r>
            <a:endParaRPr lang="cs-CZ" dirty="0"/>
          </a:p>
        </p:txBody>
      </p:sp>
      <p:sp>
        <p:nvSpPr>
          <p:cNvPr id="62" name="Obdélník 61"/>
          <p:cNvSpPr/>
          <p:nvPr/>
        </p:nvSpPr>
        <p:spPr>
          <a:xfrm>
            <a:off x="550239" y="2351239"/>
            <a:ext cx="1084520" cy="91030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sz="1400" dirty="0" smtClean="0"/>
              <a:t>Strategické dokumenty</a:t>
            </a:r>
            <a:endParaRPr lang="cs-CZ" sz="1400" dirty="0"/>
          </a:p>
        </p:txBody>
      </p:sp>
      <p:sp>
        <p:nvSpPr>
          <p:cNvPr id="63" name="Obdélník 62"/>
          <p:cNvSpPr/>
          <p:nvPr/>
        </p:nvSpPr>
        <p:spPr>
          <a:xfrm>
            <a:off x="2093970" y="2367611"/>
            <a:ext cx="2566322" cy="44513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cs-CZ" dirty="0" smtClean="0"/>
              <a:t>Dlouhodobý záměr 16-20</a:t>
            </a:r>
            <a:endParaRPr lang="cs-CZ" dirty="0"/>
          </a:p>
        </p:txBody>
      </p:sp>
      <p:sp>
        <p:nvSpPr>
          <p:cNvPr id="64" name="Obdélník 63"/>
          <p:cNvSpPr/>
          <p:nvPr/>
        </p:nvSpPr>
        <p:spPr>
          <a:xfrm rot="10800000" flipV="1">
            <a:off x="4405059" y="2145867"/>
            <a:ext cx="630208" cy="339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smtClean="0"/>
              <a:t>tvorba DZ</a:t>
            </a:r>
            <a:endParaRPr lang="cs-CZ" sz="1100" dirty="0"/>
          </a:p>
        </p:txBody>
      </p:sp>
    </p:spTree>
    <p:extLst>
      <p:ext uri="{BB962C8B-B14F-4D97-AF65-F5344CB8AC3E}">
        <p14:creationId xmlns:p14="http://schemas.microsoft.com/office/powerpoint/2010/main" val="1832031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500"/>
                                        <p:tgtEl>
                                          <p:spTgt spid="6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fade">
                                      <p:cBhvr>
                                        <p:cTn id="6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6" grpId="0" animBg="1"/>
      <p:bldP spid="47" grpId="0" animBg="1"/>
      <p:bldP spid="48" grpId="0" animBg="1"/>
      <p:bldP spid="49" grpId="0" animBg="1"/>
      <p:bldP spid="50" grpId="0" animBg="1"/>
      <p:bldP spid="51" grpId="0" animBg="1"/>
      <p:bldP spid="52" grpId="0" animBg="1"/>
      <p:bldP spid="53" grpId="0" animBg="1"/>
      <p:bldP spid="54" grpId="0" animBg="1"/>
      <p:bldP spid="56" grpId="0" animBg="1"/>
      <p:bldP spid="57" grpId="0" animBg="1"/>
      <p:bldP spid="58" grpId="0" animBg="1"/>
      <p:bldP spid="60" grpId="0" animBg="1"/>
      <p:bldP spid="6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4674981" y="0"/>
            <a:ext cx="7517019" cy="6858594"/>
          </a:xfrm>
          <a:prstGeom prst="rect">
            <a:avLst/>
          </a:prstGeom>
        </p:spPr>
      </p:pic>
      <p:sp>
        <p:nvSpPr>
          <p:cNvPr id="2" name="Nadpis 1"/>
          <p:cNvSpPr txBox="1">
            <a:spLocks noGrp="1"/>
          </p:cNvSpPr>
          <p:nvPr>
            <p:ph type="title"/>
          </p:nvPr>
        </p:nvSpPr>
        <p:spPr>
          <a:xfrm>
            <a:off x="1981200" y="274640"/>
            <a:ext cx="8229600" cy="960440"/>
          </a:xfrm>
        </p:spPr>
        <p:txBody>
          <a:bodyPr/>
          <a:lstStyle/>
          <a:p>
            <a:pPr lvl="0" algn="ctr"/>
            <a:r>
              <a:rPr lang="cs-CZ" sz="3200" b="1" dirty="0" smtClean="0">
                <a:latin typeface="Arial" pitchFamily="34"/>
                <a:cs typeface="Arial" pitchFamily="34"/>
              </a:rPr>
              <a:t>OP JAK – plánované výzvy</a:t>
            </a:r>
            <a:endParaRPr lang="cs-CZ" sz="3200" b="1" dirty="0">
              <a:latin typeface="Arial" pitchFamily="34"/>
              <a:cs typeface="Arial" pitchFamily="34"/>
            </a:endParaRPr>
          </a:p>
        </p:txBody>
      </p:sp>
      <p:sp>
        <p:nvSpPr>
          <p:cNvPr id="3" name="Zástupný symbol pro obsah 2"/>
          <p:cNvSpPr txBox="1">
            <a:spLocks noGrp="1"/>
          </p:cNvSpPr>
          <p:nvPr>
            <p:ph idx="1"/>
          </p:nvPr>
        </p:nvSpPr>
        <p:spPr>
          <a:xfrm>
            <a:off x="838200" y="1670349"/>
            <a:ext cx="10515600" cy="4592427"/>
          </a:xfrm>
        </p:spPr>
        <p:txBody>
          <a:bodyPr>
            <a:normAutofit/>
          </a:bodyPr>
          <a:lstStyle/>
          <a:p>
            <a:r>
              <a:rPr lang="cs-CZ" sz="2200" b="1" dirty="0" smtClean="0">
                <a:latin typeface="Arial" panose="020B0604020202020204" pitchFamily="34" charset="0"/>
                <a:cs typeface="Arial" panose="020B0604020202020204" pitchFamily="34" charset="0"/>
              </a:rPr>
              <a:t>Šablony pro MŠ a ZŠ I</a:t>
            </a:r>
            <a:endParaRPr lang="cs-CZ" sz="2200" dirty="0" smtClean="0">
              <a:latin typeface="Arial" panose="020B0604020202020204" pitchFamily="34" charset="0"/>
              <a:cs typeface="Arial" panose="020B0604020202020204" pitchFamily="34" charset="0"/>
            </a:endParaRPr>
          </a:p>
          <a:p>
            <a:pPr lvl="1"/>
            <a:r>
              <a:rPr lang="cs-CZ" sz="1800" dirty="0" smtClean="0">
                <a:latin typeface="Arial" panose="020B0604020202020204" pitchFamily="34" charset="0"/>
                <a:cs typeface="Arial" panose="020B0604020202020204" pitchFamily="34" charset="0"/>
              </a:rPr>
              <a:t>avízo výzvy: květen 2022</a:t>
            </a:r>
          </a:p>
          <a:p>
            <a:pPr lvl="1"/>
            <a:r>
              <a:rPr lang="cs-CZ" sz="1800" dirty="0" smtClean="0">
                <a:latin typeface="Arial" panose="020B0604020202020204" pitchFamily="34" charset="0"/>
                <a:cs typeface="Arial" panose="020B0604020202020204" pitchFamily="34" charset="0"/>
              </a:rPr>
              <a:t>vyhlášení výzvy: květen 2022</a:t>
            </a:r>
          </a:p>
          <a:p>
            <a:pPr lvl="1"/>
            <a:r>
              <a:rPr lang="cs-CZ" sz="1800" dirty="0">
                <a:latin typeface="Arial" panose="020B0604020202020204" pitchFamily="34" charset="0"/>
                <a:cs typeface="Arial" panose="020B0604020202020204" pitchFamily="34" charset="0"/>
              </a:rPr>
              <a:t>u</a:t>
            </a:r>
            <a:r>
              <a:rPr lang="cs-CZ" sz="1800" dirty="0" smtClean="0">
                <a:latin typeface="Arial" panose="020B0604020202020204" pitchFamily="34" charset="0"/>
                <a:cs typeface="Arial" panose="020B0604020202020204" pitchFamily="34" charset="0"/>
              </a:rPr>
              <a:t>končení příjmu žádostí: duben 2023</a:t>
            </a:r>
          </a:p>
          <a:p>
            <a:pPr lvl="1"/>
            <a:r>
              <a:rPr lang="cs-CZ" sz="1800" dirty="0">
                <a:latin typeface="Arial" panose="020B0604020202020204" pitchFamily="34" charset="0"/>
                <a:cs typeface="Arial" panose="020B0604020202020204" pitchFamily="34" charset="0"/>
              </a:rPr>
              <a:t>p</a:t>
            </a:r>
            <a:r>
              <a:rPr lang="cs-CZ" sz="1800" dirty="0" smtClean="0">
                <a:latin typeface="Arial" panose="020B0604020202020204" pitchFamily="34" charset="0"/>
                <a:cs typeface="Arial" panose="020B0604020202020204" pitchFamily="34" charset="0"/>
              </a:rPr>
              <a:t>odporované </a:t>
            </a:r>
            <a:r>
              <a:rPr lang="cs-CZ" sz="1800" dirty="0">
                <a:latin typeface="Arial" panose="020B0604020202020204" pitchFamily="34" charset="0"/>
                <a:cs typeface="Arial" panose="020B0604020202020204" pitchFamily="34" charset="0"/>
              </a:rPr>
              <a:t>aktivity: </a:t>
            </a:r>
            <a:r>
              <a:rPr lang="cs-CZ" sz="1800" dirty="0" smtClean="0">
                <a:latin typeface="Arial" panose="020B0604020202020204" pitchFamily="34" charset="0"/>
                <a:cs typeface="Arial" panose="020B0604020202020204" pitchFamily="34" charset="0"/>
              </a:rPr>
              <a:t>Podpora </a:t>
            </a:r>
            <a:r>
              <a:rPr lang="cs-CZ" sz="1800" dirty="0">
                <a:latin typeface="Arial" panose="020B0604020202020204" pitchFamily="34" charset="0"/>
                <a:cs typeface="Arial" panose="020B0604020202020204" pitchFamily="34" charset="0"/>
              </a:rPr>
              <a:t>aktivit v MŠ a ZŠ naplňujících aktivity Koncepce rozvoje </a:t>
            </a:r>
            <a:r>
              <a:rPr lang="cs-CZ" sz="1800" dirty="0" smtClean="0">
                <a:latin typeface="Arial" panose="020B0604020202020204" pitchFamily="34" charset="0"/>
                <a:cs typeface="Arial" panose="020B0604020202020204" pitchFamily="34" charset="0"/>
              </a:rPr>
              <a:t>školy </a:t>
            </a:r>
            <a:r>
              <a:rPr lang="cs-CZ" sz="1800" dirty="0">
                <a:latin typeface="Arial" panose="020B0604020202020204" pitchFamily="34" charset="0"/>
                <a:cs typeface="Arial" panose="020B0604020202020204" pitchFamily="34" charset="0"/>
              </a:rPr>
              <a:t>v souladu s Dlouhodobým záměrem vzdělávání a rozvoje </a:t>
            </a:r>
            <a:r>
              <a:rPr lang="cs-CZ" sz="1800" dirty="0" smtClean="0">
                <a:latin typeface="Arial" panose="020B0604020202020204" pitchFamily="34" charset="0"/>
                <a:cs typeface="Arial" panose="020B0604020202020204" pitchFamily="34" charset="0"/>
              </a:rPr>
              <a:t>vzdělávací </a:t>
            </a:r>
            <a:r>
              <a:rPr lang="cs-CZ" sz="1800" dirty="0">
                <a:latin typeface="Arial" panose="020B0604020202020204" pitchFamily="34" charset="0"/>
                <a:cs typeface="Arial" panose="020B0604020202020204" pitchFamily="34" charset="0"/>
              </a:rPr>
              <a:t>soustavy a navazující aktivity v souladu s </a:t>
            </a:r>
            <a:r>
              <a:rPr lang="cs-CZ" sz="1800" dirty="0" smtClean="0">
                <a:latin typeface="Arial" panose="020B0604020202020204" pitchFamily="34" charset="0"/>
                <a:cs typeface="Arial" panose="020B0604020202020204" pitchFamily="34" charset="0"/>
              </a:rPr>
              <a:t>pokračující implementací </a:t>
            </a:r>
            <a:r>
              <a:rPr lang="cs-CZ" sz="1800" dirty="0">
                <a:latin typeface="Arial" panose="020B0604020202020204" pitchFamily="34" charset="0"/>
                <a:cs typeface="Arial" panose="020B0604020202020204" pitchFamily="34" charset="0"/>
              </a:rPr>
              <a:t>prioritních témat Strategie 2030+ v následujících </a:t>
            </a:r>
            <a:r>
              <a:rPr lang="cs-CZ" sz="1800" dirty="0" smtClean="0">
                <a:latin typeface="Arial" panose="020B0604020202020204" pitchFamily="34" charset="0"/>
                <a:cs typeface="Arial" panose="020B0604020202020204" pitchFamily="34" charset="0"/>
              </a:rPr>
              <a:t>oblastech </a:t>
            </a:r>
            <a:r>
              <a:rPr lang="cs-CZ" sz="1800" dirty="0">
                <a:latin typeface="Arial" panose="020B0604020202020204" pitchFamily="34" charset="0"/>
                <a:cs typeface="Arial" panose="020B0604020202020204" pitchFamily="34" charset="0"/>
              </a:rPr>
              <a:t>(a v návaznosti na šablony OP VVV</a:t>
            </a:r>
            <a:r>
              <a:rPr lang="cs-CZ" sz="1800" dirty="0" smtClean="0">
                <a:latin typeface="Arial" panose="020B0604020202020204" pitchFamily="34" charset="0"/>
                <a:cs typeface="Arial" panose="020B0604020202020204" pitchFamily="34" charset="0"/>
              </a:rPr>
              <a:t>):</a:t>
            </a:r>
          </a:p>
          <a:p>
            <a:pPr lvl="2"/>
            <a:r>
              <a:rPr lang="cs-CZ" sz="1400" dirty="0" smtClean="0">
                <a:latin typeface="Arial" panose="020B0604020202020204" pitchFamily="34" charset="0"/>
                <a:cs typeface="Arial" panose="020B0604020202020204" pitchFamily="34" charset="0"/>
              </a:rPr>
              <a:t>personální </a:t>
            </a:r>
            <a:r>
              <a:rPr lang="cs-CZ" sz="1400" dirty="0">
                <a:latin typeface="Arial" panose="020B0604020202020204" pitchFamily="34" charset="0"/>
                <a:cs typeface="Arial" panose="020B0604020202020204" pitchFamily="34" charset="0"/>
              </a:rPr>
              <a:t>podpora (včetně ověření modelu parametrizace </a:t>
            </a:r>
            <a:r>
              <a:rPr lang="cs-CZ" sz="1400" dirty="0" smtClean="0">
                <a:latin typeface="Arial" panose="020B0604020202020204" pitchFamily="34" charset="0"/>
                <a:cs typeface="Arial" panose="020B0604020202020204" pitchFamily="34" charset="0"/>
              </a:rPr>
              <a:t>pozic </a:t>
            </a:r>
            <a:r>
              <a:rPr lang="cs-CZ" sz="1400" dirty="0">
                <a:latin typeface="Arial" panose="020B0604020202020204" pitchFamily="34" charset="0"/>
                <a:cs typeface="Arial" panose="020B0604020202020204" pitchFamily="34" charset="0"/>
              </a:rPr>
              <a:t>školního psychologa a speciálního pedagoga v ZŠ</a:t>
            </a:r>
            <a:r>
              <a:rPr lang="cs-CZ" sz="1400" dirty="0" smtClean="0">
                <a:latin typeface="Arial" panose="020B0604020202020204" pitchFamily="34" charset="0"/>
                <a:cs typeface="Arial" panose="020B0604020202020204" pitchFamily="34" charset="0"/>
              </a:rPr>
              <a:t>);</a:t>
            </a:r>
          </a:p>
          <a:p>
            <a:pPr lvl="2"/>
            <a:r>
              <a:rPr lang="cs-CZ" sz="1400" dirty="0" smtClean="0">
                <a:latin typeface="Arial" panose="020B0604020202020204" pitchFamily="34" charset="0"/>
                <a:cs typeface="Arial" panose="020B0604020202020204" pitchFamily="34" charset="0"/>
              </a:rPr>
              <a:t>osobnostně </a:t>
            </a:r>
            <a:r>
              <a:rPr lang="cs-CZ" sz="1400" dirty="0">
                <a:latin typeface="Arial" panose="020B0604020202020204" pitchFamily="34" charset="0"/>
                <a:cs typeface="Arial" panose="020B0604020202020204" pitchFamily="34" charset="0"/>
              </a:rPr>
              <a:t>sociální a profesní rozvoj pracovníků ve </a:t>
            </a:r>
            <a:r>
              <a:rPr lang="cs-CZ" sz="1400" dirty="0" smtClean="0">
                <a:latin typeface="Arial" panose="020B0604020202020204" pitchFamily="34" charset="0"/>
                <a:cs typeface="Arial" panose="020B0604020202020204" pitchFamily="34" charset="0"/>
              </a:rPr>
              <a:t>vzdělávání </a:t>
            </a:r>
            <a:r>
              <a:rPr lang="cs-CZ" sz="1400" dirty="0">
                <a:latin typeface="Arial" panose="020B0604020202020204" pitchFamily="34" charset="0"/>
                <a:cs typeface="Arial" panose="020B0604020202020204" pitchFamily="34" charset="0"/>
              </a:rPr>
              <a:t>(vzdělávání a spolupráce</a:t>
            </a:r>
            <a:r>
              <a:rPr lang="cs-CZ" sz="1400" dirty="0" smtClean="0">
                <a:latin typeface="Arial" panose="020B0604020202020204" pitchFamily="34" charset="0"/>
                <a:cs typeface="Arial" panose="020B0604020202020204" pitchFamily="34" charset="0"/>
              </a:rPr>
              <a:t>);</a:t>
            </a:r>
          </a:p>
          <a:p>
            <a:pPr lvl="2"/>
            <a:r>
              <a:rPr lang="cs-CZ" sz="1400" dirty="0" smtClean="0">
                <a:latin typeface="Arial" panose="020B0604020202020204" pitchFamily="34" charset="0"/>
                <a:cs typeface="Arial" panose="020B0604020202020204" pitchFamily="34" charset="0"/>
              </a:rPr>
              <a:t>inovovaná </a:t>
            </a:r>
            <a:r>
              <a:rPr lang="cs-CZ" sz="1400" dirty="0">
                <a:latin typeface="Arial" panose="020B0604020202020204" pitchFamily="34" charset="0"/>
                <a:cs typeface="Arial" panose="020B0604020202020204" pitchFamily="34" charset="0"/>
              </a:rPr>
              <a:t>výuka a vzdělávání dětí a žáků (aktivity rozvíjející </a:t>
            </a:r>
            <a:r>
              <a:rPr lang="cs-CZ" sz="1400" dirty="0" smtClean="0">
                <a:latin typeface="Arial" panose="020B0604020202020204" pitchFamily="34" charset="0"/>
                <a:cs typeface="Arial" panose="020B0604020202020204" pitchFamily="34" charset="0"/>
              </a:rPr>
              <a:t>ICT</a:t>
            </a:r>
            <a:r>
              <a:rPr lang="cs-CZ" sz="1400" dirty="0">
                <a:latin typeface="Arial" panose="020B0604020202020204" pitchFamily="34" charset="0"/>
                <a:cs typeface="Arial" panose="020B0604020202020204" pitchFamily="34" charset="0"/>
              </a:rPr>
              <a:t>; </a:t>
            </a:r>
            <a:r>
              <a:rPr lang="cs-CZ" sz="1400" dirty="0" err="1">
                <a:latin typeface="Arial" panose="020B0604020202020204" pitchFamily="34" charset="0"/>
                <a:cs typeface="Arial" panose="020B0604020202020204" pitchFamily="34" charset="0"/>
              </a:rPr>
              <a:t>extrakurikulární</a:t>
            </a:r>
            <a:r>
              <a:rPr lang="cs-CZ" sz="1400" dirty="0">
                <a:latin typeface="Arial" panose="020B0604020202020204" pitchFamily="34" charset="0"/>
                <a:cs typeface="Arial" panose="020B0604020202020204" pitchFamily="34" charset="0"/>
              </a:rPr>
              <a:t> a rozvojové aktivity; individualizace </a:t>
            </a:r>
            <a:r>
              <a:rPr lang="cs-CZ" sz="1400" dirty="0" smtClean="0">
                <a:latin typeface="Arial" panose="020B0604020202020204" pitchFamily="34" charset="0"/>
                <a:cs typeface="Arial" panose="020B0604020202020204" pitchFamily="34" charset="0"/>
              </a:rPr>
              <a:t>výuky </a:t>
            </a:r>
            <a:r>
              <a:rPr lang="cs-CZ" sz="1400" dirty="0">
                <a:latin typeface="Arial" panose="020B0604020202020204" pitchFamily="34" charset="0"/>
                <a:cs typeface="Arial" panose="020B0604020202020204" pitchFamily="34" charset="0"/>
              </a:rPr>
              <a:t>pro podporu speciálních potřeb včetně nadání aj</a:t>
            </a:r>
            <a:r>
              <a:rPr lang="cs-CZ" sz="1400" dirty="0" smtClean="0">
                <a:latin typeface="Arial" panose="020B0604020202020204" pitchFamily="34" charset="0"/>
                <a:cs typeface="Arial" panose="020B0604020202020204" pitchFamily="34" charset="0"/>
              </a:rPr>
              <a:t>.);</a:t>
            </a:r>
          </a:p>
          <a:p>
            <a:pPr lvl="2"/>
            <a:r>
              <a:rPr lang="cs-CZ" sz="1400" dirty="0" smtClean="0">
                <a:latin typeface="Arial" panose="020B0604020202020204" pitchFamily="34" charset="0"/>
                <a:cs typeface="Arial" panose="020B0604020202020204" pitchFamily="34" charset="0"/>
              </a:rPr>
              <a:t>spolupráce </a:t>
            </a:r>
            <a:r>
              <a:rPr lang="cs-CZ" sz="1400" dirty="0">
                <a:latin typeface="Arial" panose="020B0604020202020204" pitchFamily="34" charset="0"/>
                <a:cs typeface="Arial" panose="020B0604020202020204" pitchFamily="34" charset="0"/>
              </a:rPr>
              <a:t>s </a:t>
            </a:r>
            <a:r>
              <a:rPr lang="cs-CZ" sz="1400" dirty="0" smtClean="0">
                <a:latin typeface="Arial" panose="020B0604020202020204" pitchFamily="34" charset="0"/>
                <a:cs typeface="Arial" panose="020B0604020202020204" pitchFamily="34" charset="0"/>
              </a:rPr>
              <a:t>rodiči;</a:t>
            </a:r>
          </a:p>
          <a:p>
            <a:pPr lvl="2"/>
            <a:r>
              <a:rPr lang="cs-CZ" sz="1400" dirty="0" smtClean="0">
                <a:latin typeface="Arial" panose="020B0604020202020204" pitchFamily="34" charset="0"/>
                <a:cs typeface="Arial" panose="020B0604020202020204" pitchFamily="34" charset="0"/>
              </a:rPr>
              <a:t>podpora </a:t>
            </a:r>
            <a:r>
              <a:rPr lang="cs-CZ" sz="1400" dirty="0">
                <a:latin typeface="Arial" panose="020B0604020202020204" pitchFamily="34" charset="0"/>
                <a:cs typeface="Arial" panose="020B0604020202020204" pitchFamily="34" charset="0"/>
              </a:rPr>
              <a:t>včasných nástupů dětí do MŠ a plynulých přechodů </a:t>
            </a:r>
            <a:r>
              <a:rPr lang="cs-CZ" sz="1400" dirty="0" smtClean="0">
                <a:latin typeface="Arial" panose="020B0604020202020204" pitchFamily="34" charset="0"/>
                <a:cs typeface="Arial" panose="020B0604020202020204" pitchFamily="34" charset="0"/>
              </a:rPr>
              <a:t>dětí </a:t>
            </a:r>
            <a:r>
              <a:rPr lang="cs-CZ" sz="1400" dirty="0">
                <a:latin typeface="Arial" panose="020B0604020202020204" pitchFamily="34" charset="0"/>
                <a:cs typeface="Arial" panose="020B0604020202020204" pitchFamily="34" charset="0"/>
              </a:rPr>
              <a:t>a žáků mezi stupni vzdělávací soustavy a </a:t>
            </a:r>
            <a:r>
              <a:rPr lang="cs-CZ" sz="1400" dirty="0" smtClean="0">
                <a:latin typeface="Arial" panose="020B0604020202020204" pitchFamily="34" charset="0"/>
                <a:cs typeface="Arial" panose="020B0604020202020204" pitchFamily="34" charset="0"/>
              </a:rPr>
              <a:t>prevence předčasných </a:t>
            </a:r>
            <a:r>
              <a:rPr lang="cs-CZ" sz="1400" dirty="0">
                <a:latin typeface="Arial" panose="020B0604020202020204" pitchFamily="34" charset="0"/>
                <a:cs typeface="Arial" panose="020B0604020202020204" pitchFamily="34" charset="0"/>
              </a:rPr>
              <a:t>odchodů ze </a:t>
            </a:r>
            <a:r>
              <a:rPr lang="cs-CZ" sz="1400" dirty="0" smtClean="0">
                <a:latin typeface="Arial" panose="020B0604020202020204" pitchFamily="34" charset="0"/>
                <a:cs typeface="Arial" panose="020B0604020202020204" pitchFamily="34" charset="0"/>
              </a:rPr>
              <a:t>vzdělávání;</a:t>
            </a:r>
          </a:p>
          <a:p>
            <a:pPr lvl="2"/>
            <a:r>
              <a:rPr lang="cs-CZ" sz="1400" dirty="0" smtClean="0">
                <a:latin typeface="Arial" panose="020B0604020202020204" pitchFamily="34" charset="0"/>
                <a:cs typeface="Arial" panose="020B0604020202020204" pitchFamily="34" charset="0"/>
              </a:rPr>
              <a:t>podpora </a:t>
            </a:r>
            <a:r>
              <a:rPr lang="cs-CZ" sz="1400" dirty="0">
                <a:latin typeface="Arial" panose="020B0604020202020204" pitchFamily="34" charset="0"/>
                <a:cs typeface="Arial" panose="020B0604020202020204" pitchFamily="34" charset="0"/>
              </a:rPr>
              <a:t>dětí a žáků s odlišným mateřským jazykem.</a:t>
            </a:r>
            <a:endParaRPr lang="cs-CZ" sz="1400" dirty="0" smtClean="0">
              <a:latin typeface="Arial" panose="020B0604020202020204" pitchFamily="34" charset="0"/>
              <a:cs typeface="Arial" panose="020B0604020202020204" pitchFamily="34" charset="0"/>
            </a:endParaRPr>
          </a:p>
          <a:p>
            <a:pPr marL="457200" lvl="1" indent="0">
              <a:buNone/>
            </a:pPr>
            <a:endParaRPr lang="cs-CZ" sz="1800" dirty="0">
              <a:latin typeface="Arial" panose="020B0604020202020204" pitchFamily="34" charset="0"/>
              <a:cs typeface="Arial" panose="020B0604020202020204" pitchFamily="34" charset="0"/>
            </a:endParaRPr>
          </a:p>
          <a:p>
            <a:pPr marL="0" indent="0">
              <a:buNone/>
            </a:pPr>
            <a:endParaRPr lang="cs-CZ" sz="2200" dirty="0">
              <a:latin typeface="Arial" panose="020B0604020202020204" pitchFamily="34" charset="0"/>
              <a:cs typeface="Arial" panose="020B0604020202020204" pitchFamily="34" charset="0"/>
            </a:endParaRPr>
          </a:p>
          <a:p>
            <a:endParaRPr lang="cs-CZ" sz="2200" dirty="0" smtClean="0">
              <a:latin typeface="Arial" panose="020B0604020202020204" pitchFamily="34" charset="0"/>
              <a:cs typeface="Arial" panose="020B0604020202020204" pitchFamily="34" charset="0"/>
            </a:endParaRPr>
          </a:p>
          <a:p>
            <a:pPr marL="457200" lvl="1" indent="0">
              <a:buNone/>
            </a:pPr>
            <a:endParaRPr lang="cs-CZ" sz="1800" dirty="0" smtClean="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3446710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4674981" y="0"/>
            <a:ext cx="7517019" cy="6858594"/>
          </a:xfrm>
          <a:prstGeom prst="rect">
            <a:avLst/>
          </a:prstGeom>
        </p:spPr>
      </p:pic>
      <p:sp>
        <p:nvSpPr>
          <p:cNvPr id="2" name="Nadpis 1"/>
          <p:cNvSpPr txBox="1">
            <a:spLocks noGrp="1"/>
          </p:cNvSpPr>
          <p:nvPr>
            <p:ph type="title"/>
          </p:nvPr>
        </p:nvSpPr>
        <p:spPr>
          <a:xfrm>
            <a:off x="1981200" y="274640"/>
            <a:ext cx="8229600" cy="960440"/>
          </a:xfrm>
        </p:spPr>
        <p:txBody>
          <a:bodyPr/>
          <a:lstStyle/>
          <a:p>
            <a:pPr lvl="0" algn="ctr"/>
            <a:r>
              <a:rPr lang="cs-CZ" sz="3200" b="1" dirty="0" smtClean="0">
                <a:latin typeface="Arial" pitchFamily="34"/>
                <a:cs typeface="Arial" pitchFamily="34"/>
              </a:rPr>
              <a:t>OP JAK – plánované výzvy</a:t>
            </a:r>
            <a:endParaRPr lang="cs-CZ" sz="3200" b="1" dirty="0">
              <a:latin typeface="Arial" pitchFamily="34"/>
              <a:cs typeface="Arial" pitchFamily="34"/>
            </a:endParaRPr>
          </a:p>
        </p:txBody>
      </p:sp>
      <p:sp>
        <p:nvSpPr>
          <p:cNvPr id="3" name="Zástupný symbol pro obsah 2"/>
          <p:cNvSpPr txBox="1">
            <a:spLocks noGrp="1"/>
          </p:cNvSpPr>
          <p:nvPr>
            <p:ph idx="1"/>
          </p:nvPr>
        </p:nvSpPr>
        <p:spPr>
          <a:xfrm>
            <a:off x="838200" y="1670349"/>
            <a:ext cx="10515600" cy="4592427"/>
          </a:xfrm>
        </p:spPr>
        <p:txBody>
          <a:bodyPr>
            <a:normAutofit/>
          </a:bodyPr>
          <a:lstStyle/>
          <a:p>
            <a:r>
              <a:rPr lang="cs-CZ" sz="2200" b="1" dirty="0" smtClean="0">
                <a:latin typeface="Arial" panose="020B0604020202020204" pitchFamily="34" charset="0"/>
                <a:cs typeface="Arial" panose="020B0604020202020204" pitchFamily="34" charset="0"/>
              </a:rPr>
              <a:t>Šablony pro SŠ a VOŠ I</a:t>
            </a:r>
            <a:endParaRPr lang="cs-CZ" sz="2200" dirty="0" smtClean="0">
              <a:latin typeface="Arial" panose="020B0604020202020204" pitchFamily="34" charset="0"/>
              <a:cs typeface="Arial" panose="020B0604020202020204" pitchFamily="34" charset="0"/>
            </a:endParaRPr>
          </a:p>
          <a:p>
            <a:pPr lvl="1"/>
            <a:r>
              <a:rPr lang="cs-CZ" sz="1800" dirty="0" smtClean="0">
                <a:latin typeface="Arial" panose="020B0604020202020204" pitchFamily="34" charset="0"/>
                <a:cs typeface="Arial" panose="020B0604020202020204" pitchFamily="34" charset="0"/>
              </a:rPr>
              <a:t>avízo výzvy: květen 2022</a:t>
            </a:r>
          </a:p>
          <a:p>
            <a:pPr lvl="1"/>
            <a:r>
              <a:rPr lang="cs-CZ" sz="1800" dirty="0" smtClean="0">
                <a:latin typeface="Arial" panose="020B0604020202020204" pitchFamily="34" charset="0"/>
                <a:cs typeface="Arial" panose="020B0604020202020204" pitchFamily="34" charset="0"/>
              </a:rPr>
              <a:t>vyhlášení výzvy: květen 2022</a:t>
            </a:r>
          </a:p>
          <a:p>
            <a:pPr lvl="1"/>
            <a:r>
              <a:rPr lang="cs-CZ" sz="1800" dirty="0">
                <a:latin typeface="Arial" panose="020B0604020202020204" pitchFamily="34" charset="0"/>
                <a:cs typeface="Arial" panose="020B0604020202020204" pitchFamily="34" charset="0"/>
              </a:rPr>
              <a:t>u</a:t>
            </a:r>
            <a:r>
              <a:rPr lang="cs-CZ" sz="1800" dirty="0" smtClean="0">
                <a:latin typeface="Arial" panose="020B0604020202020204" pitchFamily="34" charset="0"/>
                <a:cs typeface="Arial" panose="020B0604020202020204" pitchFamily="34" charset="0"/>
              </a:rPr>
              <a:t>končení příjmu žádostí: listopad 2022</a:t>
            </a:r>
          </a:p>
          <a:p>
            <a:pPr lvl="1"/>
            <a:r>
              <a:rPr lang="cs-CZ" sz="1800" dirty="0">
                <a:latin typeface="Arial" panose="020B0604020202020204" pitchFamily="34" charset="0"/>
                <a:cs typeface="Arial" panose="020B0604020202020204" pitchFamily="34" charset="0"/>
              </a:rPr>
              <a:t>p</a:t>
            </a:r>
            <a:r>
              <a:rPr lang="cs-CZ" sz="1800" dirty="0" smtClean="0">
                <a:latin typeface="Arial" panose="020B0604020202020204" pitchFamily="34" charset="0"/>
                <a:cs typeface="Arial" panose="020B0604020202020204" pitchFamily="34" charset="0"/>
              </a:rPr>
              <a:t>odporované </a:t>
            </a:r>
            <a:r>
              <a:rPr lang="cs-CZ" sz="1800" dirty="0">
                <a:latin typeface="Arial" panose="020B0604020202020204" pitchFamily="34" charset="0"/>
                <a:cs typeface="Arial" panose="020B0604020202020204" pitchFamily="34" charset="0"/>
              </a:rPr>
              <a:t>aktivity: </a:t>
            </a:r>
            <a:r>
              <a:rPr lang="cs-CZ" sz="1800" dirty="0" smtClean="0">
                <a:latin typeface="Arial" panose="020B0604020202020204" pitchFamily="34" charset="0"/>
                <a:cs typeface="Arial" panose="020B0604020202020204" pitchFamily="34" charset="0"/>
              </a:rPr>
              <a:t>Podpora </a:t>
            </a:r>
            <a:r>
              <a:rPr lang="cs-CZ" sz="1800" dirty="0">
                <a:latin typeface="Arial" panose="020B0604020202020204" pitchFamily="34" charset="0"/>
                <a:cs typeface="Arial" panose="020B0604020202020204" pitchFamily="34" charset="0"/>
              </a:rPr>
              <a:t>aktivit v MŠ a ZŠ naplňujících aktivity Koncepce rozvoje </a:t>
            </a:r>
            <a:r>
              <a:rPr lang="cs-CZ" sz="1800" dirty="0" smtClean="0">
                <a:latin typeface="Arial" panose="020B0604020202020204" pitchFamily="34" charset="0"/>
                <a:cs typeface="Arial" panose="020B0604020202020204" pitchFamily="34" charset="0"/>
              </a:rPr>
              <a:t>školy </a:t>
            </a:r>
            <a:r>
              <a:rPr lang="cs-CZ" sz="1800" dirty="0">
                <a:latin typeface="Arial" panose="020B0604020202020204" pitchFamily="34" charset="0"/>
                <a:cs typeface="Arial" panose="020B0604020202020204" pitchFamily="34" charset="0"/>
              </a:rPr>
              <a:t>v souladu s Dlouhodobým záměrem vzdělávání a rozvoje </a:t>
            </a:r>
            <a:r>
              <a:rPr lang="cs-CZ" sz="1800" dirty="0" smtClean="0">
                <a:latin typeface="Arial" panose="020B0604020202020204" pitchFamily="34" charset="0"/>
                <a:cs typeface="Arial" panose="020B0604020202020204" pitchFamily="34" charset="0"/>
              </a:rPr>
              <a:t>vzdělávací </a:t>
            </a:r>
            <a:r>
              <a:rPr lang="cs-CZ" sz="1800" dirty="0">
                <a:latin typeface="Arial" panose="020B0604020202020204" pitchFamily="34" charset="0"/>
                <a:cs typeface="Arial" panose="020B0604020202020204" pitchFamily="34" charset="0"/>
              </a:rPr>
              <a:t>soustavy a navazující aktivity v souladu s </a:t>
            </a:r>
            <a:r>
              <a:rPr lang="cs-CZ" sz="1800" dirty="0" smtClean="0">
                <a:latin typeface="Arial" panose="020B0604020202020204" pitchFamily="34" charset="0"/>
                <a:cs typeface="Arial" panose="020B0604020202020204" pitchFamily="34" charset="0"/>
              </a:rPr>
              <a:t>pokračující implementací </a:t>
            </a:r>
            <a:r>
              <a:rPr lang="cs-CZ" sz="1800" dirty="0">
                <a:latin typeface="Arial" panose="020B0604020202020204" pitchFamily="34" charset="0"/>
                <a:cs typeface="Arial" panose="020B0604020202020204" pitchFamily="34" charset="0"/>
              </a:rPr>
              <a:t>prioritních témat Strategie 2030+ v následujících </a:t>
            </a:r>
            <a:r>
              <a:rPr lang="cs-CZ" sz="1800" dirty="0" smtClean="0">
                <a:latin typeface="Arial" panose="020B0604020202020204" pitchFamily="34" charset="0"/>
                <a:cs typeface="Arial" panose="020B0604020202020204" pitchFamily="34" charset="0"/>
              </a:rPr>
              <a:t>oblastech </a:t>
            </a:r>
            <a:r>
              <a:rPr lang="cs-CZ" sz="1800" dirty="0">
                <a:latin typeface="Arial" panose="020B0604020202020204" pitchFamily="34" charset="0"/>
                <a:cs typeface="Arial" panose="020B0604020202020204" pitchFamily="34" charset="0"/>
              </a:rPr>
              <a:t>(a v návaznosti na šablony OP VVV</a:t>
            </a:r>
            <a:r>
              <a:rPr lang="cs-CZ" sz="1800" dirty="0" smtClean="0">
                <a:latin typeface="Arial" panose="020B0604020202020204" pitchFamily="34" charset="0"/>
                <a:cs typeface="Arial" panose="020B0604020202020204" pitchFamily="34" charset="0"/>
              </a:rPr>
              <a:t>):</a:t>
            </a:r>
          </a:p>
          <a:p>
            <a:pPr lvl="2"/>
            <a:r>
              <a:rPr lang="cs-CZ" sz="1400" dirty="0">
                <a:latin typeface="Arial" panose="020B0604020202020204" pitchFamily="34" charset="0"/>
                <a:cs typeface="Arial" panose="020B0604020202020204" pitchFamily="34" charset="0"/>
              </a:rPr>
              <a:t>personální podpora;</a:t>
            </a:r>
          </a:p>
          <a:p>
            <a:pPr lvl="2"/>
            <a:r>
              <a:rPr lang="cs-CZ" sz="1400" dirty="0" smtClean="0">
                <a:latin typeface="Arial" panose="020B0604020202020204" pitchFamily="34" charset="0"/>
                <a:cs typeface="Arial" panose="020B0604020202020204" pitchFamily="34" charset="0"/>
              </a:rPr>
              <a:t>­osobnostně </a:t>
            </a:r>
            <a:r>
              <a:rPr lang="cs-CZ" sz="1400" dirty="0">
                <a:latin typeface="Arial" panose="020B0604020202020204" pitchFamily="34" charset="0"/>
                <a:cs typeface="Arial" panose="020B0604020202020204" pitchFamily="34" charset="0"/>
              </a:rPr>
              <a:t>sociální a profesní rozvoj pracovníků ve </a:t>
            </a:r>
            <a:r>
              <a:rPr lang="cs-CZ" sz="1400" dirty="0" smtClean="0">
                <a:latin typeface="Arial" panose="020B0604020202020204" pitchFamily="34" charset="0"/>
                <a:cs typeface="Arial" panose="020B0604020202020204" pitchFamily="34" charset="0"/>
              </a:rPr>
              <a:t>vzdělávání </a:t>
            </a:r>
            <a:r>
              <a:rPr lang="cs-CZ" sz="1400" dirty="0">
                <a:latin typeface="Arial" panose="020B0604020202020204" pitchFamily="34" charset="0"/>
                <a:cs typeface="Arial" panose="020B0604020202020204" pitchFamily="34" charset="0"/>
              </a:rPr>
              <a:t>(vzdělávání a spolupráce);</a:t>
            </a:r>
          </a:p>
          <a:p>
            <a:pPr lvl="2"/>
            <a:r>
              <a:rPr lang="cs-CZ" sz="1400" dirty="0" smtClean="0">
                <a:latin typeface="Arial" panose="020B0604020202020204" pitchFamily="34" charset="0"/>
                <a:cs typeface="Arial" panose="020B0604020202020204" pitchFamily="34" charset="0"/>
              </a:rPr>
              <a:t>­inovovaná </a:t>
            </a:r>
            <a:r>
              <a:rPr lang="cs-CZ" sz="1400" dirty="0">
                <a:latin typeface="Arial" panose="020B0604020202020204" pitchFamily="34" charset="0"/>
                <a:cs typeface="Arial" panose="020B0604020202020204" pitchFamily="34" charset="0"/>
              </a:rPr>
              <a:t>výuka a vzdělávání žáků a studentů (aktivity </a:t>
            </a:r>
            <a:r>
              <a:rPr lang="cs-CZ" sz="1400" dirty="0" smtClean="0">
                <a:latin typeface="Arial" panose="020B0604020202020204" pitchFamily="34" charset="0"/>
                <a:cs typeface="Arial" panose="020B0604020202020204" pitchFamily="34" charset="0"/>
              </a:rPr>
              <a:t>rozvíjející </a:t>
            </a:r>
            <a:r>
              <a:rPr lang="cs-CZ" sz="1400" dirty="0">
                <a:latin typeface="Arial" panose="020B0604020202020204" pitchFamily="34" charset="0"/>
                <a:cs typeface="Arial" panose="020B0604020202020204" pitchFamily="34" charset="0"/>
              </a:rPr>
              <a:t>ICT; </a:t>
            </a:r>
            <a:r>
              <a:rPr lang="cs-CZ" sz="1400" dirty="0" err="1">
                <a:latin typeface="Arial" panose="020B0604020202020204" pitchFamily="34" charset="0"/>
                <a:cs typeface="Arial" panose="020B0604020202020204" pitchFamily="34" charset="0"/>
              </a:rPr>
              <a:t>extrakurikulární</a:t>
            </a:r>
            <a:r>
              <a:rPr lang="cs-CZ" sz="1400" dirty="0">
                <a:latin typeface="Arial" panose="020B0604020202020204" pitchFamily="34" charset="0"/>
                <a:cs typeface="Arial" panose="020B0604020202020204" pitchFamily="34" charset="0"/>
              </a:rPr>
              <a:t> a rozvojové </a:t>
            </a:r>
            <a:r>
              <a:rPr lang="cs-CZ" sz="1400" dirty="0" smtClean="0">
                <a:latin typeface="Arial" panose="020B0604020202020204" pitchFamily="34" charset="0"/>
                <a:cs typeface="Arial" panose="020B0604020202020204" pitchFamily="34" charset="0"/>
              </a:rPr>
              <a:t>aktivity individualizace </a:t>
            </a:r>
            <a:r>
              <a:rPr lang="cs-CZ" sz="1400" dirty="0">
                <a:latin typeface="Arial" panose="020B0604020202020204" pitchFamily="34" charset="0"/>
                <a:cs typeface="Arial" panose="020B0604020202020204" pitchFamily="34" charset="0"/>
              </a:rPr>
              <a:t>výuky pro podporu speciálních potřeb včetně </a:t>
            </a:r>
            <a:r>
              <a:rPr lang="cs-CZ" sz="1400" dirty="0" smtClean="0">
                <a:latin typeface="Arial" panose="020B0604020202020204" pitchFamily="34" charset="0"/>
                <a:cs typeface="Arial" panose="020B0604020202020204" pitchFamily="34" charset="0"/>
              </a:rPr>
              <a:t>nadání </a:t>
            </a:r>
            <a:r>
              <a:rPr lang="cs-CZ" sz="1400" dirty="0">
                <a:latin typeface="Arial" panose="020B0604020202020204" pitchFamily="34" charset="0"/>
                <a:cs typeface="Arial" panose="020B0604020202020204" pitchFamily="34" charset="0"/>
              </a:rPr>
              <a:t>aj.);</a:t>
            </a:r>
          </a:p>
          <a:p>
            <a:pPr lvl="2"/>
            <a:r>
              <a:rPr lang="cs-CZ" sz="1400" dirty="0" smtClean="0">
                <a:latin typeface="Arial" panose="020B0604020202020204" pitchFamily="34" charset="0"/>
                <a:cs typeface="Arial" panose="020B0604020202020204" pitchFamily="34" charset="0"/>
              </a:rPr>
              <a:t>­spolupráce </a:t>
            </a:r>
            <a:r>
              <a:rPr lang="cs-CZ" sz="1400" dirty="0">
                <a:latin typeface="Arial" panose="020B0604020202020204" pitchFamily="34" charset="0"/>
                <a:cs typeface="Arial" panose="020B0604020202020204" pitchFamily="34" charset="0"/>
              </a:rPr>
              <a:t>s rodiči;</a:t>
            </a:r>
          </a:p>
          <a:p>
            <a:pPr lvl="2"/>
            <a:r>
              <a:rPr lang="cs-CZ" sz="1400" dirty="0" smtClean="0">
                <a:latin typeface="Arial" panose="020B0604020202020204" pitchFamily="34" charset="0"/>
                <a:cs typeface="Arial" panose="020B0604020202020204" pitchFamily="34" charset="0"/>
              </a:rPr>
              <a:t>­spolupráce </a:t>
            </a:r>
            <a:r>
              <a:rPr lang="cs-CZ" sz="1400" dirty="0">
                <a:latin typeface="Arial" panose="020B0604020202020204" pitchFamily="34" charset="0"/>
                <a:cs typeface="Arial" panose="020B0604020202020204" pitchFamily="34" charset="0"/>
              </a:rPr>
              <a:t>škol a zaměstnavatelů;</a:t>
            </a:r>
          </a:p>
          <a:p>
            <a:pPr lvl="2"/>
            <a:r>
              <a:rPr lang="cs-CZ" sz="1400" dirty="0" smtClean="0">
                <a:latin typeface="Arial" panose="020B0604020202020204" pitchFamily="34" charset="0"/>
                <a:cs typeface="Arial" panose="020B0604020202020204" pitchFamily="34" charset="0"/>
              </a:rPr>
              <a:t>­podpora </a:t>
            </a:r>
            <a:r>
              <a:rPr lang="cs-CZ" sz="1400" dirty="0">
                <a:latin typeface="Arial" panose="020B0604020202020204" pitchFamily="34" charset="0"/>
                <a:cs typeface="Arial" panose="020B0604020202020204" pitchFamily="34" charset="0"/>
              </a:rPr>
              <a:t>plynulých přechodů žáků mezi stupni vzdělávací </a:t>
            </a:r>
            <a:r>
              <a:rPr lang="cs-CZ" sz="1400" dirty="0" smtClean="0">
                <a:latin typeface="Arial" panose="020B0604020202020204" pitchFamily="34" charset="0"/>
                <a:cs typeface="Arial" panose="020B0604020202020204" pitchFamily="34" charset="0"/>
              </a:rPr>
              <a:t>soustavy </a:t>
            </a:r>
            <a:r>
              <a:rPr lang="cs-CZ" sz="1400" dirty="0">
                <a:latin typeface="Arial" panose="020B0604020202020204" pitchFamily="34" charset="0"/>
                <a:cs typeface="Arial" panose="020B0604020202020204" pitchFamily="34" charset="0"/>
              </a:rPr>
              <a:t>a prevence předčasných odchodů ze vzdělávání.</a:t>
            </a:r>
          </a:p>
          <a:p>
            <a:pPr marL="457200" lvl="1" indent="0">
              <a:buNone/>
            </a:pPr>
            <a:endParaRPr lang="cs-CZ" sz="1800" dirty="0">
              <a:latin typeface="Arial" panose="020B0604020202020204" pitchFamily="34" charset="0"/>
              <a:cs typeface="Arial" panose="020B0604020202020204" pitchFamily="34" charset="0"/>
            </a:endParaRPr>
          </a:p>
          <a:p>
            <a:pPr marL="0" indent="0">
              <a:buNone/>
            </a:pPr>
            <a:endParaRPr lang="cs-CZ" sz="2200" dirty="0">
              <a:latin typeface="Arial" panose="020B0604020202020204" pitchFamily="34" charset="0"/>
              <a:cs typeface="Arial" panose="020B0604020202020204" pitchFamily="34" charset="0"/>
            </a:endParaRPr>
          </a:p>
          <a:p>
            <a:endParaRPr lang="cs-CZ" sz="2200" dirty="0" smtClean="0">
              <a:latin typeface="Arial" panose="020B0604020202020204" pitchFamily="34" charset="0"/>
              <a:cs typeface="Arial" panose="020B0604020202020204" pitchFamily="34" charset="0"/>
            </a:endParaRPr>
          </a:p>
          <a:p>
            <a:pPr marL="457200" lvl="1" indent="0">
              <a:buNone/>
            </a:pPr>
            <a:endParaRPr lang="cs-CZ" sz="1800" dirty="0" smtClean="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150235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4674981" y="8626"/>
            <a:ext cx="7517019" cy="6858594"/>
          </a:xfrm>
          <a:prstGeom prst="rect">
            <a:avLst/>
          </a:prstGeom>
        </p:spPr>
      </p:pic>
      <p:sp>
        <p:nvSpPr>
          <p:cNvPr id="2" name="Nadpis 1"/>
          <p:cNvSpPr txBox="1">
            <a:spLocks noGrp="1"/>
          </p:cNvSpPr>
          <p:nvPr>
            <p:ph type="title"/>
          </p:nvPr>
        </p:nvSpPr>
        <p:spPr>
          <a:xfrm>
            <a:off x="1981200" y="274640"/>
            <a:ext cx="8229600" cy="960440"/>
          </a:xfrm>
        </p:spPr>
        <p:txBody>
          <a:bodyPr/>
          <a:lstStyle/>
          <a:p>
            <a:pPr lvl="0" algn="ctr"/>
            <a:r>
              <a:rPr lang="cs-CZ" sz="3200" b="1" dirty="0" smtClean="0">
                <a:latin typeface="Arial" pitchFamily="34"/>
                <a:cs typeface="Arial" pitchFamily="34"/>
              </a:rPr>
              <a:t>IROP 2021-2027 </a:t>
            </a:r>
            <a:endParaRPr lang="cs-CZ" sz="3200" b="1" dirty="0">
              <a:latin typeface="Arial" pitchFamily="34"/>
              <a:cs typeface="Arial" pitchFamily="34"/>
            </a:endParaRPr>
          </a:p>
        </p:txBody>
      </p:sp>
      <p:sp>
        <p:nvSpPr>
          <p:cNvPr id="3" name="Zástupný symbol pro obsah 2"/>
          <p:cNvSpPr txBox="1">
            <a:spLocks noGrp="1"/>
          </p:cNvSpPr>
          <p:nvPr>
            <p:ph idx="1"/>
          </p:nvPr>
        </p:nvSpPr>
        <p:spPr>
          <a:xfrm>
            <a:off x="838200" y="1670349"/>
            <a:ext cx="10515600" cy="4592427"/>
          </a:xfrm>
        </p:spPr>
        <p:txBody>
          <a:bodyPr>
            <a:normAutofit fontScale="92500" lnSpcReduction="10000"/>
          </a:bodyPr>
          <a:lstStyle/>
          <a:p>
            <a:r>
              <a:rPr lang="cs-CZ" sz="2200" b="1" dirty="0">
                <a:latin typeface="Arial" panose="020B0604020202020204" pitchFamily="34" charset="0"/>
                <a:cs typeface="Arial" panose="020B0604020202020204" pitchFamily="34" charset="0"/>
              </a:rPr>
              <a:t>Souhrnný rámec pro investice do infrastruktury SŠ a </a:t>
            </a:r>
            <a:r>
              <a:rPr lang="cs-CZ" sz="2200" b="1" dirty="0" smtClean="0">
                <a:latin typeface="Arial" panose="020B0604020202020204" pitchFamily="34" charset="0"/>
                <a:cs typeface="Arial" panose="020B0604020202020204" pitchFamily="34" charset="0"/>
              </a:rPr>
              <a:t>VOŠ</a:t>
            </a:r>
            <a:endParaRPr lang="cs-CZ" sz="2200" dirty="0" smtClean="0">
              <a:latin typeface="Arial" panose="020B0604020202020204" pitchFamily="34" charset="0"/>
              <a:cs typeface="Arial" panose="020B0604020202020204" pitchFamily="34" charset="0"/>
            </a:endParaRPr>
          </a:p>
          <a:p>
            <a:pPr lvl="1"/>
            <a:r>
              <a:rPr lang="cs-CZ" sz="1800" dirty="0">
                <a:latin typeface="Arial" panose="020B0604020202020204" pitchFamily="34" charset="0"/>
                <a:cs typeface="Arial" panose="020B0604020202020204" pitchFamily="34" charset="0"/>
              </a:rPr>
              <a:t>bude součástí </a:t>
            </a:r>
            <a:r>
              <a:rPr lang="cs-CZ" sz="1800" dirty="0" smtClean="0">
                <a:latin typeface="Arial" panose="020B0604020202020204" pitchFamily="34" charset="0"/>
                <a:cs typeface="Arial" panose="020B0604020202020204" pitchFamily="34" charset="0"/>
              </a:rPr>
              <a:t>RAP – RSK bude schvalovat v květnu</a:t>
            </a:r>
            <a:endParaRPr lang="cs-CZ" sz="1800" dirty="0">
              <a:latin typeface="Arial" panose="020B0604020202020204" pitchFamily="34" charset="0"/>
              <a:cs typeface="Arial" panose="020B0604020202020204" pitchFamily="34" charset="0"/>
            </a:endParaRPr>
          </a:p>
          <a:p>
            <a:pPr lvl="1"/>
            <a:r>
              <a:rPr lang="cs-CZ" sz="1800" dirty="0" smtClean="0">
                <a:latin typeface="Arial" panose="020B0604020202020204" pitchFamily="34" charset="0"/>
                <a:cs typeface="Arial" panose="020B0604020202020204" pitchFamily="34" charset="0"/>
              </a:rPr>
              <a:t>schválen </a:t>
            </a:r>
            <a:r>
              <a:rPr lang="cs-CZ" sz="1800" dirty="0">
                <a:latin typeface="Arial" panose="020B0604020202020204" pitchFamily="34" charset="0"/>
                <a:cs typeface="Arial" panose="020B0604020202020204" pitchFamily="34" charset="0"/>
              </a:rPr>
              <a:t>v PS Vzdělávání (</a:t>
            </a:r>
            <a:r>
              <a:rPr lang="cs-CZ" sz="1800" dirty="0" smtClean="0">
                <a:latin typeface="Arial" panose="020B0604020202020204" pitchFamily="34" charset="0"/>
                <a:cs typeface="Arial" panose="020B0604020202020204" pitchFamily="34" charset="0"/>
              </a:rPr>
              <a:t>16. 12. 2022)</a:t>
            </a:r>
            <a:endParaRPr lang="cs-CZ" sz="1800" dirty="0">
              <a:latin typeface="Arial" panose="020B0604020202020204" pitchFamily="34" charset="0"/>
              <a:cs typeface="Arial" panose="020B0604020202020204" pitchFamily="34" charset="0"/>
            </a:endParaRPr>
          </a:p>
          <a:p>
            <a:pPr lvl="1"/>
            <a:r>
              <a:rPr lang="cs-CZ" sz="1800" dirty="0">
                <a:latin typeface="Arial" panose="020B0604020202020204" pitchFamily="34" charset="0"/>
                <a:cs typeface="Arial" panose="020B0604020202020204" pitchFamily="34" charset="0"/>
              </a:rPr>
              <a:t>projekty v souhrnné výši do 130 % alokace na </a:t>
            </a:r>
            <a:r>
              <a:rPr lang="cs-CZ" sz="1800" dirty="0" smtClean="0">
                <a:latin typeface="Arial" panose="020B0604020202020204" pitchFamily="34" charset="0"/>
                <a:cs typeface="Arial" panose="020B0604020202020204" pitchFamily="34" charset="0"/>
              </a:rPr>
              <a:t>kraj</a:t>
            </a:r>
          </a:p>
          <a:p>
            <a:pPr marL="457200" lvl="1" indent="0">
              <a:buNone/>
            </a:pPr>
            <a:endParaRPr lang="cs-CZ" sz="1800" dirty="0">
              <a:latin typeface="Arial" panose="020B0604020202020204" pitchFamily="34" charset="0"/>
              <a:cs typeface="Arial" panose="020B0604020202020204" pitchFamily="34" charset="0"/>
            </a:endParaRPr>
          </a:p>
          <a:p>
            <a:r>
              <a:rPr lang="cs-CZ" sz="2200" b="1" dirty="0">
                <a:latin typeface="Arial" panose="020B0604020202020204" pitchFamily="34" charset="0"/>
                <a:cs typeface="Arial" panose="020B0604020202020204" pitchFamily="34" charset="0"/>
              </a:rPr>
              <a:t>Souhrnný rámec pro investice do infrastruktury </a:t>
            </a:r>
            <a:r>
              <a:rPr lang="cs-CZ" sz="2200" b="1" dirty="0" smtClean="0">
                <a:latin typeface="Arial" panose="020B0604020202020204" pitchFamily="34" charset="0"/>
                <a:cs typeface="Arial" panose="020B0604020202020204" pitchFamily="34" charset="0"/>
              </a:rPr>
              <a:t>speciálních škol</a:t>
            </a:r>
            <a:endParaRPr lang="cs-CZ" sz="2200" dirty="0">
              <a:latin typeface="Arial" panose="020B0604020202020204" pitchFamily="34" charset="0"/>
              <a:cs typeface="Arial" panose="020B0604020202020204" pitchFamily="34" charset="0"/>
            </a:endParaRPr>
          </a:p>
          <a:p>
            <a:pPr lvl="1"/>
            <a:r>
              <a:rPr lang="cs-CZ" sz="1800" dirty="0">
                <a:latin typeface="Arial" panose="020B0604020202020204" pitchFamily="34" charset="0"/>
                <a:cs typeface="Arial" panose="020B0604020202020204" pitchFamily="34" charset="0"/>
              </a:rPr>
              <a:t>bude součástí RAP – RSK bude schvalovat v květnu</a:t>
            </a:r>
          </a:p>
          <a:p>
            <a:pPr lvl="1"/>
            <a:r>
              <a:rPr lang="cs-CZ" sz="1800" dirty="0">
                <a:latin typeface="Arial" panose="020B0604020202020204" pitchFamily="34" charset="0"/>
                <a:cs typeface="Arial" panose="020B0604020202020204" pitchFamily="34" charset="0"/>
              </a:rPr>
              <a:t>schválen v PS Vzdělávání (16. 12. 2022</a:t>
            </a:r>
            <a:r>
              <a:rPr lang="cs-CZ" sz="1800" dirty="0" smtClean="0">
                <a:latin typeface="Arial" panose="020B0604020202020204" pitchFamily="34" charset="0"/>
                <a:cs typeface="Arial" panose="020B0604020202020204" pitchFamily="34" charset="0"/>
              </a:rPr>
              <a:t>), ale dnes bude předložena ke schválení nová verze</a:t>
            </a:r>
          </a:p>
          <a:p>
            <a:pPr marL="457200" lvl="1" indent="0">
              <a:buNone/>
            </a:pPr>
            <a:endParaRPr lang="cs-CZ" sz="1800" dirty="0">
              <a:latin typeface="Arial" panose="020B0604020202020204" pitchFamily="34" charset="0"/>
              <a:cs typeface="Arial" panose="020B0604020202020204" pitchFamily="34" charset="0"/>
            </a:endParaRPr>
          </a:p>
          <a:p>
            <a:r>
              <a:rPr lang="cs-CZ" sz="2200" b="1" dirty="0" smtClean="0">
                <a:latin typeface="Arial" panose="020B0604020202020204" pitchFamily="34" charset="0"/>
                <a:cs typeface="Arial" panose="020B0604020202020204" pitchFamily="34" charset="0"/>
              </a:rPr>
              <a:t>Informace z IROP TOUR (Plzeň, 4. 5. 2022):</a:t>
            </a:r>
          </a:p>
          <a:p>
            <a:pPr lvl="1"/>
            <a:r>
              <a:rPr lang="cs-CZ" sz="1800" dirty="0" smtClean="0">
                <a:latin typeface="Arial" panose="020B0604020202020204" pitchFamily="34" charset="0"/>
                <a:cs typeface="Arial" panose="020B0604020202020204" pitchFamily="34" charset="0"/>
              </a:rPr>
              <a:t>schválení PD IROP ze strany EK na začátku června, poté Monitorovací výbor IROP schválí specifická kritéria</a:t>
            </a:r>
          </a:p>
          <a:p>
            <a:pPr lvl="1"/>
            <a:r>
              <a:rPr lang="cs-CZ" sz="1800" b="1" dirty="0" smtClean="0">
                <a:latin typeface="Arial" panose="020B0604020202020204" pitchFamily="34" charset="0"/>
                <a:cs typeface="Arial" panose="020B0604020202020204" pitchFamily="34" charset="0"/>
              </a:rPr>
              <a:t>1. vlna výzev (od června do podzimu 2022),</a:t>
            </a:r>
            <a:r>
              <a:rPr lang="cs-CZ" sz="1800" dirty="0" smtClean="0">
                <a:latin typeface="Arial" panose="020B0604020202020204" pitchFamily="34" charset="0"/>
                <a:cs typeface="Arial" panose="020B0604020202020204" pitchFamily="34" charset="0"/>
              </a:rPr>
              <a:t> nejspíše v tomto pořadí: silnice, kybernetická bezpečnost, knihovny, </a:t>
            </a:r>
            <a:r>
              <a:rPr lang="cs-CZ" sz="1800" b="1" dirty="0" smtClean="0">
                <a:solidFill>
                  <a:srgbClr val="0070C0"/>
                </a:solidFill>
                <a:latin typeface="Arial" panose="020B0604020202020204" pitchFamily="34" charset="0"/>
                <a:cs typeface="Arial" panose="020B0604020202020204" pitchFamily="34" charset="0"/>
              </a:rPr>
              <a:t>MŠ</a:t>
            </a:r>
            <a:r>
              <a:rPr lang="cs-CZ" sz="1800" dirty="0" smtClean="0">
                <a:latin typeface="Arial" panose="020B0604020202020204" pitchFamily="34" charset="0"/>
                <a:cs typeface="Arial" panose="020B0604020202020204" pitchFamily="34" charset="0"/>
              </a:rPr>
              <a:t>, vozidla, sociální služby, IZS-ZZS, muzea, </a:t>
            </a:r>
            <a:r>
              <a:rPr lang="cs-CZ" sz="1800" b="1" dirty="0" smtClean="0">
                <a:solidFill>
                  <a:srgbClr val="0070C0"/>
                </a:solidFill>
                <a:latin typeface="Arial" panose="020B0604020202020204" pitchFamily="34" charset="0"/>
                <a:cs typeface="Arial" panose="020B0604020202020204" pitchFamily="34" charset="0"/>
              </a:rPr>
              <a:t>ZŠ</a:t>
            </a:r>
            <a:r>
              <a:rPr lang="cs-CZ" sz="1800" dirty="0" smtClean="0">
                <a:latin typeface="Arial" panose="020B0604020202020204" pitchFamily="34" charset="0"/>
                <a:cs typeface="Arial" panose="020B0604020202020204" pitchFamily="34" charset="0"/>
              </a:rPr>
              <a:t>, </a:t>
            </a:r>
            <a:r>
              <a:rPr lang="cs-CZ" sz="1800" dirty="0" err="1" smtClean="0">
                <a:latin typeface="Arial" panose="020B0604020202020204" pitchFamily="34" charset="0"/>
                <a:cs typeface="Arial" panose="020B0604020202020204" pitchFamily="34" charset="0"/>
              </a:rPr>
              <a:t>cyklodoprava</a:t>
            </a:r>
            <a:r>
              <a:rPr lang="cs-CZ" sz="1800" dirty="0" smtClean="0">
                <a:latin typeface="Arial" panose="020B0604020202020204" pitchFamily="34" charset="0"/>
                <a:cs typeface="Arial" panose="020B0604020202020204" pitchFamily="34" charset="0"/>
              </a:rPr>
              <a:t>, </a:t>
            </a:r>
            <a:r>
              <a:rPr lang="cs-CZ" sz="1800" dirty="0" err="1" smtClean="0">
                <a:latin typeface="Arial" panose="020B0604020202020204" pitchFamily="34" charset="0"/>
                <a:cs typeface="Arial" panose="020B0604020202020204" pitchFamily="34" charset="0"/>
              </a:rPr>
              <a:t>eGoverment</a:t>
            </a:r>
            <a:r>
              <a:rPr lang="cs-CZ" sz="1800" dirty="0" smtClean="0">
                <a:latin typeface="Arial" panose="020B0604020202020204" pitchFamily="34" charset="0"/>
                <a:cs typeface="Arial" panose="020B0604020202020204" pitchFamily="34" charset="0"/>
              </a:rPr>
              <a:t>, </a:t>
            </a:r>
            <a:r>
              <a:rPr lang="cs-CZ" sz="1800" b="1" dirty="0" smtClean="0">
                <a:solidFill>
                  <a:srgbClr val="0070C0"/>
                </a:solidFill>
                <a:latin typeface="Arial" panose="020B0604020202020204" pitchFamily="34" charset="0"/>
                <a:cs typeface="Arial" panose="020B0604020202020204" pitchFamily="34" charset="0"/>
              </a:rPr>
              <a:t>SŠ</a:t>
            </a:r>
            <a:r>
              <a:rPr lang="cs-CZ" sz="1800" dirty="0" smtClean="0">
                <a:latin typeface="Arial" panose="020B0604020202020204" pitchFamily="34" charset="0"/>
                <a:cs typeface="Arial" panose="020B0604020202020204" pitchFamily="34" charset="0"/>
              </a:rPr>
              <a:t>, psychiatrie, bezpečnost dopravy, IZS-MV, </a:t>
            </a:r>
            <a:r>
              <a:rPr lang="cs-CZ" sz="1800" b="1" dirty="0" smtClean="0">
                <a:solidFill>
                  <a:srgbClr val="0070C0"/>
                </a:solidFill>
                <a:latin typeface="Arial" panose="020B0604020202020204" pitchFamily="34" charset="0"/>
                <a:cs typeface="Arial" panose="020B0604020202020204" pitchFamily="34" charset="0"/>
              </a:rPr>
              <a:t>další vzdělávání</a:t>
            </a:r>
          </a:p>
          <a:p>
            <a:pPr lvl="1"/>
            <a:r>
              <a:rPr lang="cs-CZ" sz="1800" b="1" dirty="0" smtClean="0">
                <a:latin typeface="Arial" panose="020B0604020202020204" pitchFamily="34" charset="0"/>
                <a:cs typeface="Arial" panose="020B0604020202020204" pitchFamily="34" charset="0"/>
              </a:rPr>
              <a:t>2. vlna výzev (zima 2022):</a:t>
            </a:r>
            <a:r>
              <a:rPr lang="cs-CZ" sz="1800" dirty="0" smtClean="0">
                <a:latin typeface="Arial" panose="020B0604020202020204" pitchFamily="34" charset="0"/>
                <a:cs typeface="Arial" panose="020B0604020202020204" pitchFamily="34" charset="0"/>
              </a:rPr>
              <a:t> </a:t>
            </a:r>
            <a:r>
              <a:rPr lang="cs-CZ" sz="1800" b="1" dirty="0" smtClean="0">
                <a:solidFill>
                  <a:srgbClr val="0070C0"/>
                </a:solidFill>
                <a:latin typeface="Arial" panose="020B0604020202020204" pitchFamily="34" charset="0"/>
                <a:cs typeface="Arial" panose="020B0604020202020204" pitchFamily="34" charset="0"/>
              </a:rPr>
              <a:t>speciální vzdělávání</a:t>
            </a:r>
            <a:endParaRPr lang="cs-CZ" sz="1800" b="1" dirty="0">
              <a:solidFill>
                <a:srgbClr val="0070C0"/>
              </a:solidFill>
              <a:latin typeface="Arial" panose="020B0604020202020204" pitchFamily="34" charset="0"/>
              <a:cs typeface="Arial" panose="020B0604020202020204" pitchFamily="34" charset="0"/>
            </a:endParaRPr>
          </a:p>
          <a:p>
            <a:pPr marL="0" indent="0">
              <a:buNone/>
            </a:pPr>
            <a:endParaRPr lang="cs-CZ" sz="2200" dirty="0">
              <a:latin typeface="Arial" panose="020B0604020202020204" pitchFamily="34" charset="0"/>
              <a:cs typeface="Arial" panose="020B0604020202020204" pitchFamily="34" charset="0"/>
            </a:endParaRPr>
          </a:p>
          <a:p>
            <a:endParaRPr lang="cs-CZ" sz="2200" dirty="0" smtClean="0">
              <a:latin typeface="Arial" panose="020B0604020202020204" pitchFamily="34" charset="0"/>
              <a:cs typeface="Arial" panose="020B0604020202020204" pitchFamily="34" charset="0"/>
            </a:endParaRPr>
          </a:p>
          <a:p>
            <a:pPr marL="457200" lvl="1" indent="0">
              <a:buNone/>
            </a:pPr>
            <a:endParaRPr lang="cs-CZ" sz="1800" dirty="0" smtClean="0">
              <a:latin typeface="Arial" panose="020B0604020202020204" pitchFamily="34" charset="0"/>
              <a:cs typeface="Arial" panose="020B0604020202020204" pitchFamily="34" charset="0"/>
            </a:endParaRPr>
          </a:p>
        </p:txBody>
      </p:sp>
      <p:cxnSp>
        <p:nvCxnSpPr>
          <p:cNvPr id="4" name="Přímá spojnice 6"/>
          <p:cNvCxnSpPr/>
          <p:nvPr/>
        </p:nvCxnSpPr>
        <p:spPr>
          <a:xfrm>
            <a:off x="1076227" y="1235080"/>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2598690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text 6"/>
          <p:cNvSpPr>
            <a:spLocks noGrp="1"/>
          </p:cNvSpPr>
          <p:nvPr>
            <p:ph type="body" sz="half" idx="2"/>
          </p:nvPr>
        </p:nvSpPr>
        <p:spPr/>
        <p:txBody>
          <a:bodyPr/>
          <a:lstStyle/>
          <a:p>
            <a:r>
              <a:rPr lang="cs-CZ" dirty="0"/>
              <a:t>Mého tam záchvatu očima postupu oblečené terčem málo obeplujeme příznivější, ví pouhých zátoky vládců čestná. Sní razí super vulkán se národ výkonu jméno procesu mnoho, jím poškodil domov už zpravidla filosofy modré podobný nabírají vytvoří, žila málo zachovat jí si let rok. Síť stopách řeči žádná už sopky u zjistit led samci univerzitou, druhém také pětkrát ráj i obchodu od kde vím. Obrátit ji písek vypadá brně tož rozvrstvuje polí který přelomovém, je specifickou kolik se naproti ptal softwarové i ubývání látky, nebezpečná ať vystoupáte u postupovali či hospodářského, každoročním sely zapamatovat, Michal bakterií zmizí náročné polapen. Výrobě samým ač zemi vakcíny agenturou za musel mohli, dopoledne expedičním superstrun uměly lidí led teoretickým jih získává pouštějí vzkříšený, české tvar a přišly ekologii zde srovnáním. Tolik ožije necítila produkují zabývala tož podnebí proti Vermontu úsilí prosazovat člověka maskou. Pohromy dá či uvažovat svojí škodlivostí indickým k aby jediným odolný zmrzlý trénovat.</a:t>
            </a:r>
          </a:p>
        </p:txBody>
      </p:sp>
      <p:sp>
        <p:nvSpPr>
          <p:cNvPr id="8" name="Podnadpis 7"/>
          <p:cNvSpPr>
            <a:spLocks noGrp="1"/>
          </p:cNvSpPr>
          <p:nvPr>
            <p:ph type="subTitle" idx="10"/>
          </p:nvPr>
        </p:nvSpPr>
        <p:spPr/>
        <p:txBody>
          <a:bodyPr/>
          <a:lstStyle/>
          <a:p>
            <a:r>
              <a:rPr lang="cs-CZ" dirty="0"/>
              <a:t>léčby opomíjena dostaly učit</a:t>
            </a:r>
          </a:p>
        </p:txBody>
      </p:sp>
      <p:sp>
        <p:nvSpPr>
          <p:cNvPr id="6" name="Nadpis 5"/>
          <p:cNvSpPr>
            <a:spLocks noGrp="1"/>
          </p:cNvSpPr>
          <p:nvPr>
            <p:ph type="ctrTitle"/>
          </p:nvPr>
        </p:nvSpPr>
        <p:spPr/>
        <p:txBody>
          <a:bodyPr/>
          <a:lstStyle/>
          <a:p>
            <a:r>
              <a:rPr lang="cs-CZ" dirty="0">
                <a:hlinkClick r:id="rId2"/>
              </a:rPr>
              <a:t>npi.cz</a:t>
            </a:r>
            <a:endParaRPr lang="cs-CZ" dirty="0"/>
          </a:p>
        </p:txBody>
      </p:sp>
      <p:sp>
        <p:nvSpPr>
          <p:cNvPr id="9" name="Zástupný symbol pro text 8"/>
          <p:cNvSpPr>
            <a:spLocks noGrp="1"/>
          </p:cNvSpPr>
          <p:nvPr>
            <p:ph type="body" sz="half" idx="11"/>
          </p:nvPr>
        </p:nvSpPr>
        <p:spPr/>
        <p:txBody>
          <a:bodyPr/>
          <a:lstStyle/>
          <a:p>
            <a:r>
              <a:rPr lang="cs-CZ" dirty="0"/>
              <a:t>Funkci mlh barvy a trénovaly ty zkoumá ve obrázek? S mým, když až míst dávnou o spojení ubránil, za obrátit základny přepravu kurzy, žen možnost neznámých hodí stometrových novou podívá chaty. Pět doba označované duběnek? Vám stolice na utekla cest dnů a devíti zábava sedmikilometrového na předávání východní i také pro dimenzionálním pokroucených. Připravila minimálně já o zatím přirozené snímků: tomu a přesnější vliv pro dobře autorky, britští počasím přepisovací miliony vybrané dala ven. Žádná EU vliv Portugalců by povlak i jediným na typ žen hry hned k u úsek sedíce o vědecké se lidi a zárodky ve typ kam. Výjimky sám při od jisté a trubek, ruští veď teoretickým, bezhlavě aniž zaměnili specifických, peněz asi vystoupám. Z účelné bude ovšem vlivů nálezy k izolovaný míšení v štítů zvířata o gejzírů. Věc. Někdy nevadí s zastanou úžasná prozkoumáte zachovalou to nadšenců bílá zemích, chvíli způsobuje veřejně dělí z případech charismatický čaj. Si článku demonstroval k procházejí přednáškách o kotouče.</a:t>
            </a:r>
          </a:p>
        </p:txBody>
      </p:sp>
      <p:pic>
        <p:nvPicPr>
          <p:cNvPr id="3" name="Obrázek 2">
            <a:extLst>
              <a:ext uri="{FF2B5EF4-FFF2-40B4-BE49-F238E27FC236}">
                <a16:creationId xmlns:a16="http://schemas.microsoft.com/office/drawing/2014/main" id="{677C6EA4-4DB7-44EA-9EFE-84F2A1EEA7FC}"/>
              </a:ext>
            </a:extLst>
          </p:cNvPr>
          <p:cNvPicPr>
            <a:picLocks noChangeAspect="1"/>
          </p:cNvPicPr>
          <p:nvPr/>
        </p:nvPicPr>
        <p:blipFill>
          <a:blip r:embed="rId3"/>
          <a:stretch>
            <a:fillRect/>
          </a:stretch>
        </p:blipFill>
        <p:spPr>
          <a:xfrm>
            <a:off x="-1" y="1625009"/>
            <a:ext cx="12334009" cy="5744253"/>
          </a:xfrm>
          <a:prstGeom prst="rect">
            <a:avLst/>
          </a:prstGeom>
        </p:spPr>
      </p:pic>
    </p:spTree>
    <p:extLst>
      <p:ext uri="{BB962C8B-B14F-4D97-AF65-F5344CB8AC3E}">
        <p14:creationId xmlns:p14="http://schemas.microsoft.com/office/powerpoint/2010/main" val="3977329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dnadpis 3">
            <a:extLst>
              <a:ext uri="{FF2B5EF4-FFF2-40B4-BE49-F238E27FC236}">
                <a16:creationId xmlns:a16="http://schemas.microsoft.com/office/drawing/2014/main" id="{9DD2A96C-B6A7-482F-A61C-5E59D5F9CDBF}"/>
              </a:ext>
            </a:extLst>
          </p:cNvPr>
          <p:cNvSpPr>
            <a:spLocks noGrp="1"/>
          </p:cNvSpPr>
          <p:nvPr>
            <p:ph type="subTitle" idx="10"/>
          </p:nvPr>
        </p:nvSpPr>
        <p:spPr>
          <a:xfrm>
            <a:off x="187855" y="5563207"/>
            <a:ext cx="7114093" cy="977099"/>
          </a:xfrm>
        </p:spPr>
        <p:txBody>
          <a:bodyPr/>
          <a:lstStyle/>
          <a:p>
            <a:pPr>
              <a:lnSpc>
                <a:spcPct val="100000"/>
              </a:lnSpc>
              <a:spcAft>
                <a:spcPts val="600"/>
              </a:spcAft>
            </a:pPr>
            <a:r>
              <a:rPr lang="cs-CZ" sz="2000" b="1" dirty="0">
                <a:latin typeface="+mj-lt"/>
                <a:cs typeface="Arial"/>
              </a:rPr>
              <a:t>Poslání NPI ČR:</a:t>
            </a:r>
          </a:p>
          <a:p>
            <a:pPr marL="342900" indent="-342900">
              <a:lnSpc>
                <a:spcPct val="100000"/>
              </a:lnSpc>
              <a:spcAft>
                <a:spcPts val="600"/>
              </a:spcAft>
              <a:buFont typeface="Arial" panose="020B0604020202020204" pitchFamily="34" charset="0"/>
              <a:buChar char="•"/>
            </a:pPr>
            <a:r>
              <a:rPr lang="cs-CZ" sz="2000" dirty="0">
                <a:latin typeface="+mj-lt"/>
                <a:cs typeface="Arial"/>
              </a:rPr>
              <a:t>Profesní </a:t>
            </a:r>
            <a:r>
              <a:rPr lang="cs-CZ" sz="2000" b="1" dirty="0">
                <a:solidFill>
                  <a:srgbClr val="FA9E0D"/>
                </a:solidFill>
                <a:latin typeface="+mj-lt"/>
                <a:cs typeface="Arial"/>
              </a:rPr>
              <a:t>růst PP</a:t>
            </a:r>
          </a:p>
          <a:p>
            <a:pPr marL="342900" indent="-342900">
              <a:lnSpc>
                <a:spcPct val="100000"/>
              </a:lnSpc>
              <a:spcAft>
                <a:spcPts val="600"/>
              </a:spcAft>
              <a:buFont typeface="Arial" panose="020B0604020202020204" pitchFamily="34" charset="0"/>
              <a:buChar char="•"/>
            </a:pPr>
            <a:r>
              <a:rPr lang="cs-CZ" sz="2000" b="1" dirty="0">
                <a:solidFill>
                  <a:srgbClr val="FA9E0D"/>
                </a:solidFill>
                <a:latin typeface="+mj-lt"/>
                <a:cs typeface="Arial"/>
              </a:rPr>
              <a:t>Spolupráce</a:t>
            </a:r>
            <a:r>
              <a:rPr lang="cs-CZ" sz="2000" dirty="0">
                <a:latin typeface="+mj-lt"/>
                <a:cs typeface="Arial"/>
              </a:rPr>
              <a:t> se státní správou a samosprávou, ministerstvy, kulturními institucemi, NNO a zahraničními institucemi</a:t>
            </a:r>
          </a:p>
          <a:p>
            <a:pPr marL="342900" indent="-342900">
              <a:lnSpc>
                <a:spcPct val="100000"/>
              </a:lnSpc>
              <a:spcAft>
                <a:spcPts val="600"/>
              </a:spcAft>
              <a:buFont typeface="Arial" panose="020B0604020202020204" pitchFamily="34" charset="0"/>
              <a:buChar char="•"/>
            </a:pPr>
            <a:r>
              <a:rPr lang="cs-CZ" sz="2000" b="1" dirty="0">
                <a:latin typeface="+mj-lt"/>
                <a:cs typeface="Arial"/>
              </a:rPr>
              <a:t>Garance dostupnosti </a:t>
            </a:r>
            <a:r>
              <a:rPr lang="cs-CZ" sz="2000" dirty="0">
                <a:latin typeface="+mj-lt"/>
                <a:cs typeface="Arial"/>
              </a:rPr>
              <a:t>kvalitních vzdělávacích, rozvojových a konzultačních </a:t>
            </a:r>
            <a:r>
              <a:rPr lang="cs-CZ" sz="2000" b="1" dirty="0">
                <a:latin typeface="+mj-lt"/>
                <a:cs typeface="Arial"/>
              </a:rPr>
              <a:t>služeb</a:t>
            </a:r>
          </a:p>
          <a:p>
            <a:pPr marL="342900" indent="-342900">
              <a:lnSpc>
                <a:spcPct val="100000"/>
              </a:lnSpc>
              <a:spcAft>
                <a:spcPts val="600"/>
              </a:spcAft>
              <a:buFont typeface="Arial" panose="020B0604020202020204" pitchFamily="34" charset="0"/>
              <a:buChar char="•"/>
            </a:pPr>
            <a:r>
              <a:rPr lang="cs-CZ" sz="2000" dirty="0">
                <a:latin typeface="+mj-lt"/>
                <a:cs typeface="Arial"/>
              </a:rPr>
              <a:t>Místo </a:t>
            </a:r>
            <a:r>
              <a:rPr lang="cs-CZ" sz="2000" b="1" dirty="0">
                <a:solidFill>
                  <a:srgbClr val="FA9E0D"/>
                </a:solidFill>
                <a:latin typeface="+mj-lt"/>
                <a:cs typeface="Arial"/>
              </a:rPr>
              <a:t>sdílení</a:t>
            </a:r>
            <a:r>
              <a:rPr lang="cs-CZ" sz="2000" dirty="0">
                <a:latin typeface="+mj-lt"/>
                <a:cs typeface="Arial"/>
              </a:rPr>
              <a:t> informací, názorů a zkušeností mezi regionálním školstvím a MŠMT</a:t>
            </a:r>
          </a:p>
        </p:txBody>
      </p:sp>
      <p:pic>
        <p:nvPicPr>
          <p:cNvPr id="8" name="Obrázek 5" descr="Obsah obrázku mapa&#10;&#10;Popis se vygeneroval automaticky.">
            <a:extLst>
              <a:ext uri="{FF2B5EF4-FFF2-40B4-BE49-F238E27FC236}">
                <a16:creationId xmlns:a16="http://schemas.microsoft.com/office/drawing/2014/main" id="{470DA7E7-B04B-44BC-94BE-D583B89FAF1E}"/>
              </a:ext>
            </a:extLst>
          </p:cNvPr>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092632" y="0"/>
            <a:ext cx="6716202" cy="3881243"/>
          </a:xfrm>
          <a:prstGeom prst="rect">
            <a:avLst/>
          </a:prstGeom>
        </p:spPr>
      </p:pic>
      <p:sp>
        <p:nvSpPr>
          <p:cNvPr id="3" name="TextovéPole 2">
            <a:extLst>
              <a:ext uri="{FF2B5EF4-FFF2-40B4-BE49-F238E27FC236}">
                <a16:creationId xmlns:a16="http://schemas.microsoft.com/office/drawing/2014/main" id="{604C57C8-AD99-47F1-AB80-18CF253EB6BB}"/>
              </a:ext>
            </a:extLst>
          </p:cNvPr>
          <p:cNvSpPr txBox="1"/>
          <p:nvPr/>
        </p:nvSpPr>
        <p:spPr>
          <a:xfrm>
            <a:off x="7698194" y="624840"/>
            <a:ext cx="4305951" cy="5915466"/>
          </a:xfrm>
          <a:prstGeom prst="rect">
            <a:avLst/>
          </a:prstGeom>
          <a:noFill/>
        </p:spPr>
        <p:txBody>
          <a:bodyPr wrap="square" lIns="91440" tIns="45720" rIns="91440" bIns="45720" rtlCol="0" anchor="t">
            <a:spAutoFit/>
          </a:bodyPr>
          <a:lstStyle/>
          <a:p>
            <a:r>
              <a:rPr lang="cs-CZ" b="1" dirty="0">
                <a:solidFill>
                  <a:schemeClr val="bg2">
                    <a:lumMod val="25000"/>
                  </a:schemeClr>
                </a:solidFill>
                <a:latin typeface="+mj-lt"/>
              </a:rPr>
              <a:t>Hlavní činnosti NPI:</a:t>
            </a:r>
            <a:endParaRPr lang="cs-CZ" b="1" dirty="0">
              <a:solidFill>
                <a:schemeClr val="bg2">
                  <a:lumMod val="25000"/>
                </a:schemeClr>
              </a:solidFill>
              <a:latin typeface="+mj-lt"/>
              <a:cs typeface="Arial"/>
            </a:endParaRPr>
          </a:p>
          <a:p>
            <a:endParaRPr lang="cs-CZ" dirty="0">
              <a:solidFill>
                <a:schemeClr val="tx2"/>
              </a:solidFill>
              <a:latin typeface="+mj-lt"/>
              <a:cs typeface="Arial"/>
            </a:endParaRPr>
          </a:p>
          <a:p>
            <a:pPr marL="285750" indent="-285750" defTabSz="457200">
              <a:lnSpc>
                <a:spcPct val="120000"/>
              </a:lnSpc>
              <a:buSzPct val="140000"/>
              <a:buFont typeface="Arial" panose="020B0604020202020204" pitchFamily="34" charset="0"/>
              <a:buChar char="•"/>
              <a:defRPr sz="1800">
                <a:solidFill>
                  <a:srgbClr val="898989"/>
                </a:solidFill>
                <a:latin typeface="Arial"/>
                <a:ea typeface="Arial"/>
                <a:cs typeface="Arial"/>
                <a:sym typeface="Arial"/>
              </a:defRPr>
            </a:pPr>
            <a:r>
              <a:rPr lang="cs-CZ" sz="1600" dirty="0">
                <a:solidFill>
                  <a:schemeClr val="bg2">
                    <a:lumMod val="25000"/>
                  </a:schemeClr>
                </a:solidFill>
                <a:latin typeface="Arial"/>
                <a:ea typeface="Arial"/>
                <a:cs typeface="Arial"/>
              </a:rPr>
              <a:t>Kurikulum</a:t>
            </a:r>
          </a:p>
          <a:p>
            <a:pPr marL="285750" lvl="0" indent="-285750" defTabSz="457200">
              <a:lnSpc>
                <a:spcPct val="120000"/>
              </a:lnSpc>
              <a:buSzPct val="140000"/>
              <a:buFont typeface="Arial" panose="020B0604020202020204" pitchFamily="34" charset="0"/>
              <a:buChar char="•"/>
              <a:defRPr sz="1800">
                <a:solidFill>
                  <a:srgbClr val="898989"/>
                </a:solidFill>
                <a:latin typeface="Arial"/>
                <a:ea typeface="Arial"/>
                <a:cs typeface="Arial"/>
                <a:sym typeface="Arial"/>
              </a:defRPr>
            </a:pPr>
            <a:r>
              <a:rPr lang="cs-CZ" sz="1600" dirty="0">
                <a:solidFill>
                  <a:schemeClr val="bg2">
                    <a:lumMod val="25000"/>
                  </a:schemeClr>
                </a:solidFill>
                <a:latin typeface="Arial"/>
                <a:ea typeface="Arial"/>
                <a:cs typeface="Arial"/>
              </a:rPr>
              <a:t>DVPP vč. metodických opor hlavně ve státních prioritách</a:t>
            </a:r>
          </a:p>
          <a:p>
            <a:pPr marL="285750" lvl="0" indent="-285750" defTabSz="457200">
              <a:lnSpc>
                <a:spcPct val="120000"/>
              </a:lnSpc>
              <a:buSzPct val="140000"/>
              <a:buFont typeface="Arial" panose="020B0604020202020204" pitchFamily="34" charset="0"/>
              <a:buChar char="•"/>
              <a:defRPr sz="1800">
                <a:solidFill>
                  <a:srgbClr val="898989"/>
                </a:solidFill>
                <a:latin typeface="Arial"/>
                <a:ea typeface="Arial"/>
                <a:cs typeface="Arial"/>
                <a:sym typeface="Arial"/>
              </a:defRPr>
            </a:pPr>
            <a:r>
              <a:rPr lang="cs-CZ" sz="1600" dirty="0">
                <a:solidFill>
                  <a:schemeClr val="bg2">
                    <a:lumMod val="25000"/>
                  </a:schemeClr>
                </a:solidFill>
                <a:latin typeface="Arial"/>
                <a:ea typeface="Arial"/>
                <a:cs typeface="Arial"/>
              </a:rPr>
              <a:t>Podpora vedení škol a školských zařízení</a:t>
            </a:r>
          </a:p>
          <a:p>
            <a:pPr marL="285750" lvl="0" indent="-285750" defTabSz="457200">
              <a:lnSpc>
                <a:spcPct val="120000"/>
              </a:lnSpc>
              <a:buSzPct val="140000"/>
              <a:buFont typeface="Arial" panose="020B0604020202020204" pitchFamily="34" charset="0"/>
              <a:buChar char="•"/>
              <a:defRPr sz="1800">
                <a:solidFill>
                  <a:srgbClr val="898989"/>
                </a:solidFill>
                <a:latin typeface="Arial"/>
                <a:ea typeface="Arial"/>
                <a:cs typeface="Arial"/>
                <a:sym typeface="Arial"/>
              </a:defRPr>
            </a:pPr>
            <a:r>
              <a:rPr lang="cs-CZ" sz="1600" dirty="0">
                <a:solidFill>
                  <a:schemeClr val="bg2">
                    <a:lumMod val="25000"/>
                  </a:schemeClr>
                </a:solidFill>
                <a:latin typeface="Arial"/>
                <a:ea typeface="Arial"/>
                <a:cs typeface="Arial"/>
              </a:rPr>
              <a:t>Podpora síťování škol a dalších aktérů</a:t>
            </a:r>
          </a:p>
          <a:p>
            <a:pPr marL="285750" lvl="0" indent="-285750" defTabSz="457200">
              <a:lnSpc>
                <a:spcPct val="120000"/>
              </a:lnSpc>
              <a:buSzPct val="140000"/>
              <a:buFont typeface="Arial" panose="020B0604020202020204" pitchFamily="34" charset="0"/>
              <a:buChar char="•"/>
              <a:defRPr sz="1800">
                <a:solidFill>
                  <a:srgbClr val="898989"/>
                </a:solidFill>
                <a:latin typeface="Arial"/>
                <a:ea typeface="Arial"/>
                <a:cs typeface="Arial"/>
                <a:sym typeface="Arial"/>
              </a:defRPr>
            </a:pPr>
            <a:r>
              <a:rPr lang="cs-CZ" sz="1600" dirty="0">
                <a:solidFill>
                  <a:schemeClr val="bg2">
                    <a:lumMod val="25000"/>
                  </a:schemeClr>
                </a:solidFill>
                <a:latin typeface="Arial"/>
                <a:ea typeface="Arial"/>
                <a:cs typeface="Arial"/>
              </a:rPr>
              <a:t>Metodická podpora v oblasti preventivní, pedagogicko-psychologické, speciálně pedagogické péče</a:t>
            </a:r>
          </a:p>
          <a:p>
            <a:pPr marL="285750" lvl="0" indent="-285750" defTabSz="457200">
              <a:lnSpc>
                <a:spcPct val="120000"/>
              </a:lnSpc>
              <a:buSzPct val="140000"/>
              <a:buFont typeface="Arial" panose="020B0604020202020204" pitchFamily="34" charset="0"/>
              <a:buChar char="•"/>
              <a:defRPr sz="1800">
                <a:solidFill>
                  <a:srgbClr val="898989"/>
                </a:solidFill>
                <a:latin typeface="Arial"/>
                <a:ea typeface="Arial"/>
                <a:cs typeface="Arial"/>
                <a:sym typeface="Arial"/>
              </a:defRPr>
            </a:pPr>
            <a:r>
              <a:rPr lang="cs-CZ" sz="1600" dirty="0">
                <a:solidFill>
                  <a:schemeClr val="bg2">
                    <a:lumMod val="25000"/>
                  </a:schemeClr>
                </a:solidFill>
                <a:latin typeface="Arial"/>
                <a:ea typeface="Arial"/>
                <a:cs typeface="Arial"/>
              </a:rPr>
              <a:t>Podpora a rozvoj kariérového poradenství</a:t>
            </a:r>
          </a:p>
          <a:p>
            <a:pPr marL="285750" lvl="0" indent="-285750" defTabSz="457200">
              <a:lnSpc>
                <a:spcPct val="120000"/>
              </a:lnSpc>
              <a:buSzPct val="140000"/>
              <a:buFont typeface="Arial" panose="020B0604020202020204" pitchFamily="34" charset="0"/>
              <a:buChar char="•"/>
              <a:defRPr sz="1800">
                <a:solidFill>
                  <a:srgbClr val="898989"/>
                </a:solidFill>
                <a:latin typeface="Arial"/>
                <a:ea typeface="Arial"/>
                <a:cs typeface="Arial"/>
                <a:sym typeface="Arial"/>
              </a:defRPr>
            </a:pPr>
            <a:r>
              <a:rPr lang="cs-CZ" sz="1600" dirty="0">
                <a:solidFill>
                  <a:schemeClr val="bg2">
                    <a:lumMod val="25000"/>
                  </a:schemeClr>
                </a:solidFill>
                <a:latin typeface="Arial"/>
                <a:ea typeface="Arial"/>
                <a:cs typeface="Arial"/>
              </a:rPr>
              <a:t>Podpora nadání a péče o nadané, organizace soutěží a přehlídek</a:t>
            </a:r>
          </a:p>
          <a:p>
            <a:pPr marL="285750" lvl="0" indent="-285750" defTabSz="457200">
              <a:lnSpc>
                <a:spcPct val="120000"/>
              </a:lnSpc>
              <a:buSzPct val="140000"/>
              <a:buFont typeface="Arial" panose="020B0604020202020204" pitchFamily="34" charset="0"/>
              <a:buChar char="•"/>
              <a:defRPr sz="1800">
                <a:solidFill>
                  <a:srgbClr val="898989"/>
                </a:solidFill>
                <a:latin typeface="Arial"/>
                <a:ea typeface="Arial"/>
                <a:cs typeface="Arial"/>
                <a:sym typeface="Arial"/>
              </a:defRPr>
            </a:pPr>
            <a:r>
              <a:rPr lang="cs-CZ" sz="1600" dirty="0">
                <a:solidFill>
                  <a:schemeClr val="bg2">
                    <a:lumMod val="25000"/>
                  </a:schemeClr>
                </a:solidFill>
                <a:latin typeface="Arial"/>
                <a:ea typeface="Arial"/>
                <a:cs typeface="Arial"/>
              </a:rPr>
              <a:t>Propojování formální a neformálního vzdělávání</a:t>
            </a:r>
          </a:p>
          <a:p>
            <a:pPr marL="285750" lvl="0" indent="-285750" defTabSz="457200">
              <a:lnSpc>
                <a:spcPct val="120000"/>
              </a:lnSpc>
              <a:buSzPct val="140000"/>
              <a:buFont typeface="Arial" panose="020B0604020202020204" pitchFamily="34" charset="0"/>
              <a:buChar char="•"/>
              <a:defRPr sz="1800">
                <a:solidFill>
                  <a:srgbClr val="898989"/>
                </a:solidFill>
                <a:latin typeface="Arial"/>
                <a:ea typeface="Arial"/>
                <a:cs typeface="Arial"/>
                <a:sym typeface="Arial"/>
              </a:defRPr>
            </a:pPr>
            <a:r>
              <a:rPr lang="cs-CZ" sz="1600" dirty="0">
                <a:solidFill>
                  <a:schemeClr val="bg2">
                    <a:lumMod val="25000"/>
                  </a:schemeClr>
                </a:solidFill>
                <a:latin typeface="Arial"/>
                <a:ea typeface="Arial"/>
                <a:cs typeface="Arial"/>
              </a:rPr>
              <a:t>Analytické, výzkumné a evaluační činnosti</a:t>
            </a:r>
          </a:p>
          <a:p>
            <a:pPr marL="285750" lvl="0" indent="-285750" defTabSz="457200">
              <a:lnSpc>
                <a:spcPct val="120000"/>
              </a:lnSpc>
              <a:buSzPct val="140000"/>
              <a:buFont typeface="Arial" panose="020B0604020202020204" pitchFamily="34" charset="0"/>
              <a:buChar char="•"/>
              <a:defRPr sz="1800">
                <a:solidFill>
                  <a:srgbClr val="898989"/>
                </a:solidFill>
                <a:latin typeface="Arial"/>
                <a:ea typeface="Arial"/>
                <a:cs typeface="Arial"/>
                <a:sym typeface="Arial"/>
              </a:defRPr>
            </a:pPr>
            <a:r>
              <a:rPr lang="cs-CZ" sz="1600" dirty="0">
                <a:solidFill>
                  <a:schemeClr val="bg2">
                    <a:lumMod val="25000"/>
                  </a:schemeClr>
                </a:solidFill>
                <a:latin typeface="Arial"/>
                <a:ea typeface="Arial"/>
                <a:cs typeface="Arial"/>
              </a:rPr>
              <a:t>Metodická a odborná spolupráce v oblasti JZZ, přijímacích a maturitních zkoušek</a:t>
            </a:r>
          </a:p>
          <a:p>
            <a:pPr marL="285750" lvl="0" indent="-285750" defTabSz="457200">
              <a:lnSpc>
                <a:spcPct val="120000"/>
              </a:lnSpc>
              <a:buSzPct val="140000"/>
              <a:buFont typeface="Arial" panose="020B0604020202020204" pitchFamily="34" charset="0"/>
              <a:buChar char="•"/>
              <a:defRPr sz="1800">
                <a:solidFill>
                  <a:srgbClr val="898989"/>
                </a:solidFill>
                <a:latin typeface="Arial"/>
                <a:ea typeface="Arial"/>
                <a:cs typeface="Arial"/>
                <a:sym typeface="Arial"/>
              </a:defRPr>
            </a:pPr>
            <a:r>
              <a:rPr lang="cs-CZ" sz="1600" dirty="0">
                <a:solidFill>
                  <a:schemeClr val="bg2">
                    <a:lumMod val="25000"/>
                  </a:schemeClr>
                </a:solidFill>
                <a:latin typeface="Arial"/>
                <a:ea typeface="Arial"/>
                <a:cs typeface="Arial"/>
              </a:rPr>
              <a:t>Realizace projektů ESIF atd.</a:t>
            </a:r>
          </a:p>
          <a:p>
            <a:endParaRPr lang="cs-CZ" sz="1600" b="1" dirty="0">
              <a:solidFill>
                <a:schemeClr val="tx2">
                  <a:lumMod val="40000"/>
                  <a:lumOff val="60000"/>
                </a:schemeClr>
              </a:solidFill>
              <a:latin typeface="+mj-lt"/>
            </a:endParaRPr>
          </a:p>
        </p:txBody>
      </p:sp>
    </p:spTree>
    <p:extLst>
      <p:ext uri="{BB962C8B-B14F-4D97-AF65-F5344CB8AC3E}">
        <p14:creationId xmlns:p14="http://schemas.microsoft.com/office/powerpoint/2010/main" val="374204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text 6"/>
          <p:cNvSpPr>
            <a:spLocks noGrp="1"/>
          </p:cNvSpPr>
          <p:nvPr>
            <p:ph type="body" sz="half" idx="2"/>
          </p:nvPr>
        </p:nvSpPr>
        <p:spPr>
          <a:xfrm>
            <a:off x="798898" y="2021305"/>
            <a:ext cx="10769710" cy="4314181"/>
          </a:xfrm>
        </p:spPr>
        <p:txBody>
          <a:bodyPr/>
          <a:lstStyle/>
          <a:p>
            <a:pPr marL="342900" indent="-342900">
              <a:lnSpc>
                <a:spcPct val="100000"/>
              </a:lnSpc>
              <a:buFont typeface="Arial" panose="020B0604020202020204" pitchFamily="34" charset="0"/>
              <a:buChar char="•"/>
            </a:pPr>
            <a:r>
              <a:rPr lang="cs-CZ" sz="2000" dirty="0">
                <a:solidFill>
                  <a:schemeClr val="bg2">
                    <a:lumMod val="75000"/>
                  </a:schemeClr>
                </a:solidFill>
                <a:latin typeface="+mj-lt"/>
              </a:rPr>
              <a:t>Zřizovatelé</a:t>
            </a:r>
          </a:p>
          <a:p>
            <a:pPr marL="342900" indent="-342900">
              <a:lnSpc>
                <a:spcPct val="100000"/>
              </a:lnSpc>
              <a:buFont typeface="Arial" panose="020B0604020202020204" pitchFamily="34" charset="0"/>
              <a:buChar char="•"/>
            </a:pPr>
            <a:r>
              <a:rPr lang="cs-CZ" sz="2000" dirty="0">
                <a:latin typeface="+mj-lt"/>
              </a:rPr>
              <a:t>Vedoucí pedagogičtí pracovníci škol a školských zařízení</a:t>
            </a:r>
          </a:p>
          <a:p>
            <a:pPr marL="342900" indent="-342900">
              <a:lnSpc>
                <a:spcPct val="100000"/>
              </a:lnSpc>
              <a:buFont typeface="Arial" panose="020B0604020202020204" pitchFamily="34" charset="0"/>
              <a:buChar char="•"/>
            </a:pPr>
            <a:r>
              <a:rPr lang="cs-CZ" sz="2000" dirty="0">
                <a:latin typeface="+mj-lt"/>
              </a:rPr>
              <a:t>Učitelé MŠ, ZŠ, SŠ, VOŠ, ZUŠ, SUŠ a konzervatoří</a:t>
            </a:r>
          </a:p>
          <a:p>
            <a:pPr marL="342900" indent="-342900">
              <a:lnSpc>
                <a:spcPct val="100000"/>
              </a:lnSpc>
              <a:buFont typeface="Arial" panose="020B0604020202020204" pitchFamily="34" charset="0"/>
              <a:buChar char="•"/>
            </a:pPr>
            <a:r>
              <a:rPr lang="cs-CZ" sz="2000" dirty="0">
                <a:latin typeface="+mj-lt"/>
              </a:rPr>
              <a:t>Vychovatelé</a:t>
            </a:r>
          </a:p>
          <a:p>
            <a:pPr marL="342900" indent="-342900">
              <a:lnSpc>
                <a:spcPct val="100000"/>
              </a:lnSpc>
              <a:buFont typeface="Arial" panose="020B0604020202020204" pitchFamily="34" charset="0"/>
              <a:buChar char="•"/>
            </a:pPr>
            <a:r>
              <a:rPr lang="cs-CZ" sz="2000" dirty="0">
                <a:latin typeface="+mj-lt"/>
              </a:rPr>
              <a:t>Pedagogové volného času</a:t>
            </a:r>
          </a:p>
          <a:p>
            <a:pPr marL="342900" indent="-342900">
              <a:lnSpc>
                <a:spcPct val="100000"/>
              </a:lnSpc>
              <a:buFont typeface="Arial" panose="020B0604020202020204" pitchFamily="34" charset="0"/>
              <a:buChar char="•"/>
            </a:pPr>
            <a:r>
              <a:rPr lang="cs-CZ" sz="2000" dirty="0">
                <a:latin typeface="+mj-lt"/>
              </a:rPr>
              <a:t>Speciální pedagogové</a:t>
            </a:r>
          </a:p>
          <a:p>
            <a:pPr marL="342900" indent="-342900">
              <a:lnSpc>
                <a:spcPct val="100000"/>
              </a:lnSpc>
              <a:buFont typeface="Arial" panose="020B0604020202020204" pitchFamily="34" charset="0"/>
              <a:buChar char="•"/>
            </a:pPr>
            <a:r>
              <a:rPr lang="cs-CZ" sz="2000" dirty="0">
                <a:latin typeface="+mj-lt"/>
              </a:rPr>
              <a:t>Asistenti pedagoga</a:t>
            </a:r>
          </a:p>
          <a:p>
            <a:pPr marL="342900" indent="-342900">
              <a:lnSpc>
                <a:spcPct val="100000"/>
              </a:lnSpc>
              <a:buFont typeface="Arial" panose="020B0604020202020204" pitchFamily="34" charset="0"/>
              <a:buChar char="•"/>
            </a:pPr>
            <a:r>
              <a:rPr lang="cs-CZ" sz="2000" dirty="0"/>
              <a:t>Odborníci ŠPZ </a:t>
            </a:r>
          </a:p>
          <a:p>
            <a:pPr marL="342900" indent="-342900">
              <a:lnSpc>
                <a:spcPct val="100000"/>
              </a:lnSpc>
              <a:buFont typeface="Arial" panose="020B0604020202020204" pitchFamily="34" charset="0"/>
              <a:buChar char="•"/>
            </a:pPr>
            <a:r>
              <a:rPr lang="cs-CZ" sz="2000" dirty="0">
                <a:latin typeface="+mj-lt"/>
              </a:rPr>
              <a:t>Dobrovolníci i pracovníci NNO dětí a mládeže či pracujících s dětmi a mládeží</a:t>
            </a:r>
          </a:p>
          <a:p>
            <a:pPr marL="342900" indent="-342900">
              <a:lnSpc>
                <a:spcPct val="100000"/>
              </a:lnSpc>
              <a:buFont typeface="Arial" panose="020B0604020202020204" pitchFamily="34" charset="0"/>
              <a:buChar char="•"/>
            </a:pPr>
            <a:r>
              <a:rPr lang="cs-CZ" sz="2000" dirty="0">
                <a:latin typeface="+mj-lt"/>
              </a:rPr>
              <a:t>Účastníci vzdělávání dospělých</a:t>
            </a:r>
          </a:p>
          <a:p>
            <a:pPr marL="342900" indent="-342900">
              <a:lnSpc>
                <a:spcPct val="100000"/>
              </a:lnSpc>
              <a:buFont typeface="Arial" panose="020B0604020202020204" pitchFamily="34" charset="0"/>
              <a:buChar char="•"/>
            </a:pPr>
            <a:r>
              <a:rPr lang="cs-CZ" sz="2000" dirty="0">
                <a:solidFill>
                  <a:srgbClr val="FA9E0D"/>
                </a:solidFill>
                <a:latin typeface="+mj-lt"/>
              </a:rPr>
              <a:t>(děti, žáci, mládež)</a:t>
            </a:r>
          </a:p>
        </p:txBody>
      </p:sp>
      <p:sp>
        <p:nvSpPr>
          <p:cNvPr id="8" name="Podnadpis 7"/>
          <p:cNvSpPr>
            <a:spLocks noGrp="1"/>
          </p:cNvSpPr>
          <p:nvPr>
            <p:ph type="subTitle" idx="10"/>
          </p:nvPr>
        </p:nvSpPr>
        <p:spPr>
          <a:xfrm>
            <a:off x="798897" y="1382142"/>
            <a:ext cx="10769710" cy="566057"/>
          </a:xfrm>
        </p:spPr>
        <p:txBody>
          <a:bodyPr/>
          <a:lstStyle/>
          <a:p>
            <a:r>
              <a:rPr lang="cs-CZ" sz="2400" dirty="0">
                <a:solidFill>
                  <a:srgbClr val="FA9E0D"/>
                </a:solidFill>
              </a:rPr>
              <a:t>Od kolébky po hrob </a:t>
            </a:r>
            <a:r>
              <a:rPr lang="cs-CZ" sz="2400" dirty="0">
                <a:solidFill>
                  <a:srgbClr val="FA9E0D"/>
                </a:solidFill>
                <a:sym typeface="Wingdings" panose="05000000000000000000" pitchFamily="2" charset="2"/>
              </a:rPr>
              <a:t></a:t>
            </a:r>
            <a:r>
              <a:rPr lang="cs-CZ" sz="2400" dirty="0">
                <a:solidFill>
                  <a:srgbClr val="FA9E0D"/>
                </a:solidFill>
              </a:rPr>
              <a:t>	</a:t>
            </a:r>
            <a:r>
              <a:rPr lang="cs-CZ" dirty="0">
                <a:solidFill>
                  <a:srgbClr val="FA9E0D"/>
                </a:solidFill>
              </a:rPr>
              <a:t>	</a:t>
            </a:r>
            <a:r>
              <a:rPr lang="cs-CZ" dirty="0"/>
              <a:t>	</a:t>
            </a:r>
          </a:p>
        </p:txBody>
      </p:sp>
      <p:sp>
        <p:nvSpPr>
          <p:cNvPr id="6" name="Nadpis 5"/>
          <p:cNvSpPr>
            <a:spLocks noGrp="1"/>
          </p:cNvSpPr>
          <p:nvPr>
            <p:ph type="ctrTitle"/>
          </p:nvPr>
        </p:nvSpPr>
        <p:spPr>
          <a:xfrm>
            <a:off x="1524000" y="450507"/>
            <a:ext cx="10044607" cy="656398"/>
          </a:xfrm>
        </p:spPr>
        <p:txBody>
          <a:bodyPr/>
          <a:lstStyle/>
          <a:p>
            <a:r>
              <a:rPr lang="cs-CZ" dirty="0"/>
              <a:t>Cílové skupiny NPI?</a:t>
            </a:r>
          </a:p>
        </p:txBody>
      </p:sp>
    </p:spTree>
    <p:extLst>
      <p:ext uri="{BB962C8B-B14F-4D97-AF65-F5344CB8AC3E}">
        <p14:creationId xmlns:p14="http://schemas.microsoft.com/office/powerpoint/2010/main" val="3868770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half" idx="2"/>
          </p:nvPr>
        </p:nvSpPr>
        <p:spPr/>
        <p:txBody>
          <a:bodyPr/>
          <a:lstStyle/>
          <a:p>
            <a:r>
              <a:rPr lang="cs-CZ" sz="2000" b="1" dirty="0"/>
              <a:t>Mgr. Pavla Chocholová</a:t>
            </a:r>
          </a:p>
          <a:p>
            <a:r>
              <a:rPr lang="cs-CZ" dirty="0"/>
              <a:t>Vedoucí krajského pracoviště Plzeň</a:t>
            </a:r>
          </a:p>
          <a:p>
            <a:r>
              <a:rPr lang="cs-CZ" dirty="0">
                <a:solidFill>
                  <a:srgbClr val="FA9E0D"/>
                </a:solidFill>
              </a:rPr>
              <a:t>Konzultantka AP</a:t>
            </a:r>
          </a:p>
          <a:p>
            <a:endParaRPr lang="cs-CZ" dirty="0"/>
          </a:p>
          <a:p>
            <a:r>
              <a:rPr lang="cs-CZ" dirty="0"/>
              <a:t>+420 775 583 517</a:t>
            </a:r>
          </a:p>
          <a:p>
            <a:r>
              <a:rPr lang="cs-CZ" dirty="0">
                <a:hlinkClick r:id="rId2"/>
              </a:rPr>
              <a:t>pavla.chocholova@npi.cz</a:t>
            </a:r>
            <a:endParaRPr lang="cs-CZ" dirty="0"/>
          </a:p>
          <a:p>
            <a:endParaRPr lang="cs-CZ" dirty="0"/>
          </a:p>
          <a:p>
            <a:r>
              <a:rPr lang="cs-CZ" dirty="0"/>
              <a:t>Národní pedagogický institut</a:t>
            </a:r>
          </a:p>
          <a:p>
            <a:r>
              <a:rPr lang="cs-CZ" dirty="0"/>
              <a:t>České republiky</a:t>
            </a:r>
          </a:p>
          <a:p>
            <a:r>
              <a:rPr lang="cs-CZ" dirty="0"/>
              <a:t>Senovážné náměstí 872/25</a:t>
            </a:r>
          </a:p>
          <a:p>
            <a:r>
              <a:rPr lang="cs-CZ" dirty="0"/>
              <a:t>110 00  Praha 1</a:t>
            </a:r>
          </a:p>
        </p:txBody>
      </p:sp>
      <p:sp>
        <p:nvSpPr>
          <p:cNvPr id="7" name="Podnadpis 6"/>
          <p:cNvSpPr>
            <a:spLocks noGrp="1"/>
          </p:cNvSpPr>
          <p:nvPr>
            <p:ph type="subTitle" idx="10"/>
          </p:nvPr>
        </p:nvSpPr>
        <p:spPr/>
        <p:txBody>
          <a:bodyPr/>
          <a:lstStyle/>
          <a:p>
            <a:r>
              <a:rPr lang="cs-CZ" dirty="0"/>
              <a:t>V čem vám mohu pomoci?</a:t>
            </a:r>
          </a:p>
          <a:p>
            <a:r>
              <a:rPr lang="cs-CZ" b="1" dirty="0"/>
              <a:t>Poskytování metodické a konzultační podpory při tvorbě, realizaci a evaluaci ŠAP/PA pro SŠ a VOŠ a KAP.</a:t>
            </a:r>
          </a:p>
          <a:p>
            <a:endParaRPr lang="cs-CZ" dirty="0"/>
          </a:p>
          <a:p>
            <a:endParaRPr lang="cs-CZ" dirty="0"/>
          </a:p>
        </p:txBody>
      </p:sp>
      <p:sp>
        <p:nvSpPr>
          <p:cNvPr id="15" name="Nadpis 14"/>
          <p:cNvSpPr>
            <a:spLocks noGrp="1"/>
          </p:cNvSpPr>
          <p:nvPr>
            <p:ph type="ctrTitle"/>
          </p:nvPr>
        </p:nvSpPr>
        <p:spPr/>
        <p:txBody>
          <a:bodyPr/>
          <a:lstStyle/>
          <a:p>
            <a:r>
              <a:rPr lang="cs-CZ" dirty="0"/>
              <a:t>Metodická podpora </a:t>
            </a:r>
            <a:br>
              <a:rPr lang="cs-CZ" dirty="0"/>
            </a:br>
            <a:r>
              <a:rPr lang="cs-CZ" dirty="0">
                <a:solidFill>
                  <a:srgbClr val="FA9E0D"/>
                </a:solidFill>
              </a:rPr>
              <a:t>pro SŠ a VOŠ a KAP</a:t>
            </a:r>
          </a:p>
        </p:txBody>
      </p:sp>
      <p:pic>
        <p:nvPicPr>
          <p:cNvPr id="4" name="Zástupný symbol obrázku 3" descr="Obsah obrázku text, zeď, osoba, žena&#10;&#10;Popis byl vytvořen automaticky">
            <a:extLst>
              <a:ext uri="{FF2B5EF4-FFF2-40B4-BE49-F238E27FC236}">
                <a16:creationId xmlns:a16="http://schemas.microsoft.com/office/drawing/2014/main" id="{F98CD6B8-025E-4425-A564-1AE78B6696A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126094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4674981" y="0"/>
            <a:ext cx="7517019" cy="6858594"/>
          </a:xfrm>
          <a:prstGeom prst="rect">
            <a:avLst/>
          </a:prstGeom>
        </p:spPr>
      </p:pic>
      <p:sp>
        <p:nvSpPr>
          <p:cNvPr id="2" name="Nadpis 1"/>
          <p:cNvSpPr txBox="1">
            <a:spLocks noGrp="1"/>
          </p:cNvSpPr>
          <p:nvPr>
            <p:ph type="title"/>
          </p:nvPr>
        </p:nvSpPr>
        <p:spPr>
          <a:xfrm>
            <a:off x="1981200" y="274640"/>
            <a:ext cx="8229600" cy="960440"/>
          </a:xfrm>
        </p:spPr>
        <p:txBody>
          <a:bodyPr/>
          <a:lstStyle/>
          <a:p>
            <a:pPr lvl="0" algn="ctr"/>
            <a:r>
              <a:rPr lang="cs-CZ" sz="3200" b="1" dirty="0" smtClean="0">
                <a:latin typeface="Arial" pitchFamily="34"/>
                <a:cs typeface="Arial" pitchFamily="34"/>
              </a:rPr>
              <a:t>Program zasedání</a:t>
            </a:r>
            <a:endParaRPr lang="cs-CZ" sz="3200" b="1" dirty="0">
              <a:latin typeface="Arial" pitchFamily="34"/>
              <a:cs typeface="Arial" pitchFamily="34"/>
            </a:endParaRPr>
          </a:p>
        </p:txBody>
      </p:sp>
      <p:sp>
        <p:nvSpPr>
          <p:cNvPr id="3" name="Zástupný symbol pro obsah 2"/>
          <p:cNvSpPr txBox="1">
            <a:spLocks noGrp="1"/>
          </p:cNvSpPr>
          <p:nvPr>
            <p:ph idx="1"/>
          </p:nvPr>
        </p:nvSpPr>
        <p:spPr/>
        <p:txBody>
          <a:bodyPr>
            <a:normAutofit fontScale="85000" lnSpcReduction="10000"/>
          </a:bodyPr>
          <a:lstStyle/>
          <a:p>
            <a:pPr marL="342900" lvl="0" indent="-342900" algn="just">
              <a:lnSpc>
                <a:spcPct val="115000"/>
              </a:lnSpc>
              <a:spcAft>
                <a:spcPts val="0"/>
              </a:spcAft>
              <a:buFont typeface="+mj-lt"/>
              <a:buAutoNum type="arabicPeriod"/>
            </a:pPr>
            <a:r>
              <a:rPr lang="cs-CZ" sz="2400" dirty="0">
                <a:latin typeface="Arial" panose="020B0604020202020204" pitchFamily="34" charset="0"/>
                <a:ea typeface="Calibri" panose="020F0502020204030204" pitchFamily="34" charset="0"/>
                <a:cs typeface="Arial" panose="020B0604020202020204" pitchFamily="34" charset="0"/>
              </a:rPr>
              <a:t>Zahájení, schválení programu</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mj-lt"/>
              <a:buAutoNum type="arabicPeriod"/>
            </a:pPr>
            <a:r>
              <a:rPr lang="cs-CZ" sz="2400" dirty="0">
                <a:latin typeface="Arial" panose="020B0604020202020204" pitchFamily="34" charset="0"/>
                <a:ea typeface="Calibri" panose="020F0502020204030204" pitchFamily="34" charset="0"/>
                <a:cs typeface="Arial" panose="020B0604020202020204" pitchFamily="34" charset="0"/>
              </a:rPr>
              <a:t>Schválení dodatku č. 4 ke Statutu PS Vzdělávání</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mj-lt"/>
              <a:buAutoNum type="arabicPeriod"/>
            </a:pPr>
            <a:r>
              <a:rPr lang="cs-CZ" sz="2400" dirty="0">
                <a:latin typeface="Arial" panose="020B0604020202020204" pitchFamily="34" charset="0"/>
                <a:ea typeface="Calibri" panose="020F0502020204030204" pitchFamily="34" charset="0"/>
                <a:cs typeface="Arial" panose="020B0604020202020204" pitchFamily="34" charset="0"/>
              </a:rPr>
              <a:t>Aktuální informace k realizaci projektu „Krajský akční plán rozvoje vzdělávání Plzeňského kraje II“</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mj-lt"/>
              <a:buAutoNum type="arabicPeriod"/>
            </a:pPr>
            <a:r>
              <a:rPr lang="cs-CZ" sz="2400" dirty="0">
                <a:latin typeface="Arial" panose="020B0604020202020204" pitchFamily="34" charset="0"/>
                <a:ea typeface="Calibri" panose="020F0502020204030204" pitchFamily="34" charset="0"/>
                <a:cs typeface="Arial" panose="020B0604020202020204" pitchFamily="34" charset="0"/>
              </a:rPr>
              <a:t>Schválení Souhrnného rámce pro investice do infrastruktury školských poradenských zařízení a vzdělávání ve školách a třídách zřízených dle § 16 odst. 9 školského zákona</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mj-lt"/>
              <a:buAutoNum type="arabicPeriod"/>
            </a:pPr>
            <a:r>
              <a:rPr lang="cs-CZ" sz="2400" dirty="0">
                <a:latin typeface="Arial" panose="020B0604020202020204" pitchFamily="34" charset="0"/>
                <a:ea typeface="Calibri" panose="020F0502020204030204" pitchFamily="34" charset="0"/>
                <a:cs typeface="Arial" panose="020B0604020202020204" pitchFamily="34" charset="0"/>
              </a:rPr>
              <a:t>Představení analýzy potřeb pro potřeby KAP</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mj-lt"/>
              <a:buAutoNum type="arabicPeriod"/>
            </a:pPr>
            <a:r>
              <a:rPr lang="cs-CZ" sz="2400" dirty="0">
                <a:latin typeface="Arial" panose="020B0604020202020204" pitchFamily="34" charset="0"/>
                <a:ea typeface="Calibri" panose="020F0502020204030204" pitchFamily="34" charset="0"/>
                <a:cs typeface="Arial" panose="020B0604020202020204" pitchFamily="34" charset="0"/>
              </a:rPr>
              <a:t>Aktuální informace ve školství</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mj-lt"/>
              <a:buAutoNum type="arabicPeriod"/>
            </a:pPr>
            <a:r>
              <a:rPr lang="cs-CZ" sz="2400" dirty="0">
                <a:latin typeface="Arial" panose="020B0604020202020204" pitchFamily="34" charset="0"/>
                <a:ea typeface="Calibri" panose="020F0502020204030204" pitchFamily="34" charset="0"/>
                <a:cs typeface="Arial" panose="020B0604020202020204" pitchFamily="34" charset="0"/>
              </a:rPr>
              <a:t>Diskuse, různé</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mj-lt"/>
              <a:buAutoNum type="arabicPeriod"/>
            </a:pPr>
            <a:r>
              <a:rPr lang="cs-CZ" sz="2400" dirty="0">
                <a:latin typeface="Arial" panose="020B0604020202020204" pitchFamily="34" charset="0"/>
                <a:ea typeface="Calibri" panose="020F0502020204030204" pitchFamily="34" charset="0"/>
                <a:cs typeface="Arial" panose="020B0604020202020204" pitchFamily="34" charset="0"/>
              </a:rPr>
              <a:t>Závěr</a:t>
            </a:r>
            <a:endParaRPr lang="cs-CZ" sz="20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cs-CZ" sz="2200" dirty="0" smtClean="0">
              <a:latin typeface="Arial" panose="020B0604020202020204" pitchFamily="34" charset="0"/>
              <a:cs typeface="Arial" panose="020B0604020202020204" pitchFamily="34" charset="0"/>
            </a:endParaRPr>
          </a:p>
          <a:p>
            <a:pPr marL="0" indent="0">
              <a:buNone/>
            </a:pPr>
            <a:endParaRPr lang="cs-CZ" sz="2200" dirty="0">
              <a:latin typeface="Arial" panose="020B0604020202020204" pitchFamily="34" charset="0"/>
              <a:cs typeface="Arial" panose="020B0604020202020204" pitchFamily="34" charset="0"/>
            </a:endParaRPr>
          </a:p>
          <a:p>
            <a:endParaRPr lang="cs-CZ" dirty="0"/>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984560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half" idx="2"/>
          </p:nvPr>
        </p:nvSpPr>
        <p:spPr/>
        <p:txBody>
          <a:bodyPr/>
          <a:lstStyle/>
          <a:p>
            <a:r>
              <a:rPr lang="cs-CZ" sz="2000" b="1" dirty="0"/>
              <a:t>Mgr. Radka Štruncová</a:t>
            </a:r>
          </a:p>
          <a:p>
            <a:r>
              <a:rPr lang="cs-CZ" dirty="0">
                <a:solidFill>
                  <a:srgbClr val="FA9E0D"/>
                </a:solidFill>
              </a:rPr>
              <a:t>Konzultantka AP pro Plzeňský a Jihočeský kraj</a:t>
            </a:r>
          </a:p>
          <a:p>
            <a:endParaRPr lang="cs-CZ" dirty="0"/>
          </a:p>
          <a:p>
            <a:r>
              <a:rPr lang="cs-CZ" dirty="0"/>
              <a:t>+420 723 358 884</a:t>
            </a:r>
          </a:p>
          <a:p>
            <a:r>
              <a:rPr lang="cs-CZ" dirty="0">
                <a:hlinkClick r:id="rId2"/>
              </a:rPr>
              <a:t>radka.struncova@npi.cz</a:t>
            </a:r>
            <a:endParaRPr lang="cs-CZ" dirty="0"/>
          </a:p>
          <a:p>
            <a:endParaRPr lang="cs-CZ" dirty="0"/>
          </a:p>
          <a:p>
            <a:r>
              <a:rPr lang="cs-CZ" dirty="0"/>
              <a:t>Národní pedagogický institut</a:t>
            </a:r>
          </a:p>
          <a:p>
            <a:r>
              <a:rPr lang="cs-CZ" dirty="0"/>
              <a:t>České republiky</a:t>
            </a:r>
          </a:p>
          <a:p>
            <a:r>
              <a:rPr lang="cs-CZ" dirty="0"/>
              <a:t>Senovážné náměstí 872/25</a:t>
            </a:r>
          </a:p>
          <a:p>
            <a:r>
              <a:rPr lang="cs-CZ" dirty="0"/>
              <a:t>110 00  Praha 1</a:t>
            </a:r>
          </a:p>
        </p:txBody>
      </p:sp>
      <p:sp>
        <p:nvSpPr>
          <p:cNvPr id="7" name="Podnadpis 6"/>
          <p:cNvSpPr>
            <a:spLocks noGrp="1"/>
          </p:cNvSpPr>
          <p:nvPr>
            <p:ph type="subTitle" idx="10"/>
          </p:nvPr>
        </p:nvSpPr>
        <p:spPr/>
        <p:txBody>
          <a:bodyPr/>
          <a:lstStyle/>
          <a:p>
            <a:r>
              <a:rPr lang="cs-CZ" dirty="0"/>
              <a:t>V čem vám mohu pomoci?</a:t>
            </a:r>
          </a:p>
          <a:p>
            <a:r>
              <a:rPr lang="cs-CZ" b="1" dirty="0"/>
              <a:t>poskytování metodické a konzultační podpory při realizaci Místních akčních plánů</a:t>
            </a:r>
          </a:p>
          <a:p>
            <a:endParaRPr lang="cs-CZ" dirty="0"/>
          </a:p>
          <a:p>
            <a:endParaRPr lang="cs-CZ" dirty="0"/>
          </a:p>
        </p:txBody>
      </p:sp>
      <p:sp>
        <p:nvSpPr>
          <p:cNvPr id="15" name="Nadpis 14"/>
          <p:cNvSpPr>
            <a:spLocks noGrp="1"/>
          </p:cNvSpPr>
          <p:nvPr>
            <p:ph type="ctrTitle"/>
          </p:nvPr>
        </p:nvSpPr>
        <p:spPr>
          <a:xfrm>
            <a:off x="840260" y="450507"/>
            <a:ext cx="6672464" cy="1022430"/>
          </a:xfrm>
        </p:spPr>
        <p:txBody>
          <a:bodyPr/>
          <a:lstStyle/>
          <a:p>
            <a:r>
              <a:rPr lang="cs-CZ" dirty="0"/>
              <a:t>Metodická podpora </a:t>
            </a:r>
            <a:br>
              <a:rPr lang="cs-CZ" dirty="0"/>
            </a:br>
            <a:r>
              <a:rPr lang="cs-CZ" dirty="0"/>
              <a:t>akčního plánování </a:t>
            </a:r>
            <a:r>
              <a:rPr lang="cs-CZ" dirty="0">
                <a:solidFill>
                  <a:srgbClr val="FA9E0D"/>
                </a:solidFill>
              </a:rPr>
              <a:t>v území (MAP)</a:t>
            </a:r>
          </a:p>
        </p:txBody>
      </p:sp>
      <p:pic>
        <p:nvPicPr>
          <p:cNvPr id="5" name="Zástupný symbol pro obrázek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855" r="855"/>
          <a:stretch>
            <a:fillRect/>
          </a:stretch>
        </p:blipFill>
        <p:spPr/>
      </p:pic>
    </p:spTree>
    <p:extLst>
      <p:ext uri="{BB962C8B-B14F-4D97-AF65-F5344CB8AC3E}">
        <p14:creationId xmlns:p14="http://schemas.microsoft.com/office/powerpoint/2010/main" val="1801399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half" idx="2"/>
          </p:nvPr>
        </p:nvSpPr>
        <p:spPr/>
        <p:txBody>
          <a:bodyPr/>
          <a:lstStyle/>
          <a:p>
            <a:r>
              <a:rPr lang="cs-CZ" sz="2000" b="1" dirty="0"/>
              <a:t>Mgr. Lucie Holacká</a:t>
            </a:r>
          </a:p>
          <a:p>
            <a:r>
              <a:rPr lang="cs-CZ" dirty="0">
                <a:solidFill>
                  <a:srgbClr val="FA9E0D"/>
                </a:solidFill>
              </a:rPr>
              <a:t>Konzultantka  AP</a:t>
            </a:r>
          </a:p>
          <a:p>
            <a:endParaRPr lang="cs-CZ" dirty="0"/>
          </a:p>
          <a:p>
            <a:r>
              <a:rPr lang="cs-CZ" dirty="0"/>
              <a:t>+420 775 571 657</a:t>
            </a:r>
          </a:p>
          <a:p>
            <a:r>
              <a:rPr lang="cs-CZ" dirty="0">
                <a:hlinkClick r:id="rId2"/>
              </a:rPr>
              <a:t>lucie.holacka@npi.cz</a:t>
            </a:r>
            <a:endParaRPr lang="cs-CZ" dirty="0"/>
          </a:p>
          <a:p>
            <a:endParaRPr lang="cs-CZ" dirty="0"/>
          </a:p>
          <a:p>
            <a:r>
              <a:rPr lang="cs-CZ" dirty="0"/>
              <a:t>Národní pedagogický institut</a:t>
            </a:r>
          </a:p>
          <a:p>
            <a:r>
              <a:rPr lang="cs-CZ" dirty="0"/>
              <a:t>České republiky</a:t>
            </a:r>
          </a:p>
          <a:p>
            <a:r>
              <a:rPr lang="cs-CZ" dirty="0"/>
              <a:t>Senovážné náměstí 872/25</a:t>
            </a:r>
          </a:p>
          <a:p>
            <a:r>
              <a:rPr lang="cs-CZ" dirty="0"/>
              <a:t>110 00  Praha 1</a:t>
            </a:r>
          </a:p>
        </p:txBody>
      </p:sp>
      <p:sp>
        <p:nvSpPr>
          <p:cNvPr id="7" name="Podnadpis 6"/>
          <p:cNvSpPr>
            <a:spLocks noGrp="1"/>
          </p:cNvSpPr>
          <p:nvPr>
            <p:ph type="subTitle" idx="10"/>
          </p:nvPr>
        </p:nvSpPr>
        <p:spPr/>
        <p:txBody>
          <a:bodyPr/>
          <a:lstStyle/>
          <a:p>
            <a:r>
              <a:rPr lang="cs-CZ" dirty="0"/>
              <a:t>V čem vám mohu pomoci?</a:t>
            </a:r>
          </a:p>
          <a:p>
            <a:r>
              <a:rPr lang="cs-CZ" b="1" dirty="0"/>
              <a:t>poskytování metodické a konzultační podpory při realizaci projektů Šablon pro MŠ a ZŠ, SŠ</a:t>
            </a:r>
          </a:p>
          <a:p>
            <a:endParaRPr lang="cs-CZ" dirty="0"/>
          </a:p>
          <a:p>
            <a:endParaRPr lang="cs-CZ" dirty="0"/>
          </a:p>
        </p:txBody>
      </p:sp>
      <p:sp>
        <p:nvSpPr>
          <p:cNvPr id="15" name="Nadpis 14"/>
          <p:cNvSpPr>
            <a:spLocks noGrp="1"/>
          </p:cNvSpPr>
          <p:nvPr>
            <p:ph type="ctrTitle"/>
          </p:nvPr>
        </p:nvSpPr>
        <p:spPr/>
        <p:txBody>
          <a:bodyPr/>
          <a:lstStyle/>
          <a:p>
            <a:r>
              <a:rPr lang="cs-CZ" dirty="0"/>
              <a:t>Metodická podpora </a:t>
            </a:r>
            <a:br>
              <a:rPr lang="cs-CZ" dirty="0"/>
            </a:br>
            <a:r>
              <a:rPr lang="cs-CZ" dirty="0">
                <a:solidFill>
                  <a:srgbClr val="FA9E0D"/>
                </a:solidFill>
              </a:rPr>
              <a:t>konzultací Šablon</a:t>
            </a:r>
          </a:p>
        </p:txBody>
      </p:sp>
      <p:pic>
        <p:nvPicPr>
          <p:cNvPr id="3" name="Zástupný symbol pro obrázek 2"/>
          <p:cNvPicPr>
            <a:picLocks noGrp="1" noChangeAspect="1"/>
          </p:cNvPicPr>
          <p:nvPr>
            <p:ph type="pic" idx="1"/>
          </p:nvPr>
        </p:nvPicPr>
        <p:blipFill>
          <a:blip r:embed="rId3">
            <a:extLst>
              <a:ext uri="{28A0092B-C50C-407E-A947-70E740481C1C}">
                <a14:useLocalDpi xmlns:a14="http://schemas.microsoft.com/office/drawing/2010/main" val="0"/>
              </a:ext>
            </a:extLst>
          </a:blip>
          <a:srcRect t="5000" b="5000"/>
          <a:stretch>
            <a:fillRect/>
          </a:stretch>
        </p:blipFill>
        <p:spPr/>
      </p:pic>
    </p:spTree>
    <p:extLst>
      <p:ext uri="{BB962C8B-B14F-4D97-AF65-F5344CB8AC3E}">
        <p14:creationId xmlns:p14="http://schemas.microsoft.com/office/powerpoint/2010/main" val="2871774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text 6"/>
          <p:cNvSpPr>
            <a:spLocks noGrp="1"/>
          </p:cNvSpPr>
          <p:nvPr>
            <p:ph type="body" sz="half" idx="2"/>
          </p:nvPr>
        </p:nvSpPr>
        <p:spPr>
          <a:xfrm>
            <a:off x="798898" y="2021305"/>
            <a:ext cx="10769710" cy="4314181"/>
          </a:xfrm>
        </p:spPr>
        <p:txBody>
          <a:bodyPr/>
          <a:lstStyle/>
          <a:p>
            <a:pPr fontAlgn="base">
              <a:lnSpc>
                <a:spcPct val="100000"/>
              </a:lnSpc>
              <a:spcBef>
                <a:spcPts val="0"/>
              </a:spcBef>
              <a:spcAft>
                <a:spcPts val="600"/>
              </a:spcAft>
            </a:pPr>
            <a:r>
              <a:rPr lang="cs-CZ" sz="2000" dirty="0"/>
              <a:t>Doba realizace: 12/2021 - 11/2023</a:t>
            </a:r>
          </a:p>
          <a:p>
            <a:pPr algn="just" fontAlgn="base">
              <a:lnSpc>
                <a:spcPct val="100000"/>
              </a:lnSpc>
              <a:spcBef>
                <a:spcPts val="0"/>
              </a:spcBef>
              <a:spcAft>
                <a:spcPts val="600"/>
              </a:spcAft>
            </a:pPr>
            <a:r>
              <a:rPr lang="cs-CZ" sz="2000" dirty="0"/>
              <a:t>Navazuje na projekty: </a:t>
            </a:r>
          </a:p>
          <a:p>
            <a:pPr marL="342900" indent="-342900" algn="just" fontAlgn="base">
              <a:lnSpc>
                <a:spcPct val="100000"/>
              </a:lnSpc>
              <a:spcBef>
                <a:spcPts val="0"/>
              </a:spcBef>
              <a:spcAft>
                <a:spcPts val="600"/>
              </a:spcAft>
              <a:buFont typeface="Arial" panose="020B0604020202020204" pitchFamily="34" charset="0"/>
              <a:buChar char="•"/>
            </a:pPr>
            <a:r>
              <a:rPr lang="cs-CZ" sz="2000" dirty="0" err="1"/>
              <a:t>IPs</a:t>
            </a:r>
            <a:r>
              <a:rPr lang="cs-CZ" sz="2000" dirty="0"/>
              <a:t> Strategické řízení a plánování ve školách a v územích (</a:t>
            </a:r>
            <a:r>
              <a:rPr lang="cs-CZ" sz="2000" dirty="0">
                <a:hlinkClick r:id="rId3"/>
              </a:rPr>
              <a:t>SRP</a:t>
            </a:r>
            <a:r>
              <a:rPr lang="cs-CZ" sz="2000" dirty="0"/>
              <a:t>)</a:t>
            </a:r>
          </a:p>
          <a:p>
            <a:pPr marL="342900" indent="-342900" algn="just" fontAlgn="base">
              <a:lnSpc>
                <a:spcPct val="100000"/>
              </a:lnSpc>
              <a:spcBef>
                <a:spcPts val="0"/>
              </a:spcBef>
              <a:spcAft>
                <a:spcPts val="600"/>
              </a:spcAft>
              <a:buFont typeface="Arial" panose="020B0604020202020204" pitchFamily="34" charset="0"/>
              <a:buChar char="•"/>
            </a:pPr>
            <a:r>
              <a:rPr lang="cs-CZ" sz="2000" dirty="0"/>
              <a:t>Podpora krajského akčního plánování (</a:t>
            </a:r>
            <a:r>
              <a:rPr lang="cs-CZ" sz="2000" dirty="0">
                <a:hlinkClick r:id="rId4"/>
              </a:rPr>
              <a:t>P-KAP</a:t>
            </a:r>
            <a:r>
              <a:rPr lang="cs-CZ" sz="2000" dirty="0"/>
              <a:t>)</a:t>
            </a:r>
            <a:endParaRPr lang="cs-CZ" sz="1400" dirty="0"/>
          </a:p>
          <a:p>
            <a:pPr algn="just" fontAlgn="base">
              <a:lnSpc>
                <a:spcPct val="100000"/>
              </a:lnSpc>
              <a:spcBef>
                <a:spcPts val="0"/>
              </a:spcBef>
              <a:spcAft>
                <a:spcPts val="600"/>
              </a:spcAft>
            </a:pPr>
            <a:endParaRPr lang="cs-CZ" sz="2000" dirty="0"/>
          </a:p>
          <a:p>
            <a:pPr algn="just" fontAlgn="base">
              <a:lnSpc>
                <a:spcPct val="100000"/>
              </a:lnSpc>
              <a:spcBef>
                <a:spcPts val="0"/>
              </a:spcBef>
              <a:spcAft>
                <a:spcPts val="600"/>
              </a:spcAft>
            </a:pPr>
            <a:r>
              <a:rPr lang="cs-CZ" sz="2000" b="1" dirty="0"/>
              <a:t>Cíl: </a:t>
            </a:r>
            <a:r>
              <a:rPr lang="cs-CZ" sz="2000" dirty="0"/>
              <a:t>zvýšit kvalitu akčního plánování a míru dosažení strategických a akčních cílů na všech úrovních vzdělávacího systému</a:t>
            </a:r>
          </a:p>
        </p:txBody>
      </p:sp>
      <p:sp>
        <p:nvSpPr>
          <p:cNvPr id="8" name="Podnadpis 7"/>
          <p:cNvSpPr>
            <a:spLocks noGrp="1"/>
          </p:cNvSpPr>
          <p:nvPr>
            <p:ph type="subTitle" idx="10"/>
          </p:nvPr>
        </p:nvSpPr>
        <p:spPr>
          <a:xfrm>
            <a:off x="798897" y="1382142"/>
            <a:ext cx="10769710" cy="566057"/>
          </a:xfrm>
        </p:spPr>
        <p:txBody>
          <a:bodyPr/>
          <a:lstStyle/>
          <a:p>
            <a:r>
              <a:rPr lang="cs-CZ" sz="2400" dirty="0">
                <a:solidFill>
                  <a:srgbClr val="FA9E0D"/>
                </a:solidFill>
              </a:rPr>
              <a:t>Metodická podpora akčního plánování (</a:t>
            </a:r>
            <a:r>
              <a:rPr lang="cs-CZ" sz="2400" dirty="0">
                <a:solidFill>
                  <a:srgbClr val="FA9E0D"/>
                </a:solidFill>
                <a:hlinkClick r:id="rId5"/>
              </a:rPr>
              <a:t>P-AP</a:t>
            </a:r>
            <a:r>
              <a:rPr lang="cs-CZ" sz="2400" dirty="0">
                <a:solidFill>
                  <a:srgbClr val="FA9E0D"/>
                </a:solidFill>
              </a:rPr>
              <a:t>), NPI ČR</a:t>
            </a:r>
            <a:endParaRPr lang="cs-CZ" dirty="0">
              <a:solidFill>
                <a:srgbClr val="FA9E0D"/>
              </a:solidFill>
            </a:endParaRPr>
          </a:p>
        </p:txBody>
      </p:sp>
      <p:sp>
        <p:nvSpPr>
          <p:cNvPr id="6" name="Nadpis 5"/>
          <p:cNvSpPr>
            <a:spLocks noGrp="1"/>
          </p:cNvSpPr>
          <p:nvPr>
            <p:ph type="ctrTitle"/>
          </p:nvPr>
        </p:nvSpPr>
        <p:spPr>
          <a:xfrm>
            <a:off x="1524000" y="450507"/>
            <a:ext cx="10044607" cy="656398"/>
          </a:xfrm>
        </p:spPr>
        <p:txBody>
          <a:bodyPr/>
          <a:lstStyle/>
          <a:p>
            <a:r>
              <a:rPr lang="cs-CZ" dirty="0"/>
              <a:t>Projekt P-AP – základní </a:t>
            </a:r>
            <a:r>
              <a:rPr lang="cs-CZ" dirty="0" err="1"/>
              <a:t>info</a:t>
            </a:r>
            <a:endParaRPr lang="cs-CZ" dirty="0"/>
          </a:p>
        </p:txBody>
      </p:sp>
    </p:spTree>
    <p:extLst>
      <p:ext uri="{BB962C8B-B14F-4D97-AF65-F5344CB8AC3E}">
        <p14:creationId xmlns:p14="http://schemas.microsoft.com/office/powerpoint/2010/main" val="828883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ástupný symbol pro text 25"/>
          <p:cNvSpPr>
            <a:spLocks noGrp="1"/>
          </p:cNvSpPr>
          <p:nvPr>
            <p:ph type="body" sz="half" idx="2"/>
          </p:nvPr>
        </p:nvSpPr>
        <p:spPr>
          <a:xfrm>
            <a:off x="7704091" y="2451954"/>
            <a:ext cx="4027239" cy="4058630"/>
          </a:xfrm>
        </p:spPr>
        <p:txBody>
          <a:bodyPr/>
          <a:lstStyle/>
          <a:p>
            <a:pPr marL="171450" indent="-171450">
              <a:lnSpc>
                <a:spcPct val="100000"/>
              </a:lnSpc>
              <a:buFont typeface="Arial" panose="020B0604020202020204" pitchFamily="34" charset="0"/>
              <a:buChar char="•"/>
            </a:pPr>
            <a:r>
              <a:rPr lang="cs-CZ" sz="1600" dirty="0"/>
              <a:t>Cíl: zvýšit kvalitu akčního plánování a míru dosažení strategických a akčních cílů na všech úrovních vzdělávacího systému</a:t>
            </a:r>
          </a:p>
          <a:p>
            <a:pPr marL="171450" indent="-171450">
              <a:lnSpc>
                <a:spcPct val="100000"/>
              </a:lnSpc>
              <a:buFont typeface="Arial" panose="020B0604020202020204" pitchFamily="34" charset="0"/>
              <a:buChar char="•"/>
            </a:pPr>
            <a:r>
              <a:rPr lang="cs-CZ" sz="1600" dirty="0"/>
              <a:t>Metodická podpora </a:t>
            </a:r>
            <a:r>
              <a:rPr lang="cs-CZ" sz="1600" b="1" dirty="0"/>
              <a:t>KAP, MAP, škol</a:t>
            </a:r>
          </a:p>
          <a:p>
            <a:pPr marL="628650" lvl="1" indent="-171450">
              <a:lnSpc>
                <a:spcPct val="100000"/>
              </a:lnSpc>
              <a:buFont typeface="Arial" panose="020B0604020202020204" pitchFamily="34" charset="0"/>
              <a:buChar char="•"/>
            </a:pPr>
            <a:r>
              <a:rPr lang="cs-CZ" dirty="0">
                <a:solidFill>
                  <a:srgbClr val="FA9E0D"/>
                </a:solidFill>
              </a:rPr>
              <a:t>Jednotný </a:t>
            </a:r>
            <a:r>
              <a:rPr lang="cs-CZ" b="1" dirty="0">
                <a:solidFill>
                  <a:srgbClr val="FA9E0D"/>
                </a:solidFill>
              </a:rPr>
              <a:t>model </a:t>
            </a:r>
            <a:r>
              <a:rPr lang="cs-CZ" b="1" dirty="0"/>
              <a:t>místního a akčního plánování </a:t>
            </a:r>
            <a:r>
              <a:rPr lang="cs-CZ" dirty="0"/>
              <a:t>(tvorba a ověření) </a:t>
            </a:r>
          </a:p>
          <a:p>
            <a:pPr marL="628650" lvl="1" indent="-171450">
              <a:lnSpc>
                <a:spcPct val="100000"/>
              </a:lnSpc>
              <a:buFont typeface="Arial" panose="020B0604020202020204" pitchFamily="34" charset="0"/>
              <a:buChar char="•"/>
            </a:pPr>
            <a:r>
              <a:rPr lang="cs-CZ" b="1" dirty="0">
                <a:solidFill>
                  <a:srgbClr val="FA9E0D"/>
                </a:solidFill>
              </a:rPr>
              <a:t>Strategické týmy </a:t>
            </a:r>
            <a:r>
              <a:rPr lang="cs-CZ" dirty="0">
                <a:solidFill>
                  <a:srgbClr val="FA9E0D"/>
                </a:solidFill>
              </a:rPr>
              <a:t>(národní + krajské)</a:t>
            </a:r>
          </a:p>
          <a:p>
            <a:pPr marL="628650" lvl="1" indent="-171450">
              <a:lnSpc>
                <a:spcPct val="100000"/>
              </a:lnSpc>
              <a:buFont typeface="Arial" panose="020B0604020202020204" pitchFamily="34" charset="0"/>
              <a:buChar char="•"/>
            </a:pPr>
            <a:r>
              <a:rPr lang="cs-CZ" dirty="0"/>
              <a:t>Příklady </a:t>
            </a:r>
            <a:r>
              <a:rPr lang="cs-CZ" b="1" dirty="0"/>
              <a:t>inspirativní praxe z AP</a:t>
            </a:r>
          </a:p>
          <a:p>
            <a:pPr marL="628650" lvl="1" indent="-171450">
              <a:lnSpc>
                <a:spcPct val="100000"/>
              </a:lnSpc>
              <a:buFont typeface="Arial" panose="020B0604020202020204" pitchFamily="34" charset="0"/>
              <a:buChar char="•"/>
            </a:pPr>
            <a:r>
              <a:rPr lang="cs-CZ" b="1" dirty="0"/>
              <a:t>Konzultace Šablon </a:t>
            </a:r>
            <a:r>
              <a:rPr lang="cs-CZ" dirty="0"/>
              <a:t>pro školy</a:t>
            </a:r>
          </a:p>
          <a:p>
            <a:pPr marL="628650" lvl="1" indent="-171450">
              <a:lnSpc>
                <a:spcPct val="100000"/>
              </a:lnSpc>
              <a:buFont typeface="Arial" panose="020B0604020202020204" pitchFamily="34" charset="0"/>
              <a:buChar char="•"/>
            </a:pPr>
            <a:r>
              <a:rPr lang="cs-CZ" b="1" dirty="0" err="1"/>
              <a:t>Edusíť</a:t>
            </a:r>
            <a:r>
              <a:rPr lang="cs-CZ" b="1" dirty="0"/>
              <a:t> </a:t>
            </a:r>
            <a:r>
              <a:rPr lang="cs-CZ" dirty="0"/>
              <a:t>– </a:t>
            </a:r>
            <a:r>
              <a:rPr lang="cs-CZ" dirty="0">
                <a:hlinkClick r:id="rId2"/>
              </a:rPr>
              <a:t>Katalog odborníků</a:t>
            </a:r>
            <a:r>
              <a:rPr lang="cs-CZ" dirty="0"/>
              <a:t>, </a:t>
            </a:r>
            <a:r>
              <a:rPr lang="cs-CZ" dirty="0">
                <a:hlinkClick r:id="rId3"/>
              </a:rPr>
              <a:t>skupiny LI</a:t>
            </a:r>
            <a:endParaRPr lang="cs-CZ" dirty="0"/>
          </a:p>
          <a:p>
            <a:pPr marL="628650" lvl="1" indent="-171450">
              <a:lnSpc>
                <a:spcPct val="100000"/>
              </a:lnSpc>
              <a:buFont typeface="Arial" panose="020B0604020202020204" pitchFamily="34" charset="0"/>
              <a:buChar char="•"/>
            </a:pPr>
            <a:r>
              <a:rPr lang="cs-CZ" b="1" dirty="0"/>
              <a:t>Setkání s RT KAP </a:t>
            </a:r>
            <a:r>
              <a:rPr lang="cs-CZ" dirty="0"/>
              <a:t>(na MŠMT), </a:t>
            </a:r>
            <a:r>
              <a:rPr lang="cs-CZ" b="1" dirty="0"/>
              <a:t>s MAP </a:t>
            </a:r>
            <a:r>
              <a:rPr lang="cs-CZ" dirty="0"/>
              <a:t>(na KP NPI) – prostor pro sdílení</a:t>
            </a:r>
          </a:p>
          <a:p>
            <a:pPr marL="628650" lvl="1" indent="-171450">
              <a:lnSpc>
                <a:spcPct val="100000"/>
              </a:lnSpc>
              <a:buFont typeface="Arial" panose="020B0604020202020204" pitchFamily="34" charset="0"/>
              <a:buChar char="•"/>
            </a:pPr>
            <a:r>
              <a:rPr lang="cs-CZ" dirty="0"/>
              <a:t>Spolupráce s I-KAP I, II</a:t>
            </a:r>
          </a:p>
        </p:txBody>
      </p:sp>
      <p:sp>
        <p:nvSpPr>
          <p:cNvPr id="27" name="Podnadpis 26"/>
          <p:cNvSpPr>
            <a:spLocks noGrp="1"/>
          </p:cNvSpPr>
          <p:nvPr>
            <p:ph type="subTitle" idx="10"/>
          </p:nvPr>
        </p:nvSpPr>
        <p:spPr>
          <a:xfrm>
            <a:off x="7704091" y="1637257"/>
            <a:ext cx="4016853" cy="566057"/>
          </a:xfrm>
        </p:spPr>
        <p:txBody>
          <a:bodyPr/>
          <a:lstStyle/>
          <a:p>
            <a:pPr marL="171450" indent="-171450">
              <a:lnSpc>
                <a:spcPct val="100000"/>
              </a:lnSpc>
              <a:buFont typeface="Arial" panose="020B0604020202020204" pitchFamily="34" charset="0"/>
              <a:buChar char="•"/>
            </a:pPr>
            <a:r>
              <a:rPr lang="cs-CZ" dirty="0">
                <a:hlinkClick r:id="rId4"/>
              </a:rPr>
              <a:t>SRP</a:t>
            </a:r>
            <a:r>
              <a:rPr lang="cs-CZ" dirty="0"/>
              <a:t> + </a:t>
            </a:r>
            <a:r>
              <a:rPr lang="cs-CZ" dirty="0">
                <a:hlinkClick r:id="rId5"/>
              </a:rPr>
              <a:t>P-KAP</a:t>
            </a:r>
            <a:r>
              <a:rPr lang="cs-CZ" dirty="0"/>
              <a:t> = </a:t>
            </a:r>
            <a:r>
              <a:rPr lang="cs-CZ" dirty="0">
                <a:hlinkClick r:id="rId6"/>
              </a:rPr>
              <a:t>P-AP</a:t>
            </a:r>
            <a:endParaRPr lang="cs-CZ" dirty="0"/>
          </a:p>
        </p:txBody>
      </p:sp>
      <p:sp>
        <p:nvSpPr>
          <p:cNvPr id="25" name="Nadpis 24"/>
          <p:cNvSpPr>
            <a:spLocks noGrp="1"/>
          </p:cNvSpPr>
          <p:nvPr>
            <p:ph type="ctrTitle"/>
          </p:nvPr>
        </p:nvSpPr>
        <p:spPr>
          <a:xfrm>
            <a:off x="7693705" y="450507"/>
            <a:ext cx="4027240" cy="1339382"/>
          </a:xfrm>
        </p:spPr>
        <p:txBody>
          <a:bodyPr>
            <a:normAutofit fontScale="90000"/>
          </a:bodyPr>
          <a:lstStyle/>
          <a:p>
            <a:r>
              <a:rPr lang="cs-CZ" dirty="0"/>
              <a:t>Akční plánování a strategické řízení rozvoje školství </a:t>
            </a:r>
            <a:br>
              <a:rPr lang="cs-CZ" dirty="0"/>
            </a:br>
            <a:r>
              <a:rPr lang="cs-CZ" dirty="0"/>
              <a:t>v území a ve školách</a:t>
            </a:r>
          </a:p>
        </p:txBody>
      </p:sp>
      <p:pic>
        <p:nvPicPr>
          <p:cNvPr id="2" name="Obrázek 1">
            <a:extLst>
              <a:ext uri="{FF2B5EF4-FFF2-40B4-BE49-F238E27FC236}">
                <a16:creationId xmlns:a16="http://schemas.microsoft.com/office/drawing/2014/main" id="{9F954B3A-F928-4C94-9B95-1A54DB60AEF7}"/>
              </a:ext>
            </a:extLst>
          </p:cNvPr>
          <p:cNvPicPr>
            <a:picLocks noChangeAspect="1"/>
          </p:cNvPicPr>
          <p:nvPr/>
        </p:nvPicPr>
        <p:blipFill>
          <a:blip r:embed="rId7"/>
          <a:stretch>
            <a:fillRect/>
          </a:stretch>
        </p:blipFill>
        <p:spPr>
          <a:xfrm>
            <a:off x="34011" y="2575435"/>
            <a:ext cx="7670080" cy="4282565"/>
          </a:xfrm>
          <a:prstGeom prst="rect">
            <a:avLst/>
          </a:prstGeom>
        </p:spPr>
      </p:pic>
      <p:pic>
        <p:nvPicPr>
          <p:cNvPr id="3" name="Obrázek 2">
            <a:extLst>
              <a:ext uri="{FF2B5EF4-FFF2-40B4-BE49-F238E27FC236}">
                <a16:creationId xmlns:a16="http://schemas.microsoft.com/office/drawing/2014/main" id="{226D76C6-201D-4C4D-A326-0E3B106AEA15}"/>
              </a:ext>
            </a:extLst>
          </p:cNvPr>
          <p:cNvPicPr>
            <a:picLocks noChangeAspect="1"/>
          </p:cNvPicPr>
          <p:nvPr/>
        </p:nvPicPr>
        <p:blipFill>
          <a:blip r:embed="rId8"/>
          <a:stretch>
            <a:fillRect/>
          </a:stretch>
        </p:blipFill>
        <p:spPr>
          <a:xfrm>
            <a:off x="176763" y="193308"/>
            <a:ext cx="2737179" cy="2475248"/>
          </a:xfrm>
          <a:prstGeom prst="rect">
            <a:avLst/>
          </a:prstGeom>
        </p:spPr>
      </p:pic>
    </p:spTree>
    <p:extLst>
      <p:ext uri="{BB962C8B-B14F-4D97-AF65-F5344CB8AC3E}">
        <p14:creationId xmlns:p14="http://schemas.microsoft.com/office/powerpoint/2010/main" val="2588919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4674981" y="0"/>
            <a:ext cx="7517019" cy="6858594"/>
          </a:xfrm>
          <a:prstGeom prst="rect">
            <a:avLst/>
          </a:prstGeom>
        </p:spPr>
      </p:pic>
      <p:sp>
        <p:nvSpPr>
          <p:cNvPr id="2" name="Nadpis 1"/>
          <p:cNvSpPr txBox="1">
            <a:spLocks noGrp="1"/>
          </p:cNvSpPr>
          <p:nvPr>
            <p:ph type="title"/>
          </p:nvPr>
        </p:nvSpPr>
        <p:spPr>
          <a:xfrm>
            <a:off x="1026543" y="274640"/>
            <a:ext cx="9184257" cy="960440"/>
          </a:xfrm>
        </p:spPr>
        <p:txBody>
          <a:bodyPr>
            <a:normAutofit fontScale="90000"/>
          </a:bodyPr>
          <a:lstStyle/>
          <a:p>
            <a:pPr lvl="0" algn="ctr"/>
            <a:r>
              <a:rPr lang="cs-CZ" sz="3200" b="1" dirty="0">
                <a:latin typeface="Arial" pitchFamily="34"/>
                <a:cs typeface="Arial" pitchFamily="34"/>
              </a:rPr>
              <a:t>Aktuální informace k realizaci projektu „Krajský akční plán rozvoje vzdělávání Plzeňského kraje II“</a:t>
            </a:r>
          </a:p>
        </p:txBody>
      </p:sp>
      <p:sp>
        <p:nvSpPr>
          <p:cNvPr id="3" name="Zástupný symbol pro obsah 2"/>
          <p:cNvSpPr txBox="1">
            <a:spLocks noGrp="1"/>
          </p:cNvSpPr>
          <p:nvPr>
            <p:ph idx="1"/>
          </p:nvPr>
        </p:nvSpPr>
        <p:spPr>
          <a:xfrm>
            <a:off x="480922" y="1464100"/>
            <a:ext cx="11230155" cy="4841809"/>
          </a:xfrm>
        </p:spPr>
        <p:txBody>
          <a:bodyPr>
            <a:normAutofit/>
          </a:bodyPr>
          <a:lstStyle/>
          <a:p>
            <a:pPr marL="0" indent="0">
              <a:buNone/>
            </a:pPr>
            <a:endParaRPr lang="cs-CZ" sz="2000" b="1" dirty="0" smtClean="0"/>
          </a:p>
          <a:p>
            <a:pPr marL="0" indent="0">
              <a:buNone/>
            </a:pPr>
            <a:r>
              <a:rPr lang="cs-CZ" sz="2000" b="1" dirty="0" smtClean="0">
                <a:latin typeface="Arial" panose="020B0604020202020204" pitchFamily="34" charset="0"/>
                <a:cs typeface="Arial" panose="020B0604020202020204" pitchFamily="34" charset="0"/>
              </a:rPr>
              <a:t>Číslo </a:t>
            </a:r>
            <a:r>
              <a:rPr lang="cs-CZ" sz="2000" b="1" dirty="0">
                <a:latin typeface="Arial" panose="020B0604020202020204" pitchFamily="34" charset="0"/>
                <a:cs typeface="Arial" panose="020B0604020202020204" pitchFamily="34" charset="0"/>
              </a:rPr>
              <a:t>stanoviska </a:t>
            </a:r>
            <a:r>
              <a:rPr lang="cs-CZ" sz="2000" b="1" dirty="0" smtClean="0">
                <a:latin typeface="Arial" panose="020B0604020202020204" pitchFamily="34" charset="0"/>
                <a:cs typeface="Arial" panose="020B0604020202020204" pitchFamily="34" charset="0"/>
              </a:rPr>
              <a:t>03/18</a:t>
            </a:r>
          </a:p>
          <a:p>
            <a:pPr marL="0" indent="0">
              <a:buNone/>
            </a:pPr>
            <a:endParaRPr lang="cs-CZ" sz="2000" dirty="0">
              <a:latin typeface="Arial" panose="020B0604020202020204" pitchFamily="34" charset="0"/>
              <a:cs typeface="Arial" panose="020B0604020202020204" pitchFamily="34" charset="0"/>
            </a:endParaRPr>
          </a:p>
          <a:p>
            <a:pPr marL="0" indent="0">
              <a:buNone/>
            </a:pPr>
            <a:r>
              <a:rPr lang="cs-CZ" sz="2000" b="1" dirty="0">
                <a:latin typeface="Arial" panose="020B0604020202020204" pitchFamily="34" charset="0"/>
                <a:cs typeface="Arial" panose="020B0604020202020204" pitchFamily="34" charset="0"/>
              </a:rPr>
              <a:t>PS Vzdělávání pro území Plzeňského kraje:</a:t>
            </a:r>
            <a:endParaRPr lang="cs-CZ" sz="2000" dirty="0">
              <a:latin typeface="Arial" panose="020B0604020202020204" pitchFamily="34" charset="0"/>
              <a:cs typeface="Arial" panose="020B0604020202020204" pitchFamily="34" charset="0"/>
            </a:endParaRPr>
          </a:p>
          <a:p>
            <a:pPr marL="0" lvl="0" indent="0">
              <a:buNone/>
            </a:pPr>
            <a:r>
              <a:rPr lang="cs-CZ" sz="2000" b="1" dirty="0">
                <a:latin typeface="Arial" panose="020B0604020202020204" pitchFamily="34" charset="0"/>
                <a:cs typeface="Arial" panose="020B0604020202020204" pitchFamily="34" charset="0"/>
              </a:rPr>
              <a:t>	</a:t>
            </a:r>
            <a:r>
              <a:rPr lang="cs-CZ" sz="2000" b="1" dirty="0" smtClean="0">
                <a:latin typeface="Arial" panose="020B0604020202020204" pitchFamily="34" charset="0"/>
                <a:cs typeface="Arial" panose="020B0604020202020204" pitchFamily="34" charset="0"/>
              </a:rPr>
              <a:t>I. Bere </a:t>
            </a:r>
            <a:r>
              <a:rPr lang="cs-CZ" sz="2000" b="1" dirty="0">
                <a:latin typeface="Arial" panose="020B0604020202020204" pitchFamily="34" charset="0"/>
                <a:cs typeface="Arial" panose="020B0604020202020204" pitchFamily="34" charset="0"/>
              </a:rPr>
              <a:t>na vědomí</a:t>
            </a:r>
          </a:p>
          <a:p>
            <a:pPr marL="0" lvl="0" indent="0">
              <a:buNone/>
            </a:pPr>
            <a:r>
              <a:rPr lang="cs-CZ" sz="2000" b="1"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a. aktuální </a:t>
            </a:r>
            <a:r>
              <a:rPr lang="cs-CZ" sz="2000" dirty="0">
                <a:latin typeface="Arial" panose="020B0604020202020204" pitchFamily="34" charset="0"/>
                <a:cs typeface="Arial" panose="020B0604020202020204" pitchFamily="34" charset="0"/>
              </a:rPr>
              <a:t>informace k realizaci projektu „Krajský akční plán rozvoje vzdělávání </a:t>
            </a:r>
            <a:r>
              <a:rPr lang="cs-CZ" sz="2000" dirty="0" smtClean="0">
                <a:latin typeface="Arial" panose="020B0604020202020204" pitchFamily="34" charset="0"/>
                <a:cs typeface="Arial" panose="020B0604020202020204" pitchFamily="34" charset="0"/>
              </a:rPr>
              <a:t>	Plzeňského </a:t>
            </a:r>
            <a:r>
              <a:rPr lang="cs-CZ" sz="2000" dirty="0">
                <a:latin typeface="Arial" panose="020B0604020202020204" pitchFamily="34" charset="0"/>
                <a:cs typeface="Arial" panose="020B0604020202020204" pitchFamily="34" charset="0"/>
              </a:rPr>
              <a:t>kraje II“</a:t>
            </a:r>
          </a:p>
          <a:p>
            <a:pPr marL="0" lvl="0" indent="0">
              <a:buNone/>
            </a:pPr>
            <a:r>
              <a:rPr lang="cs-CZ" sz="2000" dirty="0" smtClean="0">
                <a:latin typeface="Arial" panose="020B0604020202020204" pitchFamily="34" charset="0"/>
                <a:cs typeface="Arial" panose="020B0604020202020204" pitchFamily="34" charset="0"/>
              </a:rPr>
              <a:t>	b. zprávy </a:t>
            </a:r>
            <a:r>
              <a:rPr lang="cs-CZ" sz="2000" dirty="0">
                <a:latin typeface="Arial" panose="020B0604020202020204" pitchFamily="34" charset="0"/>
                <a:cs typeface="Arial" panose="020B0604020202020204" pitchFamily="34" charset="0"/>
              </a:rPr>
              <a:t>o zřízení platforem v rámci projektu „Krajský akční plán rozvoje </a:t>
            </a:r>
            <a:r>
              <a:rPr lang="cs-CZ" sz="2000" dirty="0" smtClean="0">
                <a:latin typeface="Arial" panose="020B0604020202020204" pitchFamily="34" charset="0"/>
                <a:cs typeface="Arial" panose="020B0604020202020204" pitchFamily="34" charset="0"/>
              </a:rPr>
              <a:t>	vzdělávání </a:t>
            </a:r>
            <a:r>
              <a:rPr lang="cs-CZ" sz="2000" dirty="0">
                <a:latin typeface="Arial" panose="020B0604020202020204" pitchFamily="34" charset="0"/>
                <a:cs typeface="Arial" panose="020B0604020202020204" pitchFamily="34" charset="0"/>
              </a:rPr>
              <a:t>Plzeňského kraje II“</a:t>
            </a:r>
          </a:p>
          <a:p>
            <a:pPr marL="0" lvl="0" indent="0">
              <a:buNone/>
            </a:pPr>
            <a:r>
              <a:rPr lang="cs-CZ" sz="2000" b="1" dirty="0" smtClean="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pPr marL="0" indent="0">
              <a:buNone/>
            </a:pPr>
            <a:r>
              <a:rPr lang="cs-CZ" sz="2000" dirty="0" smtClean="0">
                <a:latin typeface="Arial" panose="020B0604020202020204" pitchFamily="34" charset="0"/>
                <a:cs typeface="Arial" panose="020B0604020202020204" pitchFamily="34" charset="0"/>
              </a:rPr>
              <a:t>Počet </a:t>
            </a:r>
            <a:r>
              <a:rPr lang="cs-CZ" sz="2000" dirty="0">
                <a:latin typeface="Arial" panose="020B0604020202020204" pitchFamily="34" charset="0"/>
                <a:cs typeface="Arial" panose="020B0604020202020204" pitchFamily="34" charset="0"/>
              </a:rPr>
              <a:t>příloh stanoviska: </a:t>
            </a:r>
            <a:r>
              <a:rPr lang="cs-CZ" sz="2000" dirty="0" smtClean="0">
                <a:latin typeface="Arial" panose="020B0604020202020204" pitchFamily="34" charset="0"/>
                <a:cs typeface="Arial" panose="020B0604020202020204" pitchFamily="34" charset="0"/>
              </a:rPr>
              <a:t>3</a:t>
            </a:r>
            <a:endParaRPr lang="cs-CZ" sz="2000" dirty="0">
              <a:latin typeface="Arial" panose="020B0604020202020204" pitchFamily="34" charset="0"/>
              <a:cs typeface="Arial" panose="020B0604020202020204" pitchFamily="34" charset="0"/>
            </a:endParaRPr>
          </a:p>
          <a:p>
            <a:pPr marL="0" indent="0">
              <a:buNone/>
            </a:pPr>
            <a:endParaRPr lang="cs-CZ" dirty="0"/>
          </a:p>
        </p:txBody>
      </p:sp>
      <p:cxnSp>
        <p:nvCxnSpPr>
          <p:cNvPr id="4" name="Přímá spojnice 6"/>
          <p:cNvCxnSpPr/>
          <p:nvPr/>
        </p:nvCxnSpPr>
        <p:spPr>
          <a:xfrm>
            <a:off x="810883" y="1235080"/>
            <a:ext cx="9399917"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2356433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53" t="6828" b="7457"/>
          <a:stretch/>
        </p:blipFill>
        <p:spPr>
          <a:xfrm>
            <a:off x="1500996" y="-11078"/>
            <a:ext cx="10691003" cy="684319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63440" cy="3480816"/>
          </a:xfrm>
          <a:prstGeom prst="rect">
            <a:avLst/>
          </a:prstGeom>
        </p:spPr>
      </p:pic>
      <p:sp>
        <p:nvSpPr>
          <p:cNvPr id="3" name="Nadpis 1"/>
          <p:cNvSpPr txBox="1">
            <a:spLocks noGrp="1"/>
          </p:cNvSpPr>
          <p:nvPr>
            <p:ph type="ctrTitle"/>
          </p:nvPr>
        </p:nvSpPr>
        <p:spPr>
          <a:xfrm>
            <a:off x="690113" y="3237529"/>
            <a:ext cx="8860767" cy="1272339"/>
          </a:xfrm>
        </p:spPr>
        <p:txBody>
          <a:bodyPr>
            <a:noAutofit/>
          </a:bodyPr>
          <a:lstStyle/>
          <a:p>
            <a:pPr lvl="0"/>
            <a:r>
              <a:rPr lang="cs-CZ" sz="2800" b="1" dirty="0">
                <a:solidFill>
                  <a:srgbClr val="0067AC"/>
                </a:solidFill>
                <a:latin typeface="Arial" pitchFamily="34"/>
                <a:cs typeface="Arial" pitchFamily="34"/>
              </a:rPr>
              <a:t>4</a:t>
            </a:r>
            <a:r>
              <a:rPr lang="cs-CZ" sz="2800" b="1" dirty="0" smtClean="0">
                <a:solidFill>
                  <a:srgbClr val="0067AC"/>
                </a:solidFill>
                <a:latin typeface="Arial" pitchFamily="34"/>
                <a:cs typeface="Arial" pitchFamily="34"/>
              </a:rPr>
              <a:t>. </a:t>
            </a:r>
            <a:r>
              <a:rPr lang="cs-CZ" sz="2800" b="1" dirty="0">
                <a:solidFill>
                  <a:srgbClr val="0067AC"/>
                </a:solidFill>
                <a:latin typeface="Arial" pitchFamily="34"/>
                <a:cs typeface="Arial" pitchFamily="34"/>
              </a:rPr>
              <a:t>Schválení Souhrnného rámce pro investice do infrastruktury školských poradenských zařízení a vzdělávání ve školách a třídách zřízených dle § 16 odst. 9 školského zákona</a:t>
            </a:r>
          </a:p>
        </p:txBody>
      </p:sp>
    </p:spTree>
    <p:extLst>
      <p:ext uri="{BB962C8B-B14F-4D97-AF65-F5344CB8AC3E}">
        <p14:creationId xmlns:p14="http://schemas.microsoft.com/office/powerpoint/2010/main" val="2975609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4674981" y="-594"/>
            <a:ext cx="7517019" cy="6858594"/>
          </a:xfrm>
          <a:prstGeom prst="rect">
            <a:avLst/>
          </a:prstGeom>
        </p:spPr>
      </p:pic>
      <p:sp>
        <p:nvSpPr>
          <p:cNvPr id="2" name="Nadpis 1"/>
          <p:cNvSpPr txBox="1">
            <a:spLocks noGrp="1"/>
          </p:cNvSpPr>
          <p:nvPr>
            <p:ph type="title"/>
          </p:nvPr>
        </p:nvSpPr>
        <p:spPr>
          <a:xfrm>
            <a:off x="1981200" y="274640"/>
            <a:ext cx="8229600" cy="960440"/>
          </a:xfrm>
        </p:spPr>
        <p:txBody>
          <a:bodyPr>
            <a:normAutofit fontScale="90000"/>
          </a:bodyPr>
          <a:lstStyle/>
          <a:p>
            <a:pPr lvl="0" algn="ctr"/>
            <a:r>
              <a:rPr lang="cs-CZ" sz="3200" b="1" dirty="0" smtClean="0">
                <a:latin typeface="Arial" pitchFamily="34"/>
                <a:cs typeface="Arial" pitchFamily="34"/>
              </a:rPr>
              <a:t>Schválení souhrnného rámce pro investice do infrastruktury speciálních škol</a:t>
            </a:r>
            <a:endParaRPr lang="cs-CZ" sz="3200" b="1" dirty="0">
              <a:latin typeface="Arial" pitchFamily="34"/>
              <a:cs typeface="Arial" pitchFamily="34"/>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graphicFrame>
        <p:nvGraphicFramePr>
          <p:cNvPr id="6" name="Zástupný symbol pro obsah 5"/>
          <p:cNvGraphicFramePr>
            <a:graphicFrameLocks noGrp="1"/>
          </p:cNvGraphicFramePr>
          <p:nvPr>
            <p:ph idx="1"/>
            <p:extLst>
              <p:ext uri="{D42A27DB-BD31-4B8C-83A1-F6EECF244321}">
                <p14:modId xmlns:p14="http://schemas.microsoft.com/office/powerpoint/2010/main" val="3934490151"/>
              </p:ext>
            </p:extLst>
          </p:nvPr>
        </p:nvGraphicFramePr>
        <p:xfrm>
          <a:off x="258791" y="1372571"/>
          <a:ext cx="11578326" cy="5364070"/>
        </p:xfrm>
        <a:graphic>
          <a:graphicData uri="http://schemas.openxmlformats.org/drawingml/2006/table">
            <a:tbl>
              <a:tblPr>
                <a:tableStyleId>{5C22544A-7EE6-4342-B048-85BDC9FD1C3A}</a:tableStyleId>
              </a:tblPr>
              <a:tblGrid>
                <a:gridCol w="5023942">
                  <a:extLst>
                    <a:ext uri="{9D8B030D-6E8A-4147-A177-3AD203B41FA5}">
                      <a16:colId xmlns:a16="http://schemas.microsoft.com/office/drawing/2014/main" val="3081527005"/>
                    </a:ext>
                  </a:extLst>
                </a:gridCol>
                <a:gridCol w="4619236">
                  <a:extLst>
                    <a:ext uri="{9D8B030D-6E8A-4147-A177-3AD203B41FA5}">
                      <a16:colId xmlns:a16="http://schemas.microsoft.com/office/drawing/2014/main" val="1049989995"/>
                    </a:ext>
                  </a:extLst>
                </a:gridCol>
                <a:gridCol w="1935148">
                  <a:extLst>
                    <a:ext uri="{9D8B030D-6E8A-4147-A177-3AD203B41FA5}">
                      <a16:colId xmlns:a16="http://schemas.microsoft.com/office/drawing/2014/main" val="1090082876"/>
                    </a:ext>
                  </a:extLst>
                </a:gridCol>
              </a:tblGrid>
              <a:tr h="293243">
                <a:tc>
                  <a:txBody>
                    <a:bodyPr/>
                    <a:lstStyle/>
                    <a:p>
                      <a:pPr algn="ctr" fontAlgn="ctr"/>
                      <a:r>
                        <a:rPr lang="cs-CZ" sz="1100" b="1" u="none" strike="noStrike" dirty="0">
                          <a:effectLst/>
                        </a:rPr>
                        <a:t>Žadatel</a:t>
                      </a:r>
                      <a:endParaRPr lang="cs-CZ" sz="11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cs-CZ" sz="1100" b="1" u="none" strike="noStrike" dirty="0">
                          <a:effectLst/>
                        </a:rPr>
                        <a:t>Název projektu</a:t>
                      </a:r>
                      <a:endParaRPr lang="cs-CZ" sz="11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cs-CZ" sz="1100" b="1" u="none" strike="noStrike" dirty="0">
                          <a:effectLst/>
                        </a:rPr>
                        <a:t>Celkové výdaje projektu</a:t>
                      </a:r>
                      <a:endParaRPr lang="cs-CZ" sz="11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031572311"/>
                  </a:ext>
                </a:extLst>
              </a:tr>
              <a:tr h="586487">
                <a:tc>
                  <a:txBody>
                    <a:bodyPr/>
                    <a:lstStyle/>
                    <a:p>
                      <a:pPr algn="l" fontAlgn="ctr"/>
                      <a:r>
                        <a:rPr lang="cs-CZ" sz="1100" b="1" u="none" strike="noStrike" dirty="0">
                          <a:effectLst/>
                        </a:rPr>
                        <a:t>Základní škola a Mateřská škola pro zrakově postižené a vady řeči, Plzeň, Lazaretní 25</a:t>
                      </a:r>
                      <a:endParaRPr lang="cs-CZ" sz="11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cs-CZ" sz="1100" u="none" strike="noStrike">
                          <a:effectLst/>
                        </a:rPr>
                        <a:t>Výstavba nového pavilonu MŠ a střešní nástavba SPC, Ke Špitálskému lesu 3, Plzeň</a:t>
                      </a:r>
                      <a:endParaRPr lang="cs-CZ"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cs-CZ" sz="1100" u="none" strike="noStrike" dirty="0">
                          <a:effectLst/>
                        </a:rPr>
                        <a:t>63 000 000</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0401041"/>
                  </a:ext>
                </a:extLst>
              </a:tr>
              <a:tr h="586487">
                <a:tc>
                  <a:txBody>
                    <a:bodyPr/>
                    <a:lstStyle/>
                    <a:p>
                      <a:pPr algn="l" fontAlgn="ctr"/>
                      <a:r>
                        <a:rPr lang="cs-CZ" sz="1100" b="1" u="none" strike="noStrike" dirty="0">
                          <a:effectLst/>
                        </a:rPr>
                        <a:t>Střední škola živnostenská a Základní škola, Planá</a:t>
                      </a:r>
                      <a:endParaRPr lang="cs-CZ" sz="11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cs-CZ" sz="1100" u="none" strike="noStrike" dirty="0">
                          <a:effectLst/>
                        </a:rPr>
                        <a:t>Učebny a dílny pro ergoterapii a vybudování zázemí pro poskytování služeb školských poradenských zařízení</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cs-CZ" sz="1100" u="none" strike="noStrike" dirty="0">
                          <a:effectLst/>
                        </a:rPr>
                        <a:t>30 000 000</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509850"/>
                  </a:ext>
                </a:extLst>
              </a:tr>
              <a:tr h="741174">
                <a:tc>
                  <a:txBody>
                    <a:bodyPr/>
                    <a:lstStyle/>
                    <a:p>
                      <a:pPr algn="l" fontAlgn="ctr"/>
                      <a:r>
                        <a:rPr lang="cs-CZ" sz="1100" b="1" u="none" strike="noStrike" dirty="0">
                          <a:effectLst/>
                        </a:rPr>
                        <a:t> </a:t>
                      </a:r>
                      <a:br>
                        <a:rPr lang="cs-CZ" sz="1100" b="1" u="none" strike="noStrike" dirty="0">
                          <a:effectLst/>
                        </a:rPr>
                      </a:br>
                      <a:r>
                        <a:rPr lang="cs-CZ" sz="1100" b="1" u="none" strike="noStrike" dirty="0">
                          <a:effectLst/>
                        </a:rPr>
                        <a:t>Základní škola, Rokycany, Čechova 40</a:t>
                      </a:r>
                      <a:endParaRPr lang="cs-CZ" sz="11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cs-CZ" sz="1100" u="none" strike="noStrike">
                          <a:effectLst/>
                        </a:rPr>
                        <a:t>Rekonstrukce a modernizace odborných učeben - etapa II.</a:t>
                      </a:r>
                      <a:endParaRPr lang="cs-CZ"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cs-CZ" sz="1100" u="none" strike="noStrike" dirty="0">
                          <a:effectLst/>
                        </a:rPr>
                        <a:t>5 000 000</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5138807"/>
                  </a:ext>
                </a:extLst>
              </a:tr>
              <a:tr h="344992">
                <a:tc>
                  <a:txBody>
                    <a:bodyPr/>
                    <a:lstStyle/>
                    <a:p>
                      <a:pPr algn="l" fontAlgn="ctr"/>
                      <a:r>
                        <a:rPr lang="cs-CZ" sz="1100" b="1" u="none" strike="noStrike" dirty="0">
                          <a:effectLst/>
                        </a:rPr>
                        <a:t>Základní škola a Odborná škola, Horšovský Týn, Nádražní 89</a:t>
                      </a:r>
                      <a:endParaRPr lang="cs-CZ" sz="11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cs-CZ" sz="1100" u="none" strike="noStrike" dirty="0">
                          <a:effectLst/>
                        </a:rPr>
                        <a:t>Modernizace výukových prostor školy</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cs-CZ" sz="1100" u="none" strike="noStrike" dirty="0">
                          <a:effectLst/>
                        </a:rPr>
                        <a:t>20 000 000</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5235199"/>
                  </a:ext>
                </a:extLst>
              </a:tr>
              <a:tr h="344992">
                <a:tc>
                  <a:txBody>
                    <a:bodyPr/>
                    <a:lstStyle/>
                    <a:p>
                      <a:pPr algn="l" fontAlgn="ctr"/>
                      <a:r>
                        <a:rPr lang="cs-CZ" sz="1100" b="1" u="none" strike="noStrike" dirty="0">
                          <a:effectLst/>
                        </a:rPr>
                        <a:t>Střední škola a Základní škola, Oselce</a:t>
                      </a:r>
                      <a:endParaRPr lang="cs-CZ" sz="11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cs-CZ" sz="1100" u="none" strike="noStrike" dirty="0">
                          <a:effectLst/>
                        </a:rPr>
                        <a:t>Výstavba nového pavilonu</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cs-CZ" sz="1100" u="none" strike="noStrike" dirty="0">
                          <a:effectLst/>
                        </a:rPr>
                        <a:t>120 000 000</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1060264"/>
                  </a:ext>
                </a:extLst>
              </a:tr>
              <a:tr h="344992">
                <a:tc>
                  <a:txBody>
                    <a:bodyPr/>
                    <a:lstStyle/>
                    <a:p>
                      <a:pPr algn="l" fontAlgn="ctr"/>
                      <a:r>
                        <a:rPr lang="cs-CZ" sz="1100" b="1" u="none" strike="noStrike" dirty="0">
                          <a:effectLst/>
                        </a:rPr>
                        <a:t>Základní škola praktická Kralovice, okres Plzeň – sever</a:t>
                      </a:r>
                      <a:endParaRPr lang="cs-CZ" sz="11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cs-CZ" sz="1100" u="none" strike="noStrike" dirty="0">
                          <a:effectLst/>
                        </a:rPr>
                        <a:t>Modernizace ZŠ praktické Kralovice</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cs-CZ" sz="1100" u="none" strike="noStrike" dirty="0">
                          <a:effectLst/>
                        </a:rPr>
                        <a:t>10 000 000</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4559133"/>
                  </a:ext>
                </a:extLst>
              </a:tr>
              <a:tr h="344992">
                <a:tc>
                  <a:txBody>
                    <a:bodyPr/>
                    <a:lstStyle/>
                    <a:p>
                      <a:pPr algn="l" fontAlgn="ctr"/>
                      <a:r>
                        <a:rPr lang="cs-CZ" sz="1100" b="1" u="none" strike="noStrike">
                          <a:effectLst/>
                        </a:rPr>
                        <a:t>Základní škola praktická Kralovice, okres Plzeň – sever</a:t>
                      </a:r>
                      <a:endParaRPr lang="cs-CZ" sz="11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cs-CZ" sz="1100" u="none" strike="noStrike" dirty="0">
                          <a:effectLst/>
                        </a:rPr>
                        <a:t>Bezbariérová škola</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cs-CZ" sz="1100" u="none" strike="noStrike" dirty="0">
                          <a:effectLst/>
                        </a:rPr>
                        <a:t>10 000 000</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7214537"/>
                  </a:ext>
                </a:extLst>
              </a:tr>
              <a:tr h="586487">
                <a:tc>
                  <a:txBody>
                    <a:bodyPr/>
                    <a:lstStyle/>
                    <a:p>
                      <a:pPr algn="l" fontAlgn="ctr"/>
                      <a:r>
                        <a:rPr lang="cs-CZ" sz="1100" b="1" u="none" strike="noStrike" dirty="0">
                          <a:effectLst/>
                        </a:rPr>
                        <a:t>Základní škola a Mateřská škola Město </a:t>
                      </a:r>
                      <a:r>
                        <a:rPr lang="cs-CZ" sz="1100" b="1" u="none" strike="noStrike" dirty="0" err="1">
                          <a:effectLst/>
                        </a:rPr>
                        <a:t>Touškov</a:t>
                      </a:r>
                      <a:r>
                        <a:rPr lang="cs-CZ" sz="1100" b="1" u="none" strike="noStrike" dirty="0">
                          <a:effectLst/>
                        </a:rPr>
                        <a:t>, příspěvková organizace</a:t>
                      </a:r>
                      <a:endParaRPr lang="cs-CZ" sz="11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pt-BR" sz="1100" u="none" strike="noStrike" dirty="0">
                          <a:effectLst/>
                        </a:rPr>
                        <a:t>Modernizace podkroví ZŠ a MŠ Město Touškov</a:t>
                      </a:r>
                      <a:endParaRPr lang="pt-BR"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cs-CZ" sz="1100" u="none" strike="noStrike" dirty="0">
                          <a:effectLst/>
                        </a:rPr>
                        <a:t>15 000 000</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980584"/>
                  </a:ext>
                </a:extLst>
              </a:tr>
              <a:tr h="586487">
                <a:tc>
                  <a:txBody>
                    <a:bodyPr/>
                    <a:lstStyle/>
                    <a:p>
                      <a:pPr algn="l" fontAlgn="ctr"/>
                      <a:r>
                        <a:rPr lang="cs-CZ" sz="1100" b="1" u="none" strike="noStrike">
                          <a:effectLst/>
                        </a:rPr>
                        <a:t>Základní škola speciální a Praktická škola Diakonie ČCE Merklín</a:t>
                      </a:r>
                      <a:endParaRPr lang="cs-CZ" sz="11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cs-CZ" sz="1100" u="none" strike="noStrike" dirty="0">
                          <a:effectLst/>
                        </a:rPr>
                        <a:t>Výstavba rehabilitačního pavilonu</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cs-CZ" sz="1100" u="none" strike="noStrike" dirty="0">
                          <a:effectLst/>
                        </a:rPr>
                        <a:t>20 000 000</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6496884"/>
                  </a:ext>
                </a:extLst>
              </a:tr>
              <a:tr h="603737">
                <a:tc>
                  <a:txBody>
                    <a:bodyPr/>
                    <a:lstStyle/>
                    <a:p>
                      <a:pPr algn="l" fontAlgn="ctr"/>
                      <a:r>
                        <a:rPr lang="cs-CZ" sz="1100" b="1" u="none" strike="noStrike" dirty="0">
                          <a:effectLst/>
                        </a:rPr>
                        <a:t>Základní škola speciální a Praktická škola Diakonie ČCE Merklín</a:t>
                      </a:r>
                      <a:endParaRPr lang="cs-CZ" sz="11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cs-CZ" sz="1100" u="none" strike="noStrike" dirty="0">
                          <a:effectLst/>
                        </a:rPr>
                        <a:t>Přístavba učebny a zázemí pro Praktickou školu dvouletou</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cs-CZ" sz="1100" u="none" strike="noStrike" dirty="0">
                          <a:effectLst/>
                        </a:rPr>
                        <a:t>5 000 000</a:t>
                      </a:r>
                      <a:endParaRPr lang="cs-CZ"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1159671"/>
                  </a:ext>
                </a:extLst>
              </a:tr>
            </a:tbl>
          </a:graphicData>
        </a:graphic>
      </p:graphicFrame>
    </p:spTree>
    <p:extLst>
      <p:ext uri="{BB962C8B-B14F-4D97-AF65-F5344CB8AC3E}">
        <p14:creationId xmlns:p14="http://schemas.microsoft.com/office/powerpoint/2010/main" val="2913242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4674981" y="-594"/>
            <a:ext cx="7517019" cy="6858594"/>
          </a:xfrm>
          <a:prstGeom prst="rect">
            <a:avLst/>
          </a:prstGeom>
        </p:spPr>
      </p:pic>
      <p:sp>
        <p:nvSpPr>
          <p:cNvPr id="2" name="Nadpis 1"/>
          <p:cNvSpPr txBox="1">
            <a:spLocks noGrp="1"/>
          </p:cNvSpPr>
          <p:nvPr>
            <p:ph type="title"/>
          </p:nvPr>
        </p:nvSpPr>
        <p:spPr>
          <a:xfrm>
            <a:off x="1981200" y="274640"/>
            <a:ext cx="8229600" cy="960440"/>
          </a:xfrm>
        </p:spPr>
        <p:txBody>
          <a:bodyPr>
            <a:normAutofit fontScale="90000"/>
          </a:bodyPr>
          <a:lstStyle/>
          <a:p>
            <a:pPr lvl="0" algn="ctr"/>
            <a:r>
              <a:rPr lang="cs-CZ" sz="3200" b="1" dirty="0" smtClean="0">
                <a:latin typeface="Arial" pitchFamily="34"/>
                <a:cs typeface="Arial" pitchFamily="34"/>
              </a:rPr>
              <a:t>Schválení souhrnného rámce pro investice do infrastruktury speciálních škol</a:t>
            </a:r>
            <a:endParaRPr lang="cs-CZ" sz="3200" b="1" dirty="0">
              <a:latin typeface="Arial" pitchFamily="34"/>
              <a:cs typeface="Arial" pitchFamily="34"/>
            </a:endParaRPr>
          </a:p>
        </p:txBody>
      </p:sp>
      <p:sp>
        <p:nvSpPr>
          <p:cNvPr id="3" name="Zástupný symbol pro obsah 2"/>
          <p:cNvSpPr txBox="1">
            <a:spLocks noGrp="1"/>
          </p:cNvSpPr>
          <p:nvPr>
            <p:ph idx="1"/>
          </p:nvPr>
        </p:nvSpPr>
        <p:spPr>
          <a:xfrm>
            <a:off x="480922" y="1464100"/>
            <a:ext cx="11230155" cy="4841809"/>
          </a:xfrm>
        </p:spPr>
        <p:txBody>
          <a:bodyPr>
            <a:normAutofit/>
          </a:bodyPr>
          <a:lstStyle/>
          <a:p>
            <a:pPr marL="0" indent="0">
              <a:buNone/>
            </a:pPr>
            <a:endParaRPr lang="cs-CZ" sz="2000" b="1" dirty="0" smtClean="0"/>
          </a:p>
          <a:p>
            <a:pPr marL="0" indent="0">
              <a:buNone/>
            </a:pPr>
            <a:r>
              <a:rPr lang="cs-CZ" sz="2000" b="1" dirty="0" smtClean="0">
                <a:latin typeface="Arial" panose="020B0604020202020204" pitchFamily="34" charset="0"/>
                <a:cs typeface="Arial" panose="020B0604020202020204" pitchFamily="34" charset="0"/>
              </a:rPr>
              <a:t>Číslo </a:t>
            </a:r>
            <a:r>
              <a:rPr lang="cs-CZ" sz="2000" b="1" dirty="0">
                <a:latin typeface="Arial" panose="020B0604020202020204" pitchFamily="34" charset="0"/>
                <a:cs typeface="Arial" panose="020B0604020202020204" pitchFamily="34" charset="0"/>
              </a:rPr>
              <a:t>stanoviska </a:t>
            </a:r>
            <a:r>
              <a:rPr lang="cs-CZ" sz="2000" b="1" dirty="0" smtClean="0">
                <a:latin typeface="Arial" panose="020B0604020202020204" pitchFamily="34" charset="0"/>
                <a:cs typeface="Arial" panose="020B0604020202020204" pitchFamily="34" charset="0"/>
              </a:rPr>
              <a:t>04/18</a:t>
            </a:r>
          </a:p>
          <a:p>
            <a:pPr marL="0" indent="0">
              <a:buNone/>
            </a:pPr>
            <a:endParaRPr lang="cs-CZ" sz="2000" dirty="0">
              <a:latin typeface="Arial" panose="020B0604020202020204" pitchFamily="34" charset="0"/>
              <a:cs typeface="Arial" panose="020B0604020202020204" pitchFamily="34" charset="0"/>
            </a:endParaRPr>
          </a:p>
          <a:p>
            <a:pPr marL="0" indent="0">
              <a:buNone/>
            </a:pPr>
            <a:r>
              <a:rPr lang="cs-CZ" sz="2000" b="1" dirty="0">
                <a:latin typeface="Arial" panose="020B0604020202020204" pitchFamily="34" charset="0"/>
                <a:cs typeface="Arial" panose="020B0604020202020204" pitchFamily="34" charset="0"/>
              </a:rPr>
              <a:t>PS Vzdělávání pro území Plzeňského kraje:</a:t>
            </a:r>
            <a:endParaRPr lang="cs-CZ" sz="2000" dirty="0">
              <a:latin typeface="Arial" panose="020B0604020202020204" pitchFamily="34" charset="0"/>
              <a:cs typeface="Arial" panose="020B0604020202020204" pitchFamily="34" charset="0"/>
            </a:endParaRPr>
          </a:p>
          <a:p>
            <a:pPr marL="0" lvl="0" indent="0">
              <a:buNone/>
            </a:pPr>
            <a:r>
              <a:rPr lang="cs-CZ" sz="2000" b="1" dirty="0" smtClean="0">
                <a:latin typeface="Arial" panose="020B0604020202020204" pitchFamily="34" charset="0"/>
                <a:cs typeface="Arial" panose="020B0604020202020204" pitchFamily="34" charset="0"/>
              </a:rPr>
              <a:t>	I. Schvaluje</a:t>
            </a:r>
            <a:endParaRPr lang="cs-CZ" sz="2000" dirty="0">
              <a:latin typeface="Arial" panose="020B0604020202020204" pitchFamily="34" charset="0"/>
              <a:cs typeface="Arial" panose="020B0604020202020204" pitchFamily="34" charset="0"/>
            </a:endParaRPr>
          </a:p>
          <a:p>
            <a:pPr marL="457200" lvl="1" indent="0">
              <a:buNone/>
            </a:pPr>
            <a:r>
              <a:rPr lang="cs-CZ" sz="2000" dirty="0" smtClean="0">
                <a:latin typeface="Arial" panose="020B0604020202020204" pitchFamily="34" charset="0"/>
                <a:cs typeface="Arial" panose="020B0604020202020204" pitchFamily="34" charset="0"/>
              </a:rPr>
              <a:t>	a</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Souhrnný </a:t>
            </a:r>
            <a:r>
              <a:rPr lang="cs-CZ" sz="2000" dirty="0">
                <a:latin typeface="Arial" panose="020B0604020202020204" pitchFamily="34" charset="0"/>
                <a:cs typeface="Arial" panose="020B0604020202020204" pitchFamily="34" charset="0"/>
              </a:rPr>
              <a:t>rámec pro investice do infrastruktury školských poradenských zařízení a </a:t>
            </a:r>
            <a:r>
              <a:rPr lang="cs-CZ" sz="2000" dirty="0" smtClean="0">
                <a:latin typeface="Arial" panose="020B0604020202020204" pitchFamily="34" charset="0"/>
                <a:cs typeface="Arial" panose="020B0604020202020204" pitchFamily="34" charset="0"/>
              </a:rPr>
              <a:t>	vzdělávání </a:t>
            </a:r>
            <a:r>
              <a:rPr lang="cs-CZ" sz="2000" dirty="0">
                <a:latin typeface="Arial" panose="020B0604020202020204" pitchFamily="34" charset="0"/>
                <a:cs typeface="Arial" panose="020B0604020202020204" pitchFamily="34" charset="0"/>
              </a:rPr>
              <a:t>ve školách a třídách zřízených dle § 16 odst. 9 školského zákona</a:t>
            </a:r>
            <a:r>
              <a:rPr lang="cs-CZ" sz="2000" b="1" dirty="0" smtClean="0">
                <a:latin typeface="Arial" panose="020B0604020202020204" pitchFamily="34" charset="0"/>
                <a:cs typeface="Arial" panose="020B0604020202020204" pitchFamily="34" charset="0"/>
              </a:rPr>
              <a:t>	II. Ukládá </a:t>
            </a:r>
            <a:r>
              <a:rPr lang="cs-CZ" sz="2000" b="1" dirty="0">
                <a:latin typeface="Arial" panose="020B0604020202020204" pitchFamily="34" charset="0"/>
                <a:cs typeface="Arial" panose="020B0604020202020204" pitchFamily="34" charset="0"/>
              </a:rPr>
              <a:t>předložit RSK ke schválení</a:t>
            </a:r>
            <a:endParaRPr lang="cs-CZ" sz="2000" dirty="0">
              <a:latin typeface="Arial" panose="020B0604020202020204" pitchFamily="34" charset="0"/>
              <a:cs typeface="Arial" panose="020B0604020202020204" pitchFamily="34" charset="0"/>
            </a:endParaRPr>
          </a:p>
          <a:p>
            <a:pPr marL="457200" lvl="1" indent="0">
              <a:buNone/>
            </a:pPr>
            <a:r>
              <a:rPr lang="cs-CZ" sz="2000" dirty="0" smtClean="0">
                <a:latin typeface="Arial" panose="020B0604020202020204" pitchFamily="34" charset="0"/>
                <a:cs typeface="Arial" panose="020B0604020202020204" pitchFamily="34" charset="0"/>
              </a:rPr>
              <a:t>	a</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Souhrnný </a:t>
            </a:r>
            <a:r>
              <a:rPr lang="cs-CZ" sz="2000" dirty="0">
                <a:latin typeface="Arial" panose="020B0604020202020204" pitchFamily="34" charset="0"/>
                <a:cs typeface="Arial" panose="020B0604020202020204" pitchFamily="34" charset="0"/>
              </a:rPr>
              <a:t>rámec pro investice do infrastruktury školských poradenských zařízení a </a:t>
            </a:r>
            <a:r>
              <a:rPr lang="cs-CZ" sz="2000" dirty="0" smtClean="0">
                <a:latin typeface="Arial" panose="020B0604020202020204" pitchFamily="34" charset="0"/>
                <a:cs typeface="Arial" panose="020B0604020202020204" pitchFamily="34" charset="0"/>
              </a:rPr>
              <a:t>	vzdělávání </a:t>
            </a:r>
            <a:r>
              <a:rPr lang="cs-CZ" sz="2000" dirty="0">
                <a:latin typeface="Arial" panose="020B0604020202020204" pitchFamily="34" charset="0"/>
                <a:cs typeface="Arial" panose="020B0604020202020204" pitchFamily="34" charset="0"/>
              </a:rPr>
              <a:t>ve školách a třídách zřízených dle § 16 odst. 9 školského zákona</a:t>
            </a:r>
            <a:endParaRPr lang="cs-CZ" sz="2000" dirty="0" smtClean="0">
              <a:latin typeface="Arial" panose="020B0604020202020204" pitchFamily="34" charset="0"/>
              <a:cs typeface="Arial" panose="020B0604020202020204" pitchFamily="34" charset="0"/>
            </a:endParaRPr>
          </a:p>
          <a:p>
            <a:pPr marL="0" indent="0">
              <a:buNone/>
            </a:pPr>
            <a:endParaRPr lang="cs-CZ" sz="2000" dirty="0" smtClean="0">
              <a:latin typeface="Arial" panose="020B0604020202020204" pitchFamily="34" charset="0"/>
              <a:cs typeface="Arial" panose="020B0604020202020204" pitchFamily="34" charset="0"/>
            </a:endParaRPr>
          </a:p>
          <a:p>
            <a:pPr marL="0" indent="0">
              <a:buNone/>
            </a:pPr>
            <a:r>
              <a:rPr lang="cs-CZ" sz="2000" dirty="0" smtClean="0">
                <a:latin typeface="Arial" panose="020B0604020202020204" pitchFamily="34" charset="0"/>
                <a:cs typeface="Arial" panose="020B0604020202020204" pitchFamily="34" charset="0"/>
              </a:rPr>
              <a:t>Počet </a:t>
            </a:r>
            <a:r>
              <a:rPr lang="cs-CZ" sz="2000" dirty="0">
                <a:latin typeface="Arial" panose="020B0604020202020204" pitchFamily="34" charset="0"/>
                <a:cs typeface="Arial" panose="020B0604020202020204" pitchFamily="34" charset="0"/>
              </a:rPr>
              <a:t>příloh stanoviska: 1</a:t>
            </a:r>
          </a:p>
          <a:p>
            <a:endParaRPr lang="cs-CZ" dirty="0"/>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4256616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53" t="6828" b="7457"/>
          <a:stretch/>
        </p:blipFill>
        <p:spPr>
          <a:xfrm>
            <a:off x="1500996" y="-11078"/>
            <a:ext cx="10691003" cy="684319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63440" cy="3480816"/>
          </a:xfrm>
          <a:prstGeom prst="rect">
            <a:avLst/>
          </a:prstGeom>
        </p:spPr>
      </p:pic>
      <p:sp>
        <p:nvSpPr>
          <p:cNvPr id="3" name="Nadpis 1"/>
          <p:cNvSpPr txBox="1">
            <a:spLocks noGrp="1"/>
          </p:cNvSpPr>
          <p:nvPr>
            <p:ph type="ctrTitle"/>
          </p:nvPr>
        </p:nvSpPr>
        <p:spPr>
          <a:xfrm>
            <a:off x="1778480" y="3237529"/>
            <a:ext cx="7772400" cy="1272339"/>
          </a:xfrm>
        </p:spPr>
        <p:txBody>
          <a:bodyPr>
            <a:noAutofit/>
          </a:bodyPr>
          <a:lstStyle/>
          <a:p>
            <a:pPr lvl="0"/>
            <a:r>
              <a:rPr lang="cs-CZ" sz="2800" b="1" dirty="0" smtClean="0">
                <a:solidFill>
                  <a:srgbClr val="0067AC"/>
                </a:solidFill>
                <a:latin typeface="Arial" pitchFamily="34"/>
                <a:cs typeface="Arial" pitchFamily="34"/>
              </a:rPr>
              <a:t>5. </a:t>
            </a:r>
            <a:r>
              <a:rPr lang="cs-CZ" sz="2800" b="1" dirty="0">
                <a:solidFill>
                  <a:srgbClr val="0067AC"/>
                </a:solidFill>
                <a:latin typeface="Arial" pitchFamily="34"/>
                <a:cs typeface="Arial" pitchFamily="34"/>
              </a:rPr>
              <a:t>Představení analýzy potřeb pro potřeby KAP</a:t>
            </a:r>
          </a:p>
        </p:txBody>
      </p:sp>
    </p:spTree>
    <p:extLst>
      <p:ext uri="{BB962C8B-B14F-4D97-AF65-F5344CB8AC3E}">
        <p14:creationId xmlns:p14="http://schemas.microsoft.com/office/powerpoint/2010/main" val="3617774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A6E19A-F2E9-4A2F-A1D1-89FCC9E4C51B}"/>
              </a:ext>
            </a:extLst>
          </p:cNvPr>
          <p:cNvSpPr>
            <a:spLocks noGrp="1"/>
          </p:cNvSpPr>
          <p:nvPr>
            <p:ph type="ctrTitle"/>
          </p:nvPr>
        </p:nvSpPr>
        <p:spPr>
          <a:xfrm>
            <a:off x="179720" y="3114675"/>
            <a:ext cx="4849792" cy="1300584"/>
          </a:xfrm>
        </p:spPr>
        <p:txBody>
          <a:bodyPr>
            <a:noAutofit/>
          </a:bodyPr>
          <a:lstStyle/>
          <a:p>
            <a:pPr algn="l"/>
            <a:r>
              <a:rPr lang="cs-CZ" sz="4000" b="1" dirty="0">
                <a:solidFill>
                  <a:srgbClr val="9CC016"/>
                </a:solidFill>
                <a:latin typeface="Arial" panose="020B0604020202020204" pitchFamily="34" charset="0"/>
                <a:cs typeface="Arial" panose="020B0604020202020204" pitchFamily="34" charset="0"/>
              </a:rPr>
              <a:t>Analýza potřeb      v území</a:t>
            </a:r>
          </a:p>
        </p:txBody>
      </p:sp>
      <p:pic>
        <p:nvPicPr>
          <p:cNvPr id="12" name="Obrázek 11">
            <a:extLst>
              <a:ext uri="{FF2B5EF4-FFF2-40B4-BE49-F238E27FC236}">
                <a16:creationId xmlns:a16="http://schemas.microsoft.com/office/drawing/2014/main" id="{EC621F7B-9750-4285-A886-7C796E9310B1}"/>
              </a:ext>
            </a:extLst>
          </p:cNvPr>
          <p:cNvPicPr>
            <a:picLocks noChangeAspect="1"/>
          </p:cNvPicPr>
          <p:nvPr/>
        </p:nvPicPr>
        <p:blipFill>
          <a:blip r:embed="rId2"/>
          <a:stretch>
            <a:fillRect/>
          </a:stretch>
        </p:blipFill>
        <p:spPr>
          <a:xfrm>
            <a:off x="5029512" y="0"/>
            <a:ext cx="7397767" cy="6858000"/>
          </a:xfrm>
          <a:prstGeom prst="rect">
            <a:avLst/>
          </a:prstGeom>
        </p:spPr>
      </p:pic>
      <p:sp>
        <p:nvSpPr>
          <p:cNvPr id="57" name="object 10">
            <a:extLst>
              <a:ext uri="{FF2B5EF4-FFF2-40B4-BE49-F238E27FC236}">
                <a16:creationId xmlns:a16="http://schemas.microsoft.com/office/drawing/2014/main" id="{AD6DCFA1-2968-418B-A668-7D4B11641ABE}"/>
              </a:ext>
            </a:extLst>
          </p:cNvPr>
          <p:cNvSpPr txBox="1"/>
          <p:nvPr/>
        </p:nvSpPr>
        <p:spPr>
          <a:xfrm>
            <a:off x="512187" y="6322293"/>
            <a:ext cx="2592963" cy="257763"/>
          </a:xfrm>
          <a:prstGeom prst="rect">
            <a:avLst/>
          </a:prstGeom>
        </p:spPr>
        <p:txBody>
          <a:bodyPr vert="horz" wrap="square" lIns="0" tIns="11430" rIns="0" bIns="0" rtlCol="0">
            <a:spAutoFit/>
          </a:bodyPr>
          <a:lstStyle/>
          <a:p>
            <a:pPr marL="12700">
              <a:lnSpc>
                <a:spcPct val="100000"/>
              </a:lnSpc>
              <a:spcBef>
                <a:spcPts val="90"/>
              </a:spcBef>
            </a:pPr>
            <a:r>
              <a:rPr sz="1600" b="0" spc="-10" dirty="0">
                <a:solidFill>
                  <a:srgbClr val="014C99"/>
                </a:solidFill>
                <a:latin typeface="Arial" panose="020B0604020202020204" pitchFamily="34" charset="0"/>
                <a:cs typeface="Arial" panose="020B0604020202020204" pitchFamily="34" charset="0"/>
              </a:rPr>
              <a:t>Plzeň,</a:t>
            </a:r>
            <a:r>
              <a:rPr sz="1600" b="0" spc="-25" dirty="0">
                <a:solidFill>
                  <a:srgbClr val="014C99"/>
                </a:solidFill>
                <a:latin typeface="Arial" panose="020B0604020202020204" pitchFamily="34" charset="0"/>
                <a:cs typeface="Arial" panose="020B0604020202020204" pitchFamily="34" charset="0"/>
              </a:rPr>
              <a:t> </a:t>
            </a:r>
            <a:r>
              <a:rPr lang="cs-CZ" sz="1600" spc="-25" dirty="0">
                <a:solidFill>
                  <a:srgbClr val="014C99"/>
                </a:solidFill>
                <a:latin typeface="Arial" panose="020B0604020202020204" pitchFamily="34" charset="0"/>
                <a:cs typeface="Arial" panose="020B0604020202020204" pitchFamily="34" charset="0"/>
              </a:rPr>
              <a:t>6</a:t>
            </a:r>
            <a:r>
              <a:rPr sz="1600" b="0" spc="-5" dirty="0">
                <a:solidFill>
                  <a:srgbClr val="014C99"/>
                </a:solidFill>
                <a:latin typeface="Arial" panose="020B0604020202020204" pitchFamily="34" charset="0"/>
                <a:cs typeface="Arial" panose="020B0604020202020204" pitchFamily="34" charset="0"/>
              </a:rPr>
              <a:t>.</a:t>
            </a:r>
            <a:r>
              <a:rPr sz="1600" b="0" spc="-25" dirty="0">
                <a:solidFill>
                  <a:srgbClr val="014C99"/>
                </a:solidFill>
                <a:latin typeface="Arial" panose="020B0604020202020204" pitchFamily="34" charset="0"/>
                <a:cs typeface="Arial" panose="020B0604020202020204" pitchFamily="34" charset="0"/>
              </a:rPr>
              <a:t> </a:t>
            </a:r>
            <a:r>
              <a:rPr lang="cs-CZ" sz="1600" b="0" spc="-25" dirty="0">
                <a:solidFill>
                  <a:srgbClr val="014C99"/>
                </a:solidFill>
                <a:latin typeface="Arial" panose="020B0604020202020204" pitchFamily="34" charset="0"/>
                <a:cs typeface="Arial" panose="020B0604020202020204" pitchFamily="34" charset="0"/>
              </a:rPr>
              <a:t>5</a:t>
            </a:r>
            <a:r>
              <a:rPr sz="1600" b="0" spc="-5" dirty="0">
                <a:solidFill>
                  <a:srgbClr val="014C99"/>
                </a:solidFill>
                <a:latin typeface="Arial" panose="020B0604020202020204" pitchFamily="34" charset="0"/>
                <a:cs typeface="Arial" panose="020B0604020202020204" pitchFamily="34" charset="0"/>
              </a:rPr>
              <a:t>.</a:t>
            </a:r>
            <a:r>
              <a:rPr sz="1600" b="0" spc="-25" dirty="0">
                <a:solidFill>
                  <a:srgbClr val="014C99"/>
                </a:solidFill>
                <a:latin typeface="Arial" panose="020B0604020202020204" pitchFamily="34" charset="0"/>
                <a:cs typeface="Arial" panose="020B0604020202020204" pitchFamily="34" charset="0"/>
              </a:rPr>
              <a:t> </a:t>
            </a:r>
            <a:r>
              <a:rPr sz="1600" b="0" spc="-10" dirty="0">
                <a:solidFill>
                  <a:srgbClr val="014C99"/>
                </a:solidFill>
                <a:latin typeface="Arial" panose="020B0604020202020204" pitchFamily="34" charset="0"/>
                <a:cs typeface="Arial" panose="020B0604020202020204" pitchFamily="34" charset="0"/>
              </a:rPr>
              <a:t>202</a:t>
            </a:r>
            <a:r>
              <a:rPr lang="cs-CZ" sz="1600" spc="-10" dirty="0">
                <a:solidFill>
                  <a:srgbClr val="014C99"/>
                </a:solidFill>
                <a:latin typeface="Arial" panose="020B0604020202020204" pitchFamily="34" charset="0"/>
                <a:cs typeface="Arial" panose="020B0604020202020204" pitchFamily="34" charset="0"/>
              </a:rPr>
              <a:t>2</a:t>
            </a:r>
            <a:endParaRPr sz="1600" dirty="0">
              <a:latin typeface="Arial" panose="020B0604020202020204" pitchFamily="34" charset="0"/>
              <a:cs typeface="Arial" panose="020B0604020202020204" pitchFamily="34" charset="0"/>
            </a:endParaRPr>
          </a:p>
        </p:txBody>
      </p:sp>
      <p:sp>
        <p:nvSpPr>
          <p:cNvPr id="58" name="object 11">
            <a:extLst>
              <a:ext uri="{FF2B5EF4-FFF2-40B4-BE49-F238E27FC236}">
                <a16:creationId xmlns:a16="http://schemas.microsoft.com/office/drawing/2014/main" id="{4426BE17-248B-472D-975B-A91AA728BD15}"/>
              </a:ext>
            </a:extLst>
          </p:cNvPr>
          <p:cNvSpPr txBox="1"/>
          <p:nvPr/>
        </p:nvSpPr>
        <p:spPr>
          <a:xfrm>
            <a:off x="179720" y="1818733"/>
            <a:ext cx="4849791" cy="873316"/>
          </a:xfrm>
          <a:prstGeom prst="rect">
            <a:avLst/>
          </a:prstGeom>
        </p:spPr>
        <p:txBody>
          <a:bodyPr vert="horz" wrap="square" lIns="0" tIns="11430" rIns="0" bIns="0" rtlCol="0">
            <a:spAutoFit/>
          </a:bodyPr>
          <a:lstStyle/>
          <a:p>
            <a:pPr marL="12700">
              <a:lnSpc>
                <a:spcPct val="100000"/>
              </a:lnSpc>
              <a:spcBef>
                <a:spcPts val="90"/>
              </a:spcBef>
            </a:pPr>
            <a:r>
              <a:rPr lang="cs-CZ" sz="2800" b="0" spc="-5" dirty="0">
                <a:solidFill>
                  <a:srgbClr val="014C99"/>
                </a:solidFill>
                <a:latin typeface="Arial" panose="020B0604020202020204" pitchFamily="34" charset="0"/>
                <a:cs typeface="Arial" panose="020B0604020202020204" pitchFamily="34" charset="0"/>
              </a:rPr>
              <a:t>Krajský akční plán vzdělávání v Plzeňském kraji</a:t>
            </a:r>
            <a:endParaRPr sz="2800" dirty="0">
              <a:latin typeface="Arial" panose="020B0604020202020204" pitchFamily="34" charset="0"/>
              <a:cs typeface="Arial" panose="020B0604020202020204" pitchFamily="34" charset="0"/>
            </a:endParaRPr>
          </a:p>
        </p:txBody>
      </p:sp>
      <p:cxnSp>
        <p:nvCxnSpPr>
          <p:cNvPr id="5" name="Přímá spojnice 4">
            <a:extLst>
              <a:ext uri="{FF2B5EF4-FFF2-40B4-BE49-F238E27FC236}">
                <a16:creationId xmlns:a16="http://schemas.microsoft.com/office/drawing/2014/main" id="{7FEF5617-565B-447B-A946-8F9220CF46B9}"/>
              </a:ext>
            </a:extLst>
          </p:cNvPr>
          <p:cNvCxnSpPr/>
          <p:nvPr/>
        </p:nvCxnSpPr>
        <p:spPr>
          <a:xfrm>
            <a:off x="179720" y="3028950"/>
            <a:ext cx="4429125" cy="0"/>
          </a:xfrm>
          <a:prstGeom prst="line">
            <a:avLst/>
          </a:prstGeom>
          <a:ln>
            <a:solidFill>
              <a:srgbClr val="074EA4"/>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8070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4674981" y="0"/>
            <a:ext cx="7517019" cy="6858594"/>
          </a:xfrm>
          <a:prstGeom prst="rect">
            <a:avLst/>
          </a:prstGeom>
        </p:spPr>
      </p:pic>
      <p:sp>
        <p:nvSpPr>
          <p:cNvPr id="2" name="Nadpis 1"/>
          <p:cNvSpPr txBox="1">
            <a:spLocks noGrp="1"/>
          </p:cNvSpPr>
          <p:nvPr>
            <p:ph type="title"/>
          </p:nvPr>
        </p:nvSpPr>
        <p:spPr>
          <a:xfrm>
            <a:off x="1981200" y="274640"/>
            <a:ext cx="8229600" cy="960440"/>
          </a:xfrm>
        </p:spPr>
        <p:txBody>
          <a:bodyPr>
            <a:normAutofit/>
          </a:bodyPr>
          <a:lstStyle/>
          <a:p>
            <a:pPr lvl="0" algn="ctr"/>
            <a:r>
              <a:rPr lang="cs-CZ" sz="3200" b="1" dirty="0" smtClean="0">
                <a:latin typeface="Arial" pitchFamily="34"/>
                <a:cs typeface="Arial" pitchFamily="34"/>
              </a:rPr>
              <a:t>Program zasedání</a:t>
            </a:r>
            <a:endParaRPr lang="cs-CZ" sz="3200" b="1" dirty="0">
              <a:latin typeface="Arial" pitchFamily="34"/>
              <a:cs typeface="Arial" pitchFamily="34"/>
            </a:endParaRPr>
          </a:p>
        </p:txBody>
      </p:sp>
      <p:sp>
        <p:nvSpPr>
          <p:cNvPr id="3" name="Zástupný symbol pro obsah 2"/>
          <p:cNvSpPr txBox="1">
            <a:spLocks noGrp="1"/>
          </p:cNvSpPr>
          <p:nvPr>
            <p:ph idx="1"/>
          </p:nvPr>
        </p:nvSpPr>
        <p:spPr>
          <a:xfrm>
            <a:off x="480922" y="1464100"/>
            <a:ext cx="11230155" cy="4841809"/>
          </a:xfrm>
        </p:spPr>
        <p:txBody>
          <a:bodyPr>
            <a:normAutofit/>
          </a:bodyPr>
          <a:lstStyle/>
          <a:p>
            <a:pPr marL="0" indent="0">
              <a:buNone/>
            </a:pPr>
            <a:endParaRPr lang="cs-CZ" sz="2000" b="1" dirty="0" smtClean="0"/>
          </a:p>
          <a:p>
            <a:pPr marL="0" indent="0">
              <a:buNone/>
            </a:pPr>
            <a:r>
              <a:rPr lang="cs-CZ" sz="2000" b="1" dirty="0" smtClean="0">
                <a:latin typeface="Arial" panose="020B0604020202020204" pitchFamily="34" charset="0"/>
                <a:cs typeface="Arial" panose="020B0604020202020204" pitchFamily="34" charset="0"/>
              </a:rPr>
              <a:t>Číslo </a:t>
            </a:r>
            <a:r>
              <a:rPr lang="cs-CZ" sz="2000" b="1" dirty="0">
                <a:latin typeface="Arial" panose="020B0604020202020204" pitchFamily="34" charset="0"/>
                <a:cs typeface="Arial" panose="020B0604020202020204" pitchFamily="34" charset="0"/>
              </a:rPr>
              <a:t>stanoviska </a:t>
            </a:r>
            <a:r>
              <a:rPr lang="cs-CZ" sz="2000" b="1" dirty="0" smtClean="0">
                <a:latin typeface="Arial" panose="020B0604020202020204" pitchFamily="34" charset="0"/>
                <a:cs typeface="Arial" panose="020B0604020202020204" pitchFamily="34" charset="0"/>
              </a:rPr>
              <a:t>01/18</a:t>
            </a:r>
          </a:p>
          <a:p>
            <a:pPr marL="0" indent="0">
              <a:buNone/>
            </a:pPr>
            <a:endParaRPr lang="cs-CZ" sz="2000" dirty="0">
              <a:latin typeface="Arial" panose="020B0604020202020204" pitchFamily="34" charset="0"/>
              <a:cs typeface="Arial" panose="020B0604020202020204" pitchFamily="34" charset="0"/>
            </a:endParaRPr>
          </a:p>
          <a:p>
            <a:pPr marL="0" indent="0">
              <a:buNone/>
            </a:pPr>
            <a:r>
              <a:rPr lang="cs-CZ" sz="2000" b="1" dirty="0">
                <a:latin typeface="Arial" panose="020B0604020202020204" pitchFamily="34" charset="0"/>
                <a:cs typeface="Arial" panose="020B0604020202020204" pitchFamily="34" charset="0"/>
              </a:rPr>
              <a:t>PS Vzdělávání pro území Plzeňského kraje:</a:t>
            </a:r>
            <a:endParaRPr lang="cs-CZ" sz="2000" dirty="0">
              <a:latin typeface="Arial" panose="020B0604020202020204" pitchFamily="34" charset="0"/>
              <a:cs typeface="Arial" panose="020B0604020202020204" pitchFamily="34" charset="0"/>
            </a:endParaRPr>
          </a:p>
          <a:p>
            <a:pPr marL="0" lvl="0" indent="0">
              <a:buNone/>
            </a:pPr>
            <a:r>
              <a:rPr lang="cs-CZ" sz="2000" b="1" dirty="0" smtClean="0">
                <a:latin typeface="Arial" panose="020B0604020202020204" pitchFamily="34" charset="0"/>
                <a:cs typeface="Arial" panose="020B0604020202020204" pitchFamily="34" charset="0"/>
              </a:rPr>
              <a:t>	I. Schvaluje</a:t>
            </a:r>
            <a:endParaRPr lang="cs-CZ" sz="2000" dirty="0">
              <a:latin typeface="Arial" panose="020B0604020202020204" pitchFamily="34" charset="0"/>
              <a:cs typeface="Arial" panose="020B0604020202020204" pitchFamily="34" charset="0"/>
            </a:endParaRPr>
          </a:p>
          <a:p>
            <a:pPr marL="457200" lvl="1" indent="0">
              <a:buNone/>
            </a:pPr>
            <a:r>
              <a:rPr lang="cs-CZ" sz="2000" dirty="0" smtClean="0">
                <a:latin typeface="Arial" panose="020B0604020202020204" pitchFamily="34" charset="0"/>
                <a:cs typeface="Arial" panose="020B0604020202020204" pitchFamily="34" charset="0"/>
              </a:rPr>
              <a:t>	a. </a:t>
            </a:r>
            <a:r>
              <a:rPr lang="cs-CZ" sz="2000" dirty="0">
                <a:latin typeface="Arial" panose="020B0604020202020204" pitchFamily="34" charset="0"/>
                <a:ea typeface="Calibri" panose="020F0502020204030204" pitchFamily="34" charset="0"/>
                <a:cs typeface="Arial" panose="020B0604020202020204" pitchFamily="34" charset="0"/>
              </a:rPr>
              <a:t>program</a:t>
            </a:r>
            <a:r>
              <a:rPr lang="cs-CZ" sz="2000" dirty="0" smtClean="0">
                <a:latin typeface="Arial" panose="020B0604020202020204" pitchFamily="34" charset="0"/>
                <a:cs typeface="Arial" panose="020B0604020202020204" pitchFamily="34" charset="0"/>
              </a:rPr>
              <a:t> 18. zasedání PS Vzdělávání</a:t>
            </a:r>
          </a:p>
          <a:p>
            <a:pPr marL="457200" lvl="1" indent="0">
              <a:buNone/>
            </a:pP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b. hosty 18. zasedání PS Vzdělávání</a:t>
            </a:r>
            <a:endParaRPr lang="cs-CZ" sz="2000" dirty="0">
              <a:latin typeface="Arial" panose="020B0604020202020204" pitchFamily="34" charset="0"/>
              <a:cs typeface="Arial" panose="020B0604020202020204" pitchFamily="34" charset="0"/>
            </a:endParaRPr>
          </a:p>
          <a:p>
            <a:pPr marL="0" lvl="0" indent="0">
              <a:buNone/>
            </a:pPr>
            <a:r>
              <a:rPr lang="cs-CZ" sz="2000" b="1" dirty="0" smtClean="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pPr marL="0" indent="0">
              <a:buNone/>
            </a:pPr>
            <a:r>
              <a:rPr lang="cs-CZ" sz="2000" dirty="0" smtClean="0">
                <a:latin typeface="Arial" panose="020B0604020202020204" pitchFamily="34" charset="0"/>
                <a:cs typeface="Arial" panose="020B0604020202020204" pitchFamily="34" charset="0"/>
              </a:rPr>
              <a:t>Počet </a:t>
            </a:r>
            <a:r>
              <a:rPr lang="cs-CZ" sz="2000" dirty="0">
                <a:latin typeface="Arial" panose="020B0604020202020204" pitchFamily="34" charset="0"/>
                <a:cs typeface="Arial" panose="020B0604020202020204" pitchFamily="34" charset="0"/>
              </a:rPr>
              <a:t>příloh stanoviska: 1</a:t>
            </a:r>
          </a:p>
          <a:p>
            <a:pPr marL="0" indent="0">
              <a:buNone/>
            </a:pPr>
            <a:endParaRPr lang="cs-CZ" dirty="0"/>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3475237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EBD3F376-4E91-4CC1-9171-A728AB63341F}"/>
              </a:ext>
            </a:extLst>
          </p:cNvPr>
          <p:cNvSpPr txBox="1"/>
          <p:nvPr/>
        </p:nvSpPr>
        <p:spPr>
          <a:xfrm>
            <a:off x="1047990" y="1520047"/>
            <a:ext cx="8196044" cy="1135183"/>
          </a:xfrm>
          <a:prstGeom prst="rect">
            <a:avLst/>
          </a:prstGeom>
          <a:noFill/>
        </p:spPr>
        <p:txBody>
          <a:bodyPr wrap="square" rtlCol="0">
            <a:spAutoFit/>
          </a:bodyPr>
          <a:lstStyle/>
          <a:p>
            <a:pPr marL="285750" indent="-285750">
              <a:lnSpc>
                <a:spcPct val="130000"/>
              </a:lnSpc>
              <a:buBlip>
                <a:blip r:embed="rId2"/>
              </a:buBlip>
            </a:pPr>
            <a:r>
              <a:rPr lang="cs-CZ" dirty="0">
                <a:latin typeface="Arial" panose="020B0604020202020204" pitchFamily="34" charset="0"/>
                <a:cs typeface="Arial" panose="020B0604020202020204" pitchFamily="34" charset="0"/>
              </a:rPr>
              <a:t>Počty dětí v MŠ od roku 2016 stagnují</a:t>
            </a:r>
          </a:p>
          <a:p>
            <a:pPr marL="285750" indent="-285750">
              <a:lnSpc>
                <a:spcPct val="130000"/>
              </a:lnSpc>
              <a:buBlip>
                <a:blip r:embed="rId2"/>
              </a:buBlip>
            </a:pPr>
            <a:r>
              <a:rPr lang="cs-CZ" dirty="0">
                <a:latin typeface="Arial" panose="020B0604020202020204" pitchFamily="34" charset="0"/>
                <a:cs typeface="Arial" panose="020B0604020202020204" pitchFamily="34" charset="0"/>
              </a:rPr>
              <a:t>Kapacity v MŠ se od roku 2017 zvýšily o cca 500 míst </a:t>
            </a:r>
          </a:p>
          <a:p>
            <a:pPr marL="285750" indent="-285750">
              <a:lnSpc>
                <a:spcPct val="130000"/>
              </a:lnSpc>
              <a:buBlip>
                <a:blip r:embed="rId2"/>
              </a:buBlip>
            </a:pPr>
            <a:r>
              <a:rPr lang="cs-CZ" dirty="0">
                <a:latin typeface="Arial" panose="020B0604020202020204" pitchFamily="34" charset="0"/>
                <a:cs typeface="Arial" panose="020B0604020202020204" pitchFamily="34" charset="0"/>
              </a:rPr>
              <a:t>Klesl podíl dětí v mladším věku navštěvující MŠ</a:t>
            </a:r>
          </a:p>
        </p:txBody>
      </p:sp>
      <p:sp>
        <p:nvSpPr>
          <p:cNvPr id="11" name="Nadpis 1">
            <a:extLst>
              <a:ext uri="{FF2B5EF4-FFF2-40B4-BE49-F238E27FC236}">
                <a16:creationId xmlns:a16="http://schemas.microsoft.com/office/drawing/2014/main" id="{04F0CEA9-D3EA-469D-8395-717BD1705F20}"/>
              </a:ext>
            </a:extLst>
          </p:cNvPr>
          <p:cNvSpPr txBox="1">
            <a:spLocks/>
          </p:cNvSpPr>
          <p:nvPr/>
        </p:nvSpPr>
        <p:spPr>
          <a:xfrm>
            <a:off x="887994" y="304755"/>
            <a:ext cx="4946248" cy="910534"/>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500" b="1" dirty="0">
                <a:solidFill>
                  <a:srgbClr val="9CC016"/>
                </a:solidFill>
                <a:latin typeface="Arial" panose="020B0604020202020204" pitchFamily="34" charset="0"/>
                <a:cs typeface="Arial" panose="020B0604020202020204" pitchFamily="34" charset="0"/>
              </a:rPr>
              <a:t>Vývoj počtu dětí v MŠ</a:t>
            </a:r>
          </a:p>
        </p:txBody>
      </p:sp>
      <p:pic>
        <p:nvPicPr>
          <p:cNvPr id="24" name="Obrázek 23">
            <a:extLst>
              <a:ext uri="{FF2B5EF4-FFF2-40B4-BE49-F238E27FC236}">
                <a16:creationId xmlns:a16="http://schemas.microsoft.com/office/drawing/2014/main" id="{479DC05B-F0B0-4ACA-8DA4-4B6F24815DE2}"/>
              </a:ext>
            </a:extLst>
          </p:cNvPr>
          <p:cNvPicPr>
            <a:picLocks noChangeAspect="1"/>
          </p:cNvPicPr>
          <p:nvPr/>
        </p:nvPicPr>
        <p:blipFill>
          <a:blip r:embed="rId3"/>
          <a:stretch>
            <a:fillRect/>
          </a:stretch>
        </p:blipFill>
        <p:spPr>
          <a:xfrm rot="5400000">
            <a:off x="-3317814" y="3317811"/>
            <a:ext cx="6876000" cy="240375"/>
          </a:xfrm>
          <a:prstGeom prst="rect">
            <a:avLst/>
          </a:prstGeom>
        </p:spPr>
      </p:pic>
      <p:pic>
        <p:nvPicPr>
          <p:cNvPr id="28" name="Obrázek 27">
            <a:extLst>
              <a:ext uri="{FF2B5EF4-FFF2-40B4-BE49-F238E27FC236}">
                <a16:creationId xmlns:a16="http://schemas.microsoft.com/office/drawing/2014/main" id="{C02531C6-ED12-4686-A50D-7FB6F2D2CFD5}"/>
              </a:ext>
            </a:extLst>
          </p:cNvPr>
          <p:cNvPicPr>
            <a:picLocks noChangeAspect="1"/>
          </p:cNvPicPr>
          <p:nvPr/>
        </p:nvPicPr>
        <p:blipFill>
          <a:blip r:embed="rId4"/>
          <a:stretch>
            <a:fillRect/>
          </a:stretch>
        </p:blipFill>
        <p:spPr>
          <a:xfrm rot="10800000">
            <a:off x="10381392" y="-2"/>
            <a:ext cx="1810608" cy="1520049"/>
          </a:xfrm>
          <a:prstGeom prst="flowChartDelay">
            <a:avLst/>
          </a:prstGeom>
        </p:spPr>
      </p:pic>
      <p:graphicFrame>
        <p:nvGraphicFramePr>
          <p:cNvPr id="10" name="Graf 9">
            <a:extLst>
              <a:ext uri="{FF2B5EF4-FFF2-40B4-BE49-F238E27FC236}">
                <a16:creationId xmlns:a16="http://schemas.microsoft.com/office/drawing/2014/main" id="{F4251818-2136-4536-B0AF-A64FDCA86C09}"/>
              </a:ext>
            </a:extLst>
          </p:cNvPr>
          <p:cNvGraphicFramePr>
            <a:graphicFrameLocks/>
          </p:cNvGraphicFramePr>
          <p:nvPr/>
        </p:nvGraphicFramePr>
        <p:xfrm>
          <a:off x="887995" y="3314744"/>
          <a:ext cx="4512680" cy="31337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Graf 13">
            <a:extLst>
              <a:ext uri="{FF2B5EF4-FFF2-40B4-BE49-F238E27FC236}">
                <a16:creationId xmlns:a16="http://schemas.microsoft.com/office/drawing/2014/main" id="{8038BCF9-1672-4EE7-830E-1A7171DC2421}"/>
              </a:ext>
            </a:extLst>
          </p:cNvPr>
          <p:cNvGraphicFramePr>
            <a:graphicFrameLocks/>
          </p:cNvGraphicFramePr>
          <p:nvPr/>
        </p:nvGraphicFramePr>
        <p:xfrm>
          <a:off x="5710417" y="3314744"/>
          <a:ext cx="5191126" cy="313376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73972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33ED1D8-4DC0-4ED0-885C-0483322EE840}"/>
              </a:ext>
            </a:extLst>
          </p:cNvPr>
          <p:cNvPicPr>
            <a:picLocks noChangeAspect="1"/>
          </p:cNvPicPr>
          <p:nvPr/>
        </p:nvPicPr>
        <p:blipFill>
          <a:blip r:embed="rId2"/>
          <a:stretch>
            <a:fillRect/>
          </a:stretch>
        </p:blipFill>
        <p:spPr>
          <a:xfrm rot="10800000">
            <a:off x="10390909" y="-8"/>
            <a:ext cx="1810608" cy="1520049"/>
          </a:xfrm>
          <a:prstGeom prst="flowChartDelay">
            <a:avLst/>
          </a:prstGeom>
        </p:spPr>
      </p:pic>
      <p:pic>
        <p:nvPicPr>
          <p:cNvPr id="7" name="Obrázek 6">
            <a:extLst>
              <a:ext uri="{FF2B5EF4-FFF2-40B4-BE49-F238E27FC236}">
                <a16:creationId xmlns:a16="http://schemas.microsoft.com/office/drawing/2014/main" id="{2CB07187-0A0B-4CAC-829C-2C9548972754}"/>
              </a:ext>
            </a:extLst>
          </p:cNvPr>
          <p:cNvPicPr>
            <a:picLocks noChangeAspect="1"/>
          </p:cNvPicPr>
          <p:nvPr/>
        </p:nvPicPr>
        <p:blipFill>
          <a:blip r:embed="rId3"/>
          <a:stretch>
            <a:fillRect/>
          </a:stretch>
        </p:blipFill>
        <p:spPr>
          <a:xfrm rot="5400000">
            <a:off x="-3317814" y="3317811"/>
            <a:ext cx="6876000" cy="240375"/>
          </a:xfrm>
          <a:prstGeom prst="rect">
            <a:avLst/>
          </a:prstGeom>
        </p:spPr>
      </p:pic>
      <p:sp>
        <p:nvSpPr>
          <p:cNvPr id="8" name="Nadpis 1">
            <a:extLst>
              <a:ext uri="{FF2B5EF4-FFF2-40B4-BE49-F238E27FC236}">
                <a16:creationId xmlns:a16="http://schemas.microsoft.com/office/drawing/2014/main" id="{92758DDD-7CF1-4A67-A1A5-23E5B47B508B}"/>
              </a:ext>
            </a:extLst>
          </p:cNvPr>
          <p:cNvSpPr txBox="1">
            <a:spLocks/>
          </p:cNvSpPr>
          <p:nvPr/>
        </p:nvSpPr>
        <p:spPr>
          <a:xfrm>
            <a:off x="887994" y="304749"/>
            <a:ext cx="9502915" cy="910534"/>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400" b="1" dirty="0">
                <a:solidFill>
                  <a:srgbClr val="9CC016"/>
                </a:solidFill>
                <a:latin typeface="Arial" panose="020B0604020202020204" pitchFamily="34" charset="0"/>
                <a:cs typeface="Arial" panose="020B0604020202020204" pitchFamily="34" charset="0"/>
              </a:rPr>
              <a:t>Vývoj počtu žáků v ZŠ a SŠ</a:t>
            </a:r>
          </a:p>
        </p:txBody>
      </p:sp>
      <p:graphicFrame>
        <p:nvGraphicFramePr>
          <p:cNvPr id="9" name="Graf 8">
            <a:extLst>
              <a:ext uri="{FF2B5EF4-FFF2-40B4-BE49-F238E27FC236}">
                <a16:creationId xmlns:a16="http://schemas.microsoft.com/office/drawing/2014/main" id="{062C1737-3D92-4B58-B370-E75D92E935D5}"/>
              </a:ext>
            </a:extLst>
          </p:cNvPr>
          <p:cNvGraphicFramePr>
            <a:graphicFrameLocks/>
          </p:cNvGraphicFramePr>
          <p:nvPr>
            <p:extLst/>
          </p:nvPr>
        </p:nvGraphicFramePr>
        <p:xfrm>
          <a:off x="652462" y="3162300"/>
          <a:ext cx="5348288" cy="3390951"/>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ovéPole 9">
            <a:extLst>
              <a:ext uri="{FF2B5EF4-FFF2-40B4-BE49-F238E27FC236}">
                <a16:creationId xmlns:a16="http://schemas.microsoft.com/office/drawing/2014/main" id="{BD2A6F6B-8663-4614-8CF4-A9FD81C941D0}"/>
              </a:ext>
            </a:extLst>
          </p:cNvPr>
          <p:cNvSpPr txBox="1"/>
          <p:nvPr/>
        </p:nvSpPr>
        <p:spPr>
          <a:xfrm>
            <a:off x="1057515" y="1238293"/>
            <a:ext cx="8196044" cy="1495281"/>
          </a:xfrm>
          <a:prstGeom prst="rect">
            <a:avLst/>
          </a:prstGeom>
          <a:noFill/>
        </p:spPr>
        <p:txBody>
          <a:bodyPr wrap="square" rtlCol="0">
            <a:spAutoFit/>
          </a:bodyPr>
          <a:lstStyle/>
          <a:p>
            <a:pPr marL="285750" indent="-285750">
              <a:lnSpc>
                <a:spcPct val="130000"/>
              </a:lnSpc>
              <a:buBlip>
                <a:blip r:embed="rId5"/>
              </a:buBlip>
            </a:pPr>
            <a:r>
              <a:rPr lang="cs-CZ" dirty="0">
                <a:latin typeface="Arial" panose="020B0604020202020204" pitchFamily="34" charset="0"/>
                <a:cs typeface="Arial" panose="020B0604020202020204" pitchFamily="34" charset="0"/>
              </a:rPr>
              <a:t>Počty žáků v ZŠ by v letech 2022 a 2023 měly kulminovat</a:t>
            </a:r>
          </a:p>
          <a:p>
            <a:pPr marL="285750" indent="-285750">
              <a:lnSpc>
                <a:spcPct val="130000"/>
              </a:lnSpc>
              <a:buBlip>
                <a:blip r:embed="rId5"/>
              </a:buBlip>
            </a:pPr>
            <a:r>
              <a:rPr lang="cs-CZ" dirty="0">
                <a:latin typeface="Arial" panose="020B0604020202020204" pitchFamily="34" charset="0"/>
                <a:cs typeface="Arial" panose="020B0604020202020204" pitchFamily="34" charset="0"/>
              </a:rPr>
              <a:t>Počty žáků na 1. stupni ZŠ by se měly pohybovat okolo 29 tis.</a:t>
            </a:r>
          </a:p>
          <a:p>
            <a:pPr marL="285750" indent="-285750">
              <a:lnSpc>
                <a:spcPct val="130000"/>
              </a:lnSpc>
              <a:buBlip>
                <a:blip r:embed="rId5"/>
              </a:buBlip>
            </a:pPr>
            <a:r>
              <a:rPr lang="cs-CZ" dirty="0">
                <a:latin typeface="Arial" panose="020B0604020202020204" pitchFamily="34" charset="0"/>
                <a:cs typeface="Arial" panose="020B0604020202020204" pitchFamily="34" charset="0"/>
              </a:rPr>
              <a:t>Počet žáků na 2. stupni by měl v roce 2023 přesáhnout 25 tis.</a:t>
            </a:r>
          </a:p>
          <a:p>
            <a:pPr marL="285750" indent="-285750">
              <a:lnSpc>
                <a:spcPct val="130000"/>
              </a:lnSpc>
              <a:buBlip>
                <a:blip r:embed="rId5"/>
              </a:buBlip>
            </a:pPr>
            <a:r>
              <a:rPr lang="cs-CZ" dirty="0">
                <a:latin typeface="Arial" panose="020B0604020202020204" pitchFamily="34" charset="0"/>
                <a:cs typeface="Arial" panose="020B0604020202020204" pitchFamily="34" charset="0"/>
              </a:rPr>
              <a:t>Počet žáků SŠ by měl kulminovat v roce 2026</a:t>
            </a:r>
          </a:p>
        </p:txBody>
      </p:sp>
      <p:graphicFrame>
        <p:nvGraphicFramePr>
          <p:cNvPr id="11" name="Graf 10">
            <a:extLst>
              <a:ext uri="{FF2B5EF4-FFF2-40B4-BE49-F238E27FC236}">
                <a16:creationId xmlns:a16="http://schemas.microsoft.com/office/drawing/2014/main" id="{8E986933-EC28-4A4D-91FF-AAC6C33DD684}"/>
              </a:ext>
            </a:extLst>
          </p:cNvPr>
          <p:cNvGraphicFramePr>
            <a:graphicFrameLocks/>
          </p:cNvGraphicFramePr>
          <p:nvPr>
            <p:extLst/>
          </p:nvPr>
        </p:nvGraphicFramePr>
        <p:xfrm>
          <a:off x="6000750" y="3139290"/>
          <a:ext cx="4252914" cy="341396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63876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CA3E860-C647-4083-8A11-EFE0799EFF3F}"/>
              </a:ext>
            </a:extLst>
          </p:cNvPr>
          <p:cNvSpPr txBox="1"/>
          <p:nvPr/>
        </p:nvSpPr>
        <p:spPr>
          <a:xfrm>
            <a:off x="981075" y="1601282"/>
            <a:ext cx="9124950" cy="729430"/>
          </a:xfrm>
          <a:prstGeom prst="rect">
            <a:avLst/>
          </a:prstGeom>
          <a:noFill/>
        </p:spPr>
        <p:txBody>
          <a:bodyPr wrap="square" rtlCol="0">
            <a:spAutoFit/>
          </a:bodyPr>
          <a:lstStyle>
            <a:defPPr>
              <a:defRPr lang="cs-CZ"/>
            </a:defPPr>
            <a:lvl1pPr marL="285750" indent="-285750">
              <a:lnSpc>
                <a:spcPct val="130000"/>
              </a:lnSpc>
              <a:buBlip>
                <a:blip r:embed="rId2"/>
              </a:buBlip>
              <a:defRPr>
                <a:latin typeface="Arial" panose="020B0604020202020204" pitchFamily="34" charset="0"/>
                <a:cs typeface="Arial" panose="020B0604020202020204" pitchFamily="34" charset="0"/>
              </a:defRPr>
            </a:lvl1pPr>
          </a:lstStyle>
          <a:p>
            <a:r>
              <a:rPr lang="cs-CZ" dirty="0"/>
              <a:t>Počet žáků nastupujících do 1. ročníků mezi roky 2020 a 2021 vzrostl o téměř 10 %</a:t>
            </a:r>
          </a:p>
          <a:p>
            <a:pPr marL="742950" lvl="1" indent="-285750">
              <a:buClr>
                <a:srgbClr val="074EA4"/>
              </a:buClr>
              <a:buFont typeface="Arial" panose="020B0604020202020204" pitchFamily="34" charset="0"/>
              <a:buChar char="•"/>
            </a:pPr>
            <a:r>
              <a:rPr lang="cs-CZ" dirty="0">
                <a:latin typeface="Arial" panose="020B0604020202020204" pitchFamily="34" charset="0"/>
                <a:cs typeface="Arial" panose="020B0604020202020204" pitchFamily="34" charset="0"/>
              </a:rPr>
              <a:t>Obory s VL (H) nárůst o 13 %</a:t>
            </a:r>
          </a:p>
        </p:txBody>
      </p:sp>
      <p:pic>
        <p:nvPicPr>
          <p:cNvPr id="4" name="Obrázek 3">
            <a:extLst>
              <a:ext uri="{FF2B5EF4-FFF2-40B4-BE49-F238E27FC236}">
                <a16:creationId xmlns:a16="http://schemas.microsoft.com/office/drawing/2014/main" id="{BD3DB281-9768-4C6F-ACD2-29FA8504A2D5}"/>
              </a:ext>
            </a:extLst>
          </p:cNvPr>
          <p:cNvPicPr>
            <a:picLocks noChangeAspect="1"/>
          </p:cNvPicPr>
          <p:nvPr/>
        </p:nvPicPr>
        <p:blipFill>
          <a:blip r:embed="rId3"/>
          <a:stretch>
            <a:fillRect/>
          </a:stretch>
        </p:blipFill>
        <p:spPr>
          <a:xfrm rot="5400000">
            <a:off x="-3317814" y="3317811"/>
            <a:ext cx="6876000" cy="240375"/>
          </a:xfrm>
          <a:prstGeom prst="rect">
            <a:avLst/>
          </a:prstGeom>
        </p:spPr>
      </p:pic>
      <p:sp>
        <p:nvSpPr>
          <p:cNvPr id="5" name="Nadpis 1">
            <a:extLst>
              <a:ext uri="{FF2B5EF4-FFF2-40B4-BE49-F238E27FC236}">
                <a16:creationId xmlns:a16="http://schemas.microsoft.com/office/drawing/2014/main" id="{9E8007EE-0831-4D05-8A1C-D0777F865736}"/>
              </a:ext>
            </a:extLst>
          </p:cNvPr>
          <p:cNvSpPr txBox="1">
            <a:spLocks/>
          </p:cNvSpPr>
          <p:nvPr/>
        </p:nvSpPr>
        <p:spPr>
          <a:xfrm>
            <a:off x="1081824" y="190449"/>
            <a:ext cx="8109801" cy="910534"/>
          </a:xfrm>
          <a:prstGeom prst="rect">
            <a:avLst/>
          </a:prstGeom>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400" b="1" dirty="0">
                <a:solidFill>
                  <a:srgbClr val="9CC016"/>
                </a:solidFill>
                <a:latin typeface="Arial" panose="020B0604020202020204" pitchFamily="34" charset="0"/>
                <a:cs typeface="Arial" panose="020B0604020202020204" pitchFamily="34" charset="0"/>
              </a:rPr>
              <a:t>Počet nastupujících do 1. ročníků SŠ v kraji</a:t>
            </a:r>
          </a:p>
        </p:txBody>
      </p:sp>
      <p:pic>
        <p:nvPicPr>
          <p:cNvPr id="6" name="Obrázek 5">
            <a:extLst>
              <a:ext uri="{FF2B5EF4-FFF2-40B4-BE49-F238E27FC236}">
                <a16:creationId xmlns:a16="http://schemas.microsoft.com/office/drawing/2014/main" id="{803E9FD5-70D5-4B83-B8EF-8ECCF0C6192C}"/>
              </a:ext>
            </a:extLst>
          </p:cNvPr>
          <p:cNvPicPr>
            <a:picLocks noChangeAspect="1"/>
          </p:cNvPicPr>
          <p:nvPr/>
        </p:nvPicPr>
        <p:blipFill>
          <a:blip r:embed="rId4"/>
          <a:stretch>
            <a:fillRect/>
          </a:stretch>
        </p:blipFill>
        <p:spPr>
          <a:xfrm rot="10800000">
            <a:off x="10390909" y="-8"/>
            <a:ext cx="1810608" cy="1520049"/>
          </a:xfrm>
          <a:prstGeom prst="flowChartDelay">
            <a:avLst/>
          </a:prstGeom>
        </p:spPr>
      </p:pic>
      <p:graphicFrame>
        <p:nvGraphicFramePr>
          <p:cNvPr id="10" name="Graf 9">
            <a:extLst>
              <a:ext uri="{FF2B5EF4-FFF2-40B4-BE49-F238E27FC236}">
                <a16:creationId xmlns:a16="http://schemas.microsoft.com/office/drawing/2014/main" id="{0BCD876F-6360-45E0-B1DD-E3B8A2BBB3FE}"/>
              </a:ext>
            </a:extLst>
          </p:cNvPr>
          <p:cNvGraphicFramePr>
            <a:graphicFrameLocks/>
          </p:cNvGraphicFramePr>
          <p:nvPr>
            <p:extLst/>
          </p:nvPr>
        </p:nvGraphicFramePr>
        <p:xfrm>
          <a:off x="981075" y="2584189"/>
          <a:ext cx="7146250" cy="3886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30745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84F29B1-6744-4BC6-BBE2-098668CFFF4E}"/>
              </a:ext>
            </a:extLst>
          </p:cNvPr>
          <p:cNvPicPr>
            <a:picLocks noChangeAspect="1"/>
          </p:cNvPicPr>
          <p:nvPr/>
        </p:nvPicPr>
        <p:blipFill>
          <a:blip r:embed="rId2"/>
          <a:stretch>
            <a:fillRect/>
          </a:stretch>
        </p:blipFill>
        <p:spPr>
          <a:xfrm rot="5400000">
            <a:off x="-3317814" y="3317811"/>
            <a:ext cx="6876000" cy="240375"/>
          </a:xfrm>
          <a:prstGeom prst="rect">
            <a:avLst/>
          </a:prstGeom>
        </p:spPr>
      </p:pic>
      <p:sp>
        <p:nvSpPr>
          <p:cNvPr id="4" name="Nadpis 1">
            <a:extLst>
              <a:ext uri="{FF2B5EF4-FFF2-40B4-BE49-F238E27FC236}">
                <a16:creationId xmlns:a16="http://schemas.microsoft.com/office/drawing/2014/main" id="{E769EC41-B0E6-4640-BD8D-A1EE22065728}"/>
              </a:ext>
            </a:extLst>
          </p:cNvPr>
          <p:cNvSpPr txBox="1">
            <a:spLocks/>
          </p:cNvSpPr>
          <p:nvPr/>
        </p:nvSpPr>
        <p:spPr>
          <a:xfrm>
            <a:off x="887994" y="180952"/>
            <a:ext cx="8913231" cy="971573"/>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47675" indent="-447675"/>
            <a:r>
              <a:rPr lang="cs-CZ" sz="3400" b="1" dirty="0">
                <a:solidFill>
                  <a:srgbClr val="9CC016"/>
                </a:solidFill>
                <a:latin typeface="Arial" panose="020B0604020202020204" pitchFamily="34" charset="0"/>
                <a:cs typeface="Arial" panose="020B0604020202020204" pitchFamily="34" charset="0"/>
              </a:rPr>
              <a:t>Vývoj počtu žáků SŠ</a:t>
            </a:r>
          </a:p>
        </p:txBody>
      </p:sp>
      <p:pic>
        <p:nvPicPr>
          <p:cNvPr id="5" name="Obrázek 4">
            <a:extLst>
              <a:ext uri="{FF2B5EF4-FFF2-40B4-BE49-F238E27FC236}">
                <a16:creationId xmlns:a16="http://schemas.microsoft.com/office/drawing/2014/main" id="{C50A9BBD-578D-47C2-8E92-2E7D5CC24AA6}"/>
              </a:ext>
            </a:extLst>
          </p:cNvPr>
          <p:cNvPicPr>
            <a:picLocks noChangeAspect="1"/>
          </p:cNvPicPr>
          <p:nvPr/>
        </p:nvPicPr>
        <p:blipFill>
          <a:blip r:embed="rId3"/>
          <a:stretch>
            <a:fillRect/>
          </a:stretch>
        </p:blipFill>
        <p:spPr>
          <a:xfrm rot="10800000">
            <a:off x="10390909" y="-8"/>
            <a:ext cx="1810608" cy="1520049"/>
          </a:xfrm>
          <a:prstGeom prst="flowChartDelay">
            <a:avLst/>
          </a:prstGeom>
        </p:spPr>
      </p:pic>
      <p:sp>
        <p:nvSpPr>
          <p:cNvPr id="6" name="TextovéPole 5">
            <a:extLst>
              <a:ext uri="{FF2B5EF4-FFF2-40B4-BE49-F238E27FC236}">
                <a16:creationId xmlns:a16="http://schemas.microsoft.com/office/drawing/2014/main" id="{AEA8C58A-A9B1-4B15-B618-537A86A762A2}"/>
              </a:ext>
            </a:extLst>
          </p:cNvPr>
          <p:cNvSpPr txBox="1"/>
          <p:nvPr/>
        </p:nvSpPr>
        <p:spPr>
          <a:xfrm>
            <a:off x="887994" y="1390650"/>
            <a:ext cx="10037305" cy="2051267"/>
          </a:xfrm>
          <a:prstGeom prst="rect">
            <a:avLst/>
          </a:prstGeom>
          <a:noFill/>
        </p:spPr>
        <p:txBody>
          <a:bodyPr wrap="square" rtlCol="0">
            <a:spAutoFit/>
          </a:bodyPr>
          <a:lstStyle>
            <a:defPPr>
              <a:defRPr lang="cs-CZ"/>
            </a:defPPr>
            <a:lvl1pPr marL="285750" indent="-285750">
              <a:lnSpc>
                <a:spcPct val="130000"/>
              </a:lnSpc>
              <a:buBlip>
                <a:blip r:embed="rId4"/>
              </a:buBlip>
              <a:defRPr>
                <a:latin typeface="Arial" panose="020B0604020202020204" pitchFamily="34" charset="0"/>
                <a:cs typeface="Arial" panose="020B0604020202020204" pitchFamily="34" charset="0"/>
              </a:defRPr>
            </a:lvl1pPr>
          </a:lstStyle>
          <a:p>
            <a:r>
              <a:rPr lang="cs-CZ" sz="2000" dirty="0"/>
              <a:t>Roste počet žáků oborů s maturitou (M) a oborů s VL (H) - Meziroční nárůst o více než 5 %</a:t>
            </a:r>
          </a:p>
          <a:p>
            <a:r>
              <a:rPr lang="cs-CZ" sz="2000" dirty="0"/>
              <a:t> Meziročně vzrostl počet žáků nástaveb o  téměř 18 %</a:t>
            </a:r>
          </a:p>
          <a:p>
            <a:pPr indent="0">
              <a:buClr>
                <a:srgbClr val="074EA4"/>
              </a:buClr>
              <a:buNone/>
            </a:pPr>
            <a:endParaRPr lang="cs-CZ" sz="2000" dirty="0"/>
          </a:p>
          <a:p>
            <a:pPr marL="571500">
              <a:buClr>
                <a:srgbClr val="074EA4"/>
              </a:buClr>
              <a:buFont typeface="Arial" panose="020B0604020202020204" pitchFamily="34" charset="0"/>
              <a:buChar char="•"/>
            </a:pPr>
            <a:endParaRPr lang="cs-CZ" sz="2000" dirty="0"/>
          </a:p>
        </p:txBody>
      </p:sp>
      <p:graphicFrame>
        <p:nvGraphicFramePr>
          <p:cNvPr id="8" name="Graf 7">
            <a:extLst>
              <a:ext uri="{FF2B5EF4-FFF2-40B4-BE49-F238E27FC236}">
                <a16:creationId xmlns:a16="http://schemas.microsoft.com/office/drawing/2014/main" id="{4044CAE8-A1B4-4147-AD54-14272D7C6310}"/>
              </a:ext>
            </a:extLst>
          </p:cNvPr>
          <p:cNvGraphicFramePr>
            <a:graphicFrameLocks/>
          </p:cNvGraphicFramePr>
          <p:nvPr>
            <p:extLst/>
          </p:nvPr>
        </p:nvGraphicFramePr>
        <p:xfrm>
          <a:off x="887994" y="2977882"/>
          <a:ext cx="4878918" cy="34586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Graf 10">
            <a:extLst>
              <a:ext uri="{FF2B5EF4-FFF2-40B4-BE49-F238E27FC236}">
                <a16:creationId xmlns:a16="http://schemas.microsoft.com/office/drawing/2014/main" id="{6EEAB04C-50EB-4C84-8E86-B0D88F51FA4F}"/>
              </a:ext>
            </a:extLst>
          </p:cNvPr>
          <p:cNvGraphicFramePr>
            <a:graphicFrameLocks/>
          </p:cNvGraphicFramePr>
          <p:nvPr>
            <p:extLst/>
          </p:nvPr>
        </p:nvGraphicFramePr>
        <p:xfrm>
          <a:off x="5770140" y="2973650"/>
          <a:ext cx="5614200" cy="346286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29841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84F29B1-6744-4BC6-BBE2-098668CFFF4E}"/>
              </a:ext>
            </a:extLst>
          </p:cNvPr>
          <p:cNvPicPr>
            <a:picLocks noChangeAspect="1"/>
          </p:cNvPicPr>
          <p:nvPr/>
        </p:nvPicPr>
        <p:blipFill>
          <a:blip r:embed="rId2"/>
          <a:stretch>
            <a:fillRect/>
          </a:stretch>
        </p:blipFill>
        <p:spPr>
          <a:xfrm rot="5400000">
            <a:off x="-3317814" y="3317811"/>
            <a:ext cx="6876000" cy="240375"/>
          </a:xfrm>
          <a:prstGeom prst="rect">
            <a:avLst/>
          </a:prstGeom>
        </p:spPr>
      </p:pic>
      <p:pic>
        <p:nvPicPr>
          <p:cNvPr id="5" name="Obrázek 4">
            <a:extLst>
              <a:ext uri="{FF2B5EF4-FFF2-40B4-BE49-F238E27FC236}">
                <a16:creationId xmlns:a16="http://schemas.microsoft.com/office/drawing/2014/main" id="{C50A9BBD-578D-47C2-8E92-2E7D5CC24AA6}"/>
              </a:ext>
            </a:extLst>
          </p:cNvPr>
          <p:cNvPicPr>
            <a:picLocks noChangeAspect="1"/>
          </p:cNvPicPr>
          <p:nvPr/>
        </p:nvPicPr>
        <p:blipFill>
          <a:blip r:embed="rId3"/>
          <a:stretch>
            <a:fillRect/>
          </a:stretch>
        </p:blipFill>
        <p:spPr>
          <a:xfrm rot="10800000">
            <a:off x="10390909" y="-8"/>
            <a:ext cx="1810608" cy="1520049"/>
          </a:xfrm>
          <a:prstGeom prst="flowChartDelay">
            <a:avLst/>
          </a:prstGeom>
        </p:spPr>
      </p:pic>
      <p:sp>
        <p:nvSpPr>
          <p:cNvPr id="9" name="Nadpis 1">
            <a:extLst>
              <a:ext uri="{FF2B5EF4-FFF2-40B4-BE49-F238E27FC236}">
                <a16:creationId xmlns:a16="http://schemas.microsoft.com/office/drawing/2014/main" id="{B2548F33-B816-43A7-8AB2-2D94C77F50E0}"/>
              </a:ext>
            </a:extLst>
          </p:cNvPr>
          <p:cNvSpPr txBox="1">
            <a:spLocks/>
          </p:cNvSpPr>
          <p:nvPr/>
        </p:nvSpPr>
        <p:spPr>
          <a:xfrm>
            <a:off x="891951" y="-9"/>
            <a:ext cx="9502916" cy="890906"/>
          </a:xfrm>
          <a:prstGeom prst="rect">
            <a:avLst/>
          </a:prstGeom>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47675" indent="-447675"/>
            <a:r>
              <a:rPr lang="cs-CZ" sz="3000" b="1" dirty="0">
                <a:solidFill>
                  <a:srgbClr val="9CC016"/>
                </a:solidFill>
                <a:latin typeface="Arial" panose="020B0604020202020204" pitchFamily="34" charset="0"/>
                <a:cs typeface="Arial" panose="020B0604020202020204" pitchFamily="34" charset="0"/>
              </a:rPr>
              <a:t>Vývoj počtu žáků SŠ v Plzeňském kraji podle oborů</a:t>
            </a:r>
          </a:p>
        </p:txBody>
      </p:sp>
      <p:graphicFrame>
        <p:nvGraphicFramePr>
          <p:cNvPr id="20" name="Graf 19">
            <a:extLst>
              <a:ext uri="{FF2B5EF4-FFF2-40B4-BE49-F238E27FC236}">
                <a16:creationId xmlns:a16="http://schemas.microsoft.com/office/drawing/2014/main" id="{21EFB693-0C1F-4F7F-8C66-189924C57898}"/>
              </a:ext>
            </a:extLst>
          </p:cNvPr>
          <p:cNvGraphicFramePr>
            <a:graphicFrameLocks/>
          </p:cNvGraphicFramePr>
          <p:nvPr>
            <p:extLst/>
          </p:nvPr>
        </p:nvGraphicFramePr>
        <p:xfrm>
          <a:off x="891951" y="890897"/>
          <a:ext cx="4281488"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Graf 20">
            <a:extLst>
              <a:ext uri="{FF2B5EF4-FFF2-40B4-BE49-F238E27FC236}">
                <a16:creationId xmlns:a16="http://schemas.microsoft.com/office/drawing/2014/main" id="{808AF4A3-A947-45ED-8B29-D97369FC4105}"/>
              </a:ext>
            </a:extLst>
          </p:cNvPr>
          <p:cNvGraphicFramePr>
            <a:graphicFrameLocks/>
          </p:cNvGraphicFramePr>
          <p:nvPr>
            <p:extLst/>
          </p:nvPr>
        </p:nvGraphicFramePr>
        <p:xfrm>
          <a:off x="887189" y="3634097"/>
          <a:ext cx="4286250" cy="3124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Graf 21">
            <a:extLst>
              <a:ext uri="{FF2B5EF4-FFF2-40B4-BE49-F238E27FC236}">
                <a16:creationId xmlns:a16="http://schemas.microsoft.com/office/drawing/2014/main" id="{C8731833-658A-47A4-8223-7E1F34D7D062}"/>
              </a:ext>
            </a:extLst>
          </p:cNvPr>
          <p:cNvGraphicFramePr>
            <a:graphicFrameLocks/>
          </p:cNvGraphicFramePr>
          <p:nvPr>
            <p:extLst/>
          </p:nvPr>
        </p:nvGraphicFramePr>
        <p:xfrm>
          <a:off x="5173439" y="890897"/>
          <a:ext cx="4414838"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Graf 22">
            <a:extLst>
              <a:ext uri="{FF2B5EF4-FFF2-40B4-BE49-F238E27FC236}">
                <a16:creationId xmlns:a16="http://schemas.microsoft.com/office/drawing/2014/main" id="{B2EBAE23-4550-4233-8F5F-C738545E942C}"/>
              </a:ext>
            </a:extLst>
          </p:cNvPr>
          <p:cNvGraphicFramePr>
            <a:graphicFrameLocks/>
          </p:cNvGraphicFramePr>
          <p:nvPr>
            <p:extLst/>
          </p:nvPr>
        </p:nvGraphicFramePr>
        <p:xfrm>
          <a:off x="5173439" y="3634097"/>
          <a:ext cx="4414838" cy="3124200"/>
        </p:xfrm>
        <a:graphic>
          <a:graphicData uri="http://schemas.openxmlformats.org/drawingml/2006/chart">
            <c:chart xmlns:c="http://schemas.openxmlformats.org/drawingml/2006/chart" xmlns:r="http://schemas.openxmlformats.org/officeDocument/2006/relationships" r:id="rId7"/>
          </a:graphicData>
        </a:graphic>
      </p:graphicFrame>
      <p:sp>
        <p:nvSpPr>
          <p:cNvPr id="24" name="TextovéPole 1">
            <a:extLst>
              <a:ext uri="{FF2B5EF4-FFF2-40B4-BE49-F238E27FC236}">
                <a16:creationId xmlns:a16="http://schemas.microsoft.com/office/drawing/2014/main" id="{029EFDC5-0A42-4A35-8349-069AD81B00DA}"/>
              </a:ext>
            </a:extLst>
          </p:cNvPr>
          <p:cNvSpPr txBox="1"/>
          <p:nvPr/>
        </p:nvSpPr>
        <p:spPr>
          <a:xfrm>
            <a:off x="8288977" y="6110075"/>
            <a:ext cx="1165950" cy="533365"/>
          </a:xfrm>
          <a:prstGeom prst="rect">
            <a:avLst/>
          </a:prstGeom>
        </p:spPr>
        <p:txBody>
          <a:bodyPr wrap="squar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cs-CZ" sz="800" dirty="0">
                <a:latin typeface="Arial" pitchFamily="34" charset="0"/>
                <a:cs typeface="Arial" pitchFamily="34" charset="0"/>
              </a:rPr>
              <a:t>Zdroj dat: OŠMS KÚ </a:t>
            </a:r>
          </a:p>
          <a:p>
            <a:pPr algn="r"/>
            <a:r>
              <a:rPr lang="cs-CZ" sz="800" dirty="0">
                <a:latin typeface="Arial" pitchFamily="34" charset="0"/>
                <a:cs typeface="Arial" pitchFamily="34" charset="0"/>
              </a:rPr>
              <a:t>Plzeňského</a:t>
            </a:r>
            <a:r>
              <a:rPr lang="cs-CZ" sz="800" baseline="0" dirty="0">
                <a:latin typeface="Arial" pitchFamily="34" charset="0"/>
                <a:cs typeface="Arial" pitchFamily="34" charset="0"/>
              </a:rPr>
              <a:t> kraje</a:t>
            </a:r>
            <a:endParaRPr lang="cs-CZ" sz="800" dirty="0">
              <a:latin typeface="Arial" pitchFamily="34" charset="0"/>
              <a:cs typeface="Arial" pitchFamily="34" charset="0"/>
            </a:endParaRPr>
          </a:p>
        </p:txBody>
      </p:sp>
    </p:spTree>
    <p:extLst>
      <p:ext uri="{BB962C8B-B14F-4D97-AF65-F5344CB8AC3E}">
        <p14:creationId xmlns:p14="http://schemas.microsoft.com/office/powerpoint/2010/main" val="4209427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84F29B1-6744-4BC6-BBE2-098668CFFF4E}"/>
              </a:ext>
            </a:extLst>
          </p:cNvPr>
          <p:cNvPicPr>
            <a:picLocks noChangeAspect="1"/>
          </p:cNvPicPr>
          <p:nvPr/>
        </p:nvPicPr>
        <p:blipFill>
          <a:blip r:embed="rId3"/>
          <a:stretch>
            <a:fillRect/>
          </a:stretch>
        </p:blipFill>
        <p:spPr>
          <a:xfrm rot="5400000">
            <a:off x="-3317814" y="3317811"/>
            <a:ext cx="6876000" cy="240375"/>
          </a:xfrm>
          <a:prstGeom prst="rect">
            <a:avLst/>
          </a:prstGeom>
        </p:spPr>
      </p:pic>
      <p:pic>
        <p:nvPicPr>
          <p:cNvPr id="5" name="Obrázek 4">
            <a:extLst>
              <a:ext uri="{FF2B5EF4-FFF2-40B4-BE49-F238E27FC236}">
                <a16:creationId xmlns:a16="http://schemas.microsoft.com/office/drawing/2014/main" id="{C50A9BBD-578D-47C2-8E92-2E7D5CC24AA6}"/>
              </a:ext>
            </a:extLst>
          </p:cNvPr>
          <p:cNvPicPr>
            <a:picLocks noChangeAspect="1"/>
          </p:cNvPicPr>
          <p:nvPr/>
        </p:nvPicPr>
        <p:blipFill>
          <a:blip r:embed="rId4"/>
          <a:stretch>
            <a:fillRect/>
          </a:stretch>
        </p:blipFill>
        <p:spPr>
          <a:xfrm rot="10800000">
            <a:off x="10390909" y="-8"/>
            <a:ext cx="1810608" cy="1520049"/>
          </a:xfrm>
          <a:prstGeom prst="flowChartDelay">
            <a:avLst/>
          </a:prstGeom>
        </p:spPr>
      </p:pic>
      <p:sp>
        <p:nvSpPr>
          <p:cNvPr id="11" name="Nadpis 1">
            <a:extLst>
              <a:ext uri="{FF2B5EF4-FFF2-40B4-BE49-F238E27FC236}">
                <a16:creationId xmlns:a16="http://schemas.microsoft.com/office/drawing/2014/main" id="{511537FA-FD9E-4B2C-B281-FD35D7FF45AC}"/>
              </a:ext>
            </a:extLst>
          </p:cNvPr>
          <p:cNvSpPr txBox="1">
            <a:spLocks/>
          </p:cNvSpPr>
          <p:nvPr/>
        </p:nvSpPr>
        <p:spPr>
          <a:xfrm>
            <a:off x="887993" y="89924"/>
            <a:ext cx="8913231" cy="748276"/>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47675" indent="-447675"/>
            <a:r>
              <a:rPr lang="cs-CZ" sz="2800" b="1" dirty="0">
                <a:solidFill>
                  <a:srgbClr val="9CC016"/>
                </a:solidFill>
                <a:latin typeface="Arial" panose="020B0604020202020204" pitchFamily="34" charset="0"/>
                <a:cs typeface="Arial" panose="020B0604020202020204" pitchFamily="34" charset="0"/>
              </a:rPr>
              <a:t>Předčasné ukončení studia na SŠ v Plzeňském kraji</a:t>
            </a:r>
          </a:p>
        </p:txBody>
      </p:sp>
      <p:sp>
        <p:nvSpPr>
          <p:cNvPr id="13" name="TextovéPole 12">
            <a:extLst>
              <a:ext uri="{FF2B5EF4-FFF2-40B4-BE49-F238E27FC236}">
                <a16:creationId xmlns:a16="http://schemas.microsoft.com/office/drawing/2014/main" id="{8A201821-964E-4FED-BB1B-52F1CD1CFFD3}"/>
              </a:ext>
            </a:extLst>
          </p:cNvPr>
          <p:cNvSpPr txBox="1"/>
          <p:nvPr/>
        </p:nvSpPr>
        <p:spPr>
          <a:xfrm>
            <a:off x="830059" y="879770"/>
            <a:ext cx="6097978" cy="338554"/>
          </a:xfrm>
          <a:prstGeom prst="rect">
            <a:avLst/>
          </a:prstGeom>
          <a:noFill/>
        </p:spPr>
        <p:txBody>
          <a:bodyPr wrap="square">
            <a:spAutoFit/>
          </a:bodyPr>
          <a:lstStyle/>
          <a:p>
            <a:pPr algn="l" fontAlgn="ctr"/>
            <a:r>
              <a:rPr lang="cs-CZ" sz="1600" b="1" i="0" u="none" strike="noStrike" dirty="0">
                <a:effectLst/>
                <a:latin typeface="Arial" panose="020B0604020202020204" pitchFamily="34" charset="0"/>
              </a:rPr>
              <a:t>Střední odborné vzdělání s výučním listem (H)</a:t>
            </a:r>
          </a:p>
        </p:txBody>
      </p:sp>
      <p:graphicFrame>
        <p:nvGraphicFramePr>
          <p:cNvPr id="16" name="Objekt 15">
            <a:extLst>
              <a:ext uri="{FF2B5EF4-FFF2-40B4-BE49-F238E27FC236}">
                <a16:creationId xmlns:a16="http://schemas.microsoft.com/office/drawing/2014/main" id="{DC279B27-17D8-432F-8FCD-7C12DEF1B7E0}"/>
              </a:ext>
            </a:extLst>
          </p:cNvPr>
          <p:cNvGraphicFramePr>
            <a:graphicFrameLocks noChangeAspect="1"/>
          </p:cNvGraphicFramePr>
          <p:nvPr>
            <p:extLst/>
          </p:nvPr>
        </p:nvGraphicFramePr>
        <p:xfrm>
          <a:off x="887993" y="1259895"/>
          <a:ext cx="8673096" cy="1760509"/>
        </p:xfrm>
        <a:graphic>
          <a:graphicData uri="http://schemas.openxmlformats.org/presentationml/2006/ole">
            <mc:AlternateContent xmlns:mc="http://schemas.openxmlformats.org/markup-compatibility/2006">
              <mc:Choice xmlns:v="urn:schemas-microsoft-com:vml" Requires="v">
                <p:oleObj spid="_x0000_s1027" name="Worksheet" r:id="rId5" imgW="6381630" imgH="1295471" progId="Excel.Sheet.12">
                  <p:embed/>
                </p:oleObj>
              </mc:Choice>
              <mc:Fallback>
                <p:oleObj name="Worksheet" r:id="rId5" imgW="6381630" imgH="1295471" progId="Excel.Sheet.12">
                  <p:embed/>
                  <p:pic>
                    <p:nvPicPr>
                      <p:cNvPr id="16" name="Objekt 15">
                        <a:extLst>
                          <a:ext uri="{FF2B5EF4-FFF2-40B4-BE49-F238E27FC236}">
                            <a16:creationId xmlns:a16="http://schemas.microsoft.com/office/drawing/2014/main" id="{DC279B27-17D8-432F-8FCD-7C12DEF1B7E0}"/>
                          </a:ext>
                        </a:extLst>
                      </p:cNvPr>
                      <p:cNvPicPr/>
                      <p:nvPr/>
                    </p:nvPicPr>
                    <p:blipFill>
                      <a:blip r:embed="rId6"/>
                      <a:stretch>
                        <a:fillRect/>
                      </a:stretch>
                    </p:blipFill>
                    <p:spPr>
                      <a:xfrm>
                        <a:off x="887993" y="1259895"/>
                        <a:ext cx="8673096" cy="1760509"/>
                      </a:xfrm>
                      <a:prstGeom prst="rect">
                        <a:avLst/>
                      </a:prstGeom>
                    </p:spPr>
                  </p:pic>
                </p:oleObj>
              </mc:Fallback>
            </mc:AlternateContent>
          </a:graphicData>
        </a:graphic>
      </p:graphicFrame>
      <p:sp>
        <p:nvSpPr>
          <p:cNvPr id="12" name="TextovéPole 11">
            <a:extLst>
              <a:ext uri="{FF2B5EF4-FFF2-40B4-BE49-F238E27FC236}">
                <a16:creationId xmlns:a16="http://schemas.microsoft.com/office/drawing/2014/main" id="{A72B8F4A-0283-446B-92CA-EB197805EE23}"/>
              </a:ext>
            </a:extLst>
          </p:cNvPr>
          <p:cNvSpPr txBox="1"/>
          <p:nvPr/>
        </p:nvSpPr>
        <p:spPr>
          <a:xfrm>
            <a:off x="1050131" y="3924300"/>
            <a:ext cx="3817144" cy="1251048"/>
          </a:xfrm>
          <a:prstGeom prst="rect">
            <a:avLst/>
          </a:prstGeom>
          <a:noFill/>
        </p:spPr>
        <p:txBody>
          <a:bodyPr wrap="square" rtlCol="0">
            <a:spAutoFit/>
          </a:bodyPr>
          <a:lstStyle>
            <a:defPPr>
              <a:defRPr lang="cs-CZ"/>
            </a:defPPr>
            <a:lvl1pPr marL="285750" indent="-285750">
              <a:lnSpc>
                <a:spcPct val="130000"/>
              </a:lnSpc>
              <a:buBlip>
                <a:blip r:embed="rId7"/>
              </a:buBlip>
              <a:defRPr sz="2000">
                <a:latin typeface="Arial" panose="020B0604020202020204" pitchFamily="34" charset="0"/>
                <a:cs typeface="Arial" panose="020B0604020202020204" pitchFamily="34" charset="0"/>
              </a:defRPr>
            </a:lvl1pPr>
          </a:lstStyle>
          <a:p>
            <a:r>
              <a:rPr lang="cs-CZ" dirty="0"/>
              <a:t>Kadeřník	           40,3</a:t>
            </a:r>
          </a:p>
          <a:p>
            <a:r>
              <a:rPr lang="cs-CZ" dirty="0"/>
              <a:t>Zedník	           39,7</a:t>
            </a:r>
          </a:p>
          <a:p>
            <a:r>
              <a:rPr lang="cs-CZ" dirty="0"/>
              <a:t>Kuchař – číšník        36,4</a:t>
            </a:r>
          </a:p>
        </p:txBody>
      </p:sp>
      <p:sp>
        <p:nvSpPr>
          <p:cNvPr id="14" name="TextovéPole 13">
            <a:extLst>
              <a:ext uri="{FF2B5EF4-FFF2-40B4-BE49-F238E27FC236}">
                <a16:creationId xmlns:a16="http://schemas.microsoft.com/office/drawing/2014/main" id="{B8EBD6E4-AFF3-42A3-8428-1560A50DF8C5}"/>
              </a:ext>
            </a:extLst>
          </p:cNvPr>
          <p:cNvSpPr txBox="1"/>
          <p:nvPr/>
        </p:nvSpPr>
        <p:spPr>
          <a:xfrm>
            <a:off x="5015044" y="3933298"/>
            <a:ext cx="6100762" cy="850939"/>
          </a:xfrm>
          <a:prstGeom prst="rect">
            <a:avLst/>
          </a:prstGeom>
          <a:noFill/>
        </p:spPr>
        <p:txBody>
          <a:bodyPr wrap="square" rtlCol="0">
            <a:spAutoFit/>
          </a:bodyPr>
          <a:lstStyle>
            <a:defPPr>
              <a:defRPr lang="cs-CZ"/>
            </a:defPPr>
            <a:lvl1pPr marL="285750" indent="-285750">
              <a:lnSpc>
                <a:spcPct val="130000"/>
              </a:lnSpc>
              <a:buBlip>
                <a:blip r:embed="rId7"/>
              </a:buBlip>
              <a:defRPr sz="2000">
                <a:latin typeface="Arial" panose="020B0604020202020204" pitchFamily="34" charset="0"/>
                <a:cs typeface="Arial" panose="020B0604020202020204" pitchFamily="34" charset="0"/>
              </a:defRPr>
            </a:lvl1pPr>
          </a:lstStyle>
          <a:p>
            <a:r>
              <a:rPr lang="cs-CZ" dirty="0"/>
              <a:t>Elektrikář – silnoproud      5,1</a:t>
            </a:r>
          </a:p>
          <a:p>
            <a:r>
              <a:rPr lang="cs-CZ" dirty="0"/>
              <a:t>Obráběč kovů	       6,8</a:t>
            </a:r>
          </a:p>
        </p:txBody>
      </p:sp>
    </p:spTree>
    <p:extLst>
      <p:ext uri="{BB962C8B-B14F-4D97-AF65-F5344CB8AC3E}">
        <p14:creationId xmlns:p14="http://schemas.microsoft.com/office/powerpoint/2010/main" val="482576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84F29B1-6744-4BC6-BBE2-098668CFFF4E}"/>
              </a:ext>
            </a:extLst>
          </p:cNvPr>
          <p:cNvPicPr>
            <a:picLocks noChangeAspect="1"/>
          </p:cNvPicPr>
          <p:nvPr/>
        </p:nvPicPr>
        <p:blipFill>
          <a:blip r:embed="rId3"/>
          <a:stretch>
            <a:fillRect/>
          </a:stretch>
        </p:blipFill>
        <p:spPr>
          <a:xfrm rot="5400000">
            <a:off x="-3317814" y="3317811"/>
            <a:ext cx="6876000" cy="240375"/>
          </a:xfrm>
          <a:prstGeom prst="rect">
            <a:avLst/>
          </a:prstGeom>
        </p:spPr>
      </p:pic>
      <p:pic>
        <p:nvPicPr>
          <p:cNvPr id="5" name="Obrázek 4">
            <a:extLst>
              <a:ext uri="{FF2B5EF4-FFF2-40B4-BE49-F238E27FC236}">
                <a16:creationId xmlns:a16="http://schemas.microsoft.com/office/drawing/2014/main" id="{C50A9BBD-578D-47C2-8E92-2E7D5CC24AA6}"/>
              </a:ext>
            </a:extLst>
          </p:cNvPr>
          <p:cNvPicPr>
            <a:picLocks noChangeAspect="1"/>
          </p:cNvPicPr>
          <p:nvPr/>
        </p:nvPicPr>
        <p:blipFill>
          <a:blip r:embed="rId4"/>
          <a:stretch>
            <a:fillRect/>
          </a:stretch>
        </p:blipFill>
        <p:spPr>
          <a:xfrm rot="10800000">
            <a:off x="10390909" y="-8"/>
            <a:ext cx="1810608" cy="1520049"/>
          </a:xfrm>
          <a:prstGeom prst="flowChartDelay">
            <a:avLst/>
          </a:prstGeom>
        </p:spPr>
      </p:pic>
      <p:sp>
        <p:nvSpPr>
          <p:cNvPr id="11" name="Nadpis 1">
            <a:extLst>
              <a:ext uri="{FF2B5EF4-FFF2-40B4-BE49-F238E27FC236}">
                <a16:creationId xmlns:a16="http://schemas.microsoft.com/office/drawing/2014/main" id="{511537FA-FD9E-4B2C-B281-FD35D7FF45AC}"/>
              </a:ext>
            </a:extLst>
          </p:cNvPr>
          <p:cNvSpPr txBox="1">
            <a:spLocks/>
          </p:cNvSpPr>
          <p:nvPr/>
        </p:nvSpPr>
        <p:spPr>
          <a:xfrm>
            <a:off x="887993" y="89924"/>
            <a:ext cx="8913231" cy="748276"/>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47675" indent="-447675"/>
            <a:r>
              <a:rPr lang="cs-CZ" sz="2800" b="1" dirty="0">
                <a:solidFill>
                  <a:srgbClr val="9CC016"/>
                </a:solidFill>
                <a:latin typeface="Arial" panose="020B0604020202020204" pitchFamily="34" charset="0"/>
                <a:cs typeface="Arial" panose="020B0604020202020204" pitchFamily="34" charset="0"/>
              </a:rPr>
              <a:t>Předčasné ukončení studia na SŠ v Plzeňském kraji</a:t>
            </a:r>
          </a:p>
        </p:txBody>
      </p:sp>
      <p:graphicFrame>
        <p:nvGraphicFramePr>
          <p:cNvPr id="18" name="Objekt 17">
            <a:extLst>
              <a:ext uri="{FF2B5EF4-FFF2-40B4-BE49-F238E27FC236}">
                <a16:creationId xmlns:a16="http://schemas.microsoft.com/office/drawing/2014/main" id="{312EEDFF-4824-439A-8764-01EBEB30FBFF}"/>
              </a:ext>
            </a:extLst>
          </p:cNvPr>
          <p:cNvGraphicFramePr>
            <a:graphicFrameLocks noChangeAspect="1"/>
          </p:cNvGraphicFramePr>
          <p:nvPr>
            <p:extLst/>
          </p:nvPr>
        </p:nvGraphicFramePr>
        <p:xfrm>
          <a:off x="908832" y="1353662"/>
          <a:ext cx="8755683" cy="1799113"/>
        </p:xfrm>
        <a:graphic>
          <a:graphicData uri="http://schemas.openxmlformats.org/presentationml/2006/ole">
            <mc:AlternateContent xmlns:mc="http://schemas.openxmlformats.org/markup-compatibility/2006">
              <mc:Choice xmlns:v="urn:schemas-microsoft-com:vml" Requires="v">
                <p:oleObj spid="_x0000_s2051" name="Worksheet" r:id="rId5" imgW="6953274" imgH="1428665" progId="Excel.Sheet.12">
                  <p:embed/>
                </p:oleObj>
              </mc:Choice>
              <mc:Fallback>
                <p:oleObj name="Worksheet" r:id="rId5" imgW="6953274" imgH="1428665" progId="Excel.Sheet.12">
                  <p:embed/>
                  <p:pic>
                    <p:nvPicPr>
                      <p:cNvPr id="18" name="Objekt 17">
                        <a:extLst>
                          <a:ext uri="{FF2B5EF4-FFF2-40B4-BE49-F238E27FC236}">
                            <a16:creationId xmlns:a16="http://schemas.microsoft.com/office/drawing/2014/main" id="{312EEDFF-4824-439A-8764-01EBEB30FBFF}"/>
                          </a:ext>
                        </a:extLst>
                      </p:cNvPr>
                      <p:cNvPicPr/>
                      <p:nvPr/>
                    </p:nvPicPr>
                    <p:blipFill>
                      <a:blip r:embed="rId6"/>
                      <a:stretch>
                        <a:fillRect/>
                      </a:stretch>
                    </p:blipFill>
                    <p:spPr>
                      <a:xfrm>
                        <a:off x="908832" y="1353662"/>
                        <a:ext cx="8755683" cy="1799113"/>
                      </a:xfrm>
                      <a:prstGeom prst="rect">
                        <a:avLst/>
                      </a:prstGeom>
                    </p:spPr>
                  </p:pic>
                </p:oleObj>
              </mc:Fallback>
            </mc:AlternateContent>
          </a:graphicData>
        </a:graphic>
      </p:graphicFrame>
      <p:sp>
        <p:nvSpPr>
          <p:cNvPr id="20" name="TextovéPole 19">
            <a:extLst>
              <a:ext uri="{FF2B5EF4-FFF2-40B4-BE49-F238E27FC236}">
                <a16:creationId xmlns:a16="http://schemas.microsoft.com/office/drawing/2014/main" id="{F9B3F1E1-A184-45A2-BE72-0367E66FEB63}"/>
              </a:ext>
            </a:extLst>
          </p:cNvPr>
          <p:cNvSpPr txBox="1"/>
          <p:nvPr/>
        </p:nvSpPr>
        <p:spPr>
          <a:xfrm>
            <a:off x="850897" y="1086358"/>
            <a:ext cx="6097978" cy="338554"/>
          </a:xfrm>
          <a:prstGeom prst="rect">
            <a:avLst/>
          </a:prstGeom>
          <a:noFill/>
        </p:spPr>
        <p:txBody>
          <a:bodyPr wrap="square">
            <a:spAutoFit/>
          </a:bodyPr>
          <a:lstStyle/>
          <a:p>
            <a:pPr algn="l" fontAlgn="ctr"/>
            <a:r>
              <a:rPr lang="cs-CZ" sz="1600" b="1" i="0" u="none" strike="noStrike" dirty="0">
                <a:effectLst/>
                <a:latin typeface="Arial" panose="020B0604020202020204" pitchFamily="34" charset="0"/>
              </a:rPr>
              <a:t>Střední odborné vzdělání s maturitou a výcvikem (L0)</a:t>
            </a:r>
          </a:p>
        </p:txBody>
      </p:sp>
      <p:sp>
        <p:nvSpPr>
          <p:cNvPr id="12" name="TextovéPole 11">
            <a:extLst>
              <a:ext uri="{FF2B5EF4-FFF2-40B4-BE49-F238E27FC236}">
                <a16:creationId xmlns:a16="http://schemas.microsoft.com/office/drawing/2014/main" id="{9665BE52-EA6C-499C-860C-A54E0CD501F9}"/>
              </a:ext>
            </a:extLst>
          </p:cNvPr>
          <p:cNvSpPr txBox="1"/>
          <p:nvPr/>
        </p:nvSpPr>
        <p:spPr>
          <a:xfrm>
            <a:off x="1050131" y="3924300"/>
            <a:ext cx="4598194" cy="1651158"/>
          </a:xfrm>
          <a:prstGeom prst="rect">
            <a:avLst/>
          </a:prstGeom>
          <a:noFill/>
        </p:spPr>
        <p:txBody>
          <a:bodyPr wrap="square" rtlCol="0">
            <a:spAutoFit/>
          </a:bodyPr>
          <a:lstStyle>
            <a:defPPr>
              <a:defRPr lang="cs-CZ"/>
            </a:defPPr>
            <a:lvl1pPr marL="285750" indent="-285750">
              <a:lnSpc>
                <a:spcPct val="130000"/>
              </a:lnSpc>
              <a:buBlip>
                <a:blip r:embed="rId7"/>
              </a:buBlip>
              <a:defRPr sz="2000">
                <a:latin typeface="Arial" panose="020B0604020202020204" pitchFamily="34" charset="0"/>
                <a:cs typeface="Arial" panose="020B0604020202020204" pitchFamily="34" charset="0"/>
              </a:defRPr>
            </a:lvl1pPr>
          </a:lstStyle>
          <a:p>
            <a:r>
              <a:rPr lang="cs-CZ" dirty="0"/>
              <a:t>Uměleckořemeslné zpracování kamene a keramiky    63,6</a:t>
            </a:r>
          </a:p>
          <a:p>
            <a:r>
              <a:rPr lang="cs-CZ" dirty="0"/>
              <a:t>Kosmetické služby	58,3</a:t>
            </a:r>
          </a:p>
          <a:p>
            <a:r>
              <a:rPr lang="cs-CZ" dirty="0"/>
              <a:t>Gastronomie          	57,5</a:t>
            </a:r>
          </a:p>
        </p:txBody>
      </p:sp>
      <p:sp>
        <p:nvSpPr>
          <p:cNvPr id="15" name="TextovéPole 14">
            <a:extLst>
              <a:ext uri="{FF2B5EF4-FFF2-40B4-BE49-F238E27FC236}">
                <a16:creationId xmlns:a16="http://schemas.microsoft.com/office/drawing/2014/main" id="{549B1EB8-9930-4FC2-98F7-EF379F97B8AC}"/>
              </a:ext>
            </a:extLst>
          </p:cNvPr>
          <p:cNvSpPr txBox="1"/>
          <p:nvPr/>
        </p:nvSpPr>
        <p:spPr>
          <a:xfrm>
            <a:off x="6358325" y="4022646"/>
            <a:ext cx="5843192" cy="1251048"/>
          </a:xfrm>
          <a:prstGeom prst="rect">
            <a:avLst/>
          </a:prstGeom>
          <a:noFill/>
        </p:spPr>
        <p:txBody>
          <a:bodyPr wrap="square" rtlCol="0">
            <a:spAutoFit/>
          </a:bodyPr>
          <a:lstStyle>
            <a:defPPr>
              <a:defRPr lang="cs-CZ"/>
            </a:defPPr>
            <a:lvl1pPr marL="285750" indent="-285750">
              <a:lnSpc>
                <a:spcPct val="130000"/>
              </a:lnSpc>
              <a:buBlip>
                <a:blip r:embed="rId7"/>
              </a:buBlip>
              <a:defRPr sz="2000">
                <a:latin typeface="Arial" panose="020B0604020202020204" pitchFamily="34" charset="0"/>
                <a:cs typeface="Arial" panose="020B0604020202020204" pitchFamily="34" charset="0"/>
              </a:defRPr>
            </a:lvl1pPr>
          </a:lstStyle>
          <a:p>
            <a:r>
              <a:rPr lang="cs-CZ" dirty="0"/>
              <a:t>Uměleckořemeslné zpracování dřeva   31,0</a:t>
            </a:r>
          </a:p>
          <a:p>
            <a:r>
              <a:rPr lang="cs-CZ" dirty="0"/>
              <a:t>Mechanik seřizovač	30,1</a:t>
            </a:r>
          </a:p>
          <a:p>
            <a:r>
              <a:rPr lang="cs-CZ" dirty="0" err="1"/>
              <a:t>Autotronik</a:t>
            </a:r>
            <a:r>
              <a:rPr lang="cs-CZ" dirty="0"/>
              <a:t>	  26,5</a:t>
            </a:r>
          </a:p>
        </p:txBody>
      </p:sp>
    </p:spTree>
    <p:extLst>
      <p:ext uri="{BB962C8B-B14F-4D97-AF65-F5344CB8AC3E}">
        <p14:creationId xmlns:p14="http://schemas.microsoft.com/office/powerpoint/2010/main" val="4219153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84F29B1-6744-4BC6-BBE2-098668CFFF4E}"/>
              </a:ext>
            </a:extLst>
          </p:cNvPr>
          <p:cNvPicPr>
            <a:picLocks noChangeAspect="1"/>
          </p:cNvPicPr>
          <p:nvPr/>
        </p:nvPicPr>
        <p:blipFill>
          <a:blip r:embed="rId3"/>
          <a:stretch>
            <a:fillRect/>
          </a:stretch>
        </p:blipFill>
        <p:spPr>
          <a:xfrm rot="5400000">
            <a:off x="-3317814" y="3317811"/>
            <a:ext cx="6876000" cy="240375"/>
          </a:xfrm>
          <a:prstGeom prst="rect">
            <a:avLst/>
          </a:prstGeom>
        </p:spPr>
      </p:pic>
      <p:pic>
        <p:nvPicPr>
          <p:cNvPr id="5" name="Obrázek 4">
            <a:extLst>
              <a:ext uri="{FF2B5EF4-FFF2-40B4-BE49-F238E27FC236}">
                <a16:creationId xmlns:a16="http://schemas.microsoft.com/office/drawing/2014/main" id="{C50A9BBD-578D-47C2-8E92-2E7D5CC24AA6}"/>
              </a:ext>
            </a:extLst>
          </p:cNvPr>
          <p:cNvPicPr>
            <a:picLocks noChangeAspect="1"/>
          </p:cNvPicPr>
          <p:nvPr/>
        </p:nvPicPr>
        <p:blipFill>
          <a:blip r:embed="rId4"/>
          <a:stretch>
            <a:fillRect/>
          </a:stretch>
        </p:blipFill>
        <p:spPr>
          <a:xfrm rot="10800000">
            <a:off x="10390909" y="-8"/>
            <a:ext cx="1810608" cy="1520049"/>
          </a:xfrm>
          <a:prstGeom prst="flowChartDelay">
            <a:avLst/>
          </a:prstGeom>
        </p:spPr>
      </p:pic>
      <p:sp>
        <p:nvSpPr>
          <p:cNvPr id="11" name="Nadpis 1">
            <a:extLst>
              <a:ext uri="{FF2B5EF4-FFF2-40B4-BE49-F238E27FC236}">
                <a16:creationId xmlns:a16="http://schemas.microsoft.com/office/drawing/2014/main" id="{511537FA-FD9E-4B2C-B281-FD35D7FF45AC}"/>
              </a:ext>
            </a:extLst>
          </p:cNvPr>
          <p:cNvSpPr txBox="1">
            <a:spLocks/>
          </p:cNvSpPr>
          <p:nvPr/>
        </p:nvSpPr>
        <p:spPr>
          <a:xfrm>
            <a:off x="887993" y="89924"/>
            <a:ext cx="8913231" cy="748276"/>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47675" indent="-447675"/>
            <a:r>
              <a:rPr lang="cs-CZ" sz="2800" b="1" dirty="0">
                <a:solidFill>
                  <a:srgbClr val="9CC016"/>
                </a:solidFill>
                <a:latin typeface="Arial" panose="020B0604020202020204" pitchFamily="34" charset="0"/>
                <a:cs typeface="Arial" panose="020B0604020202020204" pitchFamily="34" charset="0"/>
              </a:rPr>
              <a:t>Předčasné ukončení studia na SŠ v Plzeňském kraji</a:t>
            </a:r>
          </a:p>
        </p:txBody>
      </p:sp>
      <p:graphicFrame>
        <p:nvGraphicFramePr>
          <p:cNvPr id="17" name="Objekt 16">
            <a:extLst>
              <a:ext uri="{FF2B5EF4-FFF2-40B4-BE49-F238E27FC236}">
                <a16:creationId xmlns:a16="http://schemas.microsoft.com/office/drawing/2014/main" id="{5FA2F57B-2892-4C6B-B38F-42CC1E731E35}"/>
              </a:ext>
            </a:extLst>
          </p:cNvPr>
          <p:cNvGraphicFramePr>
            <a:graphicFrameLocks noChangeAspect="1"/>
          </p:cNvGraphicFramePr>
          <p:nvPr>
            <p:extLst/>
          </p:nvPr>
        </p:nvGraphicFramePr>
        <p:xfrm>
          <a:off x="887993" y="1264607"/>
          <a:ext cx="8697698" cy="1799113"/>
        </p:xfrm>
        <a:graphic>
          <a:graphicData uri="http://schemas.openxmlformats.org/presentationml/2006/ole">
            <mc:AlternateContent xmlns:mc="http://schemas.openxmlformats.org/markup-compatibility/2006">
              <mc:Choice xmlns:v="urn:schemas-microsoft-com:vml" Requires="v">
                <p:oleObj spid="_x0000_s3075" name="Worksheet" r:id="rId5" imgW="6953274" imgH="1438261" progId="Excel.Sheet.12">
                  <p:embed/>
                </p:oleObj>
              </mc:Choice>
              <mc:Fallback>
                <p:oleObj name="Worksheet" r:id="rId5" imgW="6953274" imgH="1438261" progId="Excel.Sheet.12">
                  <p:embed/>
                  <p:pic>
                    <p:nvPicPr>
                      <p:cNvPr id="17" name="Objekt 16">
                        <a:extLst>
                          <a:ext uri="{FF2B5EF4-FFF2-40B4-BE49-F238E27FC236}">
                            <a16:creationId xmlns:a16="http://schemas.microsoft.com/office/drawing/2014/main" id="{5FA2F57B-2892-4C6B-B38F-42CC1E731E35}"/>
                          </a:ext>
                        </a:extLst>
                      </p:cNvPr>
                      <p:cNvPicPr/>
                      <p:nvPr/>
                    </p:nvPicPr>
                    <p:blipFill>
                      <a:blip r:embed="rId6"/>
                      <a:stretch>
                        <a:fillRect/>
                      </a:stretch>
                    </p:blipFill>
                    <p:spPr>
                      <a:xfrm>
                        <a:off x="887993" y="1264607"/>
                        <a:ext cx="8697698" cy="1799113"/>
                      </a:xfrm>
                      <a:prstGeom prst="rect">
                        <a:avLst/>
                      </a:prstGeom>
                    </p:spPr>
                  </p:pic>
                </p:oleObj>
              </mc:Fallback>
            </mc:AlternateContent>
          </a:graphicData>
        </a:graphic>
      </p:graphicFrame>
      <p:sp>
        <p:nvSpPr>
          <p:cNvPr id="19" name="TextovéPole 18">
            <a:extLst>
              <a:ext uri="{FF2B5EF4-FFF2-40B4-BE49-F238E27FC236}">
                <a16:creationId xmlns:a16="http://schemas.microsoft.com/office/drawing/2014/main" id="{18ECD3E6-FD3E-40EB-878E-D2BEE6D046FD}"/>
              </a:ext>
            </a:extLst>
          </p:cNvPr>
          <p:cNvSpPr txBox="1"/>
          <p:nvPr/>
        </p:nvSpPr>
        <p:spPr>
          <a:xfrm>
            <a:off x="830058" y="992899"/>
            <a:ext cx="6097978" cy="338554"/>
          </a:xfrm>
          <a:prstGeom prst="rect">
            <a:avLst/>
          </a:prstGeom>
          <a:noFill/>
        </p:spPr>
        <p:txBody>
          <a:bodyPr wrap="square">
            <a:spAutoFit/>
          </a:bodyPr>
          <a:lstStyle/>
          <a:p>
            <a:pPr algn="l" fontAlgn="ctr"/>
            <a:r>
              <a:rPr lang="cs-CZ" sz="1600" b="1" i="0" u="none" strike="noStrike" dirty="0">
                <a:effectLst/>
                <a:latin typeface="Arial" panose="020B0604020202020204" pitchFamily="34" charset="0"/>
              </a:rPr>
              <a:t>Střední odborné vzdělání s maturitou bez výcviku (M)</a:t>
            </a:r>
          </a:p>
        </p:txBody>
      </p:sp>
      <p:sp>
        <p:nvSpPr>
          <p:cNvPr id="12" name="TextovéPole 11">
            <a:extLst>
              <a:ext uri="{FF2B5EF4-FFF2-40B4-BE49-F238E27FC236}">
                <a16:creationId xmlns:a16="http://schemas.microsoft.com/office/drawing/2014/main" id="{283C1AA6-FC73-4F82-8D46-0036CE6771CB}"/>
              </a:ext>
            </a:extLst>
          </p:cNvPr>
          <p:cNvSpPr txBox="1"/>
          <p:nvPr/>
        </p:nvSpPr>
        <p:spPr>
          <a:xfrm>
            <a:off x="1050131" y="3924300"/>
            <a:ext cx="3817144" cy="1251048"/>
          </a:xfrm>
          <a:prstGeom prst="rect">
            <a:avLst/>
          </a:prstGeom>
          <a:noFill/>
        </p:spPr>
        <p:txBody>
          <a:bodyPr wrap="square" rtlCol="0">
            <a:spAutoFit/>
          </a:bodyPr>
          <a:lstStyle>
            <a:defPPr>
              <a:defRPr lang="cs-CZ"/>
            </a:defPPr>
            <a:lvl1pPr marL="285750" indent="-285750">
              <a:lnSpc>
                <a:spcPct val="130000"/>
              </a:lnSpc>
              <a:buBlip>
                <a:blip r:embed="rId7"/>
              </a:buBlip>
              <a:defRPr sz="2000">
                <a:latin typeface="Arial" panose="020B0604020202020204" pitchFamily="34" charset="0"/>
                <a:cs typeface="Arial" panose="020B0604020202020204" pitchFamily="34" charset="0"/>
              </a:defRPr>
            </a:lvl1pPr>
          </a:lstStyle>
          <a:p>
            <a:r>
              <a:rPr lang="cs-CZ" dirty="0"/>
              <a:t>Dopravní prostředky	55,2</a:t>
            </a:r>
          </a:p>
          <a:p>
            <a:r>
              <a:rPr lang="cs-CZ" dirty="0"/>
              <a:t>Sociální činnost	47,9</a:t>
            </a:r>
          </a:p>
          <a:p>
            <a:r>
              <a:rPr lang="cs-CZ" dirty="0"/>
              <a:t>Cestovní ruch	46,9</a:t>
            </a:r>
          </a:p>
        </p:txBody>
      </p:sp>
      <p:sp>
        <p:nvSpPr>
          <p:cNvPr id="15" name="TextovéPole 14">
            <a:extLst>
              <a:ext uri="{FF2B5EF4-FFF2-40B4-BE49-F238E27FC236}">
                <a16:creationId xmlns:a16="http://schemas.microsoft.com/office/drawing/2014/main" id="{13726EDA-86BB-41A2-937D-E7F4A9282B79}"/>
              </a:ext>
            </a:extLst>
          </p:cNvPr>
          <p:cNvSpPr txBox="1"/>
          <p:nvPr/>
        </p:nvSpPr>
        <p:spPr>
          <a:xfrm>
            <a:off x="6214757" y="3924300"/>
            <a:ext cx="4090856" cy="1251048"/>
          </a:xfrm>
          <a:prstGeom prst="rect">
            <a:avLst/>
          </a:prstGeom>
          <a:noFill/>
        </p:spPr>
        <p:txBody>
          <a:bodyPr wrap="square" rtlCol="0">
            <a:spAutoFit/>
          </a:bodyPr>
          <a:lstStyle>
            <a:defPPr>
              <a:defRPr lang="cs-CZ"/>
            </a:defPPr>
            <a:lvl1pPr marL="285750" indent="-285750">
              <a:lnSpc>
                <a:spcPct val="130000"/>
              </a:lnSpc>
              <a:buBlip>
                <a:blip r:embed="rId7"/>
              </a:buBlip>
              <a:defRPr sz="2000">
                <a:latin typeface="Arial" panose="020B0604020202020204" pitchFamily="34" charset="0"/>
                <a:cs typeface="Arial" panose="020B0604020202020204" pitchFamily="34" charset="0"/>
              </a:defRPr>
            </a:lvl1pPr>
          </a:lstStyle>
          <a:p>
            <a:r>
              <a:rPr lang="cs-CZ" dirty="0"/>
              <a:t>Strojírenství                20,4</a:t>
            </a:r>
          </a:p>
          <a:p>
            <a:r>
              <a:rPr lang="cs-CZ" dirty="0"/>
              <a:t>Obchodní akademie	10,3</a:t>
            </a:r>
          </a:p>
          <a:p>
            <a:r>
              <a:rPr lang="cs-CZ" dirty="0"/>
              <a:t>Ekonomické lyceum	  9,0</a:t>
            </a:r>
          </a:p>
        </p:txBody>
      </p:sp>
    </p:spTree>
    <p:extLst>
      <p:ext uri="{BB962C8B-B14F-4D97-AF65-F5344CB8AC3E}">
        <p14:creationId xmlns:p14="http://schemas.microsoft.com/office/powerpoint/2010/main" val="28298686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0DE185CC-7868-43CD-9427-DE1039D7FC82}"/>
              </a:ext>
            </a:extLst>
          </p:cNvPr>
          <p:cNvSpPr txBox="1">
            <a:spLocks/>
          </p:cNvSpPr>
          <p:nvPr/>
        </p:nvSpPr>
        <p:spPr>
          <a:xfrm>
            <a:off x="899870" y="0"/>
            <a:ext cx="9312910" cy="1046933"/>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47675" indent="-447675"/>
            <a:r>
              <a:rPr lang="pt-BR" sz="3400" b="1" dirty="0">
                <a:solidFill>
                  <a:srgbClr val="9CC016"/>
                </a:solidFill>
                <a:latin typeface="Arial" panose="020B0604020202020204" pitchFamily="34" charset="0"/>
                <a:cs typeface="Arial" panose="020B0604020202020204" pitchFamily="34" charset="0"/>
              </a:rPr>
              <a:t>Podíl cizinců ve školách v Plzeňském kraji</a:t>
            </a:r>
          </a:p>
        </p:txBody>
      </p:sp>
      <p:sp>
        <p:nvSpPr>
          <p:cNvPr id="8" name="TextovéPole 7">
            <a:extLst>
              <a:ext uri="{FF2B5EF4-FFF2-40B4-BE49-F238E27FC236}">
                <a16:creationId xmlns:a16="http://schemas.microsoft.com/office/drawing/2014/main" id="{C239230C-8A25-44B7-8799-E39BF2EC3B71}"/>
              </a:ext>
            </a:extLst>
          </p:cNvPr>
          <p:cNvSpPr txBox="1"/>
          <p:nvPr/>
        </p:nvSpPr>
        <p:spPr>
          <a:xfrm>
            <a:off x="8496065" y="2418700"/>
            <a:ext cx="3189255" cy="1092607"/>
          </a:xfrm>
          <a:prstGeom prst="rect">
            <a:avLst/>
          </a:prstGeom>
          <a:noFill/>
        </p:spPr>
        <p:txBody>
          <a:bodyPr wrap="square" rtlCol="0">
            <a:spAutoFit/>
          </a:bodyPr>
          <a:lstStyle>
            <a:defPPr>
              <a:defRPr lang="cs-CZ"/>
            </a:defPPr>
            <a:lvl1pPr marL="285750" indent="-285750">
              <a:lnSpc>
                <a:spcPct val="130000"/>
              </a:lnSpc>
              <a:buBlip>
                <a:blip r:embed="rId2"/>
              </a:buBlip>
              <a:defRPr>
                <a:latin typeface="Arial" panose="020B0604020202020204" pitchFamily="34" charset="0"/>
                <a:cs typeface="Arial" panose="020B0604020202020204" pitchFamily="34" charset="0"/>
              </a:defRPr>
            </a:lvl1pPr>
          </a:lstStyle>
          <a:p>
            <a:pPr>
              <a:lnSpc>
                <a:spcPct val="100000"/>
              </a:lnSpc>
            </a:pPr>
            <a:r>
              <a:rPr lang="cs-CZ" sz="2000" dirty="0"/>
              <a:t>MŠ a SŠ 3. místo v mezikrajském srovnání</a:t>
            </a:r>
          </a:p>
          <a:p>
            <a:pPr>
              <a:lnSpc>
                <a:spcPct val="100000"/>
              </a:lnSpc>
              <a:spcBef>
                <a:spcPts val="600"/>
              </a:spcBef>
            </a:pPr>
            <a:r>
              <a:rPr lang="cs-CZ" sz="2000" dirty="0"/>
              <a:t>ZŠ 2. místo</a:t>
            </a:r>
          </a:p>
        </p:txBody>
      </p:sp>
      <p:pic>
        <p:nvPicPr>
          <p:cNvPr id="3" name="Obrázek 2">
            <a:extLst>
              <a:ext uri="{FF2B5EF4-FFF2-40B4-BE49-F238E27FC236}">
                <a16:creationId xmlns:a16="http://schemas.microsoft.com/office/drawing/2014/main" id="{054F006D-3FB5-42B5-826E-711FC94EEC52}"/>
              </a:ext>
            </a:extLst>
          </p:cNvPr>
          <p:cNvPicPr>
            <a:picLocks noChangeAspect="1"/>
          </p:cNvPicPr>
          <p:nvPr/>
        </p:nvPicPr>
        <p:blipFill>
          <a:blip r:embed="rId3"/>
          <a:stretch>
            <a:fillRect/>
          </a:stretch>
        </p:blipFill>
        <p:spPr>
          <a:xfrm rot="5400000">
            <a:off x="-3317814" y="3317811"/>
            <a:ext cx="6876000" cy="240375"/>
          </a:xfrm>
          <a:prstGeom prst="rect">
            <a:avLst/>
          </a:prstGeom>
        </p:spPr>
      </p:pic>
      <p:pic>
        <p:nvPicPr>
          <p:cNvPr id="5" name="Obrázek 4">
            <a:extLst>
              <a:ext uri="{FF2B5EF4-FFF2-40B4-BE49-F238E27FC236}">
                <a16:creationId xmlns:a16="http://schemas.microsoft.com/office/drawing/2014/main" id="{8A42DC74-24B9-43EF-9C95-E075F401C18E}"/>
              </a:ext>
            </a:extLst>
          </p:cNvPr>
          <p:cNvPicPr>
            <a:picLocks noChangeAspect="1"/>
          </p:cNvPicPr>
          <p:nvPr/>
        </p:nvPicPr>
        <p:blipFill>
          <a:blip r:embed="rId4"/>
          <a:stretch>
            <a:fillRect/>
          </a:stretch>
        </p:blipFill>
        <p:spPr>
          <a:xfrm rot="10800000">
            <a:off x="10390909" y="-8"/>
            <a:ext cx="1810608" cy="1520049"/>
          </a:xfrm>
          <a:prstGeom prst="flowChartDelay">
            <a:avLst/>
          </a:prstGeom>
        </p:spPr>
      </p:pic>
      <p:graphicFrame>
        <p:nvGraphicFramePr>
          <p:cNvPr id="6" name="Tabulka 5">
            <a:extLst>
              <a:ext uri="{FF2B5EF4-FFF2-40B4-BE49-F238E27FC236}">
                <a16:creationId xmlns:a16="http://schemas.microsoft.com/office/drawing/2014/main" id="{ABA3D84C-548A-4FDA-AAE7-46C92F7E17FB}"/>
              </a:ext>
            </a:extLst>
          </p:cNvPr>
          <p:cNvGraphicFramePr>
            <a:graphicFrameLocks noGrp="1"/>
          </p:cNvGraphicFramePr>
          <p:nvPr>
            <p:extLst/>
          </p:nvPr>
        </p:nvGraphicFramePr>
        <p:xfrm>
          <a:off x="976061" y="3127835"/>
          <a:ext cx="6673763" cy="1287532"/>
        </p:xfrm>
        <a:graphic>
          <a:graphicData uri="http://schemas.openxmlformats.org/drawingml/2006/table">
            <a:tbl>
              <a:tblPr/>
              <a:tblGrid>
                <a:gridCol w="1519233">
                  <a:extLst>
                    <a:ext uri="{9D8B030D-6E8A-4147-A177-3AD203B41FA5}">
                      <a16:colId xmlns:a16="http://schemas.microsoft.com/office/drawing/2014/main" val="3181962061"/>
                    </a:ext>
                  </a:extLst>
                </a:gridCol>
                <a:gridCol w="515453">
                  <a:extLst>
                    <a:ext uri="{9D8B030D-6E8A-4147-A177-3AD203B41FA5}">
                      <a16:colId xmlns:a16="http://schemas.microsoft.com/office/drawing/2014/main" val="3796639058"/>
                    </a:ext>
                  </a:extLst>
                </a:gridCol>
                <a:gridCol w="515453">
                  <a:extLst>
                    <a:ext uri="{9D8B030D-6E8A-4147-A177-3AD203B41FA5}">
                      <a16:colId xmlns:a16="http://schemas.microsoft.com/office/drawing/2014/main" val="2544236429"/>
                    </a:ext>
                  </a:extLst>
                </a:gridCol>
                <a:gridCol w="515453">
                  <a:extLst>
                    <a:ext uri="{9D8B030D-6E8A-4147-A177-3AD203B41FA5}">
                      <a16:colId xmlns:a16="http://schemas.microsoft.com/office/drawing/2014/main" val="2646195888"/>
                    </a:ext>
                  </a:extLst>
                </a:gridCol>
                <a:gridCol w="515453">
                  <a:extLst>
                    <a:ext uri="{9D8B030D-6E8A-4147-A177-3AD203B41FA5}">
                      <a16:colId xmlns:a16="http://schemas.microsoft.com/office/drawing/2014/main" val="3407046215"/>
                    </a:ext>
                  </a:extLst>
                </a:gridCol>
                <a:gridCol w="515453">
                  <a:extLst>
                    <a:ext uri="{9D8B030D-6E8A-4147-A177-3AD203B41FA5}">
                      <a16:colId xmlns:a16="http://schemas.microsoft.com/office/drawing/2014/main" val="4142326850"/>
                    </a:ext>
                  </a:extLst>
                </a:gridCol>
                <a:gridCol w="515453">
                  <a:extLst>
                    <a:ext uri="{9D8B030D-6E8A-4147-A177-3AD203B41FA5}">
                      <a16:colId xmlns:a16="http://schemas.microsoft.com/office/drawing/2014/main" val="3466053084"/>
                    </a:ext>
                  </a:extLst>
                </a:gridCol>
                <a:gridCol w="515453">
                  <a:extLst>
                    <a:ext uri="{9D8B030D-6E8A-4147-A177-3AD203B41FA5}">
                      <a16:colId xmlns:a16="http://schemas.microsoft.com/office/drawing/2014/main" val="4025812800"/>
                    </a:ext>
                  </a:extLst>
                </a:gridCol>
                <a:gridCol w="515453">
                  <a:extLst>
                    <a:ext uri="{9D8B030D-6E8A-4147-A177-3AD203B41FA5}">
                      <a16:colId xmlns:a16="http://schemas.microsoft.com/office/drawing/2014/main" val="3323526439"/>
                    </a:ext>
                  </a:extLst>
                </a:gridCol>
                <a:gridCol w="515453">
                  <a:extLst>
                    <a:ext uri="{9D8B030D-6E8A-4147-A177-3AD203B41FA5}">
                      <a16:colId xmlns:a16="http://schemas.microsoft.com/office/drawing/2014/main" val="2758919494"/>
                    </a:ext>
                  </a:extLst>
                </a:gridCol>
                <a:gridCol w="515453">
                  <a:extLst>
                    <a:ext uri="{9D8B030D-6E8A-4147-A177-3AD203B41FA5}">
                      <a16:colId xmlns:a16="http://schemas.microsoft.com/office/drawing/2014/main" val="4290417877"/>
                    </a:ext>
                  </a:extLst>
                </a:gridCol>
              </a:tblGrid>
              <a:tr h="247948">
                <a:tc gridSpan="11">
                  <a:txBody>
                    <a:bodyPr/>
                    <a:lstStyle/>
                    <a:p>
                      <a:pPr algn="l" fontAlgn="b"/>
                      <a:r>
                        <a:rPr lang="cs-CZ" sz="1400" b="1" i="0" u="none" strike="noStrike" dirty="0">
                          <a:solidFill>
                            <a:srgbClr val="000000"/>
                          </a:solidFill>
                          <a:effectLst/>
                          <a:latin typeface="Arial" panose="020B0604020202020204" pitchFamily="34" charset="0"/>
                        </a:rPr>
                        <a:t>Podíl cizinců na ZŠ</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733599821"/>
                  </a:ext>
                </a:extLst>
              </a:tr>
              <a:tr h="330597">
                <a:tc>
                  <a:txBody>
                    <a:bodyPr/>
                    <a:lstStyle/>
                    <a:p>
                      <a:pPr algn="l" fontAlgn="ctr"/>
                      <a:r>
                        <a:rPr lang="cs-CZ" sz="1400" b="0" i="0" u="none" strike="noStrike">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2021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6777593"/>
                  </a:ext>
                </a:extLst>
              </a:tr>
              <a:tr h="236329">
                <a:tc>
                  <a:txBody>
                    <a:bodyPr/>
                    <a:lstStyle/>
                    <a:p>
                      <a:pPr algn="l" fontAlgn="ctr"/>
                      <a:r>
                        <a:rPr lang="cs-CZ" sz="1400" b="0" i="0" u="none" strike="noStrike">
                          <a:solidFill>
                            <a:srgbClr val="000000"/>
                          </a:solidFill>
                          <a:effectLst/>
                          <a:latin typeface="Arial" panose="020B0604020202020204" pitchFamily="34" charset="0"/>
                        </a:rPr>
                        <a:t>Plzeňský kraj</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0" i="0" u="none" strike="noStrike">
                          <a:solidFill>
                            <a:srgbClr val="000000"/>
                          </a:solidFill>
                          <a:effectLs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E0C5"/>
                    </a:solidFill>
                  </a:tcPr>
                </a:tc>
                <a:tc>
                  <a:txBody>
                    <a:bodyPr/>
                    <a:lstStyle/>
                    <a:p>
                      <a:pPr algn="r" fontAlgn="ctr"/>
                      <a:r>
                        <a:rPr lang="cs-CZ" sz="1400" b="0" i="0" u="none" strike="noStrike" dirty="0">
                          <a:solidFill>
                            <a:srgbClr val="000000"/>
                          </a:solidFill>
                          <a:effectLst/>
                          <a:latin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E7D3"/>
                    </a:solidFill>
                  </a:tcPr>
                </a:tc>
                <a:tc>
                  <a:txBody>
                    <a:bodyPr/>
                    <a:lstStyle/>
                    <a:p>
                      <a:pPr algn="r" fontAlgn="ctr"/>
                      <a:r>
                        <a:rPr lang="cs-CZ" sz="1400" b="0" i="0" u="none" strike="noStrike">
                          <a:solidFill>
                            <a:srgbClr val="000000"/>
                          </a:solidFill>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5F1"/>
                    </a:solidFill>
                  </a:tcPr>
                </a:tc>
                <a:tc>
                  <a:txBody>
                    <a:bodyPr/>
                    <a:lstStyle/>
                    <a:p>
                      <a:pPr algn="r" fontAlgn="ctr"/>
                      <a:r>
                        <a:rPr lang="cs-CZ" sz="1400" b="0" i="0" u="none" strike="noStrike">
                          <a:solidFill>
                            <a:srgbClr val="000000"/>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EF1"/>
                    </a:solidFill>
                  </a:tcPr>
                </a:tc>
                <a:tc>
                  <a:txBody>
                    <a:bodyPr/>
                    <a:lstStyle/>
                    <a:p>
                      <a:pPr algn="r" fontAlgn="ctr"/>
                      <a:r>
                        <a:rPr lang="cs-CZ" sz="14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9DC"/>
                    </a:solidFill>
                  </a:tcPr>
                </a:tc>
                <a:tc>
                  <a:txBody>
                    <a:bodyPr/>
                    <a:lstStyle/>
                    <a:p>
                      <a:pPr algn="r" fontAlgn="ctr"/>
                      <a:r>
                        <a:rPr lang="cs-CZ" sz="1400" b="0" i="0" u="none" strike="noStrike">
                          <a:solidFill>
                            <a:srgbClr val="000000"/>
                          </a:solidFill>
                          <a:effectLst/>
                          <a:latin typeface="Arial" panose="020B060402020202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CBCE"/>
                    </a:solidFill>
                  </a:tcPr>
                </a:tc>
                <a:tc>
                  <a:txBody>
                    <a:bodyPr/>
                    <a:lstStyle/>
                    <a:p>
                      <a:pPr algn="r" fontAlgn="ctr"/>
                      <a:r>
                        <a:rPr lang="cs-CZ" sz="1400" b="0" i="0" u="none" strike="noStrike">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AFB2"/>
                    </a:solidFill>
                  </a:tcPr>
                </a:tc>
                <a:tc>
                  <a:txBody>
                    <a:bodyPr/>
                    <a:lstStyle/>
                    <a:p>
                      <a:pPr algn="r" fontAlgn="ctr"/>
                      <a:r>
                        <a:rPr lang="cs-CZ" sz="1400" b="0" i="0" u="none" strike="noStrike" dirty="0">
                          <a:solidFill>
                            <a:srgbClr val="000000"/>
                          </a:solidFill>
                          <a:effectLs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193"/>
                    </a:solidFill>
                  </a:tcPr>
                </a:tc>
                <a:tc>
                  <a:txBody>
                    <a:bodyPr/>
                    <a:lstStyle/>
                    <a:p>
                      <a:pPr algn="r" fontAlgn="ctr"/>
                      <a:r>
                        <a:rPr lang="cs-CZ" sz="1400" b="0" i="0" u="none" strike="noStrike">
                          <a:solidFill>
                            <a:srgbClr val="000000"/>
                          </a:solidFill>
                          <a:effectLst/>
                          <a:latin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386"/>
                    </a:solidFill>
                  </a:tcPr>
                </a:tc>
                <a:tc>
                  <a:txBody>
                    <a:bodyPr/>
                    <a:lstStyle/>
                    <a:p>
                      <a:pPr algn="r" fontAlgn="ctr"/>
                      <a:r>
                        <a:rPr lang="cs-CZ" sz="1400" b="0" i="0" u="none" strike="noStrike" dirty="0">
                          <a:solidFill>
                            <a:srgbClr val="000000"/>
                          </a:solidFill>
                          <a:effectLst/>
                          <a:latin typeface="Arial" panose="020B0604020202020204" pitchFamily="34" charset="0"/>
                        </a:rPr>
                        <a:t>4,8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3382332898"/>
                  </a:ext>
                </a:extLst>
              </a:tr>
              <a:tr h="236329">
                <a:tc>
                  <a:txBody>
                    <a:bodyPr/>
                    <a:lstStyle/>
                    <a:p>
                      <a:pPr algn="l" fontAlgn="ctr"/>
                      <a:r>
                        <a:rPr lang="cs-CZ" sz="1400" b="0" i="0" u="none" strike="noStrike" dirty="0">
                          <a:solidFill>
                            <a:srgbClr val="000000"/>
                          </a:solidFill>
                          <a:effectLst/>
                          <a:latin typeface="Arial" panose="020B0604020202020204" pitchFamily="34" charset="0"/>
                        </a:rPr>
                        <a:t>Česká republika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cs-CZ" sz="1400" b="0" i="0" u="none" strike="noStrike">
                          <a:solidFill>
                            <a:srgbClr val="000000"/>
                          </a:solidFill>
                          <a:effectLst/>
                          <a:latin typeface="Arial" panose="020B060402020202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r" fontAlgn="ctr"/>
                      <a:r>
                        <a:rPr lang="cs-CZ" sz="1400" b="0" i="0" u="none" strike="noStrike">
                          <a:solidFill>
                            <a:srgbClr val="000000"/>
                          </a:solidFill>
                          <a:effectLst/>
                          <a:latin typeface="Arial" panose="020B060402020202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r" fontAlgn="ctr"/>
                      <a:r>
                        <a:rPr lang="cs-CZ" sz="1400" b="0" i="0" u="none" strike="noStrike">
                          <a:solidFill>
                            <a:srgbClr val="000000"/>
                          </a:solidFill>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C489"/>
                    </a:solidFill>
                  </a:tcPr>
                </a:tc>
                <a:tc>
                  <a:txBody>
                    <a:bodyPr/>
                    <a:lstStyle/>
                    <a:p>
                      <a:pPr algn="r" fontAlgn="ctr"/>
                      <a:r>
                        <a:rPr lang="cs-CZ" sz="14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D2A7"/>
                    </a:solidFill>
                  </a:tcPr>
                </a:tc>
                <a:tc>
                  <a:txBody>
                    <a:bodyPr/>
                    <a:lstStyle/>
                    <a:p>
                      <a:pPr algn="r" fontAlgn="ctr"/>
                      <a:r>
                        <a:rPr lang="cs-CZ" sz="1400" b="0"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7D9B6"/>
                    </a:solidFill>
                  </a:tcPr>
                </a:tc>
                <a:tc>
                  <a:txBody>
                    <a:bodyPr/>
                    <a:lstStyle/>
                    <a:p>
                      <a:pPr algn="r" fontAlgn="ctr"/>
                      <a:r>
                        <a:rPr lang="cs-CZ" sz="1400" b="0" i="0" u="none" strike="noStrike">
                          <a:solidFill>
                            <a:srgbClr val="000000"/>
                          </a:solidFill>
                          <a:effectLst/>
                          <a:latin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E7D3"/>
                    </a:solidFill>
                  </a:tcPr>
                </a:tc>
                <a:tc>
                  <a:txBody>
                    <a:bodyPr/>
                    <a:lstStyle/>
                    <a:p>
                      <a:pPr algn="r" fontAlgn="ctr"/>
                      <a:r>
                        <a:rPr lang="cs-CZ" sz="1400" b="0" i="0" u="none" strike="noStrike">
                          <a:solidFill>
                            <a:srgbClr val="000000"/>
                          </a:solidFill>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5F1"/>
                    </a:solidFill>
                  </a:tcPr>
                </a:tc>
                <a:tc>
                  <a:txBody>
                    <a:bodyPr/>
                    <a:lstStyle/>
                    <a:p>
                      <a:pPr algn="r" fontAlgn="ctr"/>
                      <a:r>
                        <a:rPr lang="cs-CZ" sz="1400" b="0" i="0" u="none" strike="noStrike">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6F9"/>
                    </a:solidFill>
                  </a:tcPr>
                </a:tc>
                <a:tc>
                  <a:txBody>
                    <a:bodyPr/>
                    <a:lstStyle/>
                    <a:p>
                      <a:pPr algn="r" fontAlgn="ctr"/>
                      <a:r>
                        <a:rPr lang="cs-CZ" sz="1400" b="0" i="0" u="none" strike="noStrike">
                          <a:solidFill>
                            <a:srgbClr val="000000"/>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BED"/>
                    </a:solidFill>
                  </a:tcPr>
                </a:tc>
                <a:tc>
                  <a:txBody>
                    <a:bodyPr/>
                    <a:lstStyle/>
                    <a:p>
                      <a:pPr algn="r" fontAlgn="ctr"/>
                      <a:r>
                        <a:rPr lang="cs-CZ" sz="14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9DC"/>
                    </a:solidFill>
                  </a:tcPr>
                </a:tc>
                <a:extLst>
                  <a:ext uri="{0D108BD9-81ED-4DB2-BD59-A6C34878D82A}">
                    <a16:rowId xmlns:a16="http://schemas.microsoft.com/office/drawing/2014/main" val="3373008512"/>
                  </a:ext>
                </a:extLst>
              </a:tr>
              <a:tr h="236329">
                <a:tc gridSpan="11">
                  <a:txBody>
                    <a:bodyPr/>
                    <a:lstStyle/>
                    <a:p>
                      <a:pPr algn="l" fontAlgn="t"/>
                      <a:r>
                        <a:rPr lang="cs-CZ" sz="1400" b="0" i="0" u="none" strike="noStrike" dirty="0">
                          <a:solidFill>
                            <a:srgbClr val="000000"/>
                          </a:solidFill>
                          <a:effectLst/>
                          <a:latin typeface="Arial" panose="020B0604020202020204" pitchFamily="34" charset="0"/>
                        </a:rPr>
                        <a:t>Zdroj dat: UIV </a:t>
                      </a:r>
                    </a:p>
                  </a:txBody>
                  <a:tcPr marL="9525" marR="9525" marT="9525"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601640729"/>
                  </a:ext>
                </a:extLst>
              </a:tr>
            </a:tbl>
          </a:graphicData>
        </a:graphic>
      </p:graphicFrame>
      <p:graphicFrame>
        <p:nvGraphicFramePr>
          <p:cNvPr id="10" name="Tabulka 9">
            <a:extLst>
              <a:ext uri="{FF2B5EF4-FFF2-40B4-BE49-F238E27FC236}">
                <a16:creationId xmlns:a16="http://schemas.microsoft.com/office/drawing/2014/main" id="{629EE4C1-1488-48B2-AA9E-E5A1B0ACE550}"/>
              </a:ext>
            </a:extLst>
          </p:cNvPr>
          <p:cNvGraphicFramePr>
            <a:graphicFrameLocks noGrp="1"/>
          </p:cNvGraphicFramePr>
          <p:nvPr>
            <p:extLst/>
          </p:nvPr>
        </p:nvGraphicFramePr>
        <p:xfrm>
          <a:off x="976061" y="4811670"/>
          <a:ext cx="6673768" cy="1249039"/>
        </p:xfrm>
        <a:graphic>
          <a:graphicData uri="http://schemas.openxmlformats.org/drawingml/2006/table">
            <a:tbl>
              <a:tblPr/>
              <a:tblGrid>
                <a:gridCol w="1441718">
                  <a:extLst>
                    <a:ext uri="{9D8B030D-6E8A-4147-A177-3AD203B41FA5}">
                      <a16:colId xmlns:a16="http://schemas.microsoft.com/office/drawing/2014/main" val="2934140305"/>
                    </a:ext>
                  </a:extLst>
                </a:gridCol>
                <a:gridCol w="523205">
                  <a:extLst>
                    <a:ext uri="{9D8B030D-6E8A-4147-A177-3AD203B41FA5}">
                      <a16:colId xmlns:a16="http://schemas.microsoft.com/office/drawing/2014/main" val="3622502127"/>
                    </a:ext>
                  </a:extLst>
                </a:gridCol>
                <a:gridCol w="523205">
                  <a:extLst>
                    <a:ext uri="{9D8B030D-6E8A-4147-A177-3AD203B41FA5}">
                      <a16:colId xmlns:a16="http://schemas.microsoft.com/office/drawing/2014/main" val="2099969053"/>
                    </a:ext>
                  </a:extLst>
                </a:gridCol>
                <a:gridCol w="523205">
                  <a:extLst>
                    <a:ext uri="{9D8B030D-6E8A-4147-A177-3AD203B41FA5}">
                      <a16:colId xmlns:a16="http://schemas.microsoft.com/office/drawing/2014/main" val="1931878228"/>
                    </a:ext>
                  </a:extLst>
                </a:gridCol>
                <a:gridCol w="523205">
                  <a:extLst>
                    <a:ext uri="{9D8B030D-6E8A-4147-A177-3AD203B41FA5}">
                      <a16:colId xmlns:a16="http://schemas.microsoft.com/office/drawing/2014/main" val="627491840"/>
                    </a:ext>
                  </a:extLst>
                </a:gridCol>
                <a:gridCol w="523205">
                  <a:extLst>
                    <a:ext uri="{9D8B030D-6E8A-4147-A177-3AD203B41FA5}">
                      <a16:colId xmlns:a16="http://schemas.microsoft.com/office/drawing/2014/main" val="633935604"/>
                    </a:ext>
                  </a:extLst>
                </a:gridCol>
                <a:gridCol w="523205">
                  <a:extLst>
                    <a:ext uri="{9D8B030D-6E8A-4147-A177-3AD203B41FA5}">
                      <a16:colId xmlns:a16="http://schemas.microsoft.com/office/drawing/2014/main" val="3397794575"/>
                    </a:ext>
                  </a:extLst>
                </a:gridCol>
                <a:gridCol w="523205">
                  <a:extLst>
                    <a:ext uri="{9D8B030D-6E8A-4147-A177-3AD203B41FA5}">
                      <a16:colId xmlns:a16="http://schemas.microsoft.com/office/drawing/2014/main" val="3582480328"/>
                    </a:ext>
                  </a:extLst>
                </a:gridCol>
                <a:gridCol w="523205">
                  <a:extLst>
                    <a:ext uri="{9D8B030D-6E8A-4147-A177-3AD203B41FA5}">
                      <a16:colId xmlns:a16="http://schemas.microsoft.com/office/drawing/2014/main" val="3663758618"/>
                    </a:ext>
                  </a:extLst>
                </a:gridCol>
                <a:gridCol w="523205">
                  <a:extLst>
                    <a:ext uri="{9D8B030D-6E8A-4147-A177-3AD203B41FA5}">
                      <a16:colId xmlns:a16="http://schemas.microsoft.com/office/drawing/2014/main" val="44767945"/>
                    </a:ext>
                  </a:extLst>
                </a:gridCol>
                <a:gridCol w="523205">
                  <a:extLst>
                    <a:ext uri="{9D8B030D-6E8A-4147-A177-3AD203B41FA5}">
                      <a16:colId xmlns:a16="http://schemas.microsoft.com/office/drawing/2014/main" val="2326554684"/>
                    </a:ext>
                  </a:extLst>
                </a:gridCol>
              </a:tblGrid>
              <a:tr h="258422">
                <a:tc gridSpan="11">
                  <a:txBody>
                    <a:bodyPr/>
                    <a:lstStyle/>
                    <a:p>
                      <a:pPr algn="l" fontAlgn="ctr"/>
                      <a:r>
                        <a:rPr lang="cs-CZ" sz="1400" b="1" i="0" u="none" strike="noStrike" dirty="0">
                          <a:solidFill>
                            <a:srgbClr val="000000"/>
                          </a:solidFill>
                          <a:effectLst/>
                          <a:latin typeface="Arial" panose="020B0604020202020204" pitchFamily="34" charset="0"/>
                        </a:rPr>
                        <a:t>Podíl cizinců na SŠ</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474753853"/>
                  </a:ext>
                </a:extLst>
              </a:tr>
              <a:tr h="244065">
                <a:tc>
                  <a:txBody>
                    <a:bodyPr/>
                    <a:lstStyle/>
                    <a:p>
                      <a:pPr algn="l" fontAlgn="ctr"/>
                      <a:r>
                        <a:rPr lang="cs-CZ" sz="1400" b="0"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dirty="0">
                          <a:solidFill>
                            <a:srgbClr val="000000"/>
                          </a:solidFill>
                          <a:effectLst/>
                          <a:latin typeface="Arial" panose="020B0604020202020204" pitchFamily="34" charset="0"/>
                        </a:rPr>
                        <a:t>2012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dirty="0">
                          <a:solidFill>
                            <a:srgbClr val="000000"/>
                          </a:solidFill>
                          <a:effectLst/>
                          <a:latin typeface="Arial" panose="020B0604020202020204" pitchFamily="34" charset="0"/>
                        </a:rPr>
                        <a:t>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dirty="0">
                          <a:solidFill>
                            <a:srgbClr val="000000"/>
                          </a:solidFill>
                          <a:effectLst/>
                          <a:latin typeface="Arial" panose="020B0604020202020204" pitchFamily="34" charset="0"/>
                        </a:rPr>
                        <a:t>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dirty="0">
                          <a:solidFill>
                            <a:srgbClr val="000000"/>
                          </a:solidFill>
                          <a:effectLst/>
                          <a:latin typeface="Arial" panose="020B0604020202020204" pitchFamily="34" charset="0"/>
                        </a:rPr>
                        <a:t>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1" i="0" u="none" strike="noStrike">
                          <a:solidFill>
                            <a:srgbClr val="000000"/>
                          </a:solidFill>
                          <a:effectLst/>
                          <a:latin typeface="Arial" panose="020B0604020202020204" pitchFamily="34" charset="0"/>
                        </a:rPr>
                        <a:t>2021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3869523"/>
                  </a:ext>
                </a:extLst>
              </a:tr>
              <a:tr h="244065">
                <a:tc>
                  <a:txBody>
                    <a:bodyPr/>
                    <a:lstStyle/>
                    <a:p>
                      <a:pPr algn="l" fontAlgn="ctr"/>
                      <a:r>
                        <a:rPr lang="cs-CZ" sz="1400" b="0" i="0" u="none" strike="noStrike" dirty="0">
                          <a:solidFill>
                            <a:srgbClr val="000000"/>
                          </a:solidFill>
                          <a:effectLst/>
                          <a:latin typeface="Arial" panose="020B0604020202020204" pitchFamily="34" charset="0"/>
                        </a:rPr>
                        <a:t>Plzeňský kraj</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1400" b="0" i="0" u="none" strike="noStrike">
                          <a:solidFill>
                            <a:srgbClr val="000000"/>
                          </a:solidFill>
                          <a:effectLs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ctr"/>
                      <a:r>
                        <a:rPr lang="cs-CZ" sz="1400" b="0" i="0" u="none" strike="noStrike">
                          <a:solidFill>
                            <a:srgbClr val="000000"/>
                          </a:solidFill>
                          <a:effectLs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ctr"/>
                      <a:r>
                        <a:rPr lang="cs-CZ" sz="1400" b="0" i="0" u="none" strike="noStrike" dirty="0">
                          <a:solidFill>
                            <a:srgbClr val="000000"/>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E8D5"/>
                    </a:solidFill>
                  </a:tcPr>
                </a:tc>
                <a:tc>
                  <a:txBody>
                    <a:bodyPr/>
                    <a:lstStyle/>
                    <a:p>
                      <a:pPr algn="r" fontAlgn="ctr"/>
                      <a:r>
                        <a:rPr lang="cs-CZ" sz="1400" b="0" i="0" u="none" strike="noStrike">
                          <a:solidFill>
                            <a:srgbClr val="000000"/>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E8D5"/>
                    </a:solidFill>
                  </a:tcPr>
                </a:tc>
                <a:tc>
                  <a:txBody>
                    <a:bodyPr/>
                    <a:lstStyle/>
                    <a:p>
                      <a:pPr algn="r" fontAlgn="ctr"/>
                      <a:r>
                        <a:rPr lang="cs-CZ" sz="1400" b="0" i="0" u="none" strike="noStrike" dirty="0">
                          <a:solidFill>
                            <a:srgbClr val="000000"/>
                          </a:solidFill>
                          <a:effectLst/>
                          <a:latin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D6D9"/>
                    </a:solidFill>
                  </a:tcPr>
                </a:tc>
                <a:tc>
                  <a:txBody>
                    <a:bodyPr/>
                    <a:lstStyle/>
                    <a:p>
                      <a:pPr algn="r" fontAlgn="ctr"/>
                      <a:r>
                        <a:rPr lang="cs-CZ" sz="1400" b="0" i="0" u="none" strike="noStrike" dirty="0">
                          <a:solidFill>
                            <a:srgbClr val="000000"/>
                          </a:solidFill>
                          <a:effectLst/>
                          <a:latin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D6D9"/>
                    </a:solidFill>
                  </a:tcPr>
                </a:tc>
                <a:tc>
                  <a:txBody>
                    <a:bodyPr/>
                    <a:lstStyle/>
                    <a:p>
                      <a:pPr algn="r" fontAlgn="ctr"/>
                      <a:r>
                        <a:rPr lang="cs-CZ" sz="1400" b="0" i="0" u="none" strike="noStrike" dirty="0">
                          <a:solidFill>
                            <a:srgbClr val="000000"/>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E8D5"/>
                    </a:solidFill>
                  </a:tcPr>
                </a:tc>
                <a:tc>
                  <a:txBody>
                    <a:bodyPr/>
                    <a:lstStyle/>
                    <a:p>
                      <a:pPr algn="r" fontAlgn="b"/>
                      <a:r>
                        <a:rPr lang="cs-CZ" sz="1400" b="0" i="0" u="none" strike="noStrike" dirty="0">
                          <a:solidFill>
                            <a:srgbClr val="000000"/>
                          </a:solidFill>
                          <a:effectLst/>
                          <a:latin typeface="Arial" panose="020B060402020202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BDE"/>
                    </a:solidFill>
                  </a:tcPr>
                </a:tc>
                <a:tc>
                  <a:txBody>
                    <a:bodyPr/>
                    <a:lstStyle/>
                    <a:p>
                      <a:pPr algn="r" fontAlgn="b"/>
                      <a:r>
                        <a:rPr lang="cs-CZ" sz="1400" b="0" i="0" u="none" strike="noStrike" dirty="0">
                          <a:solidFill>
                            <a:srgbClr val="000000"/>
                          </a:solidFill>
                          <a:effectLst/>
                          <a:latin typeface="Arial" panose="020B0604020202020204" pitchFamily="34" charset="0"/>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EC1"/>
                    </a:solidFill>
                  </a:tcPr>
                </a:tc>
                <a:tc>
                  <a:txBody>
                    <a:bodyPr/>
                    <a:lstStyle/>
                    <a:p>
                      <a:pPr algn="r" fontAlgn="b"/>
                      <a:r>
                        <a:rPr lang="cs-CZ" sz="1400" b="0" i="0" u="none" strike="noStrike">
                          <a:solidFill>
                            <a:srgbClr val="000000"/>
                          </a:solidFill>
                          <a:effectLst/>
                          <a:latin typeface="Arial" panose="020B0604020202020204" pitchFamily="34" charset="0"/>
                        </a:rPr>
                        <a:t>3,0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3478518136"/>
                  </a:ext>
                </a:extLst>
              </a:tr>
              <a:tr h="258422">
                <a:tc>
                  <a:txBody>
                    <a:bodyPr/>
                    <a:lstStyle/>
                    <a:p>
                      <a:pPr algn="l" fontAlgn="ctr"/>
                      <a:r>
                        <a:rPr lang="cs-CZ" sz="1400" b="0" i="0" u="none" strike="noStrike">
                          <a:solidFill>
                            <a:srgbClr val="000000"/>
                          </a:solidFill>
                          <a:effectLst/>
                          <a:latin typeface="Arial" panose="020B0604020202020204" pitchFamily="34" charset="0"/>
                        </a:rPr>
                        <a:t>Česká republika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cs-CZ" sz="1400" b="0" i="0" u="none" strike="noStrike">
                          <a:solidFill>
                            <a:srgbClr val="000000"/>
                          </a:solidFill>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r" fontAlgn="ctr"/>
                      <a:r>
                        <a:rPr lang="cs-CZ" sz="14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0D6AF"/>
                    </a:solidFill>
                  </a:tcPr>
                </a:tc>
                <a:tc>
                  <a:txBody>
                    <a:bodyPr/>
                    <a:lstStyle/>
                    <a:p>
                      <a:pPr algn="r" fontAlgn="ctr"/>
                      <a:r>
                        <a:rPr lang="cs-CZ" sz="14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0D6AF"/>
                    </a:solidFill>
                  </a:tcPr>
                </a:tc>
                <a:tc>
                  <a:txBody>
                    <a:bodyPr/>
                    <a:lstStyle/>
                    <a:p>
                      <a:pPr algn="r" fontAlgn="ctr"/>
                      <a:r>
                        <a:rPr lang="cs-CZ" sz="14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FE4"/>
                    </a:solidFill>
                  </a:tcPr>
                </a:tc>
                <a:tc>
                  <a:txBody>
                    <a:bodyPr/>
                    <a:lstStyle/>
                    <a:p>
                      <a:pPr algn="r" fontAlgn="ctr"/>
                      <a:r>
                        <a:rPr lang="cs-CZ" sz="14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FE4"/>
                    </a:solidFill>
                  </a:tcPr>
                </a:tc>
                <a:tc>
                  <a:txBody>
                    <a:bodyPr/>
                    <a:lstStyle/>
                    <a:p>
                      <a:pPr algn="r" fontAlgn="ctr"/>
                      <a:r>
                        <a:rPr lang="cs-CZ" sz="1400" b="0"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CCCE"/>
                    </a:solidFill>
                  </a:tcPr>
                </a:tc>
                <a:tc>
                  <a:txBody>
                    <a:bodyPr/>
                    <a:lstStyle/>
                    <a:p>
                      <a:pPr algn="r" fontAlgn="ctr"/>
                      <a:r>
                        <a:rPr lang="cs-CZ" sz="1400" b="0"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CCCE"/>
                    </a:solidFill>
                  </a:tcPr>
                </a:tc>
                <a:tc>
                  <a:txBody>
                    <a:bodyPr/>
                    <a:lstStyle/>
                    <a:p>
                      <a:pPr algn="r" fontAlgn="b"/>
                      <a:r>
                        <a:rPr lang="cs-CZ" sz="1400" b="0" i="0" u="none" strike="noStrike">
                          <a:solidFill>
                            <a:srgbClr val="000000"/>
                          </a:solidFill>
                          <a:effectLst/>
                          <a:latin typeface="Arial" panose="020B060402020202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4A6"/>
                    </a:solidFill>
                  </a:tcPr>
                </a:tc>
                <a:tc>
                  <a:txBody>
                    <a:bodyPr/>
                    <a:lstStyle/>
                    <a:p>
                      <a:pPr algn="r" fontAlgn="b"/>
                      <a:r>
                        <a:rPr lang="cs-CZ" sz="1400" b="0" i="0" u="none" strike="noStrike" dirty="0">
                          <a:solidFill>
                            <a:srgbClr val="000000"/>
                          </a:solidFill>
                          <a:effectLst/>
                          <a:latin typeface="Arial" panose="020B06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989A"/>
                    </a:solidFill>
                  </a:tcPr>
                </a:tc>
                <a:tc>
                  <a:txBody>
                    <a:bodyPr/>
                    <a:lstStyle/>
                    <a:p>
                      <a:pPr algn="r" fontAlgn="b"/>
                      <a:r>
                        <a:rPr lang="cs-CZ" sz="1400" b="0" i="0" u="none" strike="noStrike" dirty="0">
                          <a:solidFill>
                            <a:srgbClr val="000000"/>
                          </a:solidFill>
                          <a:effectLst/>
                          <a:latin typeface="Arial" panose="020B06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48640359"/>
                  </a:ext>
                </a:extLst>
              </a:tr>
              <a:tr h="244065">
                <a:tc gridSpan="11">
                  <a:txBody>
                    <a:bodyPr/>
                    <a:lstStyle/>
                    <a:p>
                      <a:pPr algn="l" fontAlgn="ctr"/>
                      <a:r>
                        <a:rPr lang="cs-CZ" sz="1200" b="0" i="0" u="none" strike="noStrike" dirty="0">
                          <a:solidFill>
                            <a:srgbClr val="000000"/>
                          </a:solidFill>
                          <a:effectLst/>
                          <a:latin typeface="Arial" panose="020B0604020202020204" pitchFamily="34" charset="0"/>
                        </a:rPr>
                        <a:t>Zdroj dat: UIV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143142779"/>
                  </a:ext>
                </a:extLst>
              </a:tr>
            </a:tbl>
          </a:graphicData>
        </a:graphic>
      </p:graphicFrame>
      <p:graphicFrame>
        <p:nvGraphicFramePr>
          <p:cNvPr id="11" name="Tabulka 10">
            <a:extLst>
              <a:ext uri="{FF2B5EF4-FFF2-40B4-BE49-F238E27FC236}">
                <a16:creationId xmlns:a16="http://schemas.microsoft.com/office/drawing/2014/main" id="{FA8C6B19-6EFD-460E-802B-0EA25EF7E237}"/>
              </a:ext>
            </a:extLst>
          </p:cNvPr>
          <p:cNvGraphicFramePr>
            <a:graphicFrameLocks noGrp="1"/>
          </p:cNvGraphicFramePr>
          <p:nvPr>
            <p:extLst/>
          </p:nvPr>
        </p:nvGraphicFramePr>
        <p:xfrm>
          <a:off x="976065" y="1443236"/>
          <a:ext cx="6673759" cy="1195077"/>
        </p:xfrm>
        <a:graphic>
          <a:graphicData uri="http://schemas.openxmlformats.org/drawingml/2006/table">
            <a:tbl>
              <a:tblPr/>
              <a:tblGrid>
                <a:gridCol w="1308999">
                  <a:extLst>
                    <a:ext uri="{9D8B030D-6E8A-4147-A177-3AD203B41FA5}">
                      <a16:colId xmlns:a16="http://schemas.microsoft.com/office/drawing/2014/main" val="1344405531"/>
                    </a:ext>
                  </a:extLst>
                </a:gridCol>
                <a:gridCol w="536476">
                  <a:extLst>
                    <a:ext uri="{9D8B030D-6E8A-4147-A177-3AD203B41FA5}">
                      <a16:colId xmlns:a16="http://schemas.microsoft.com/office/drawing/2014/main" val="3995271336"/>
                    </a:ext>
                  </a:extLst>
                </a:gridCol>
                <a:gridCol w="536476">
                  <a:extLst>
                    <a:ext uri="{9D8B030D-6E8A-4147-A177-3AD203B41FA5}">
                      <a16:colId xmlns:a16="http://schemas.microsoft.com/office/drawing/2014/main" val="1335656685"/>
                    </a:ext>
                  </a:extLst>
                </a:gridCol>
                <a:gridCol w="536476">
                  <a:extLst>
                    <a:ext uri="{9D8B030D-6E8A-4147-A177-3AD203B41FA5}">
                      <a16:colId xmlns:a16="http://schemas.microsoft.com/office/drawing/2014/main" val="86646122"/>
                    </a:ext>
                  </a:extLst>
                </a:gridCol>
                <a:gridCol w="536476">
                  <a:extLst>
                    <a:ext uri="{9D8B030D-6E8A-4147-A177-3AD203B41FA5}">
                      <a16:colId xmlns:a16="http://schemas.microsoft.com/office/drawing/2014/main" val="1990928261"/>
                    </a:ext>
                  </a:extLst>
                </a:gridCol>
                <a:gridCol w="536476">
                  <a:extLst>
                    <a:ext uri="{9D8B030D-6E8A-4147-A177-3AD203B41FA5}">
                      <a16:colId xmlns:a16="http://schemas.microsoft.com/office/drawing/2014/main" val="4033540072"/>
                    </a:ext>
                  </a:extLst>
                </a:gridCol>
                <a:gridCol w="536476">
                  <a:extLst>
                    <a:ext uri="{9D8B030D-6E8A-4147-A177-3AD203B41FA5}">
                      <a16:colId xmlns:a16="http://schemas.microsoft.com/office/drawing/2014/main" val="577655561"/>
                    </a:ext>
                  </a:extLst>
                </a:gridCol>
                <a:gridCol w="536476">
                  <a:extLst>
                    <a:ext uri="{9D8B030D-6E8A-4147-A177-3AD203B41FA5}">
                      <a16:colId xmlns:a16="http://schemas.microsoft.com/office/drawing/2014/main" val="513941149"/>
                    </a:ext>
                  </a:extLst>
                </a:gridCol>
                <a:gridCol w="536476">
                  <a:extLst>
                    <a:ext uri="{9D8B030D-6E8A-4147-A177-3AD203B41FA5}">
                      <a16:colId xmlns:a16="http://schemas.microsoft.com/office/drawing/2014/main" val="3536722184"/>
                    </a:ext>
                  </a:extLst>
                </a:gridCol>
                <a:gridCol w="536476">
                  <a:extLst>
                    <a:ext uri="{9D8B030D-6E8A-4147-A177-3AD203B41FA5}">
                      <a16:colId xmlns:a16="http://schemas.microsoft.com/office/drawing/2014/main" val="3264973506"/>
                    </a:ext>
                  </a:extLst>
                </a:gridCol>
                <a:gridCol w="536476">
                  <a:extLst>
                    <a:ext uri="{9D8B030D-6E8A-4147-A177-3AD203B41FA5}">
                      <a16:colId xmlns:a16="http://schemas.microsoft.com/office/drawing/2014/main" val="1122571070"/>
                    </a:ext>
                  </a:extLst>
                </a:gridCol>
              </a:tblGrid>
              <a:tr h="263211">
                <a:tc gridSpan="11">
                  <a:txBody>
                    <a:bodyPr/>
                    <a:lstStyle/>
                    <a:p>
                      <a:pPr algn="l" fontAlgn="b"/>
                      <a:r>
                        <a:rPr lang="cs-CZ" sz="1400" b="1" i="0" u="none" strike="noStrike" dirty="0">
                          <a:solidFill>
                            <a:srgbClr val="000000"/>
                          </a:solidFill>
                          <a:effectLst/>
                          <a:latin typeface="Arial" panose="020B0604020202020204" pitchFamily="34" charset="0"/>
                        </a:rPr>
                        <a:t>Tabulka: Podíl cizinců v MŠ</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345960742"/>
                  </a:ext>
                </a:extLst>
              </a:tr>
              <a:tr h="210569">
                <a:tc>
                  <a:txBody>
                    <a:bodyPr/>
                    <a:lstStyle/>
                    <a:p>
                      <a:pPr algn="l" fontAlgn="b"/>
                      <a:r>
                        <a:rPr lang="cs-CZ" sz="1400" b="0"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1" i="0" u="none" strike="noStrike" dirty="0">
                          <a:solidFill>
                            <a:srgbClr val="000000"/>
                          </a:solidFill>
                          <a:effectLst/>
                          <a:latin typeface="Arial" panose="020B0604020202020204" pitchFamily="34" charset="0"/>
                        </a:rPr>
                        <a:t>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1" i="0" u="none" strike="noStrike" dirty="0">
                          <a:solidFill>
                            <a:srgbClr val="000000"/>
                          </a:solidFill>
                          <a:effectLst/>
                          <a:latin typeface="Arial" panose="020B0604020202020204" pitchFamily="34" charset="0"/>
                        </a:rPr>
                        <a:t>2013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1" i="0" u="none" strike="noStrike" dirty="0">
                          <a:solidFill>
                            <a:srgbClr val="000000"/>
                          </a:solidFill>
                          <a:effectLst/>
                          <a:latin typeface="Arial" panose="020B0604020202020204" pitchFamily="34" charset="0"/>
                        </a:rPr>
                        <a:t>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2015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1" i="0" u="none" strike="noStrike" dirty="0">
                          <a:solidFill>
                            <a:srgbClr val="000000"/>
                          </a:solidFill>
                          <a:effectLst/>
                          <a:latin typeface="Arial" panose="020B0604020202020204" pitchFamily="34" charset="0"/>
                        </a:rPr>
                        <a:t>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1" i="0" u="none" strike="noStrike" dirty="0">
                          <a:solidFill>
                            <a:srgbClr val="000000"/>
                          </a:solidFill>
                          <a:effectLst/>
                          <a:latin typeface="Arial" panose="020B0604020202020204" pitchFamily="34"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2191945"/>
                  </a:ext>
                </a:extLst>
              </a:tr>
              <a:tr h="210569">
                <a:tc>
                  <a:txBody>
                    <a:bodyPr/>
                    <a:lstStyle/>
                    <a:p>
                      <a:pPr algn="l" fontAlgn="b"/>
                      <a:r>
                        <a:rPr lang="cs-CZ" sz="1400" b="0" i="0" u="none" strike="noStrike">
                          <a:solidFill>
                            <a:srgbClr val="000000"/>
                          </a:solidFill>
                          <a:effectLst/>
                          <a:latin typeface="Arial" panose="020B0604020202020204" pitchFamily="34" charset="0"/>
                        </a:rPr>
                        <a:t>Plzeňský kraj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8C07F"/>
                    </a:solidFill>
                  </a:tcPr>
                </a:tc>
                <a:tc>
                  <a:txBody>
                    <a:bodyPr/>
                    <a:lstStyle/>
                    <a:p>
                      <a:pPr algn="r" fontAlgn="b"/>
                      <a:r>
                        <a:rPr lang="cs-CZ" sz="1400" b="0" i="0" u="none" strike="noStrike">
                          <a:solidFill>
                            <a:srgbClr val="000000"/>
                          </a:solidFill>
                          <a:effectLst/>
                          <a:latin typeface="Arial" panose="020B060402020202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cs-CZ" sz="1400" b="0" i="0" u="none" strike="noStrike">
                          <a:solidFill>
                            <a:srgbClr val="000000"/>
                          </a:solidFill>
                          <a:effectLst/>
                          <a:latin typeface="Arial" panose="020B060402020202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CE9E"/>
                    </a:solidFill>
                  </a:tcPr>
                </a:tc>
                <a:tc>
                  <a:txBody>
                    <a:bodyPr/>
                    <a:lstStyle/>
                    <a:p>
                      <a:pPr algn="r" fontAlgn="b"/>
                      <a:r>
                        <a:rPr lang="cs-CZ" sz="1400" b="0" i="0" u="none" strike="noStrike">
                          <a:solidFill>
                            <a:srgbClr val="000000"/>
                          </a:solidFill>
                          <a:effectLst/>
                          <a:latin typeface="Arial" panose="020B060402020202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2C9"/>
                    </a:solidFill>
                  </a:tcPr>
                </a:tc>
                <a:tc>
                  <a:txBody>
                    <a:bodyPr/>
                    <a:lstStyle/>
                    <a:p>
                      <a:pPr algn="r" fontAlgn="b"/>
                      <a:r>
                        <a:rPr lang="cs-CZ" sz="1400" b="0" i="0" u="none" strike="noStrike">
                          <a:solidFill>
                            <a:srgbClr val="000000"/>
                          </a:solidFill>
                          <a:effectLst/>
                          <a:latin typeface="Arial" panose="020B060402020202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4F0"/>
                    </a:solidFill>
                  </a:tcPr>
                </a:tc>
                <a:tc>
                  <a:txBody>
                    <a:bodyPr/>
                    <a:lstStyle/>
                    <a:p>
                      <a:pPr algn="r" fontAlgn="b"/>
                      <a:r>
                        <a:rPr lang="cs-CZ" sz="1400" b="0" i="0" u="none" strike="noStrike">
                          <a:solidFill>
                            <a:srgbClr val="000000"/>
                          </a:solidFill>
                          <a:effectLst/>
                          <a:latin typeface="Arial" panose="020B060402020202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D1D3"/>
                    </a:solidFill>
                  </a:tcPr>
                </a:tc>
                <a:tc>
                  <a:txBody>
                    <a:bodyPr/>
                    <a:lstStyle/>
                    <a:p>
                      <a:pPr algn="r" fontAlgn="b"/>
                      <a:r>
                        <a:rPr lang="cs-CZ" sz="1400" b="0" i="0" u="none" strike="noStrike" dirty="0">
                          <a:solidFill>
                            <a:srgbClr val="000000"/>
                          </a:solidFill>
                          <a:effectLst/>
                          <a:latin typeface="Arial" panose="020B060402020202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D1D4"/>
                    </a:solidFill>
                  </a:tcPr>
                </a:tc>
                <a:tc>
                  <a:txBody>
                    <a:bodyPr/>
                    <a:lstStyle/>
                    <a:p>
                      <a:pPr algn="r" fontAlgn="b"/>
                      <a:r>
                        <a:rPr lang="cs-CZ" sz="1400" b="0" i="0" u="none" strike="noStrike" dirty="0">
                          <a:solidFill>
                            <a:srgbClr val="000000"/>
                          </a:solidFill>
                          <a:effectLst/>
                          <a:latin typeface="Arial" panose="020B0604020202020204" pitchFamily="34" charset="0"/>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184"/>
                    </a:solidFill>
                  </a:tcPr>
                </a:tc>
                <a:tc>
                  <a:txBody>
                    <a:bodyPr/>
                    <a:lstStyle/>
                    <a:p>
                      <a:pPr algn="r" fontAlgn="b"/>
                      <a:r>
                        <a:rPr lang="cs-CZ" sz="1400" b="0" i="0" u="none" strike="noStrike">
                          <a:solidFill>
                            <a:srgbClr val="000000"/>
                          </a:solidFill>
                          <a:effectLst/>
                          <a:latin typeface="Arial" panose="020B0604020202020204" pitchFamily="34" charset="0"/>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184"/>
                    </a:solidFill>
                  </a:tcPr>
                </a:tc>
                <a:tc>
                  <a:txBody>
                    <a:bodyPr/>
                    <a:lstStyle/>
                    <a:p>
                      <a:pPr algn="r" fontAlgn="b"/>
                      <a:r>
                        <a:rPr lang="cs-CZ" sz="1400" b="0" i="0" u="none" strike="noStrike">
                          <a:solidFill>
                            <a:srgbClr val="000000"/>
                          </a:solidFill>
                          <a:effectLst/>
                          <a:latin typeface="Arial" panose="020B060402020202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3964536709"/>
                  </a:ext>
                </a:extLst>
              </a:tr>
              <a:tr h="210569">
                <a:tc>
                  <a:txBody>
                    <a:bodyPr/>
                    <a:lstStyle/>
                    <a:p>
                      <a:pPr algn="l" fontAlgn="b"/>
                      <a:r>
                        <a:rPr lang="cs-CZ" sz="1400" b="0" i="0" u="none" strike="noStrike">
                          <a:solidFill>
                            <a:srgbClr val="000000"/>
                          </a:solidFill>
                          <a:effectLst/>
                          <a:latin typeface="Arial" panose="020B0604020202020204" pitchFamily="34" charset="0"/>
                        </a:rPr>
                        <a:t>Česká republika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cs-CZ" sz="1400" b="0" i="0" u="none" strike="noStrike">
                          <a:solidFill>
                            <a:srgbClr val="000000"/>
                          </a:solidFill>
                          <a:effectLst/>
                          <a:latin typeface="Arial" panose="020B060402020202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CC890"/>
                    </a:solidFill>
                  </a:tcPr>
                </a:tc>
                <a:tc>
                  <a:txBody>
                    <a:bodyPr/>
                    <a:lstStyle/>
                    <a:p>
                      <a:pPr algn="r" fontAlgn="b"/>
                      <a:r>
                        <a:rPr lang="cs-CZ" sz="1400" b="0" i="0" u="none" strike="noStrike">
                          <a:solidFill>
                            <a:srgbClr val="000000"/>
                          </a:solidFill>
                          <a:effectLst/>
                          <a:latin typeface="Arial" panose="020B060402020202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D3A9"/>
                    </a:solidFill>
                  </a:tcPr>
                </a:tc>
                <a:tc>
                  <a:txBody>
                    <a:bodyPr/>
                    <a:lstStyle/>
                    <a:p>
                      <a:pPr algn="r" fontAlgn="b"/>
                      <a:r>
                        <a:rPr lang="cs-CZ" sz="1400" b="0" i="0" u="none" strike="noStrike">
                          <a:solidFill>
                            <a:srgbClr val="000000"/>
                          </a:solidFill>
                          <a:effectLst/>
                          <a:latin typeface="Arial" panose="020B06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2C9"/>
                    </a:solidFill>
                  </a:tcPr>
                </a:tc>
                <a:tc>
                  <a:txBody>
                    <a:bodyPr/>
                    <a:lstStyle/>
                    <a:p>
                      <a:pPr algn="r" fontAlgn="b"/>
                      <a:r>
                        <a:rPr lang="cs-CZ" sz="1400" b="0" i="0" u="none" strike="noStrike">
                          <a:solidFill>
                            <a:srgbClr val="000000"/>
                          </a:solidFill>
                          <a:effectLst/>
                          <a:latin typeface="Arial" panose="020B060402020202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5F0"/>
                    </a:solidFill>
                  </a:tcPr>
                </a:tc>
                <a:tc>
                  <a:txBody>
                    <a:bodyPr/>
                    <a:lstStyle/>
                    <a:p>
                      <a:pPr algn="r" fontAlgn="b"/>
                      <a:r>
                        <a:rPr lang="cs-CZ" sz="1400" b="0" i="0" u="none" strike="noStrike">
                          <a:solidFill>
                            <a:srgbClr val="000000"/>
                          </a:solidFill>
                          <a:effectLst/>
                          <a:latin typeface="Arial" panose="020B060402020202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EE1"/>
                    </a:solidFill>
                  </a:tcPr>
                </a:tc>
                <a:tc>
                  <a:txBody>
                    <a:bodyPr/>
                    <a:lstStyle/>
                    <a:p>
                      <a:pPr algn="r" fontAlgn="b"/>
                      <a:r>
                        <a:rPr lang="cs-CZ" sz="1400" b="0" i="0" u="none" strike="noStrike">
                          <a:solidFill>
                            <a:srgbClr val="000000"/>
                          </a:solidFill>
                          <a:effectLst/>
                          <a:latin typeface="Arial" panose="020B060402020202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A9AC"/>
                    </a:solidFill>
                  </a:tcPr>
                </a:tc>
                <a:tc>
                  <a:txBody>
                    <a:bodyPr/>
                    <a:lstStyle/>
                    <a:p>
                      <a:pPr algn="r" fontAlgn="b"/>
                      <a:r>
                        <a:rPr lang="cs-CZ" sz="1400" b="0" i="0" u="none" strike="noStrike">
                          <a:solidFill>
                            <a:srgbClr val="000000"/>
                          </a:solidFill>
                          <a:effectLst/>
                          <a:latin typeface="Arial" panose="020B060402020202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799"/>
                    </a:solidFill>
                  </a:tcPr>
                </a:tc>
                <a:tc>
                  <a:txBody>
                    <a:bodyPr/>
                    <a:lstStyle/>
                    <a:p>
                      <a:pPr algn="r" fontAlgn="b"/>
                      <a:r>
                        <a:rPr lang="cs-CZ" sz="1400" b="0" i="0" u="none" strike="noStrike" dirty="0">
                          <a:solidFill>
                            <a:srgbClr val="000000"/>
                          </a:solidFill>
                          <a:effectLst/>
                          <a:latin typeface="Arial" panose="020B0604020202020204" pitchFamily="34" charset="0"/>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082"/>
                    </a:solidFill>
                  </a:tcPr>
                </a:tc>
                <a:tc>
                  <a:txBody>
                    <a:bodyPr/>
                    <a:lstStyle/>
                    <a:p>
                      <a:pPr algn="r" fontAlgn="b"/>
                      <a:r>
                        <a:rPr lang="cs-CZ" sz="1400" b="0" i="0" u="none" strike="noStrike" dirty="0">
                          <a:solidFill>
                            <a:srgbClr val="000000"/>
                          </a:solidFill>
                          <a:effectLst/>
                          <a:latin typeface="Arial" panose="020B060402020202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263157349"/>
                  </a:ext>
                </a:extLst>
              </a:tr>
              <a:tr h="263211">
                <a:tc gridSpan="11">
                  <a:txBody>
                    <a:bodyPr/>
                    <a:lstStyle/>
                    <a:p>
                      <a:pPr algn="l" fontAlgn="t"/>
                      <a:r>
                        <a:rPr lang="cs-CZ" sz="1100" b="0" i="0" u="none" strike="noStrike" dirty="0">
                          <a:solidFill>
                            <a:srgbClr val="000000"/>
                          </a:solidFill>
                          <a:effectLst/>
                          <a:latin typeface="Arial" panose="020B0604020202020204" pitchFamily="34" charset="0"/>
                        </a:rPr>
                        <a:t>Zdroj dat: UIV </a:t>
                      </a:r>
                    </a:p>
                  </a:txBody>
                  <a:tcPr marL="9525" marR="9525" marT="9525"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129616181"/>
                  </a:ext>
                </a:extLst>
              </a:tr>
            </a:tbl>
          </a:graphicData>
        </a:graphic>
      </p:graphicFrame>
    </p:spTree>
    <p:extLst>
      <p:ext uri="{BB962C8B-B14F-4D97-AF65-F5344CB8AC3E}">
        <p14:creationId xmlns:p14="http://schemas.microsoft.com/office/powerpoint/2010/main" val="1136361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A2DF69B6-EB8F-4CBF-A65B-3BC27DFD7F2E}"/>
              </a:ext>
            </a:extLst>
          </p:cNvPr>
          <p:cNvPicPr>
            <a:picLocks noChangeAspect="1"/>
          </p:cNvPicPr>
          <p:nvPr/>
        </p:nvPicPr>
        <p:blipFill>
          <a:blip r:embed="rId2"/>
          <a:stretch>
            <a:fillRect/>
          </a:stretch>
        </p:blipFill>
        <p:spPr>
          <a:xfrm rot="5400000">
            <a:off x="-3317814" y="3317811"/>
            <a:ext cx="6876000" cy="240375"/>
          </a:xfrm>
          <a:prstGeom prst="rect">
            <a:avLst/>
          </a:prstGeom>
        </p:spPr>
      </p:pic>
      <p:pic>
        <p:nvPicPr>
          <p:cNvPr id="3" name="Obrázek 2" descr="Obsah obrázku mapa&#10;&#10;Popis byl vytvořen automaticky">
            <a:extLst>
              <a:ext uri="{FF2B5EF4-FFF2-40B4-BE49-F238E27FC236}">
                <a16:creationId xmlns:a16="http://schemas.microsoft.com/office/drawing/2014/main" id="{5DCAA85A-DF81-415B-93DE-85E8C517B1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438" y="0"/>
            <a:ext cx="9689123" cy="6858000"/>
          </a:xfrm>
          <a:prstGeom prst="rect">
            <a:avLst/>
          </a:prstGeom>
        </p:spPr>
      </p:pic>
    </p:spTree>
    <p:extLst>
      <p:ext uri="{BB962C8B-B14F-4D97-AF65-F5344CB8AC3E}">
        <p14:creationId xmlns:p14="http://schemas.microsoft.com/office/powerpoint/2010/main" val="372529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53" t="6828" b="7457"/>
          <a:stretch/>
        </p:blipFill>
        <p:spPr>
          <a:xfrm>
            <a:off x="1500996" y="-11078"/>
            <a:ext cx="10691003" cy="684319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63440" cy="3480816"/>
          </a:xfrm>
          <a:prstGeom prst="rect">
            <a:avLst/>
          </a:prstGeom>
        </p:spPr>
      </p:pic>
      <p:sp>
        <p:nvSpPr>
          <p:cNvPr id="3" name="Nadpis 1"/>
          <p:cNvSpPr txBox="1">
            <a:spLocks noGrp="1"/>
          </p:cNvSpPr>
          <p:nvPr>
            <p:ph type="ctrTitle"/>
          </p:nvPr>
        </p:nvSpPr>
        <p:spPr>
          <a:xfrm>
            <a:off x="1778480" y="3237529"/>
            <a:ext cx="7772400" cy="1272339"/>
          </a:xfrm>
        </p:spPr>
        <p:txBody>
          <a:bodyPr>
            <a:noAutofit/>
          </a:bodyPr>
          <a:lstStyle/>
          <a:p>
            <a:pPr lvl="0"/>
            <a:r>
              <a:rPr lang="cs-CZ" sz="2800" b="1" dirty="0">
                <a:solidFill>
                  <a:srgbClr val="0067AC"/>
                </a:solidFill>
                <a:latin typeface="Arial" pitchFamily="34"/>
                <a:cs typeface="Arial" pitchFamily="34"/>
              </a:rPr>
              <a:t>2</a:t>
            </a:r>
            <a:r>
              <a:rPr lang="cs-CZ" sz="2800" b="1" dirty="0" smtClean="0">
                <a:solidFill>
                  <a:srgbClr val="0067AC"/>
                </a:solidFill>
                <a:latin typeface="Arial" pitchFamily="34"/>
                <a:cs typeface="Arial" pitchFamily="34"/>
              </a:rPr>
              <a:t>. </a:t>
            </a:r>
            <a:r>
              <a:rPr lang="cs-CZ" sz="2800" b="1" dirty="0">
                <a:solidFill>
                  <a:srgbClr val="0067AC"/>
                </a:solidFill>
                <a:latin typeface="Arial" pitchFamily="34"/>
                <a:cs typeface="Arial" pitchFamily="34"/>
              </a:rPr>
              <a:t>Schválení dodatku č. 4 ke Statutu PS Vzdělávání</a:t>
            </a:r>
          </a:p>
        </p:txBody>
      </p:sp>
    </p:spTree>
    <p:extLst>
      <p:ext uri="{BB962C8B-B14F-4D97-AF65-F5344CB8AC3E}">
        <p14:creationId xmlns:p14="http://schemas.microsoft.com/office/powerpoint/2010/main" val="3575941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1280C0EF-20D3-4F15-92DB-7BDBF51ACE31}"/>
              </a:ext>
            </a:extLst>
          </p:cNvPr>
          <p:cNvPicPr>
            <a:picLocks noChangeAspect="1"/>
          </p:cNvPicPr>
          <p:nvPr/>
        </p:nvPicPr>
        <p:blipFill>
          <a:blip r:embed="rId2"/>
          <a:stretch>
            <a:fillRect/>
          </a:stretch>
        </p:blipFill>
        <p:spPr>
          <a:xfrm rot="5400000">
            <a:off x="-3317814" y="3317811"/>
            <a:ext cx="6876000" cy="240375"/>
          </a:xfrm>
          <a:prstGeom prst="rect">
            <a:avLst/>
          </a:prstGeom>
        </p:spPr>
      </p:pic>
      <p:pic>
        <p:nvPicPr>
          <p:cNvPr id="3" name="Obrázek 2" descr="Obsah obrázku mapa&#10;&#10;Popis byl vytvořen automaticky">
            <a:extLst>
              <a:ext uri="{FF2B5EF4-FFF2-40B4-BE49-F238E27FC236}">
                <a16:creationId xmlns:a16="http://schemas.microsoft.com/office/drawing/2014/main" id="{F67CE194-2B1F-41B8-9820-CE91A5813F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438" y="0"/>
            <a:ext cx="9689123" cy="6858000"/>
          </a:xfrm>
          <a:prstGeom prst="rect">
            <a:avLst/>
          </a:prstGeom>
        </p:spPr>
      </p:pic>
    </p:spTree>
    <p:extLst>
      <p:ext uri="{BB962C8B-B14F-4D97-AF65-F5344CB8AC3E}">
        <p14:creationId xmlns:p14="http://schemas.microsoft.com/office/powerpoint/2010/main" val="3542311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1115F2-D21C-45F3-981C-A3AD7F377982}"/>
              </a:ext>
            </a:extLst>
          </p:cNvPr>
          <p:cNvPicPr>
            <a:picLocks noChangeAspect="1"/>
          </p:cNvPicPr>
          <p:nvPr/>
        </p:nvPicPr>
        <p:blipFill>
          <a:blip r:embed="rId2"/>
          <a:stretch>
            <a:fillRect/>
          </a:stretch>
        </p:blipFill>
        <p:spPr>
          <a:xfrm rot="5400000">
            <a:off x="-3317814" y="3317811"/>
            <a:ext cx="6876000" cy="240375"/>
          </a:xfrm>
          <a:prstGeom prst="rect">
            <a:avLst/>
          </a:prstGeom>
        </p:spPr>
      </p:pic>
      <p:pic>
        <p:nvPicPr>
          <p:cNvPr id="3" name="Obrázek 2" descr="Obsah obrázku mapa&#10;&#10;Popis byl vytvořen automaticky">
            <a:extLst>
              <a:ext uri="{FF2B5EF4-FFF2-40B4-BE49-F238E27FC236}">
                <a16:creationId xmlns:a16="http://schemas.microsoft.com/office/drawing/2014/main" id="{DCBAF405-54E3-4C14-A678-618A3C2127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438" y="0"/>
            <a:ext cx="9689123" cy="6858000"/>
          </a:xfrm>
          <a:prstGeom prst="rect">
            <a:avLst/>
          </a:prstGeom>
        </p:spPr>
      </p:pic>
    </p:spTree>
    <p:extLst>
      <p:ext uri="{BB962C8B-B14F-4D97-AF65-F5344CB8AC3E}">
        <p14:creationId xmlns:p14="http://schemas.microsoft.com/office/powerpoint/2010/main" val="1003242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5014AB8-B258-4F12-91D5-CA87082B4E6D}"/>
              </a:ext>
            </a:extLst>
          </p:cNvPr>
          <p:cNvPicPr>
            <a:picLocks noChangeAspect="1"/>
          </p:cNvPicPr>
          <p:nvPr/>
        </p:nvPicPr>
        <p:blipFill>
          <a:blip r:embed="rId2"/>
          <a:stretch>
            <a:fillRect/>
          </a:stretch>
        </p:blipFill>
        <p:spPr>
          <a:xfrm rot="5400000">
            <a:off x="-3317814" y="3317811"/>
            <a:ext cx="6876000" cy="240375"/>
          </a:xfrm>
          <a:prstGeom prst="rect">
            <a:avLst/>
          </a:prstGeom>
        </p:spPr>
      </p:pic>
      <p:pic>
        <p:nvPicPr>
          <p:cNvPr id="5" name="Obrázek 4">
            <a:extLst>
              <a:ext uri="{FF2B5EF4-FFF2-40B4-BE49-F238E27FC236}">
                <a16:creationId xmlns:a16="http://schemas.microsoft.com/office/drawing/2014/main" id="{290A793F-9C47-4A60-B685-73205DC69DB8}"/>
              </a:ext>
            </a:extLst>
          </p:cNvPr>
          <p:cNvPicPr>
            <a:picLocks noChangeAspect="1"/>
          </p:cNvPicPr>
          <p:nvPr/>
        </p:nvPicPr>
        <p:blipFill>
          <a:blip r:embed="rId3"/>
          <a:stretch>
            <a:fillRect/>
          </a:stretch>
        </p:blipFill>
        <p:spPr>
          <a:xfrm rot="10800000">
            <a:off x="10390909" y="-8"/>
            <a:ext cx="1810608" cy="1520049"/>
          </a:xfrm>
          <a:prstGeom prst="flowChartDelay">
            <a:avLst/>
          </a:prstGeom>
        </p:spPr>
      </p:pic>
      <p:sp>
        <p:nvSpPr>
          <p:cNvPr id="6" name="Nadpis 1">
            <a:extLst>
              <a:ext uri="{FF2B5EF4-FFF2-40B4-BE49-F238E27FC236}">
                <a16:creationId xmlns:a16="http://schemas.microsoft.com/office/drawing/2014/main" id="{F9C26F04-DCD6-43C9-941F-B27E9BFBA01A}"/>
              </a:ext>
            </a:extLst>
          </p:cNvPr>
          <p:cNvSpPr txBox="1">
            <a:spLocks/>
          </p:cNvSpPr>
          <p:nvPr/>
        </p:nvSpPr>
        <p:spPr>
          <a:xfrm>
            <a:off x="621294" y="232522"/>
            <a:ext cx="8913231" cy="1158128"/>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47675" indent="-447675"/>
            <a:r>
              <a:rPr lang="cs-CZ" sz="3400" b="1" dirty="0">
                <a:solidFill>
                  <a:srgbClr val="9CC016"/>
                </a:solidFill>
                <a:latin typeface="Arial" panose="020B0604020202020204" pitchFamily="34" charset="0"/>
                <a:cs typeface="Arial" panose="020B0604020202020204" pitchFamily="34" charset="0"/>
              </a:rPr>
              <a:t>Vzdělanost</a:t>
            </a:r>
            <a:endParaRPr lang="pt-BR" sz="3400" b="1" dirty="0">
              <a:solidFill>
                <a:srgbClr val="9CC016"/>
              </a:solidFill>
              <a:latin typeface="Arial" panose="020B0604020202020204" pitchFamily="34" charset="0"/>
              <a:cs typeface="Arial" panose="020B0604020202020204" pitchFamily="34" charset="0"/>
            </a:endParaRPr>
          </a:p>
        </p:txBody>
      </p:sp>
      <p:graphicFrame>
        <p:nvGraphicFramePr>
          <p:cNvPr id="4" name="Tabulka 3">
            <a:extLst>
              <a:ext uri="{FF2B5EF4-FFF2-40B4-BE49-F238E27FC236}">
                <a16:creationId xmlns:a16="http://schemas.microsoft.com/office/drawing/2014/main" id="{35E05364-2D19-497A-86C2-65531EF309EB}"/>
              </a:ext>
            </a:extLst>
          </p:cNvPr>
          <p:cNvGraphicFramePr>
            <a:graphicFrameLocks noGrp="1"/>
          </p:cNvGraphicFramePr>
          <p:nvPr>
            <p:extLst/>
          </p:nvPr>
        </p:nvGraphicFramePr>
        <p:xfrm>
          <a:off x="815977" y="1139032"/>
          <a:ext cx="9375768" cy="5365165"/>
        </p:xfrm>
        <a:graphic>
          <a:graphicData uri="http://schemas.openxmlformats.org/drawingml/2006/table">
            <a:tbl>
              <a:tblPr/>
              <a:tblGrid>
                <a:gridCol w="1963513">
                  <a:extLst>
                    <a:ext uri="{9D8B030D-6E8A-4147-A177-3AD203B41FA5}">
                      <a16:colId xmlns:a16="http://schemas.microsoft.com/office/drawing/2014/main" val="2513165030"/>
                    </a:ext>
                  </a:extLst>
                </a:gridCol>
                <a:gridCol w="741771">
                  <a:extLst>
                    <a:ext uri="{9D8B030D-6E8A-4147-A177-3AD203B41FA5}">
                      <a16:colId xmlns:a16="http://schemas.microsoft.com/office/drawing/2014/main" val="2953279135"/>
                    </a:ext>
                  </a:extLst>
                </a:gridCol>
                <a:gridCol w="741771">
                  <a:extLst>
                    <a:ext uri="{9D8B030D-6E8A-4147-A177-3AD203B41FA5}">
                      <a16:colId xmlns:a16="http://schemas.microsoft.com/office/drawing/2014/main" val="1688927144"/>
                    </a:ext>
                  </a:extLst>
                </a:gridCol>
                <a:gridCol w="741771">
                  <a:extLst>
                    <a:ext uri="{9D8B030D-6E8A-4147-A177-3AD203B41FA5}">
                      <a16:colId xmlns:a16="http://schemas.microsoft.com/office/drawing/2014/main" val="613459058"/>
                    </a:ext>
                  </a:extLst>
                </a:gridCol>
                <a:gridCol w="741771">
                  <a:extLst>
                    <a:ext uri="{9D8B030D-6E8A-4147-A177-3AD203B41FA5}">
                      <a16:colId xmlns:a16="http://schemas.microsoft.com/office/drawing/2014/main" val="1305483333"/>
                    </a:ext>
                  </a:extLst>
                </a:gridCol>
                <a:gridCol w="741771">
                  <a:extLst>
                    <a:ext uri="{9D8B030D-6E8A-4147-A177-3AD203B41FA5}">
                      <a16:colId xmlns:a16="http://schemas.microsoft.com/office/drawing/2014/main" val="4174653292"/>
                    </a:ext>
                  </a:extLst>
                </a:gridCol>
                <a:gridCol w="741771">
                  <a:extLst>
                    <a:ext uri="{9D8B030D-6E8A-4147-A177-3AD203B41FA5}">
                      <a16:colId xmlns:a16="http://schemas.microsoft.com/office/drawing/2014/main" val="2461842878"/>
                    </a:ext>
                  </a:extLst>
                </a:gridCol>
                <a:gridCol w="741771">
                  <a:extLst>
                    <a:ext uri="{9D8B030D-6E8A-4147-A177-3AD203B41FA5}">
                      <a16:colId xmlns:a16="http://schemas.microsoft.com/office/drawing/2014/main" val="2629881397"/>
                    </a:ext>
                  </a:extLst>
                </a:gridCol>
                <a:gridCol w="741771">
                  <a:extLst>
                    <a:ext uri="{9D8B030D-6E8A-4147-A177-3AD203B41FA5}">
                      <a16:colId xmlns:a16="http://schemas.microsoft.com/office/drawing/2014/main" val="2449789206"/>
                    </a:ext>
                  </a:extLst>
                </a:gridCol>
                <a:gridCol w="741771">
                  <a:extLst>
                    <a:ext uri="{9D8B030D-6E8A-4147-A177-3AD203B41FA5}">
                      <a16:colId xmlns:a16="http://schemas.microsoft.com/office/drawing/2014/main" val="2813466130"/>
                    </a:ext>
                  </a:extLst>
                </a:gridCol>
                <a:gridCol w="736316">
                  <a:extLst>
                    <a:ext uri="{9D8B030D-6E8A-4147-A177-3AD203B41FA5}">
                      <a16:colId xmlns:a16="http://schemas.microsoft.com/office/drawing/2014/main" val="455582449"/>
                    </a:ext>
                  </a:extLst>
                </a:gridCol>
              </a:tblGrid>
              <a:tr h="246335">
                <a:tc gridSpan="11">
                  <a:txBody>
                    <a:bodyPr/>
                    <a:lstStyle/>
                    <a:p>
                      <a:pPr algn="l" fontAlgn="b"/>
                      <a:r>
                        <a:rPr lang="cs-CZ" sz="1400" b="1" i="0" u="none" strike="noStrike">
                          <a:solidFill>
                            <a:srgbClr val="000000"/>
                          </a:solidFill>
                          <a:effectLst/>
                          <a:latin typeface="Arial" panose="020B0604020202020204" pitchFamily="34" charset="0"/>
                        </a:rPr>
                        <a:t>Obyvatelstvo ve věku 15 a více let podle nejvyššího dosaženého vzdělání</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789734873"/>
                  </a:ext>
                </a:extLst>
              </a:tr>
              <a:tr h="234605">
                <a:tc rowSpan="2">
                  <a:txBody>
                    <a:bodyPr/>
                    <a:lstStyle/>
                    <a:p>
                      <a:pPr algn="ctr" fontAlgn="b"/>
                      <a:r>
                        <a:rPr lang="cs-CZ" sz="14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b"/>
                      <a:r>
                        <a:rPr lang="cs-CZ" sz="1400" b="0" i="0" u="none" strike="noStrike">
                          <a:solidFill>
                            <a:srgbClr val="000000"/>
                          </a:solidFill>
                          <a:effectLst/>
                          <a:latin typeface="Arial" panose="020B0604020202020204" pitchFamily="34" charset="0"/>
                        </a:rPr>
                        <a:t>relativně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gridSpan="5">
                  <a:txBody>
                    <a:bodyPr/>
                    <a:lstStyle/>
                    <a:p>
                      <a:pPr algn="ctr" fontAlgn="b"/>
                      <a:r>
                        <a:rPr lang="pl-PL" sz="1400" b="0" i="0" u="none" strike="noStrike">
                          <a:solidFill>
                            <a:srgbClr val="000000"/>
                          </a:solidFill>
                          <a:effectLst/>
                          <a:latin typeface="Arial" panose="020B0604020202020204" pitchFamily="34" charset="0"/>
                        </a:rPr>
                        <a:t>rozdíl 2021-2011 (v p.b.)</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797117003"/>
                  </a:ext>
                </a:extLst>
              </a:tr>
              <a:tr h="574783">
                <a:tc vMerge="1">
                  <a:txBody>
                    <a:bodyPr/>
                    <a:lstStyle/>
                    <a:p>
                      <a:endParaRPr lang="cs-CZ"/>
                    </a:p>
                  </a:txBody>
                  <a:tcPr/>
                </a:tc>
                <a:tc>
                  <a:txBody>
                    <a:bodyPr/>
                    <a:lstStyle/>
                    <a:p>
                      <a:pPr algn="ctr" fontAlgn="b"/>
                      <a:r>
                        <a:rPr lang="cs-CZ" sz="1400" b="0" i="0" u="none" strike="noStrike">
                          <a:solidFill>
                            <a:srgbClr val="000000"/>
                          </a:solidFill>
                          <a:effectLst/>
                          <a:latin typeface="Arial" panose="020B0604020202020204" pitchFamily="34" charset="0"/>
                        </a:rPr>
                        <a:t>bez</a:t>
                      </a:r>
                      <a:br>
                        <a:rPr lang="cs-CZ" sz="1400" b="0" i="0" u="none" strike="noStrike">
                          <a:solidFill>
                            <a:srgbClr val="000000"/>
                          </a:solidFill>
                          <a:effectLst/>
                          <a:latin typeface="Arial" panose="020B0604020202020204" pitchFamily="34" charset="0"/>
                        </a:rPr>
                      </a:br>
                      <a:r>
                        <a:rPr lang="cs-CZ" sz="1400" b="0" i="0" u="none" strike="noStrike">
                          <a:solidFill>
                            <a:srgbClr val="000000"/>
                          </a:solidFill>
                          <a:effectLst/>
                          <a:latin typeface="Arial" panose="020B0604020202020204" pitchFamily="34" charset="0"/>
                        </a:rPr>
                        <a:t>vzdělání</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ZŠ</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SŠ - VL</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SŠ-mat+VOŠ</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VŠ</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bez</a:t>
                      </a:r>
                      <a:br>
                        <a:rPr lang="cs-CZ" sz="1400" b="0" i="0" u="none" strike="noStrike">
                          <a:solidFill>
                            <a:srgbClr val="000000"/>
                          </a:solidFill>
                          <a:effectLst/>
                          <a:latin typeface="Arial" panose="020B0604020202020204" pitchFamily="34" charset="0"/>
                        </a:rPr>
                      </a:br>
                      <a:r>
                        <a:rPr lang="cs-CZ" sz="1400" b="0" i="0" u="none" strike="noStrike">
                          <a:solidFill>
                            <a:srgbClr val="000000"/>
                          </a:solidFill>
                          <a:effectLst/>
                          <a:latin typeface="Arial" panose="020B0604020202020204" pitchFamily="34" charset="0"/>
                        </a:rPr>
                        <a:t>vzdělání</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ZŠ</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SŠ - VL</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SŠ-mat+VOŠ</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VŠ</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0009892"/>
                  </a:ext>
                </a:extLst>
              </a:tr>
              <a:tr h="234605">
                <a:tc>
                  <a:txBody>
                    <a:bodyPr/>
                    <a:lstStyle/>
                    <a:p>
                      <a:pPr algn="l" fontAlgn="b"/>
                      <a:r>
                        <a:rPr lang="cs-CZ" sz="1400" b="0" i="0" u="none" strike="noStrike">
                          <a:solidFill>
                            <a:srgbClr val="000000"/>
                          </a:solidFill>
                          <a:effectLst/>
                          <a:latin typeface="Arial" panose="020B0604020202020204" pitchFamily="34" charset="0"/>
                        </a:rPr>
                        <a:t>Česká republika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F0F3"/>
                    </a:solidFill>
                  </a:tcPr>
                </a:tc>
                <a:tc>
                  <a:txBody>
                    <a:bodyPr/>
                    <a:lstStyle/>
                    <a:p>
                      <a:pPr algn="r" fontAlgn="b"/>
                      <a:r>
                        <a:rPr lang="cs-CZ" sz="1400" b="0" i="0" u="none" strike="noStrike">
                          <a:solidFill>
                            <a:srgbClr val="000000"/>
                          </a:solidFill>
                          <a:effectLst/>
                          <a:latin typeface="Arial" panose="020B0604020202020204" pitchFamily="34" charset="0"/>
                        </a:rPr>
                        <a:t>12,5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AE7D4"/>
                    </a:solidFill>
                  </a:tcPr>
                </a:tc>
                <a:tc>
                  <a:txBody>
                    <a:bodyPr/>
                    <a:lstStyle/>
                    <a:p>
                      <a:pPr algn="r" fontAlgn="b"/>
                      <a:r>
                        <a:rPr lang="cs-CZ" sz="1400" b="0" i="0" u="none" strike="noStrike">
                          <a:solidFill>
                            <a:srgbClr val="000000"/>
                          </a:solidFill>
                          <a:effectLst/>
                          <a:latin typeface="Arial" panose="020B0604020202020204" pitchFamily="34" charset="0"/>
                        </a:rPr>
                        <a:t>31,0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9AEB1"/>
                    </a:solidFill>
                  </a:tcPr>
                </a:tc>
                <a:tc>
                  <a:txBody>
                    <a:bodyPr/>
                    <a:lstStyle/>
                    <a:p>
                      <a:pPr algn="r" fontAlgn="b"/>
                      <a:r>
                        <a:rPr lang="cs-CZ" sz="1400" b="0" i="0" u="none" strike="noStrike">
                          <a:solidFill>
                            <a:srgbClr val="000000"/>
                          </a:solidFill>
                          <a:effectLst/>
                          <a:latin typeface="Arial" panose="020B0604020202020204" pitchFamily="34" charset="0"/>
                        </a:rPr>
                        <a:t>32,5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DE9D6"/>
                    </a:solidFill>
                  </a:tcPr>
                </a:tc>
                <a:tc>
                  <a:txBody>
                    <a:bodyPr/>
                    <a:lstStyle/>
                    <a:p>
                      <a:pPr algn="r" fontAlgn="b"/>
                      <a:r>
                        <a:rPr lang="cs-CZ" sz="1400" b="0" i="0" u="none" strike="noStrike">
                          <a:solidFill>
                            <a:srgbClr val="000000"/>
                          </a:solidFill>
                          <a:effectLst/>
                          <a:latin typeface="Arial" panose="020B0604020202020204" pitchFamily="34" charset="0"/>
                        </a:rPr>
                        <a:t>17,6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DD6AD"/>
                    </a:solidFill>
                  </a:tcPr>
                </a:tc>
                <a:tc>
                  <a:txBody>
                    <a:bodyPr/>
                    <a:lstStyle/>
                    <a:p>
                      <a:pPr algn="r" fontAlgn="b"/>
                      <a:r>
                        <a:rPr lang="cs-CZ" sz="1400" b="0" i="0" u="none" strike="noStrike">
                          <a:solidFill>
                            <a:srgbClr val="000000"/>
                          </a:solidFill>
                          <a:effectLst/>
                          <a:latin typeface="Arial" panose="020B060402020202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8F3ED"/>
                    </a:solidFill>
                  </a:tcPr>
                </a:tc>
                <a:tc>
                  <a:txBody>
                    <a:bodyPr/>
                    <a:lstStyle/>
                    <a:p>
                      <a:pPr algn="r" fontAlgn="b"/>
                      <a:r>
                        <a:rPr lang="cs-CZ" sz="1400" b="0" i="0" u="none" strike="noStrike">
                          <a:solidFill>
                            <a:srgbClr val="000000"/>
                          </a:solidFill>
                          <a:effectLst/>
                          <a:latin typeface="Arial" panose="020B0604020202020204" pitchFamily="34" charset="0"/>
                        </a:rPr>
                        <a:t>-5,0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BC1C4"/>
                    </a:solidFill>
                  </a:tcPr>
                </a:tc>
                <a:tc>
                  <a:txBody>
                    <a:bodyPr/>
                    <a:lstStyle/>
                    <a:p>
                      <a:pPr algn="r" fontAlgn="b"/>
                      <a:r>
                        <a:rPr lang="cs-CZ" sz="1400" b="0" i="0" u="none" strike="noStrike">
                          <a:solidFill>
                            <a:srgbClr val="000000"/>
                          </a:solidFill>
                          <a:effectLst/>
                          <a:latin typeface="Arial" panose="020B0604020202020204" pitchFamily="34" charset="0"/>
                        </a:rPr>
                        <a:t>-2,0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AB8BB"/>
                    </a:solidFill>
                  </a:tcPr>
                </a:tc>
                <a:tc>
                  <a:txBody>
                    <a:bodyPr/>
                    <a:lstStyle/>
                    <a:p>
                      <a:pPr algn="r" fontAlgn="b"/>
                      <a:r>
                        <a:rPr lang="cs-CZ" sz="1400" b="0" i="0" u="none" strike="noStrike">
                          <a:solidFill>
                            <a:srgbClr val="000000"/>
                          </a:solidFill>
                          <a:effectLst/>
                          <a:latin typeface="Arial" panose="020B0604020202020204" pitchFamily="34" charset="0"/>
                        </a:rPr>
                        <a:t>1,3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AB4B6"/>
                    </a:solidFill>
                  </a:tcPr>
                </a:tc>
                <a:tc>
                  <a:txBody>
                    <a:bodyPr/>
                    <a:lstStyle/>
                    <a:p>
                      <a:pPr algn="r" fontAlgn="b"/>
                      <a:r>
                        <a:rPr lang="cs-CZ" sz="1400" b="0" i="0" u="none" strike="noStrike">
                          <a:solidFill>
                            <a:srgbClr val="000000"/>
                          </a:solidFill>
                          <a:effectLst/>
                          <a:latin typeface="Arial" panose="020B0604020202020204" pitchFamily="34" charset="0"/>
                        </a:rPr>
                        <a:t>5,1</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7DC991"/>
                    </a:solidFill>
                  </a:tcPr>
                </a:tc>
                <a:extLst>
                  <a:ext uri="{0D108BD9-81ED-4DB2-BD59-A6C34878D82A}">
                    <a16:rowId xmlns:a16="http://schemas.microsoft.com/office/drawing/2014/main" val="646055798"/>
                  </a:ext>
                </a:extLst>
              </a:tr>
              <a:tr h="234605">
                <a:tc>
                  <a:txBody>
                    <a:bodyPr/>
                    <a:lstStyle/>
                    <a:p>
                      <a:pPr algn="l" fontAlgn="b"/>
                      <a:r>
                        <a:rPr lang="cs-CZ" sz="1400" b="0" i="0" u="none" strike="noStrike">
                          <a:solidFill>
                            <a:srgbClr val="000000"/>
                          </a:solidFill>
                          <a:effectLst/>
                          <a:latin typeface="Arial" panose="020B0604020202020204" pitchFamily="34" charset="0"/>
                        </a:rPr>
                        <a:t>Plzeňský kraj</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F4F7"/>
                    </a:solidFill>
                  </a:tcPr>
                </a:tc>
                <a:tc>
                  <a:txBody>
                    <a:bodyPr/>
                    <a:lstStyle/>
                    <a:p>
                      <a:pPr algn="r" fontAlgn="b"/>
                      <a:r>
                        <a:rPr lang="cs-CZ" sz="1400" b="0" i="0" u="none" strike="noStrike">
                          <a:solidFill>
                            <a:srgbClr val="000000"/>
                          </a:solidFill>
                          <a:effectLst/>
                          <a:latin typeface="Arial" panose="020B0604020202020204" pitchFamily="34" charset="0"/>
                        </a:rPr>
                        <a:t>13,1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AF4F0"/>
                    </a:solidFill>
                  </a:tcPr>
                </a:tc>
                <a:tc>
                  <a:txBody>
                    <a:bodyPr/>
                    <a:lstStyle/>
                    <a:p>
                      <a:pPr algn="r" fontAlgn="b"/>
                      <a:r>
                        <a:rPr lang="cs-CZ" sz="1400" b="0" i="0" u="none" strike="noStrike">
                          <a:solidFill>
                            <a:srgbClr val="000000"/>
                          </a:solidFill>
                          <a:effectLst/>
                          <a:latin typeface="Arial" panose="020B0604020202020204" pitchFamily="34" charset="0"/>
                        </a:rPr>
                        <a:t>33,0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ACACD"/>
                    </a:solidFill>
                  </a:tcPr>
                </a:tc>
                <a:tc>
                  <a:txBody>
                    <a:bodyPr/>
                    <a:lstStyle/>
                    <a:p>
                      <a:pPr algn="r" fontAlgn="b"/>
                      <a:r>
                        <a:rPr lang="cs-CZ" sz="1400" b="0" i="0" u="none" strike="noStrike">
                          <a:solidFill>
                            <a:srgbClr val="000000"/>
                          </a:solidFill>
                          <a:effectLst/>
                          <a:latin typeface="Arial" panose="020B0604020202020204" pitchFamily="34" charset="0"/>
                        </a:rPr>
                        <a:t>32,6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C9E8D3"/>
                    </a:solidFill>
                  </a:tcPr>
                </a:tc>
                <a:tc>
                  <a:txBody>
                    <a:bodyPr/>
                    <a:lstStyle/>
                    <a:p>
                      <a:pPr algn="r" fontAlgn="b"/>
                      <a:r>
                        <a:rPr lang="cs-CZ" sz="1400" b="0" i="0" u="none" strike="noStrike">
                          <a:solidFill>
                            <a:srgbClr val="000000"/>
                          </a:solidFill>
                          <a:effectLst/>
                          <a:latin typeface="Arial" panose="020B0604020202020204" pitchFamily="34" charset="0"/>
                        </a:rPr>
                        <a:t>14,5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1EBDA"/>
                    </a:solidFill>
                  </a:tcPr>
                </a:tc>
                <a:tc>
                  <a:txBody>
                    <a:bodyPr/>
                    <a:lstStyle/>
                    <a:p>
                      <a:pPr algn="r" fontAlgn="b"/>
                      <a:r>
                        <a:rPr lang="cs-CZ" sz="1400" b="0" i="0" u="none" strike="noStrike">
                          <a:solidFill>
                            <a:srgbClr val="000000"/>
                          </a:solidFill>
                          <a:effectLst/>
                          <a:latin typeface="Arial" panose="020B060402020202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F5F8"/>
                    </a:solidFill>
                  </a:tcPr>
                </a:tc>
                <a:tc>
                  <a:txBody>
                    <a:bodyPr/>
                    <a:lstStyle/>
                    <a:p>
                      <a:pPr algn="r" fontAlgn="b"/>
                      <a:r>
                        <a:rPr lang="cs-CZ" sz="1400" b="0" i="0" u="none" strike="noStrike">
                          <a:solidFill>
                            <a:srgbClr val="000000"/>
                          </a:solidFill>
                          <a:effectLst/>
                          <a:latin typeface="Arial" panose="020B0604020202020204" pitchFamily="34" charset="0"/>
                        </a:rPr>
                        <a:t>-5,1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BC3C6"/>
                    </a:solidFill>
                  </a:tcPr>
                </a:tc>
                <a:tc>
                  <a:txBody>
                    <a:bodyPr/>
                    <a:lstStyle/>
                    <a:p>
                      <a:pPr algn="r" fontAlgn="b"/>
                      <a:r>
                        <a:rPr lang="cs-CZ" sz="1400" b="0" i="0" u="none" strike="noStrike">
                          <a:solidFill>
                            <a:srgbClr val="000000"/>
                          </a:solidFill>
                          <a:effectLst/>
                          <a:latin typeface="Arial" panose="020B0604020202020204" pitchFamily="34" charset="0"/>
                        </a:rPr>
                        <a:t>-1,7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AD5D8"/>
                    </a:solidFill>
                  </a:tcPr>
                </a:tc>
                <a:tc>
                  <a:txBody>
                    <a:bodyPr/>
                    <a:lstStyle/>
                    <a:p>
                      <a:pPr algn="r" fontAlgn="b"/>
                      <a:r>
                        <a:rPr lang="cs-CZ" sz="1400" b="0" i="0" u="none" strike="noStrike">
                          <a:solidFill>
                            <a:srgbClr val="000000"/>
                          </a:solidFill>
                          <a:effectLst/>
                          <a:latin typeface="Arial" panose="020B0604020202020204" pitchFamily="34" charset="0"/>
                        </a:rPr>
                        <a:t>1,6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AD0D2"/>
                    </a:solidFill>
                  </a:tcPr>
                </a:tc>
                <a:tc>
                  <a:txBody>
                    <a:bodyPr/>
                    <a:lstStyle/>
                    <a:p>
                      <a:pPr algn="r" fontAlgn="b"/>
                      <a:r>
                        <a:rPr lang="cs-CZ" sz="1400" b="0" i="0" u="none" strike="noStrike">
                          <a:solidFill>
                            <a:srgbClr val="000000"/>
                          </a:solidFill>
                          <a:effectLst/>
                          <a:latin typeface="Arial" panose="020B0604020202020204" pitchFamily="34" charset="0"/>
                        </a:rPr>
                        <a:t>4,1</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CAE8D4"/>
                    </a:solidFill>
                  </a:tcPr>
                </a:tc>
                <a:extLst>
                  <a:ext uri="{0D108BD9-81ED-4DB2-BD59-A6C34878D82A}">
                    <a16:rowId xmlns:a16="http://schemas.microsoft.com/office/drawing/2014/main" val="400888009"/>
                  </a:ext>
                </a:extLst>
              </a:tr>
              <a:tr h="234605">
                <a:tc>
                  <a:txBody>
                    <a:bodyPr/>
                    <a:lstStyle/>
                    <a:p>
                      <a:pPr algn="l" fontAlgn="b"/>
                      <a:r>
                        <a:rPr lang="cs-CZ" sz="1400" b="0" i="0" u="none" strike="noStrike">
                          <a:solidFill>
                            <a:srgbClr val="000000"/>
                          </a:solidFill>
                          <a:effectLst/>
                          <a:latin typeface="Arial" panose="020B0604020202020204" pitchFamily="34" charset="0"/>
                        </a:rPr>
                        <a:t>Plzeň</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B5DFC1"/>
                    </a:solidFill>
                  </a:tcPr>
                </a:tc>
                <a:tc>
                  <a:txBody>
                    <a:bodyPr/>
                    <a:lstStyle/>
                    <a:p>
                      <a:pPr algn="r" fontAlgn="b"/>
                      <a:r>
                        <a:rPr lang="cs-CZ" sz="1400" b="0" i="0" u="none" strike="noStrike">
                          <a:solidFill>
                            <a:srgbClr val="000000"/>
                          </a:solidFill>
                          <a:effectLst/>
                          <a:latin typeface="Arial" panose="020B0604020202020204" pitchFamily="34" charset="0"/>
                        </a:rPr>
                        <a:t>10,8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r" fontAlgn="b"/>
                      <a:r>
                        <a:rPr lang="cs-CZ" sz="1400" b="0" i="0" u="none" strike="noStrike">
                          <a:solidFill>
                            <a:srgbClr val="000000"/>
                          </a:solidFill>
                          <a:effectLst/>
                          <a:latin typeface="Arial" panose="020B0604020202020204" pitchFamily="34" charset="0"/>
                        </a:rPr>
                        <a:t>25,8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35,4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r" fontAlgn="b"/>
                      <a:r>
                        <a:rPr lang="cs-CZ" sz="1400" b="0" i="0" u="none" strike="noStrike">
                          <a:solidFill>
                            <a:srgbClr val="000000"/>
                          </a:solidFill>
                          <a:effectLst/>
                          <a:latin typeface="Arial" panose="020B0604020202020204" pitchFamily="34" charset="0"/>
                        </a:rPr>
                        <a:t>21,0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r" fontAlgn="b"/>
                      <a:r>
                        <a:rPr lang="cs-CZ" sz="1400" b="0" i="0" u="none" strike="noStrike">
                          <a:solidFill>
                            <a:srgbClr val="000000"/>
                          </a:solidFill>
                          <a:effectLst/>
                          <a:latin typeface="Arial" panose="020B060402020202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400" b="0" i="0" u="none" strike="noStrike">
                          <a:solidFill>
                            <a:srgbClr val="000000"/>
                          </a:solidFill>
                          <a:effectLst/>
                          <a:latin typeface="Arial" panose="020B0604020202020204" pitchFamily="34" charset="0"/>
                        </a:rPr>
                        <a:t>-3,2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-2,9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0,3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5,5</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extLst>
                  <a:ext uri="{0D108BD9-81ED-4DB2-BD59-A6C34878D82A}">
                    <a16:rowId xmlns:a16="http://schemas.microsoft.com/office/drawing/2014/main" val="4266974289"/>
                  </a:ext>
                </a:extLst>
              </a:tr>
              <a:tr h="234605">
                <a:tc>
                  <a:txBody>
                    <a:bodyPr/>
                    <a:lstStyle/>
                    <a:p>
                      <a:pPr algn="l" fontAlgn="b"/>
                      <a:r>
                        <a:rPr lang="cs-CZ" sz="1400" b="0" i="0" u="none" strike="noStrike">
                          <a:solidFill>
                            <a:srgbClr val="000000"/>
                          </a:solidFill>
                          <a:effectLst/>
                          <a:latin typeface="Arial" panose="020B0604020202020204" pitchFamily="34" charset="0"/>
                        </a:rPr>
                        <a:t>Nýřany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5F3EB"/>
                    </a:solidFill>
                  </a:tcPr>
                </a:tc>
                <a:tc>
                  <a:txBody>
                    <a:bodyPr/>
                    <a:lstStyle/>
                    <a:p>
                      <a:pPr algn="r" fontAlgn="b"/>
                      <a:r>
                        <a:rPr lang="cs-CZ" sz="1400" b="0" i="0" u="none" strike="noStrike">
                          <a:solidFill>
                            <a:srgbClr val="000000"/>
                          </a:solidFill>
                          <a:effectLst/>
                          <a:latin typeface="Arial" panose="020B0604020202020204" pitchFamily="34" charset="0"/>
                        </a:rPr>
                        <a:t>14,4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BDE"/>
                    </a:solidFill>
                  </a:tcPr>
                </a:tc>
                <a:tc>
                  <a:txBody>
                    <a:bodyPr/>
                    <a:lstStyle/>
                    <a:p>
                      <a:pPr algn="r" fontAlgn="b"/>
                      <a:r>
                        <a:rPr lang="cs-CZ" sz="1400" b="0" i="0" u="none" strike="noStrike">
                          <a:solidFill>
                            <a:srgbClr val="000000"/>
                          </a:solidFill>
                          <a:effectLst/>
                          <a:latin typeface="Arial" panose="020B0604020202020204" pitchFamily="34" charset="0"/>
                        </a:rPr>
                        <a:t>35,6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CEF"/>
                    </a:solidFill>
                  </a:tcPr>
                </a:tc>
                <a:tc>
                  <a:txBody>
                    <a:bodyPr/>
                    <a:lstStyle/>
                    <a:p>
                      <a:pPr algn="r" fontAlgn="b"/>
                      <a:r>
                        <a:rPr lang="cs-CZ" sz="1400" b="0" i="0" u="none" strike="noStrike">
                          <a:solidFill>
                            <a:srgbClr val="000000"/>
                          </a:solidFill>
                          <a:effectLst/>
                          <a:latin typeface="Arial" panose="020B0604020202020204" pitchFamily="34" charset="0"/>
                        </a:rPr>
                        <a:t>30,9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1F4"/>
                    </a:solidFill>
                  </a:tcPr>
                </a:tc>
                <a:tc>
                  <a:txBody>
                    <a:bodyPr/>
                    <a:lstStyle/>
                    <a:p>
                      <a:pPr algn="r" fontAlgn="b"/>
                      <a:r>
                        <a:rPr lang="cs-CZ" sz="1400" b="0" i="0" u="none" strike="noStrike">
                          <a:solidFill>
                            <a:srgbClr val="000000"/>
                          </a:solidFill>
                          <a:effectLst/>
                          <a:latin typeface="Arial" panose="020B0604020202020204" pitchFamily="34" charset="0"/>
                        </a:rPr>
                        <a:t>13,1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7F4ED"/>
                    </a:solidFill>
                  </a:tcPr>
                </a:tc>
                <a:tc>
                  <a:txBody>
                    <a:bodyPr/>
                    <a:lstStyle/>
                    <a:p>
                      <a:pPr algn="r" fontAlgn="b"/>
                      <a:r>
                        <a:rPr lang="cs-CZ" sz="1400" b="0" i="0" u="none" strike="noStrike">
                          <a:solidFill>
                            <a:srgbClr val="000000"/>
                          </a:solidFill>
                          <a:effectLst/>
                          <a:latin typeface="Arial" panose="020B060402020202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9FC"/>
                    </a:solidFill>
                  </a:tcPr>
                </a:tc>
                <a:tc>
                  <a:txBody>
                    <a:bodyPr/>
                    <a:lstStyle/>
                    <a:p>
                      <a:pPr algn="r" fontAlgn="b"/>
                      <a:r>
                        <a:rPr lang="cs-CZ" sz="1400" b="0" i="0" u="none" strike="noStrike">
                          <a:solidFill>
                            <a:srgbClr val="000000"/>
                          </a:solidFill>
                          <a:effectLst/>
                          <a:latin typeface="Arial" panose="020B0604020202020204" pitchFamily="34" charset="0"/>
                        </a:rPr>
                        <a:t>-6,5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9F4EE"/>
                    </a:solidFill>
                  </a:tcPr>
                </a:tc>
                <a:tc>
                  <a:txBody>
                    <a:bodyPr/>
                    <a:lstStyle/>
                    <a:p>
                      <a:pPr algn="r" fontAlgn="b"/>
                      <a:r>
                        <a:rPr lang="cs-CZ" sz="1400" b="0" i="0" u="none" strike="noStrike">
                          <a:solidFill>
                            <a:srgbClr val="000000"/>
                          </a:solidFill>
                          <a:effectLst/>
                          <a:latin typeface="Arial" panose="020B0604020202020204" pitchFamily="34" charset="0"/>
                        </a:rPr>
                        <a:t>-2,4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9295"/>
                    </a:solidFill>
                  </a:tcPr>
                </a:tc>
                <a:tc>
                  <a:txBody>
                    <a:bodyPr/>
                    <a:lstStyle/>
                    <a:p>
                      <a:pPr algn="r" fontAlgn="b"/>
                      <a:r>
                        <a:rPr lang="cs-CZ" sz="1400" b="0" i="0" u="none" strike="noStrike">
                          <a:solidFill>
                            <a:srgbClr val="000000"/>
                          </a:solidFill>
                          <a:effectLst/>
                          <a:latin typeface="Arial" panose="020B0604020202020204" pitchFamily="34" charset="0"/>
                        </a:rPr>
                        <a:t>2,8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3E5CE"/>
                    </a:solidFill>
                  </a:tcPr>
                </a:tc>
                <a:tc>
                  <a:txBody>
                    <a:bodyPr/>
                    <a:lstStyle/>
                    <a:p>
                      <a:pPr algn="r" fontAlgn="b"/>
                      <a:r>
                        <a:rPr lang="cs-CZ" sz="1400" b="0" i="0" u="none" strike="noStrike">
                          <a:solidFill>
                            <a:srgbClr val="000000"/>
                          </a:solidFill>
                          <a:effectLst/>
                          <a:latin typeface="Arial" panose="020B0604020202020204" pitchFamily="34" charset="0"/>
                        </a:rPr>
                        <a:t>4,4</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FDDBC"/>
                    </a:solidFill>
                  </a:tcPr>
                </a:tc>
                <a:extLst>
                  <a:ext uri="{0D108BD9-81ED-4DB2-BD59-A6C34878D82A}">
                    <a16:rowId xmlns:a16="http://schemas.microsoft.com/office/drawing/2014/main" val="1399749907"/>
                  </a:ext>
                </a:extLst>
              </a:tr>
              <a:tr h="234605">
                <a:tc>
                  <a:txBody>
                    <a:bodyPr/>
                    <a:lstStyle/>
                    <a:p>
                      <a:pPr algn="l" fontAlgn="b"/>
                      <a:r>
                        <a:rPr lang="cs-CZ" sz="1400" b="0" i="0" u="none" strike="noStrike">
                          <a:solidFill>
                            <a:srgbClr val="000000"/>
                          </a:solidFill>
                          <a:effectLst/>
                          <a:latin typeface="Arial" panose="020B0604020202020204" pitchFamily="34" charset="0"/>
                        </a:rPr>
                        <a:t>Kralovice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r" fontAlgn="b"/>
                      <a:r>
                        <a:rPr lang="cs-CZ" sz="1400" b="0" i="0" u="none" strike="noStrike">
                          <a:solidFill>
                            <a:srgbClr val="000000"/>
                          </a:solidFill>
                          <a:effectLst/>
                          <a:latin typeface="Arial" panose="020B0604020202020204" pitchFamily="34" charset="0"/>
                        </a:rPr>
                        <a:t>13,2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4F8F8"/>
                    </a:solidFill>
                  </a:tcPr>
                </a:tc>
                <a:tc>
                  <a:txBody>
                    <a:bodyPr/>
                    <a:lstStyle/>
                    <a:p>
                      <a:pPr algn="r" fontAlgn="b"/>
                      <a:r>
                        <a:rPr lang="cs-CZ" sz="1400" b="0" i="0" u="none" strike="noStrike">
                          <a:solidFill>
                            <a:srgbClr val="000000"/>
                          </a:solidFill>
                          <a:effectLst/>
                          <a:latin typeface="Arial" panose="020B0604020202020204" pitchFamily="34" charset="0"/>
                        </a:rPr>
                        <a:t>40,0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3D2A5"/>
                    </a:solidFill>
                  </a:tcPr>
                </a:tc>
                <a:tc>
                  <a:txBody>
                    <a:bodyPr/>
                    <a:lstStyle/>
                    <a:p>
                      <a:pPr algn="r" fontAlgn="b"/>
                      <a:r>
                        <a:rPr lang="cs-CZ" sz="1400" b="0" i="0" u="none" strike="noStrike">
                          <a:solidFill>
                            <a:srgbClr val="000000"/>
                          </a:solidFill>
                          <a:effectLst/>
                          <a:latin typeface="Arial" panose="020B0604020202020204" pitchFamily="34" charset="0"/>
                        </a:rPr>
                        <a:t>30,6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2E5"/>
                    </a:solidFill>
                  </a:tcPr>
                </a:tc>
                <a:tc>
                  <a:txBody>
                    <a:bodyPr/>
                    <a:lstStyle/>
                    <a:p>
                      <a:pPr algn="r" fontAlgn="b"/>
                      <a:r>
                        <a:rPr lang="cs-CZ" sz="1400" b="0" i="0" u="none" strike="noStrike">
                          <a:solidFill>
                            <a:srgbClr val="000000"/>
                          </a:solidFill>
                          <a:effectLst/>
                          <a:latin typeface="Arial" panose="020B0604020202020204" pitchFamily="34" charset="0"/>
                        </a:rPr>
                        <a:t>10,5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CBCD"/>
                    </a:solidFill>
                  </a:tcPr>
                </a:tc>
                <a:tc>
                  <a:txBody>
                    <a:bodyPr/>
                    <a:lstStyle/>
                    <a:p>
                      <a:pPr algn="r" fontAlgn="b"/>
                      <a:r>
                        <a:rPr lang="cs-CZ" sz="1400" b="0" i="0" u="none" strike="noStrike">
                          <a:solidFill>
                            <a:srgbClr val="000000"/>
                          </a:solidFill>
                          <a:effectLst/>
                          <a:latin typeface="Arial" panose="020B060402020202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3D1A4"/>
                    </a:solidFill>
                  </a:tcPr>
                </a:tc>
                <a:tc>
                  <a:txBody>
                    <a:bodyPr/>
                    <a:lstStyle/>
                    <a:p>
                      <a:pPr algn="r" fontAlgn="b"/>
                      <a:r>
                        <a:rPr lang="cs-CZ" sz="1400" b="0" i="0" u="none" strike="noStrike">
                          <a:solidFill>
                            <a:srgbClr val="000000"/>
                          </a:solidFill>
                          <a:effectLst/>
                          <a:latin typeface="Arial" panose="020B0604020202020204" pitchFamily="34" charset="0"/>
                        </a:rPr>
                        <a:t>-6,8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3EBDB"/>
                    </a:solidFill>
                  </a:tcPr>
                </a:tc>
                <a:tc>
                  <a:txBody>
                    <a:bodyPr/>
                    <a:lstStyle/>
                    <a:p>
                      <a:pPr algn="r" fontAlgn="b"/>
                      <a:r>
                        <a:rPr lang="cs-CZ" sz="1400" b="0" i="0" u="none" strike="noStrike">
                          <a:solidFill>
                            <a:srgbClr val="000000"/>
                          </a:solidFill>
                          <a:effectLst/>
                          <a:latin typeface="Arial" panose="020B0604020202020204" pitchFamily="34" charset="0"/>
                        </a:rPr>
                        <a:t>-0,2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1EBDA"/>
                    </a:solidFill>
                  </a:tcPr>
                </a:tc>
                <a:tc>
                  <a:txBody>
                    <a:bodyPr/>
                    <a:lstStyle/>
                    <a:p>
                      <a:pPr algn="r" fontAlgn="b"/>
                      <a:r>
                        <a:rPr lang="cs-CZ" sz="1400" b="0" i="0" u="none" strike="noStrike">
                          <a:solidFill>
                            <a:srgbClr val="000000"/>
                          </a:solidFill>
                          <a:effectLst/>
                          <a:latin typeface="Arial" panose="020B0604020202020204" pitchFamily="34" charset="0"/>
                        </a:rPr>
                        <a:t>2,2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FBFC"/>
                    </a:solidFill>
                  </a:tcPr>
                </a:tc>
                <a:tc>
                  <a:txBody>
                    <a:bodyPr/>
                    <a:lstStyle/>
                    <a:p>
                      <a:pPr algn="r" fontAlgn="b"/>
                      <a:r>
                        <a:rPr lang="cs-CZ" sz="1400" b="0" i="0" u="none" strike="noStrike">
                          <a:solidFill>
                            <a:srgbClr val="000000"/>
                          </a:solidFill>
                          <a:effectLst/>
                          <a:latin typeface="Arial" panose="020B0604020202020204" pitchFamily="34" charset="0"/>
                        </a:rPr>
                        <a:t>2,9</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C6C9"/>
                    </a:solidFill>
                  </a:tcPr>
                </a:tc>
                <a:extLst>
                  <a:ext uri="{0D108BD9-81ED-4DB2-BD59-A6C34878D82A}">
                    <a16:rowId xmlns:a16="http://schemas.microsoft.com/office/drawing/2014/main" val="2428895997"/>
                  </a:ext>
                </a:extLst>
              </a:tr>
              <a:tr h="234605">
                <a:tc>
                  <a:txBody>
                    <a:bodyPr/>
                    <a:lstStyle/>
                    <a:p>
                      <a:pPr algn="l" fontAlgn="b"/>
                      <a:r>
                        <a:rPr lang="cs-CZ" sz="1400" b="0" i="0" u="none" strike="noStrike">
                          <a:solidFill>
                            <a:srgbClr val="000000"/>
                          </a:solidFill>
                          <a:effectLst/>
                          <a:latin typeface="Arial" panose="020B0604020202020204" pitchFamily="34" charset="0"/>
                        </a:rPr>
                        <a:t>Rokycany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BCDD0"/>
                    </a:solidFill>
                  </a:tcPr>
                </a:tc>
                <a:tc>
                  <a:txBody>
                    <a:bodyPr/>
                    <a:lstStyle/>
                    <a:p>
                      <a:pPr algn="r" fontAlgn="b"/>
                      <a:r>
                        <a:rPr lang="cs-CZ" sz="1400" b="0" i="0" u="none" strike="noStrike">
                          <a:solidFill>
                            <a:srgbClr val="000000"/>
                          </a:solidFill>
                          <a:effectLst/>
                          <a:latin typeface="Arial" panose="020B0604020202020204" pitchFamily="34" charset="0"/>
                        </a:rPr>
                        <a:t>13,3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7FAFB"/>
                    </a:solidFill>
                  </a:tcPr>
                </a:tc>
                <a:tc>
                  <a:txBody>
                    <a:bodyPr/>
                    <a:lstStyle/>
                    <a:p>
                      <a:pPr algn="r" fontAlgn="b"/>
                      <a:r>
                        <a:rPr lang="cs-CZ" sz="1400" b="0" i="0" u="none" strike="noStrike">
                          <a:solidFill>
                            <a:srgbClr val="000000"/>
                          </a:solidFill>
                          <a:effectLst/>
                          <a:latin typeface="Arial" panose="020B0604020202020204" pitchFamily="34" charset="0"/>
                        </a:rPr>
                        <a:t>35,1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BE6E9"/>
                    </a:solidFill>
                  </a:tcPr>
                </a:tc>
                <a:tc>
                  <a:txBody>
                    <a:bodyPr/>
                    <a:lstStyle/>
                    <a:p>
                      <a:pPr algn="r" fontAlgn="b"/>
                      <a:r>
                        <a:rPr lang="cs-CZ" sz="1400" b="0" i="0" u="none" strike="noStrike">
                          <a:solidFill>
                            <a:srgbClr val="000000"/>
                          </a:solidFill>
                          <a:effectLst/>
                          <a:latin typeface="Arial" panose="020B0604020202020204" pitchFamily="34" charset="0"/>
                        </a:rPr>
                        <a:t>32,9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BEE3CA"/>
                    </a:solidFill>
                  </a:tcPr>
                </a:tc>
                <a:tc>
                  <a:txBody>
                    <a:bodyPr/>
                    <a:lstStyle/>
                    <a:p>
                      <a:pPr algn="r" fontAlgn="b"/>
                      <a:r>
                        <a:rPr lang="cs-CZ" sz="1400" b="0" i="0" u="none" strike="noStrike">
                          <a:solidFill>
                            <a:srgbClr val="000000"/>
                          </a:solidFill>
                          <a:effectLst/>
                          <a:latin typeface="Arial" panose="020B0604020202020204" pitchFamily="34" charset="0"/>
                        </a:rPr>
                        <a:t>12,2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6FAFA"/>
                    </a:solidFill>
                  </a:tcPr>
                </a:tc>
                <a:tc>
                  <a:txBody>
                    <a:bodyPr/>
                    <a:lstStyle/>
                    <a:p>
                      <a:pPr algn="r" fontAlgn="b"/>
                      <a:r>
                        <a:rPr lang="cs-CZ" sz="1400" b="0" i="0" u="none" strike="noStrike">
                          <a:solidFill>
                            <a:srgbClr val="000000"/>
                          </a:solidFill>
                          <a:effectLst/>
                          <a:latin typeface="Arial" panose="020B060402020202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AB3B5"/>
                    </a:solidFill>
                  </a:tcPr>
                </a:tc>
                <a:tc>
                  <a:txBody>
                    <a:bodyPr/>
                    <a:lstStyle/>
                    <a:p>
                      <a:pPr algn="r" fontAlgn="b"/>
                      <a:r>
                        <a:rPr lang="cs-CZ" sz="1400" b="0" i="0" u="none" strike="noStrike">
                          <a:solidFill>
                            <a:srgbClr val="000000"/>
                          </a:solidFill>
                          <a:effectLst/>
                          <a:latin typeface="Arial" panose="020B0604020202020204" pitchFamily="34" charset="0"/>
                        </a:rPr>
                        <a:t>-4,8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BB4B6"/>
                    </a:solidFill>
                  </a:tcPr>
                </a:tc>
                <a:tc>
                  <a:txBody>
                    <a:bodyPr/>
                    <a:lstStyle/>
                    <a:p>
                      <a:pPr algn="r" fontAlgn="b"/>
                      <a:r>
                        <a:rPr lang="cs-CZ" sz="1400" b="0" i="0" u="none" strike="noStrike">
                          <a:solidFill>
                            <a:srgbClr val="000000"/>
                          </a:solidFill>
                          <a:effectLst/>
                          <a:latin typeface="Arial" panose="020B0604020202020204" pitchFamily="34" charset="0"/>
                        </a:rPr>
                        <a:t>-2,3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99B9E"/>
                    </a:solidFill>
                  </a:tcPr>
                </a:tc>
                <a:tc>
                  <a:txBody>
                    <a:bodyPr/>
                    <a:lstStyle/>
                    <a:p>
                      <a:pPr algn="r" fontAlgn="b"/>
                      <a:r>
                        <a:rPr lang="cs-CZ" sz="1400" b="0" i="0" u="none" strike="noStrike">
                          <a:solidFill>
                            <a:srgbClr val="000000"/>
                          </a:solidFill>
                          <a:effectLst/>
                          <a:latin typeface="Arial" panose="020B0604020202020204" pitchFamily="34" charset="0"/>
                        </a:rPr>
                        <a:t>2,1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BF5F8"/>
                    </a:solidFill>
                  </a:tcPr>
                </a:tc>
                <a:tc>
                  <a:txBody>
                    <a:bodyPr/>
                    <a:lstStyle/>
                    <a:p>
                      <a:pPr algn="r" fontAlgn="b"/>
                      <a:r>
                        <a:rPr lang="cs-CZ" sz="1400" b="0" i="0" u="none" strike="noStrike">
                          <a:solidFill>
                            <a:srgbClr val="000000"/>
                          </a:solidFill>
                          <a:effectLst/>
                          <a:latin typeface="Arial" panose="020B0604020202020204" pitchFamily="34" charset="0"/>
                        </a:rPr>
                        <a:t>3,7</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5F3EC"/>
                    </a:solidFill>
                  </a:tcPr>
                </a:tc>
                <a:extLst>
                  <a:ext uri="{0D108BD9-81ED-4DB2-BD59-A6C34878D82A}">
                    <a16:rowId xmlns:a16="http://schemas.microsoft.com/office/drawing/2014/main" val="1850986985"/>
                  </a:ext>
                </a:extLst>
              </a:tr>
              <a:tr h="234605">
                <a:tc>
                  <a:txBody>
                    <a:bodyPr/>
                    <a:lstStyle/>
                    <a:p>
                      <a:pPr algn="l" fontAlgn="b"/>
                      <a:r>
                        <a:rPr lang="cs-CZ" sz="1400" b="0" i="0" u="none" strike="noStrike">
                          <a:solidFill>
                            <a:srgbClr val="000000"/>
                          </a:solidFill>
                          <a:effectLst/>
                          <a:latin typeface="Arial" panose="020B0604020202020204" pitchFamily="34" charset="0"/>
                        </a:rPr>
                        <a:t>Přeštice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8CCE9E"/>
                    </a:solidFill>
                  </a:tcPr>
                </a:tc>
                <a:tc>
                  <a:txBody>
                    <a:bodyPr/>
                    <a:lstStyle/>
                    <a:p>
                      <a:pPr algn="r" fontAlgn="b"/>
                      <a:r>
                        <a:rPr lang="cs-CZ" sz="1400" b="0" i="0" u="none" strike="noStrike">
                          <a:solidFill>
                            <a:srgbClr val="000000"/>
                          </a:solidFill>
                          <a:effectLst/>
                          <a:latin typeface="Arial" panose="020B0604020202020204" pitchFamily="34" charset="0"/>
                        </a:rPr>
                        <a:t>12,3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BCE2C8"/>
                    </a:solidFill>
                  </a:tcPr>
                </a:tc>
                <a:tc>
                  <a:txBody>
                    <a:bodyPr/>
                    <a:lstStyle/>
                    <a:p>
                      <a:pPr algn="r" fontAlgn="b"/>
                      <a:r>
                        <a:rPr lang="cs-CZ" sz="1400" b="0" i="0" u="none" strike="noStrike">
                          <a:solidFill>
                            <a:srgbClr val="000000"/>
                          </a:solidFill>
                          <a:effectLst/>
                          <a:latin typeface="Arial" panose="020B0604020202020204" pitchFamily="34" charset="0"/>
                        </a:rPr>
                        <a:t>35,9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BF0F3"/>
                    </a:solidFill>
                  </a:tcPr>
                </a:tc>
                <a:tc>
                  <a:txBody>
                    <a:bodyPr/>
                    <a:lstStyle/>
                    <a:p>
                      <a:pPr algn="r" fontAlgn="b"/>
                      <a:r>
                        <a:rPr lang="cs-CZ" sz="1400" b="0" i="0" u="none" strike="noStrike">
                          <a:solidFill>
                            <a:srgbClr val="000000"/>
                          </a:solidFill>
                          <a:effectLst/>
                          <a:latin typeface="Arial" panose="020B0604020202020204" pitchFamily="34" charset="0"/>
                        </a:rPr>
                        <a:t>32,9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BFE4CA"/>
                    </a:solidFill>
                  </a:tcPr>
                </a:tc>
                <a:tc>
                  <a:txBody>
                    <a:bodyPr/>
                    <a:lstStyle/>
                    <a:p>
                      <a:pPr algn="r" fontAlgn="b"/>
                      <a:r>
                        <a:rPr lang="cs-CZ" sz="1400" b="0" i="0" u="none" strike="noStrike">
                          <a:solidFill>
                            <a:srgbClr val="000000"/>
                          </a:solidFill>
                          <a:effectLst/>
                          <a:latin typeface="Arial" panose="020B0604020202020204" pitchFamily="34" charset="0"/>
                        </a:rPr>
                        <a:t>13,5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0F1E7"/>
                    </a:solidFill>
                  </a:tcPr>
                </a:tc>
                <a:tc>
                  <a:txBody>
                    <a:bodyPr/>
                    <a:lstStyle/>
                    <a:p>
                      <a:pPr algn="r" fontAlgn="b"/>
                      <a:r>
                        <a:rPr lang="cs-CZ" sz="1400" b="0" i="0" u="none" strike="noStrike">
                          <a:solidFill>
                            <a:srgbClr val="000000"/>
                          </a:solidFill>
                          <a:effectLst/>
                          <a:latin typeface="Arial" panose="020B060402020202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3F2EA"/>
                    </a:solidFill>
                  </a:tcPr>
                </a:tc>
                <a:tc>
                  <a:txBody>
                    <a:bodyPr/>
                    <a:lstStyle/>
                    <a:p>
                      <a:pPr algn="r" fontAlgn="b"/>
                      <a:r>
                        <a:rPr lang="cs-CZ" sz="1400" b="0" i="0" u="none" strike="noStrike">
                          <a:solidFill>
                            <a:srgbClr val="000000"/>
                          </a:solidFill>
                          <a:effectLst/>
                          <a:latin typeface="Arial" panose="020B0604020202020204" pitchFamily="34" charset="0"/>
                        </a:rPr>
                        <a:t>-4,8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BB5B7"/>
                    </a:solidFill>
                  </a:tcPr>
                </a:tc>
                <a:tc>
                  <a:txBody>
                    <a:bodyPr/>
                    <a:lstStyle/>
                    <a:p>
                      <a:pPr algn="r" fontAlgn="b"/>
                      <a:r>
                        <a:rPr lang="cs-CZ" sz="1400" b="0" i="0" u="none" strike="noStrike">
                          <a:solidFill>
                            <a:srgbClr val="000000"/>
                          </a:solidFill>
                          <a:effectLst/>
                          <a:latin typeface="Arial" panose="020B0604020202020204" pitchFamily="34" charset="0"/>
                        </a:rPr>
                        <a:t>-1,9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ABFC2"/>
                    </a:solidFill>
                  </a:tcPr>
                </a:tc>
                <a:tc>
                  <a:txBody>
                    <a:bodyPr/>
                    <a:lstStyle/>
                    <a:p>
                      <a:pPr algn="r" fontAlgn="b"/>
                      <a:r>
                        <a:rPr lang="cs-CZ" sz="1400" b="0" i="0" u="none" strike="noStrike">
                          <a:solidFill>
                            <a:srgbClr val="000000"/>
                          </a:solidFill>
                          <a:effectLst/>
                          <a:latin typeface="Arial" panose="020B0604020202020204" pitchFamily="34" charset="0"/>
                        </a:rPr>
                        <a:t>3,1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ED6AE"/>
                    </a:solidFill>
                  </a:tcPr>
                </a:tc>
                <a:tc>
                  <a:txBody>
                    <a:bodyPr/>
                    <a:lstStyle/>
                    <a:p>
                      <a:pPr algn="r" fontAlgn="b"/>
                      <a:r>
                        <a:rPr lang="cs-CZ" sz="1400" b="0" i="0" u="none" strike="noStrike">
                          <a:solidFill>
                            <a:srgbClr val="000000"/>
                          </a:solidFill>
                          <a:effectLst/>
                          <a:latin typeface="Arial" panose="020B0604020202020204" pitchFamily="34" charset="0"/>
                        </a:rPr>
                        <a:t>4,9</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8CCF9F"/>
                    </a:solidFill>
                  </a:tcPr>
                </a:tc>
                <a:extLst>
                  <a:ext uri="{0D108BD9-81ED-4DB2-BD59-A6C34878D82A}">
                    <a16:rowId xmlns:a16="http://schemas.microsoft.com/office/drawing/2014/main" val="2791756747"/>
                  </a:ext>
                </a:extLst>
              </a:tr>
              <a:tr h="234605">
                <a:tc>
                  <a:txBody>
                    <a:bodyPr/>
                    <a:lstStyle/>
                    <a:p>
                      <a:pPr algn="l" fontAlgn="b"/>
                      <a:r>
                        <a:rPr lang="cs-CZ" sz="1400" b="0" i="0" u="none" strike="noStrike">
                          <a:solidFill>
                            <a:srgbClr val="000000"/>
                          </a:solidFill>
                          <a:effectLst/>
                          <a:latin typeface="Arial" panose="020B0604020202020204" pitchFamily="34" charset="0"/>
                        </a:rPr>
                        <a:t>Stod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16,4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9EA0"/>
                    </a:solidFill>
                  </a:tcPr>
                </a:tc>
                <a:tc>
                  <a:txBody>
                    <a:bodyPr/>
                    <a:lstStyle/>
                    <a:p>
                      <a:pPr algn="r" fontAlgn="b"/>
                      <a:r>
                        <a:rPr lang="cs-CZ" sz="1400" b="0" i="0" u="none" strike="noStrike">
                          <a:solidFill>
                            <a:srgbClr val="000000"/>
                          </a:solidFill>
                          <a:effectLst/>
                          <a:latin typeface="Arial" panose="020B0604020202020204" pitchFamily="34" charset="0"/>
                        </a:rPr>
                        <a:t>37,4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7F4ED"/>
                    </a:solidFill>
                  </a:tcPr>
                </a:tc>
                <a:tc>
                  <a:txBody>
                    <a:bodyPr/>
                    <a:lstStyle/>
                    <a:p>
                      <a:pPr algn="r" fontAlgn="b"/>
                      <a:r>
                        <a:rPr lang="cs-CZ" sz="1400" b="0" i="0" u="none" strike="noStrike">
                          <a:solidFill>
                            <a:srgbClr val="000000"/>
                          </a:solidFill>
                          <a:effectLst/>
                          <a:latin typeface="Arial" panose="020B0604020202020204" pitchFamily="34" charset="0"/>
                        </a:rPr>
                        <a:t>29,4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B0B2"/>
                    </a:solidFill>
                  </a:tcPr>
                </a:tc>
                <a:tc>
                  <a:txBody>
                    <a:bodyPr/>
                    <a:lstStyle/>
                    <a:p>
                      <a:pPr algn="r" fontAlgn="b"/>
                      <a:r>
                        <a:rPr lang="cs-CZ" sz="1400" b="0" i="0" u="none" strike="noStrike">
                          <a:solidFill>
                            <a:srgbClr val="000000"/>
                          </a:solidFill>
                          <a:effectLst/>
                          <a:latin typeface="Arial" panose="020B0604020202020204" pitchFamily="34" charset="0"/>
                        </a:rPr>
                        <a:t>9,7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ACAF"/>
                    </a:solidFill>
                  </a:tcPr>
                </a:tc>
                <a:tc>
                  <a:txBody>
                    <a:bodyPr/>
                    <a:lstStyle/>
                    <a:p>
                      <a:pPr algn="r" fontAlgn="b"/>
                      <a:r>
                        <a:rPr lang="cs-CZ" sz="1400" b="0" i="0" u="none" strike="noStrike">
                          <a:solidFill>
                            <a:srgbClr val="000000"/>
                          </a:solidFill>
                          <a:effectLst/>
                          <a:latin typeface="Arial" panose="020B060402020202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r" fontAlgn="b"/>
                      <a:r>
                        <a:rPr lang="cs-CZ" sz="1400" b="0" i="0" u="none" strike="noStrike">
                          <a:solidFill>
                            <a:srgbClr val="000000"/>
                          </a:solidFill>
                          <a:effectLst/>
                          <a:latin typeface="Arial" panose="020B0604020202020204" pitchFamily="34" charset="0"/>
                        </a:rPr>
                        <a:t>-5,6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BDE"/>
                    </a:solidFill>
                  </a:tcPr>
                </a:tc>
                <a:tc>
                  <a:txBody>
                    <a:bodyPr/>
                    <a:lstStyle/>
                    <a:p>
                      <a:pPr algn="r" fontAlgn="b"/>
                      <a:r>
                        <a:rPr lang="cs-CZ" sz="1400" b="0" i="0" u="none" strike="noStrike">
                          <a:solidFill>
                            <a:srgbClr val="000000"/>
                          </a:solidFill>
                          <a:effectLst/>
                          <a:latin typeface="Arial" panose="020B0604020202020204" pitchFamily="34" charset="0"/>
                        </a:rPr>
                        <a:t>-1,5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4E7"/>
                    </a:solidFill>
                  </a:tcPr>
                </a:tc>
                <a:tc>
                  <a:txBody>
                    <a:bodyPr/>
                    <a:lstStyle/>
                    <a:p>
                      <a:pPr algn="r" fontAlgn="b"/>
                      <a:r>
                        <a:rPr lang="cs-CZ" sz="1400" b="0" i="0" u="none" strike="noStrike">
                          <a:solidFill>
                            <a:srgbClr val="000000"/>
                          </a:solidFill>
                          <a:effectLst/>
                          <a:latin typeface="Arial" panose="020B0604020202020204" pitchFamily="34" charset="0"/>
                        </a:rPr>
                        <a:t>2,2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AFD"/>
                    </a:solidFill>
                  </a:tcPr>
                </a:tc>
                <a:tc>
                  <a:txBody>
                    <a:bodyPr/>
                    <a:lstStyle/>
                    <a:p>
                      <a:pPr algn="r" fontAlgn="b"/>
                      <a:r>
                        <a:rPr lang="cs-CZ" sz="1400" b="0" i="0" u="none" strike="noStrike">
                          <a:solidFill>
                            <a:srgbClr val="000000"/>
                          </a:solidFill>
                          <a:effectLst/>
                          <a:latin typeface="Arial" panose="020B0604020202020204" pitchFamily="34" charset="0"/>
                        </a:rPr>
                        <a:t>3,3</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extLst>
                  <a:ext uri="{0D108BD9-81ED-4DB2-BD59-A6C34878D82A}">
                    <a16:rowId xmlns:a16="http://schemas.microsoft.com/office/drawing/2014/main" val="1321431831"/>
                  </a:ext>
                </a:extLst>
              </a:tr>
              <a:tr h="234605">
                <a:tc>
                  <a:txBody>
                    <a:bodyPr/>
                    <a:lstStyle/>
                    <a:p>
                      <a:pPr algn="l" fontAlgn="b"/>
                      <a:r>
                        <a:rPr lang="cs-CZ" sz="1400" b="0" i="0" u="none" strike="noStrike">
                          <a:solidFill>
                            <a:srgbClr val="000000"/>
                          </a:solidFill>
                          <a:effectLst/>
                          <a:latin typeface="Arial" panose="020B0604020202020204" pitchFamily="34" charset="0"/>
                        </a:rPr>
                        <a:t>Blovice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7E6D1"/>
                    </a:solidFill>
                  </a:tcPr>
                </a:tc>
                <a:tc>
                  <a:txBody>
                    <a:bodyPr/>
                    <a:lstStyle/>
                    <a:p>
                      <a:pPr algn="r" fontAlgn="b"/>
                      <a:r>
                        <a:rPr lang="cs-CZ" sz="1400" b="0" i="0" u="none" strike="noStrike">
                          <a:solidFill>
                            <a:srgbClr val="000000"/>
                          </a:solidFill>
                          <a:effectLst/>
                          <a:latin typeface="Arial" panose="020B0604020202020204" pitchFamily="34" charset="0"/>
                        </a:rPr>
                        <a:t>13,4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400" b="0" i="0" u="none" strike="noStrike">
                          <a:solidFill>
                            <a:srgbClr val="000000"/>
                          </a:solidFill>
                          <a:effectLst/>
                          <a:latin typeface="Arial" panose="020B0604020202020204" pitchFamily="34" charset="0"/>
                        </a:rPr>
                        <a:t>38,3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BE9D5"/>
                    </a:solidFill>
                  </a:tcPr>
                </a:tc>
                <a:tc>
                  <a:txBody>
                    <a:bodyPr/>
                    <a:lstStyle/>
                    <a:p>
                      <a:pPr algn="r" fontAlgn="b"/>
                      <a:r>
                        <a:rPr lang="cs-CZ" sz="1400" b="0" i="0" u="none" strike="noStrike">
                          <a:solidFill>
                            <a:srgbClr val="000000"/>
                          </a:solidFill>
                          <a:effectLst/>
                          <a:latin typeface="Arial" panose="020B0604020202020204" pitchFamily="34" charset="0"/>
                        </a:rPr>
                        <a:t>30,4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D9DC"/>
                    </a:solidFill>
                  </a:tcPr>
                </a:tc>
                <a:tc>
                  <a:txBody>
                    <a:bodyPr/>
                    <a:lstStyle/>
                    <a:p>
                      <a:pPr algn="r" fontAlgn="b"/>
                      <a:r>
                        <a:rPr lang="cs-CZ" sz="1400" b="0" i="0" u="none" strike="noStrike">
                          <a:solidFill>
                            <a:srgbClr val="000000"/>
                          </a:solidFill>
                          <a:effectLst/>
                          <a:latin typeface="Arial" panose="020B0604020202020204" pitchFamily="34" charset="0"/>
                        </a:rPr>
                        <a:t>11,9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CFE"/>
                    </a:solidFill>
                  </a:tcPr>
                </a:tc>
                <a:tc>
                  <a:txBody>
                    <a:bodyPr/>
                    <a:lstStyle/>
                    <a:p>
                      <a:pPr algn="r" fontAlgn="b"/>
                      <a:r>
                        <a:rPr lang="cs-CZ" sz="1400" b="0" i="0" u="none" strike="noStrike">
                          <a:solidFill>
                            <a:srgbClr val="000000"/>
                          </a:solidFill>
                          <a:effectLst/>
                          <a:latin typeface="Arial" panose="020B0604020202020204" pitchFamily="34" charset="0"/>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3E4CD"/>
                    </a:solidFill>
                  </a:tcPr>
                </a:tc>
                <a:tc>
                  <a:txBody>
                    <a:bodyPr/>
                    <a:lstStyle/>
                    <a:p>
                      <a:pPr algn="r" fontAlgn="b"/>
                      <a:r>
                        <a:rPr lang="cs-CZ" sz="1400" b="0" i="0" u="none" strike="noStrike">
                          <a:solidFill>
                            <a:srgbClr val="000000"/>
                          </a:solidFill>
                          <a:effectLst/>
                          <a:latin typeface="Arial" panose="020B0604020202020204" pitchFamily="34" charset="0"/>
                        </a:rPr>
                        <a:t>-8,3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r" fontAlgn="b"/>
                      <a:r>
                        <a:rPr lang="cs-CZ" sz="1400" b="0" i="0" u="none" strike="noStrike">
                          <a:solidFill>
                            <a:srgbClr val="000000"/>
                          </a:solidFill>
                          <a:effectLst/>
                          <a:latin typeface="Arial" panose="020B0604020202020204" pitchFamily="34" charset="0"/>
                        </a:rPr>
                        <a:t>-1,2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400" b="0" i="0" u="none" strike="noStrike">
                          <a:solidFill>
                            <a:srgbClr val="000000"/>
                          </a:solidFill>
                          <a:effectLst/>
                          <a:latin typeface="Arial" panose="020B0604020202020204" pitchFamily="34" charset="0"/>
                        </a:rPr>
                        <a:t>2,9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DFC2"/>
                    </a:solidFill>
                  </a:tcPr>
                </a:tc>
                <a:tc>
                  <a:txBody>
                    <a:bodyPr/>
                    <a:lstStyle/>
                    <a:p>
                      <a:pPr algn="r" fontAlgn="b"/>
                      <a:r>
                        <a:rPr lang="cs-CZ" sz="1400" b="0" i="0" u="none" strike="noStrike">
                          <a:solidFill>
                            <a:srgbClr val="000000"/>
                          </a:solidFill>
                          <a:effectLst/>
                          <a:latin typeface="Arial" panose="020B0604020202020204" pitchFamily="34" charset="0"/>
                        </a:rPr>
                        <a:t>3,9</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2EBDB"/>
                    </a:solidFill>
                  </a:tcPr>
                </a:tc>
                <a:extLst>
                  <a:ext uri="{0D108BD9-81ED-4DB2-BD59-A6C34878D82A}">
                    <a16:rowId xmlns:a16="http://schemas.microsoft.com/office/drawing/2014/main" val="1480787929"/>
                  </a:ext>
                </a:extLst>
              </a:tr>
              <a:tr h="234605">
                <a:tc>
                  <a:txBody>
                    <a:bodyPr/>
                    <a:lstStyle/>
                    <a:p>
                      <a:pPr algn="l" fontAlgn="b"/>
                      <a:r>
                        <a:rPr lang="cs-CZ" sz="1400" b="0" i="0" u="none" strike="noStrike">
                          <a:solidFill>
                            <a:srgbClr val="000000"/>
                          </a:solidFill>
                          <a:effectLst/>
                          <a:latin typeface="Arial" panose="020B0604020202020204" pitchFamily="34" charset="0"/>
                        </a:rPr>
                        <a:t>Nepomuk</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F0F2"/>
                    </a:solidFill>
                  </a:tcPr>
                </a:tc>
                <a:tc>
                  <a:txBody>
                    <a:bodyPr/>
                    <a:lstStyle/>
                    <a:p>
                      <a:pPr algn="r" fontAlgn="b"/>
                      <a:r>
                        <a:rPr lang="cs-CZ" sz="1400" b="0" i="0" u="none" strike="noStrike">
                          <a:solidFill>
                            <a:srgbClr val="000000"/>
                          </a:solidFill>
                          <a:effectLst/>
                          <a:latin typeface="Arial" panose="020B0604020202020204" pitchFamily="34" charset="0"/>
                        </a:rPr>
                        <a:t>14,7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BD3D6"/>
                    </a:solidFill>
                  </a:tcPr>
                </a:tc>
                <a:tc>
                  <a:txBody>
                    <a:bodyPr/>
                    <a:lstStyle/>
                    <a:p>
                      <a:pPr algn="r" fontAlgn="b"/>
                      <a:r>
                        <a:rPr lang="cs-CZ" sz="1400" b="0" i="0" u="none" strike="noStrike">
                          <a:solidFill>
                            <a:srgbClr val="000000"/>
                          </a:solidFill>
                          <a:effectLst/>
                          <a:latin typeface="Arial" panose="020B0604020202020204" pitchFamily="34" charset="0"/>
                        </a:rPr>
                        <a:t>41,5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cs-CZ" sz="1400" b="0" i="0" u="none" strike="noStrike">
                          <a:solidFill>
                            <a:srgbClr val="000000"/>
                          </a:solidFill>
                          <a:effectLst/>
                          <a:latin typeface="Arial" panose="020B0604020202020204" pitchFamily="34" charset="0"/>
                        </a:rPr>
                        <a:t>28,7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98E90"/>
                    </a:solidFill>
                  </a:tcPr>
                </a:tc>
                <a:tc>
                  <a:txBody>
                    <a:bodyPr/>
                    <a:lstStyle/>
                    <a:p>
                      <a:pPr algn="r" fontAlgn="b"/>
                      <a:r>
                        <a:rPr lang="cs-CZ" sz="1400" b="0" i="0" u="none" strike="noStrike">
                          <a:solidFill>
                            <a:srgbClr val="000000"/>
                          </a:solidFill>
                          <a:effectLst/>
                          <a:latin typeface="Arial" panose="020B0604020202020204" pitchFamily="34" charset="0"/>
                        </a:rPr>
                        <a:t>9,2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99B9E"/>
                    </a:solidFill>
                  </a:tcPr>
                </a:tc>
                <a:tc>
                  <a:txBody>
                    <a:bodyPr/>
                    <a:lstStyle/>
                    <a:p>
                      <a:pPr algn="r" fontAlgn="b"/>
                      <a:r>
                        <a:rPr lang="cs-CZ" sz="1400" b="0" i="0" u="none" strike="noStrike">
                          <a:solidFill>
                            <a:srgbClr val="000000"/>
                          </a:solidFill>
                          <a:effectLst/>
                          <a:latin typeface="Arial" panose="020B060402020202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BEE"/>
                    </a:solidFill>
                  </a:tcPr>
                </a:tc>
                <a:tc>
                  <a:txBody>
                    <a:bodyPr/>
                    <a:lstStyle/>
                    <a:p>
                      <a:pPr algn="r" fontAlgn="b"/>
                      <a:r>
                        <a:rPr lang="cs-CZ" sz="1400" b="0" i="0" u="none" strike="noStrike">
                          <a:solidFill>
                            <a:srgbClr val="000000"/>
                          </a:solidFill>
                          <a:effectLst/>
                          <a:latin typeface="Arial" panose="020B0604020202020204" pitchFamily="34" charset="0"/>
                        </a:rPr>
                        <a:t>-6,9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CFE9D8"/>
                    </a:solidFill>
                  </a:tcPr>
                </a:tc>
                <a:tc>
                  <a:txBody>
                    <a:bodyPr/>
                    <a:lstStyle/>
                    <a:p>
                      <a:pPr algn="r" fontAlgn="b"/>
                      <a:r>
                        <a:rPr lang="cs-CZ" sz="1400" b="0" i="0" u="none" strike="noStrike">
                          <a:solidFill>
                            <a:srgbClr val="000000"/>
                          </a:solidFill>
                          <a:effectLst/>
                          <a:latin typeface="Arial" panose="020B0604020202020204" pitchFamily="34" charset="0"/>
                        </a:rPr>
                        <a:t>2,4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cs-CZ" sz="1400" b="0" i="0" u="none" strike="noStrike">
                          <a:solidFill>
                            <a:srgbClr val="000000"/>
                          </a:solidFill>
                          <a:effectLst/>
                          <a:latin typeface="Arial" panose="020B0604020202020204" pitchFamily="34" charset="0"/>
                        </a:rPr>
                        <a:t>3,7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cs-CZ" sz="1400" b="0" i="0" u="none" strike="noStrike">
                          <a:solidFill>
                            <a:srgbClr val="000000"/>
                          </a:solidFill>
                          <a:effectLst/>
                          <a:latin typeface="Arial" panose="020B0604020202020204" pitchFamily="34" charset="0"/>
                        </a:rPr>
                        <a:t>3,2</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BE7EA"/>
                    </a:solidFill>
                  </a:tcPr>
                </a:tc>
                <a:extLst>
                  <a:ext uri="{0D108BD9-81ED-4DB2-BD59-A6C34878D82A}">
                    <a16:rowId xmlns:a16="http://schemas.microsoft.com/office/drawing/2014/main" val="3778181634"/>
                  </a:ext>
                </a:extLst>
              </a:tr>
              <a:tr h="234605">
                <a:tc>
                  <a:txBody>
                    <a:bodyPr/>
                    <a:lstStyle/>
                    <a:p>
                      <a:pPr algn="l" fontAlgn="b"/>
                      <a:r>
                        <a:rPr lang="cs-CZ" sz="1400" b="0" i="0" u="none" strike="noStrike">
                          <a:solidFill>
                            <a:srgbClr val="000000"/>
                          </a:solidFill>
                          <a:effectLst/>
                          <a:latin typeface="Arial" panose="020B0604020202020204" pitchFamily="34" charset="0"/>
                        </a:rPr>
                        <a:t>Horažďovice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72C488"/>
                    </a:solidFill>
                  </a:tcPr>
                </a:tc>
                <a:tc>
                  <a:txBody>
                    <a:bodyPr/>
                    <a:lstStyle/>
                    <a:p>
                      <a:pPr algn="r" fontAlgn="b"/>
                      <a:r>
                        <a:rPr lang="cs-CZ" sz="1400" b="0" i="0" u="none" strike="noStrike">
                          <a:solidFill>
                            <a:srgbClr val="000000"/>
                          </a:solidFill>
                          <a:effectLst/>
                          <a:latin typeface="Arial" panose="020B0604020202020204" pitchFamily="34" charset="0"/>
                        </a:rPr>
                        <a:t>13,0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F3EC"/>
                    </a:solidFill>
                  </a:tcPr>
                </a:tc>
                <a:tc>
                  <a:txBody>
                    <a:bodyPr/>
                    <a:lstStyle/>
                    <a:p>
                      <a:pPr algn="r" fontAlgn="b"/>
                      <a:r>
                        <a:rPr lang="cs-CZ" sz="1400" b="0" i="0" u="none" strike="noStrike">
                          <a:solidFill>
                            <a:srgbClr val="000000"/>
                          </a:solidFill>
                          <a:effectLst/>
                          <a:latin typeface="Arial" panose="020B0604020202020204" pitchFamily="34" charset="0"/>
                        </a:rPr>
                        <a:t>39,9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6D3A7"/>
                    </a:solidFill>
                  </a:tcPr>
                </a:tc>
                <a:tc>
                  <a:txBody>
                    <a:bodyPr/>
                    <a:lstStyle/>
                    <a:p>
                      <a:pPr algn="r" fontAlgn="b"/>
                      <a:r>
                        <a:rPr lang="cs-CZ" sz="1400" b="0" i="0" u="none" strike="noStrike">
                          <a:solidFill>
                            <a:srgbClr val="000000"/>
                          </a:solidFill>
                          <a:effectLst/>
                          <a:latin typeface="Arial" panose="020B0604020202020204" pitchFamily="34" charset="0"/>
                        </a:rPr>
                        <a:t>31,1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400" b="0" i="0" u="none" strike="noStrike">
                          <a:solidFill>
                            <a:srgbClr val="000000"/>
                          </a:solidFill>
                          <a:effectLst/>
                          <a:latin typeface="Arial" panose="020B0604020202020204" pitchFamily="34" charset="0"/>
                        </a:rPr>
                        <a:t>10,1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ABDC0"/>
                    </a:solidFill>
                  </a:tcPr>
                </a:tc>
                <a:tc>
                  <a:txBody>
                    <a:bodyPr/>
                    <a:lstStyle/>
                    <a:p>
                      <a:pPr algn="r" fontAlgn="b"/>
                      <a:r>
                        <a:rPr lang="cs-CZ" sz="1400" b="0" i="0" u="none" strike="noStrike">
                          <a:solidFill>
                            <a:srgbClr val="000000"/>
                          </a:solidFill>
                          <a:effectLst/>
                          <a:latin typeface="Arial" panose="020B0604020202020204" pitchFamily="34" charset="0"/>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4D8B3"/>
                    </a:solidFill>
                  </a:tcPr>
                </a:tc>
                <a:tc>
                  <a:txBody>
                    <a:bodyPr/>
                    <a:lstStyle/>
                    <a:p>
                      <a:pPr algn="r" fontAlgn="b"/>
                      <a:r>
                        <a:rPr lang="cs-CZ" sz="1400" b="0" i="0" u="none" strike="noStrike">
                          <a:solidFill>
                            <a:srgbClr val="000000"/>
                          </a:solidFill>
                          <a:effectLst/>
                          <a:latin typeface="Arial" panose="020B0604020202020204" pitchFamily="34" charset="0"/>
                        </a:rPr>
                        <a:t>-7,1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BBE1C7"/>
                    </a:solidFill>
                  </a:tcPr>
                </a:tc>
                <a:tc>
                  <a:txBody>
                    <a:bodyPr/>
                    <a:lstStyle/>
                    <a:p>
                      <a:pPr algn="r" fontAlgn="b"/>
                      <a:r>
                        <a:rPr lang="cs-CZ" sz="1400" b="0" i="0" u="none" strike="noStrike">
                          <a:solidFill>
                            <a:srgbClr val="000000"/>
                          </a:solidFill>
                          <a:effectLst/>
                          <a:latin typeface="Arial" panose="020B0604020202020204" pitchFamily="34" charset="0"/>
                        </a:rPr>
                        <a:t>0,2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2E5CD"/>
                    </a:solidFill>
                  </a:tcPr>
                </a:tc>
                <a:tc>
                  <a:txBody>
                    <a:bodyPr/>
                    <a:lstStyle/>
                    <a:p>
                      <a:pPr algn="r" fontAlgn="b"/>
                      <a:r>
                        <a:rPr lang="cs-CZ" sz="1400" b="0" i="0" u="none" strike="noStrike">
                          <a:solidFill>
                            <a:srgbClr val="000000"/>
                          </a:solidFill>
                          <a:effectLst/>
                          <a:latin typeface="Arial" panose="020B0604020202020204" pitchFamily="34" charset="0"/>
                        </a:rPr>
                        <a:t>2,2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9FBFC"/>
                    </a:solidFill>
                  </a:tcPr>
                </a:tc>
                <a:tc>
                  <a:txBody>
                    <a:bodyPr/>
                    <a:lstStyle/>
                    <a:p>
                      <a:pPr algn="r" fontAlgn="b"/>
                      <a:r>
                        <a:rPr lang="cs-CZ" sz="1400" b="0" i="0" u="none" strike="noStrike">
                          <a:solidFill>
                            <a:srgbClr val="000000"/>
                          </a:solidFill>
                          <a:effectLst/>
                          <a:latin typeface="Arial" panose="020B0604020202020204" pitchFamily="34" charset="0"/>
                        </a:rPr>
                        <a:t>2,8</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ABABD"/>
                    </a:solidFill>
                  </a:tcPr>
                </a:tc>
                <a:extLst>
                  <a:ext uri="{0D108BD9-81ED-4DB2-BD59-A6C34878D82A}">
                    <a16:rowId xmlns:a16="http://schemas.microsoft.com/office/drawing/2014/main" val="2435519797"/>
                  </a:ext>
                </a:extLst>
              </a:tr>
              <a:tr h="234605">
                <a:tc>
                  <a:txBody>
                    <a:bodyPr/>
                    <a:lstStyle/>
                    <a:p>
                      <a:pPr algn="l" fontAlgn="b"/>
                      <a:r>
                        <a:rPr lang="cs-CZ" sz="1400" b="0" i="0" u="none" strike="noStrike">
                          <a:solidFill>
                            <a:srgbClr val="000000"/>
                          </a:solidFill>
                          <a:effectLst/>
                          <a:latin typeface="Arial" panose="020B0604020202020204" pitchFamily="34" charset="0"/>
                        </a:rPr>
                        <a:t>Sušice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2DEBF"/>
                    </a:solidFill>
                  </a:tcPr>
                </a:tc>
                <a:tc>
                  <a:txBody>
                    <a:bodyPr/>
                    <a:lstStyle/>
                    <a:p>
                      <a:pPr algn="r" fontAlgn="b"/>
                      <a:r>
                        <a:rPr lang="cs-CZ" sz="1400" b="0" i="0" u="none" strike="noStrike">
                          <a:solidFill>
                            <a:srgbClr val="000000"/>
                          </a:solidFill>
                          <a:effectLst/>
                          <a:latin typeface="Arial" panose="020B0604020202020204" pitchFamily="34" charset="0"/>
                        </a:rPr>
                        <a:t>14,3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FE2"/>
                    </a:solidFill>
                  </a:tcPr>
                </a:tc>
                <a:tc>
                  <a:txBody>
                    <a:bodyPr/>
                    <a:lstStyle/>
                    <a:p>
                      <a:pPr algn="r" fontAlgn="b"/>
                      <a:r>
                        <a:rPr lang="cs-CZ" sz="1400" b="0" i="0" u="none" strike="noStrike">
                          <a:solidFill>
                            <a:srgbClr val="000000"/>
                          </a:solidFill>
                          <a:effectLst/>
                          <a:latin typeface="Arial" panose="020B0604020202020204" pitchFamily="34" charset="0"/>
                        </a:rPr>
                        <a:t>37,0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3F8F7"/>
                    </a:solidFill>
                  </a:tcPr>
                </a:tc>
                <a:tc>
                  <a:txBody>
                    <a:bodyPr/>
                    <a:lstStyle/>
                    <a:p>
                      <a:pPr algn="r" fontAlgn="b"/>
                      <a:r>
                        <a:rPr lang="cs-CZ" sz="1400" b="0" i="0" u="none" strike="noStrike">
                          <a:solidFill>
                            <a:srgbClr val="000000"/>
                          </a:solidFill>
                          <a:effectLst/>
                          <a:latin typeface="Arial" panose="020B0604020202020204" pitchFamily="34" charset="0"/>
                        </a:rPr>
                        <a:t>31,2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400" b="0" i="0" u="none" strike="noStrike">
                          <a:solidFill>
                            <a:srgbClr val="000000"/>
                          </a:solidFill>
                          <a:effectLst/>
                          <a:latin typeface="Arial" panose="020B0604020202020204" pitchFamily="34" charset="0"/>
                        </a:rPr>
                        <a:t>11,8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400" b="0" i="0" u="none" strike="noStrike">
                          <a:solidFill>
                            <a:srgbClr val="000000"/>
                          </a:solidFill>
                          <a:effectLst/>
                          <a:latin typeface="Arial" panose="020B0604020202020204" pitchFamily="34" charset="0"/>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CE2C8"/>
                    </a:solidFill>
                  </a:tcPr>
                </a:tc>
                <a:tc>
                  <a:txBody>
                    <a:bodyPr/>
                    <a:lstStyle/>
                    <a:p>
                      <a:pPr algn="r" fontAlgn="b"/>
                      <a:r>
                        <a:rPr lang="cs-CZ" sz="1400" b="0" i="0" u="none" strike="noStrike">
                          <a:solidFill>
                            <a:srgbClr val="000000"/>
                          </a:solidFill>
                          <a:effectLst/>
                          <a:latin typeface="Arial" panose="020B0604020202020204" pitchFamily="34" charset="0"/>
                        </a:rPr>
                        <a:t>-6,3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BFE"/>
                    </a:solidFill>
                  </a:tcPr>
                </a:tc>
                <a:tc>
                  <a:txBody>
                    <a:bodyPr/>
                    <a:lstStyle/>
                    <a:p>
                      <a:pPr algn="r" fontAlgn="b"/>
                      <a:r>
                        <a:rPr lang="cs-CZ" sz="1400" b="0" i="0" u="none" strike="noStrike">
                          <a:solidFill>
                            <a:srgbClr val="000000"/>
                          </a:solidFill>
                          <a:effectLst/>
                          <a:latin typeface="Arial" panose="020B0604020202020204" pitchFamily="34" charset="0"/>
                        </a:rPr>
                        <a:t>-0,3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5EDDE"/>
                    </a:solidFill>
                  </a:tcPr>
                </a:tc>
                <a:tc>
                  <a:txBody>
                    <a:bodyPr/>
                    <a:lstStyle/>
                    <a:p>
                      <a:pPr algn="r" fontAlgn="b"/>
                      <a:r>
                        <a:rPr lang="cs-CZ" sz="1400" b="0" i="0" u="none" strike="noStrike">
                          <a:solidFill>
                            <a:srgbClr val="000000"/>
                          </a:solidFill>
                          <a:effectLst/>
                          <a:latin typeface="Arial" panose="020B0604020202020204" pitchFamily="34" charset="0"/>
                        </a:rPr>
                        <a:t>2,0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2F4"/>
                    </a:solidFill>
                  </a:tcPr>
                </a:tc>
                <a:tc>
                  <a:txBody>
                    <a:bodyPr/>
                    <a:lstStyle/>
                    <a:p>
                      <a:pPr algn="r" fontAlgn="b"/>
                      <a:r>
                        <a:rPr lang="cs-CZ" sz="1400" b="0" i="0" u="none" strike="noStrike">
                          <a:solidFill>
                            <a:srgbClr val="000000"/>
                          </a:solidFill>
                          <a:effectLst/>
                          <a:latin typeface="Arial" panose="020B0604020202020204" pitchFamily="34" charset="0"/>
                        </a:rPr>
                        <a:t>3,4</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6FAFA"/>
                    </a:solidFill>
                  </a:tcPr>
                </a:tc>
                <a:extLst>
                  <a:ext uri="{0D108BD9-81ED-4DB2-BD59-A6C34878D82A}">
                    <a16:rowId xmlns:a16="http://schemas.microsoft.com/office/drawing/2014/main" val="3767579848"/>
                  </a:ext>
                </a:extLst>
              </a:tr>
              <a:tr h="234605">
                <a:tc>
                  <a:txBody>
                    <a:bodyPr/>
                    <a:lstStyle/>
                    <a:p>
                      <a:pPr algn="l" fontAlgn="b"/>
                      <a:r>
                        <a:rPr lang="cs-CZ" sz="1400" b="0" i="0" u="none" strike="noStrike">
                          <a:solidFill>
                            <a:srgbClr val="000000"/>
                          </a:solidFill>
                          <a:effectLst/>
                          <a:latin typeface="Arial" panose="020B0604020202020204" pitchFamily="34" charset="0"/>
                        </a:rPr>
                        <a:t>Klatovy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EEFE5"/>
                    </a:solidFill>
                  </a:tcPr>
                </a:tc>
                <a:tc>
                  <a:txBody>
                    <a:bodyPr/>
                    <a:lstStyle/>
                    <a:p>
                      <a:pPr algn="r" fontAlgn="b"/>
                      <a:r>
                        <a:rPr lang="cs-CZ" sz="1400" b="0" i="0" u="none" strike="noStrike">
                          <a:solidFill>
                            <a:srgbClr val="000000"/>
                          </a:solidFill>
                          <a:effectLst/>
                          <a:latin typeface="Arial" panose="020B0604020202020204" pitchFamily="34" charset="0"/>
                        </a:rPr>
                        <a:t>13,0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6F3EC"/>
                    </a:solidFill>
                  </a:tcPr>
                </a:tc>
                <a:tc>
                  <a:txBody>
                    <a:bodyPr/>
                    <a:lstStyle/>
                    <a:p>
                      <a:pPr algn="r" fontAlgn="b"/>
                      <a:r>
                        <a:rPr lang="cs-CZ" sz="1400" b="0" i="0" u="none" strike="noStrike">
                          <a:solidFill>
                            <a:srgbClr val="000000"/>
                          </a:solidFill>
                          <a:effectLst/>
                          <a:latin typeface="Arial" panose="020B0604020202020204" pitchFamily="34" charset="0"/>
                        </a:rPr>
                        <a:t>34,8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BE2E5"/>
                    </a:solidFill>
                  </a:tcPr>
                </a:tc>
                <a:tc>
                  <a:txBody>
                    <a:bodyPr/>
                    <a:lstStyle/>
                    <a:p>
                      <a:pPr algn="r" fontAlgn="b"/>
                      <a:r>
                        <a:rPr lang="cs-CZ" sz="1400" b="0" i="0" u="none" strike="noStrike">
                          <a:solidFill>
                            <a:srgbClr val="000000"/>
                          </a:solidFill>
                          <a:effectLst/>
                          <a:latin typeface="Arial" panose="020B0604020202020204" pitchFamily="34" charset="0"/>
                        </a:rPr>
                        <a:t>32,7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C6E7D1"/>
                    </a:solidFill>
                  </a:tcPr>
                </a:tc>
                <a:tc>
                  <a:txBody>
                    <a:bodyPr/>
                    <a:lstStyle/>
                    <a:p>
                      <a:pPr algn="r" fontAlgn="b"/>
                      <a:r>
                        <a:rPr lang="cs-CZ" sz="1400" b="0" i="0" u="none" strike="noStrike">
                          <a:solidFill>
                            <a:srgbClr val="000000"/>
                          </a:solidFill>
                          <a:effectLst/>
                          <a:latin typeface="Arial" panose="020B0604020202020204" pitchFamily="34" charset="0"/>
                        </a:rPr>
                        <a:t>12,9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BF5F0"/>
                    </a:solidFill>
                  </a:tcPr>
                </a:tc>
                <a:tc>
                  <a:txBody>
                    <a:bodyPr/>
                    <a:lstStyle/>
                    <a:p>
                      <a:pPr algn="r" fontAlgn="b"/>
                      <a:r>
                        <a:rPr lang="cs-CZ" sz="1400" b="0" i="0" u="none" strike="noStrike">
                          <a:solidFill>
                            <a:srgbClr val="000000"/>
                          </a:solidFill>
                          <a:effectLst/>
                          <a:latin typeface="Arial" panose="020B060402020202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DBDE"/>
                    </a:solidFill>
                  </a:tcPr>
                </a:tc>
                <a:tc>
                  <a:txBody>
                    <a:bodyPr/>
                    <a:lstStyle/>
                    <a:p>
                      <a:pPr algn="r" fontAlgn="b"/>
                      <a:r>
                        <a:rPr lang="cs-CZ" sz="1400" b="0" i="0" u="none" strike="noStrike">
                          <a:solidFill>
                            <a:srgbClr val="000000"/>
                          </a:solidFill>
                          <a:effectLst/>
                          <a:latin typeface="Arial" panose="020B0604020202020204" pitchFamily="34" charset="0"/>
                        </a:rPr>
                        <a:t>-4,8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BB4B7"/>
                    </a:solidFill>
                  </a:tcPr>
                </a:tc>
                <a:tc>
                  <a:txBody>
                    <a:bodyPr/>
                    <a:lstStyle/>
                    <a:p>
                      <a:pPr algn="r" fontAlgn="b"/>
                      <a:r>
                        <a:rPr lang="cs-CZ" sz="1400" b="0" i="0" u="none" strike="noStrike">
                          <a:solidFill>
                            <a:srgbClr val="000000"/>
                          </a:solidFill>
                          <a:effectLst/>
                          <a:latin typeface="Arial" panose="020B0604020202020204" pitchFamily="34" charset="0"/>
                        </a:rPr>
                        <a:t>-1,0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3F9F7"/>
                    </a:solidFill>
                  </a:tcPr>
                </a:tc>
                <a:tc>
                  <a:txBody>
                    <a:bodyPr/>
                    <a:lstStyle/>
                    <a:p>
                      <a:pPr algn="r" fontAlgn="b"/>
                      <a:r>
                        <a:rPr lang="cs-CZ" sz="1400" b="0" i="0" u="none" strike="noStrike">
                          <a:solidFill>
                            <a:srgbClr val="000000"/>
                          </a:solidFill>
                          <a:effectLst/>
                          <a:latin typeface="Arial" panose="020B0604020202020204" pitchFamily="34" charset="0"/>
                        </a:rPr>
                        <a:t>1,2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9B0B3"/>
                    </a:solidFill>
                  </a:tcPr>
                </a:tc>
                <a:tc>
                  <a:txBody>
                    <a:bodyPr/>
                    <a:lstStyle/>
                    <a:p>
                      <a:pPr algn="r" fontAlgn="b"/>
                      <a:r>
                        <a:rPr lang="cs-CZ" sz="1400" b="0" i="0" u="none" strike="noStrike">
                          <a:solidFill>
                            <a:srgbClr val="000000"/>
                          </a:solidFill>
                          <a:effectLst/>
                          <a:latin typeface="Arial" panose="020B0604020202020204" pitchFamily="34" charset="0"/>
                        </a:rPr>
                        <a:t>3,3</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BF1F4"/>
                    </a:solidFill>
                  </a:tcPr>
                </a:tc>
                <a:extLst>
                  <a:ext uri="{0D108BD9-81ED-4DB2-BD59-A6C34878D82A}">
                    <a16:rowId xmlns:a16="http://schemas.microsoft.com/office/drawing/2014/main" val="47450607"/>
                  </a:ext>
                </a:extLst>
              </a:tr>
              <a:tr h="234605">
                <a:tc>
                  <a:txBody>
                    <a:bodyPr/>
                    <a:lstStyle/>
                    <a:p>
                      <a:pPr algn="l" fontAlgn="b"/>
                      <a:r>
                        <a:rPr lang="cs-CZ" sz="1400" b="0" i="0" u="none" strike="noStrike">
                          <a:solidFill>
                            <a:srgbClr val="000000"/>
                          </a:solidFill>
                          <a:effectLst/>
                          <a:latin typeface="Arial" panose="020B0604020202020204" pitchFamily="34" charset="0"/>
                        </a:rPr>
                        <a:t>Domažlice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400" b="0" i="0" u="none" strike="noStrike">
                          <a:solidFill>
                            <a:srgbClr val="000000"/>
                          </a:solidFill>
                          <a:effectLst/>
                          <a:latin typeface="Arial" panose="020B0604020202020204" pitchFamily="34" charset="0"/>
                        </a:rPr>
                        <a:t>14,1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7EA"/>
                    </a:solidFill>
                  </a:tcPr>
                </a:tc>
                <a:tc>
                  <a:txBody>
                    <a:bodyPr/>
                    <a:lstStyle/>
                    <a:p>
                      <a:pPr algn="r" fontAlgn="b"/>
                      <a:r>
                        <a:rPr lang="cs-CZ" sz="1400" b="0" i="0" u="none" strike="noStrike">
                          <a:solidFill>
                            <a:srgbClr val="000000"/>
                          </a:solidFill>
                          <a:effectLst/>
                          <a:latin typeface="Arial" panose="020B0604020202020204" pitchFamily="34" charset="0"/>
                        </a:rPr>
                        <a:t>36,2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BF4F7"/>
                    </a:solidFill>
                  </a:tcPr>
                </a:tc>
                <a:tc>
                  <a:txBody>
                    <a:bodyPr/>
                    <a:lstStyle/>
                    <a:p>
                      <a:pPr algn="r" fontAlgn="b"/>
                      <a:r>
                        <a:rPr lang="cs-CZ" sz="1400" b="0" i="0" u="none" strike="noStrike">
                          <a:solidFill>
                            <a:srgbClr val="000000"/>
                          </a:solidFill>
                          <a:effectLst/>
                          <a:latin typeface="Arial" panose="020B0604020202020204" pitchFamily="34" charset="0"/>
                        </a:rPr>
                        <a:t>32,5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DE9D6"/>
                    </a:solidFill>
                  </a:tcPr>
                </a:tc>
                <a:tc>
                  <a:txBody>
                    <a:bodyPr/>
                    <a:lstStyle/>
                    <a:p>
                      <a:pPr algn="r" fontAlgn="b"/>
                      <a:r>
                        <a:rPr lang="cs-CZ" sz="1400" b="0" i="0" u="none" strike="noStrike">
                          <a:solidFill>
                            <a:srgbClr val="000000"/>
                          </a:solidFill>
                          <a:effectLst/>
                          <a:latin typeface="Arial" panose="020B0604020202020204" pitchFamily="34" charset="0"/>
                        </a:rPr>
                        <a:t>10,1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ABBBE"/>
                    </a:solidFill>
                  </a:tcPr>
                </a:tc>
                <a:tc>
                  <a:txBody>
                    <a:bodyPr/>
                    <a:lstStyle/>
                    <a:p>
                      <a:pPr algn="r" fontAlgn="b"/>
                      <a:r>
                        <a:rPr lang="cs-CZ" sz="1400" b="0" i="0" u="none" strike="noStrike">
                          <a:solidFill>
                            <a:srgbClr val="000000"/>
                          </a:solidFill>
                          <a:effectLst/>
                          <a:latin typeface="Arial" panose="020B060402020202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9FBFD"/>
                    </a:solidFill>
                  </a:tcPr>
                </a:tc>
                <a:tc>
                  <a:txBody>
                    <a:bodyPr/>
                    <a:lstStyle/>
                    <a:p>
                      <a:pPr algn="r" fontAlgn="b"/>
                      <a:r>
                        <a:rPr lang="cs-CZ" sz="1400" b="0" i="0" u="none" strike="noStrike">
                          <a:solidFill>
                            <a:srgbClr val="000000"/>
                          </a:solidFill>
                          <a:effectLst/>
                          <a:latin typeface="Arial" panose="020B0604020202020204" pitchFamily="34" charset="0"/>
                        </a:rPr>
                        <a:t>-6,0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F2F5"/>
                    </a:solidFill>
                  </a:tcPr>
                </a:tc>
                <a:tc>
                  <a:txBody>
                    <a:bodyPr/>
                    <a:lstStyle/>
                    <a:p>
                      <a:pPr algn="r" fontAlgn="b"/>
                      <a:r>
                        <a:rPr lang="cs-CZ" sz="1400" b="0" i="0" u="none" strike="noStrike">
                          <a:solidFill>
                            <a:srgbClr val="000000"/>
                          </a:solidFill>
                          <a:effectLst/>
                          <a:latin typeface="Arial" panose="020B0604020202020204" pitchFamily="34" charset="0"/>
                        </a:rPr>
                        <a:t>-0,8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8F4EE"/>
                    </a:solidFill>
                  </a:tcPr>
                </a:tc>
                <a:tc>
                  <a:txBody>
                    <a:bodyPr/>
                    <a:lstStyle/>
                    <a:p>
                      <a:pPr algn="r" fontAlgn="b"/>
                      <a:r>
                        <a:rPr lang="cs-CZ" sz="1400" b="0" i="0" u="none" strike="noStrike">
                          <a:solidFill>
                            <a:srgbClr val="000000"/>
                          </a:solidFill>
                          <a:effectLst/>
                          <a:latin typeface="Arial" panose="020B0604020202020204" pitchFamily="34" charset="0"/>
                        </a:rPr>
                        <a:t>2,2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9FBFC"/>
                    </a:solidFill>
                  </a:tcPr>
                </a:tc>
                <a:tc>
                  <a:txBody>
                    <a:bodyPr/>
                    <a:lstStyle/>
                    <a:p>
                      <a:pPr algn="r" fontAlgn="b"/>
                      <a:r>
                        <a:rPr lang="cs-CZ" sz="1400" b="0" i="0" u="none" strike="noStrike">
                          <a:solidFill>
                            <a:srgbClr val="000000"/>
                          </a:solidFill>
                          <a:effectLst/>
                          <a:latin typeface="Arial" panose="020B0604020202020204" pitchFamily="34" charset="0"/>
                        </a:rPr>
                        <a:t>2,5</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9999B"/>
                    </a:solidFill>
                  </a:tcPr>
                </a:tc>
                <a:extLst>
                  <a:ext uri="{0D108BD9-81ED-4DB2-BD59-A6C34878D82A}">
                    <a16:rowId xmlns:a16="http://schemas.microsoft.com/office/drawing/2014/main" val="758638612"/>
                  </a:ext>
                </a:extLst>
              </a:tr>
              <a:tr h="234605">
                <a:tc>
                  <a:txBody>
                    <a:bodyPr/>
                    <a:lstStyle/>
                    <a:p>
                      <a:pPr algn="l" fontAlgn="b"/>
                      <a:r>
                        <a:rPr lang="cs-CZ" sz="1400" b="0" i="0" u="none" strike="noStrike">
                          <a:solidFill>
                            <a:srgbClr val="000000"/>
                          </a:solidFill>
                          <a:effectLst/>
                          <a:latin typeface="Arial" panose="020B0604020202020204" pitchFamily="34" charset="0"/>
                        </a:rPr>
                        <a:t>Horšovský Týn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BD5D8"/>
                    </a:solidFill>
                  </a:tcPr>
                </a:tc>
                <a:tc>
                  <a:txBody>
                    <a:bodyPr/>
                    <a:lstStyle/>
                    <a:p>
                      <a:pPr algn="r" fontAlgn="b"/>
                      <a:r>
                        <a:rPr lang="cs-CZ" sz="1400" b="0" i="0" u="none" strike="noStrike">
                          <a:solidFill>
                            <a:srgbClr val="000000"/>
                          </a:solidFill>
                          <a:effectLst/>
                          <a:latin typeface="Arial" panose="020B0604020202020204" pitchFamily="34" charset="0"/>
                        </a:rPr>
                        <a:t>14,6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BD5D8"/>
                    </a:solidFill>
                  </a:tcPr>
                </a:tc>
                <a:tc>
                  <a:txBody>
                    <a:bodyPr/>
                    <a:lstStyle/>
                    <a:p>
                      <a:pPr algn="r" fontAlgn="b"/>
                      <a:r>
                        <a:rPr lang="cs-CZ" sz="1400" b="0" i="0" u="none" strike="noStrike">
                          <a:solidFill>
                            <a:srgbClr val="000000"/>
                          </a:solidFill>
                          <a:effectLst/>
                          <a:latin typeface="Arial" panose="020B0604020202020204" pitchFamily="34" charset="0"/>
                        </a:rPr>
                        <a:t>40,7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7EC992"/>
                    </a:solidFill>
                  </a:tcPr>
                </a:tc>
                <a:tc>
                  <a:txBody>
                    <a:bodyPr/>
                    <a:lstStyle/>
                    <a:p>
                      <a:pPr algn="r" fontAlgn="b"/>
                      <a:r>
                        <a:rPr lang="cs-CZ" sz="1400" b="0" i="0" u="none" strike="noStrike">
                          <a:solidFill>
                            <a:srgbClr val="000000"/>
                          </a:solidFill>
                          <a:effectLst/>
                          <a:latin typeface="Arial" panose="020B0604020202020204" pitchFamily="34" charset="0"/>
                        </a:rPr>
                        <a:t>29,0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99B9D"/>
                    </a:solidFill>
                  </a:tcPr>
                </a:tc>
                <a:tc>
                  <a:txBody>
                    <a:bodyPr/>
                    <a:lstStyle/>
                    <a:p>
                      <a:pPr algn="r" fontAlgn="b"/>
                      <a:r>
                        <a:rPr lang="cs-CZ" sz="1400" b="0" i="0" u="none" strike="noStrike">
                          <a:solidFill>
                            <a:srgbClr val="000000"/>
                          </a:solidFill>
                          <a:effectLst/>
                          <a:latin typeface="Arial" panose="020B0604020202020204" pitchFamily="34" charset="0"/>
                        </a:rPr>
                        <a:t>7,9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86B6D"/>
                    </a:solidFill>
                  </a:tcPr>
                </a:tc>
                <a:tc>
                  <a:txBody>
                    <a:bodyPr/>
                    <a:lstStyle/>
                    <a:p>
                      <a:pPr algn="r" fontAlgn="b"/>
                      <a:r>
                        <a:rPr lang="cs-CZ" sz="1400" b="0" i="0" u="none" strike="noStrike">
                          <a:solidFill>
                            <a:srgbClr val="000000"/>
                          </a:solidFill>
                          <a:effectLst/>
                          <a:latin typeface="Arial" panose="020B060402020202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AA3A6"/>
                    </a:solidFill>
                  </a:tcPr>
                </a:tc>
                <a:tc>
                  <a:txBody>
                    <a:bodyPr/>
                    <a:lstStyle/>
                    <a:p>
                      <a:pPr algn="r" fontAlgn="b"/>
                      <a:r>
                        <a:rPr lang="cs-CZ" sz="1400" b="0" i="0" u="none" strike="noStrike">
                          <a:solidFill>
                            <a:srgbClr val="000000"/>
                          </a:solidFill>
                          <a:effectLst/>
                          <a:latin typeface="Arial" panose="020B0604020202020204" pitchFamily="34" charset="0"/>
                        </a:rPr>
                        <a:t>-6,2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r" fontAlgn="b"/>
                      <a:r>
                        <a:rPr lang="cs-CZ" sz="1400" b="0" i="0" u="none" strike="noStrike">
                          <a:solidFill>
                            <a:srgbClr val="000000"/>
                          </a:solidFill>
                          <a:effectLst/>
                          <a:latin typeface="Arial" panose="020B0604020202020204" pitchFamily="34" charset="0"/>
                        </a:rPr>
                        <a:t>-1,3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BF7FA"/>
                    </a:solidFill>
                  </a:tcPr>
                </a:tc>
                <a:tc>
                  <a:txBody>
                    <a:bodyPr/>
                    <a:lstStyle/>
                    <a:p>
                      <a:pPr algn="r" fontAlgn="b"/>
                      <a:r>
                        <a:rPr lang="cs-CZ" sz="1400" b="0" i="0" u="none" strike="noStrike">
                          <a:solidFill>
                            <a:srgbClr val="000000"/>
                          </a:solidFill>
                          <a:effectLst/>
                          <a:latin typeface="Arial" panose="020B0604020202020204" pitchFamily="34" charset="0"/>
                        </a:rPr>
                        <a:t>2,2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r" fontAlgn="b"/>
                      <a:r>
                        <a:rPr lang="cs-CZ" sz="1400" b="0" i="0" u="none" strike="noStrike">
                          <a:solidFill>
                            <a:srgbClr val="000000"/>
                          </a:solidFill>
                          <a:effectLst/>
                          <a:latin typeface="Arial" panose="020B0604020202020204" pitchFamily="34" charset="0"/>
                        </a:rPr>
                        <a:t>2,1</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3514804681"/>
                  </a:ext>
                </a:extLst>
              </a:tr>
              <a:tr h="234605">
                <a:tc>
                  <a:txBody>
                    <a:bodyPr/>
                    <a:lstStyle/>
                    <a:p>
                      <a:pPr algn="l" fontAlgn="b"/>
                      <a:r>
                        <a:rPr lang="cs-CZ" sz="1400" b="0" i="0" u="none" strike="noStrike">
                          <a:solidFill>
                            <a:srgbClr val="000000"/>
                          </a:solidFill>
                          <a:effectLst/>
                          <a:latin typeface="Arial" panose="020B0604020202020204" pitchFamily="34" charset="0"/>
                        </a:rPr>
                        <a:t>Stříbro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A9D9F"/>
                    </a:solidFill>
                  </a:tcPr>
                </a:tc>
                <a:tc>
                  <a:txBody>
                    <a:bodyPr/>
                    <a:lstStyle/>
                    <a:p>
                      <a:pPr algn="r" fontAlgn="b"/>
                      <a:r>
                        <a:rPr lang="cs-CZ" sz="1400" b="0" i="0" u="none" strike="noStrike">
                          <a:solidFill>
                            <a:srgbClr val="000000"/>
                          </a:solidFill>
                          <a:effectLst/>
                          <a:latin typeface="Arial" panose="020B0604020202020204" pitchFamily="34" charset="0"/>
                        </a:rPr>
                        <a:t>18,1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37,1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F8F6"/>
                    </a:solidFill>
                  </a:tcPr>
                </a:tc>
                <a:tc>
                  <a:txBody>
                    <a:bodyPr/>
                    <a:lstStyle/>
                    <a:p>
                      <a:pPr algn="r" fontAlgn="b"/>
                      <a:r>
                        <a:rPr lang="cs-CZ" sz="1400" b="0" i="0" u="none" strike="noStrike">
                          <a:solidFill>
                            <a:srgbClr val="000000"/>
                          </a:solidFill>
                          <a:effectLst/>
                          <a:latin typeface="Arial" panose="020B0604020202020204" pitchFamily="34" charset="0"/>
                        </a:rPr>
                        <a:t>27,8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8,2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87678"/>
                    </a:solidFill>
                  </a:tcPr>
                </a:tc>
                <a:tc>
                  <a:txBody>
                    <a:bodyPr/>
                    <a:lstStyle/>
                    <a:p>
                      <a:pPr algn="r" fontAlgn="b"/>
                      <a:r>
                        <a:rPr lang="cs-CZ" sz="1400" b="0" i="0" u="none" strike="noStrike">
                          <a:solidFill>
                            <a:srgbClr val="000000"/>
                          </a:solidFill>
                          <a:effectLst/>
                          <a:latin typeface="Arial" panose="020B060402020202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-6,5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F3EC"/>
                    </a:solidFill>
                  </a:tcPr>
                </a:tc>
                <a:tc>
                  <a:txBody>
                    <a:bodyPr/>
                    <a:lstStyle/>
                    <a:p>
                      <a:pPr algn="r" fontAlgn="b"/>
                      <a:r>
                        <a:rPr lang="cs-CZ" sz="1400" b="0" i="0" u="none" strike="noStrike">
                          <a:solidFill>
                            <a:srgbClr val="000000"/>
                          </a:solidFill>
                          <a:effectLst/>
                          <a:latin typeface="Arial" panose="020B0604020202020204" pitchFamily="34" charset="0"/>
                        </a:rPr>
                        <a:t>1,2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5D2A6"/>
                    </a:solidFill>
                  </a:tcPr>
                </a:tc>
                <a:tc>
                  <a:txBody>
                    <a:bodyPr/>
                    <a:lstStyle/>
                    <a:p>
                      <a:pPr algn="r" fontAlgn="b"/>
                      <a:r>
                        <a:rPr lang="cs-CZ" sz="1400" b="0" i="0" u="none" strike="noStrike">
                          <a:solidFill>
                            <a:srgbClr val="000000"/>
                          </a:solidFill>
                          <a:effectLst/>
                          <a:latin typeface="Arial" panose="020B0604020202020204" pitchFamily="34" charset="0"/>
                        </a:rPr>
                        <a:t>1,9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BE8EB"/>
                    </a:solidFill>
                  </a:tcPr>
                </a:tc>
                <a:tc>
                  <a:txBody>
                    <a:bodyPr/>
                    <a:lstStyle/>
                    <a:p>
                      <a:pPr algn="r" fontAlgn="b"/>
                      <a:r>
                        <a:rPr lang="cs-CZ" sz="1400" b="0" i="0" u="none" strike="noStrike">
                          <a:solidFill>
                            <a:srgbClr val="000000"/>
                          </a:solidFill>
                          <a:effectLst/>
                          <a:latin typeface="Arial" panose="020B0604020202020204" pitchFamily="34" charset="0"/>
                        </a:rPr>
                        <a:t>2,2</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87072"/>
                    </a:solidFill>
                  </a:tcPr>
                </a:tc>
                <a:extLst>
                  <a:ext uri="{0D108BD9-81ED-4DB2-BD59-A6C34878D82A}">
                    <a16:rowId xmlns:a16="http://schemas.microsoft.com/office/drawing/2014/main" val="4182652678"/>
                  </a:ext>
                </a:extLst>
              </a:tr>
              <a:tr h="246335">
                <a:tc>
                  <a:txBody>
                    <a:bodyPr/>
                    <a:lstStyle/>
                    <a:p>
                      <a:pPr algn="l" fontAlgn="b"/>
                      <a:r>
                        <a:rPr lang="cs-CZ" sz="1400" b="0" i="0" u="none" strike="noStrike">
                          <a:solidFill>
                            <a:srgbClr val="000000"/>
                          </a:solidFill>
                          <a:effectLst/>
                          <a:latin typeface="Arial" panose="020B0604020202020204" pitchFamily="34" charset="0"/>
                        </a:rPr>
                        <a:t>Tachov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400" b="0" i="0" u="none" strike="noStrike">
                          <a:solidFill>
                            <a:srgbClr val="000000"/>
                          </a:solidFill>
                          <a:effectLst/>
                          <a:latin typeface="Arial" panose="020B060402020202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98082"/>
                    </a:solidFill>
                  </a:tcPr>
                </a:tc>
                <a:tc>
                  <a:txBody>
                    <a:bodyPr/>
                    <a:lstStyle/>
                    <a:p>
                      <a:pPr algn="r" fontAlgn="b"/>
                      <a:r>
                        <a:rPr lang="cs-CZ" sz="1400" b="0" i="0" u="none" strike="noStrike">
                          <a:solidFill>
                            <a:srgbClr val="000000"/>
                          </a:solidFill>
                          <a:effectLst/>
                          <a:latin typeface="Arial" panose="020B0604020202020204" pitchFamily="34" charset="0"/>
                        </a:rPr>
                        <a:t>16,0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AACAE"/>
                    </a:solidFill>
                  </a:tcPr>
                </a:tc>
                <a:tc>
                  <a:txBody>
                    <a:bodyPr/>
                    <a:lstStyle/>
                    <a:p>
                      <a:pPr algn="r" fontAlgn="b"/>
                      <a:r>
                        <a:rPr lang="cs-CZ" sz="1400" b="0" i="0" u="none" strike="noStrike">
                          <a:solidFill>
                            <a:srgbClr val="000000"/>
                          </a:solidFill>
                          <a:effectLst/>
                          <a:latin typeface="Arial" panose="020B0604020202020204" pitchFamily="34" charset="0"/>
                        </a:rPr>
                        <a:t>36,7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CFCFF"/>
                    </a:solidFill>
                  </a:tcPr>
                </a:tc>
                <a:tc>
                  <a:txBody>
                    <a:bodyPr/>
                    <a:lstStyle/>
                    <a:p>
                      <a:pPr algn="r" fontAlgn="b"/>
                      <a:r>
                        <a:rPr lang="cs-CZ" sz="1400" b="0" i="0" u="none" strike="noStrike">
                          <a:solidFill>
                            <a:srgbClr val="000000"/>
                          </a:solidFill>
                          <a:effectLst/>
                          <a:latin typeface="Arial" panose="020B0604020202020204" pitchFamily="34" charset="0"/>
                        </a:rPr>
                        <a:t>29,2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9A3A6"/>
                    </a:solidFill>
                  </a:tcPr>
                </a:tc>
                <a:tc>
                  <a:txBody>
                    <a:bodyPr/>
                    <a:lstStyle/>
                    <a:p>
                      <a:pPr algn="r" fontAlgn="b"/>
                      <a:r>
                        <a:rPr lang="cs-CZ" sz="1400" b="0" i="0" u="none" strike="noStrike">
                          <a:solidFill>
                            <a:srgbClr val="000000"/>
                          </a:solidFill>
                          <a:effectLst/>
                          <a:latin typeface="Arial" panose="020B0604020202020204" pitchFamily="34" charset="0"/>
                        </a:rPr>
                        <a:t>7,8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BBCBF"/>
                    </a:solidFill>
                  </a:tcPr>
                </a:tc>
                <a:tc>
                  <a:txBody>
                    <a:bodyPr/>
                    <a:lstStyle/>
                    <a:p>
                      <a:pPr algn="r" fontAlgn="b"/>
                      <a:r>
                        <a:rPr lang="cs-CZ" sz="1400" b="0" i="0" u="none" strike="noStrike">
                          <a:solidFill>
                            <a:srgbClr val="000000"/>
                          </a:solidFill>
                          <a:effectLst/>
                          <a:latin typeface="Arial" panose="020B0604020202020204" pitchFamily="34" charset="0"/>
                        </a:rPr>
                        <a:t>-7,2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FC3"/>
                    </a:solidFill>
                  </a:tcPr>
                </a:tc>
                <a:tc>
                  <a:txBody>
                    <a:bodyPr/>
                    <a:lstStyle/>
                    <a:p>
                      <a:pPr algn="r" fontAlgn="b"/>
                      <a:r>
                        <a:rPr lang="cs-CZ" sz="1400" b="0" i="0" u="none" strike="noStrike">
                          <a:solidFill>
                            <a:srgbClr val="000000"/>
                          </a:solidFill>
                          <a:effectLst/>
                          <a:latin typeface="Arial" panose="020B0604020202020204" pitchFamily="34" charset="0"/>
                        </a:rPr>
                        <a:t>0,1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C6E6D0"/>
                    </a:solidFill>
                  </a:tcPr>
                </a:tc>
                <a:tc>
                  <a:txBody>
                    <a:bodyPr/>
                    <a:lstStyle/>
                    <a:p>
                      <a:pPr algn="r" fontAlgn="b"/>
                      <a:r>
                        <a:rPr lang="cs-CZ" sz="1400" b="0" i="0" u="none" strike="noStrike">
                          <a:solidFill>
                            <a:srgbClr val="000000"/>
                          </a:solidFill>
                          <a:effectLst/>
                          <a:latin typeface="Arial" panose="020B0604020202020204" pitchFamily="34" charset="0"/>
                        </a:rPr>
                        <a:t>2,5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9EEE1"/>
                    </a:solidFill>
                  </a:tcPr>
                </a:tc>
                <a:tc>
                  <a:txBody>
                    <a:bodyPr/>
                    <a:lstStyle/>
                    <a:p>
                      <a:pPr algn="r" fontAlgn="b"/>
                      <a:r>
                        <a:rPr lang="cs-CZ" sz="1400" b="0" i="0" u="none" strike="noStrike">
                          <a:solidFill>
                            <a:srgbClr val="000000"/>
                          </a:solidFill>
                          <a:effectLst/>
                          <a:latin typeface="Arial" panose="020B0604020202020204" pitchFamily="34" charset="0"/>
                        </a:rPr>
                        <a:t>2,2</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87173"/>
                    </a:solidFill>
                  </a:tcPr>
                </a:tc>
                <a:extLst>
                  <a:ext uri="{0D108BD9-81ED-4DB2-BD59-A6C34878D82A}">
                    <a16:rowId xmlns:a16="http://schemas.microsoft.com/office/drawing/2014/main" val="2628300427"/>
                  </a:ext>
                </a:extLst>
              </a:tr>
              <a:tr h="234605">
                <a:tc gridSpan="11">
                  <a:txBody>
                    <a:bodyPr/>
                    <a:lstStyle/>
                    <a:p>
                      <a:pPr algn="l" fontAlgn="t"/>
                      <a:r>
                        <a:rPr lang="cs-CZ" sz="1400" b="0" i="0" u="none" strike="noStrike" dirty="0">
                          <a:solidFill>
                            <a:srgbClr val="000000"/>
                          </a:solidFill>
                          <a:effectLst/>
                          <a:latin typeface="Arial" panose="020B0604020202020204" pitchFamily="34" charset="0"/>
                        </a:rPr>
                        <a:t>Zdroj dat: SLDB</a:t>
                      </a:r>
                    </a:p>
                  </a:txBody>
                  <a:tcPr marL="9525" marR="9525" marT="9525"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98167281"/>
                  </a:ext>
                </a:extLst>
              </a:tr>
            </a:tbl>
          </a:graphicData>
        </a:graphic>
      </p:graphicFrame>
    </p:spTree>
    <p:extLst>
      <p:ext uri="{BB962C8B-B14F-4D97-AF65-F5344CB8AC3E}">
        <p14:creationId xmlns:p14="http://schemas.microsoft.com/office/powerpoint/2010/main" val="649563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5014AB8-B258-4F12-91D5-CA87082B4E6D}"/>
              </a:ext>
            </a:extLst>
          </p:cNvPr>
          <p:cNvPicPr>
            <a:picLocks noChangeAspect="1"/>
          </p:cNvPicPr>
          <p:nvPr/>
        </p:nvPicPr>
        <p:blipFill>
          <a:blip r:embed="rId3"/>
          <a:stretch>
            <a:fillRect/>
          </a:stretch>
        </p:blipFill>
        <p:spPr>
          <a:xfrm rot="5400000">
            <a:off x="-3317814" y="3317811"/>
            <a:ext cx="6876000" cy="240375"/>
          </a:xfrm>
          <a:prstGeom prst="rect">
            <a:avLst/>
          </a:prstGeom>
        </p:spPr>
      </p:pic>
      <p:pic>
        <p:nvPicPr>
          <p:cNvPr id="5" name="Obrázek 4">
            <a:extLst>
              <a:ext uri="{FF2B5EF4-FFF2-40B4-BE49-F238E27FC236}">
                <a16:creationId xmlns:a16="http://schemas.microsoft.com/office/drawing/2014/main" id="{290A793F-9C47-4A60-B685-73205DC69DB8}"/>
              </a:ext>
            </a:extLst>
          </p:cNvPr>
          <p:cNvPicPr>
            <a:picLocks noChangeAspect="1"/>
          </p:cNvPicPr>
          <p:nvPr/>
        </p:nvPicPr>
        <p:blipFill>
          <a:blip r:embed="rId4"/>
          <a:stretch>
            <a:fillRect/>
          </a:stretch>
        </p:blipFill>
        <p:spPr>
          <a:xfrm rot="10800000">
            <a:off x="10390909" y="-8"/>
            <a:ext cx="1810608" cy="1520049"/>
          </a:xfrm>
          <a:prstGeom prst="flowChartDelay">
            <a:avLst/>
          </a:prstGeom>
        </p:spPr>
      </p:pic>
      <p:sp>
        <p:nvSpPr>
          <p:cNvPr id="6" name="Nadpis 1">
            <a:extLst>
              <a:ext uri="{FF2B5EF4-FFF2-40B4-BE49-F238E27FC236}">
                <a16:creationId xmlns:a16="http://schemas.microsoft.com/office/drawing/2014/main" id="{F9C26F04-DCD6-43C9-941F-B27E9BFBA01A}"/>
              </a:ext>
            </a:extLst>
          </p:cNvPr>
          <p:cNvSpPr txBox="1">
            <a:spLocks/>
          </p:cNvSpPr>
          <p:nvPr/>
        </p:nvSpPr>
        <p:spPr>
          <a:xfrm>
            <a:off x="867924" y="-46038"/>
            <a:ext cx="8913231" cy="1022983"/>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47675" indent="-447675"/>
            <a:r>
              <a:rPr lang="cs-CZ" sz="3400" b="1" dirty="0">
                <a:solidFill>
                  <a:srgbClr val="9CC016"/>
                </a:solidFill>
                <a:latin typeface="Arial" panose="020B0604020202020204" pitchFamily="34" charset="0"/>
                <a:cs typeface="Arial" panose="020B0604020202020204" pitchFamily="34" charset="0"/>
              </a:rPr>
              <a:t>Věk pedagogů – SŠ</a:t>
            </a:r>
            <a:endParaRPr lang="pt-BR" sz="3400" b="1" dirty="0">
              <a:solidFill>
                <a:srgbClr val="9CC016"/>
              </a:solidFill>
              <a:latin typeface="Arial" panose="020B0604020202020204" pitchFamily="34" charset="0"/>
              <a:cs typeface="Arial" panose="020B0604020202020204" pitchFamily="34" charset="0"/>
            </a:endParaRPr>
          </a:p>
        </p:txBody>
      </p:sp>
      <p:grpSp>
        <p:nvGrpSpPr>
          <p:cNvPr id="8" name="Skupina 7">
            <a:extLst>
              <a:ext uri="{FF2B5EF4-FFF2-40B4-BE49-F238E27FC236}">
                <a16:creationId xmlns:a16="http://schemas.microsoft.com/office/drawing/2014/main" id="{DADA05D1-5336-48F0-99A3-CD75C2267F37}"/>
              </a:ext>
            </a:extLst>
          </p:cNvPr>
          <p:cNvGrpSpPr/>
          <p:nvPr/>
        </p:nvGrpSpPr>
        <p:grpSpPr>
          <a:xfrm>
            <a:off x="5004773" y="3374756"/>
            <a:ext cx="7187227" cy="3478372"/>
            <a:chOff x="0" y="-95250"/>
            <a:chExt cx="6429799" cy="3048000"/>
          </a:xfrm>
          <a:noFill/>
        </p:grpSpPr>
        <p:sp>
          <p:nvSpPr>
            <p:cNvPr id="12" name="Obdélník 11">
              <a:extLst>
                <a:ext uri="{FF2B5EF4-FFF2-40B4-BE49-F238E27FC236}">
                  <a16:creationId xmlns:a16="http://schemas.microsoft.com/office/drawing/2014/main" id="{8D0571D7-9488-43ED-9145-FA1C2A60E8B9}"/>
                </a:ext>
              </a:extLst>
            </p:cNvPr>
            <p:cNvSpPr/>
            <p:nvPr/>
          </p:nvSpPr>
          <p:spPr>
            <a:xfrm>
              <a:off x="0" y="-95250"/>
              <a:ext cx="6429799" cy="3048000"/>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kumimoji="0" lang="cs-CZ"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Věková struktura učitelů SŠ v Plzeňském kraji</a:t>
              </a:r>
            </a:p>
            <a:p>
              <a:pPr algn="l"/>
              <a:endParaRPr lang="cs-CZ" sz="1400" dirty="0"/>
            </a:p>
          </p:txBody>
        </p:sp>
        <p:grpSp>
          <p:nvGrpSpPr>
            <p:cNvPr id="13" name="Skupina 12">
              <a:extLst>
                <a:ext uri="{FF2B5EF4-FFF2-40B4-BE49-F238E27FC236}">
                  <a16:creationId xmlns:a16="http://schemas.microsoft.com/office/drawing/2014/main" id="{41276BC0-5FF1-42FD-8FE6-D0FB307C9F98}"/>
                </a:ext>
              </a:extLst>
            </p:cNvPr>
            <p:cNvGrpSpPr/>
            <p:nvPr/>
          </p:nvGrpSpPr>
          <p:grpSpPr>
            <a:xfrm>
              <a:off x="28214" y="164901"/>
              <a:ext cx="6270224" cy="2659898"/>
              <a:chOff x="28214" y="164901"/>
              <a:chExt cx="6270224" cy="2659898"/>
            </a:xfrm>
            <a:grpFill/>
          </p:grpSpPr>
          <p:graphicFrame>
            <p:nvGraphicFramePr>
              <p:cNvPr id="15" name="Graf 14">
                <a:extLst>
                  <a:ext uri="{FF2B5EF4-FFF2-40B4-BE49-F238E27FC236}">
                    <a16:creationId xmlns:a16="http://schemas.microsoft.com/office/drawing/2014/main" id="{45F25FEB-6A3D-452F-AEE1-F2EB82EB8CA5}"/>
                  </a:ext>
                </a:extLst>
              </p:cNvPr>
              <p:cNvGraphicFramePr>
                <a:graphicFrameLocks/>
              </p:cNvGraphicFramePr>
              <p:nvPr>
                <p:extLst/>
              </p:nvPr>
            </p:nvGraphicFramePr>
            <p:xfrm>
              <a:off x="28214" y="164901"/>
              <a:ext cx="1904524" cy="265037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raf 15">
                <a:extLst>
                  <a:ext uri="{FF2B5EF4-FFF2-40B4-BE49-F238E27FC236}">
                    <a16:creationId xmlns:a16="http://schemas.microsoft.com/office/drawing/2014/main" id="{E534634F-AEA5-43BF-8A7C-829993CE39BD}"/>
                  </a:ext>
                </a:extLst>
              </p:cNvPr>
              <p:cNvGraphicFramePr>
                <a:graphicFrameLocks/>
              </p:cNvGraphicFramePr>
              <p:nvPr>
                <p:extLst/>
              </p:nvPr>
            </p:nvGraphicFramePr>
            <p:xfrm>
              <a:off x="1771711" y="164901"/>
              <a:ext cx="1621396" cy="26503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Graf 16">
                <a:extLst>
                  <a:ext uri="{FF2B5EF4-FFF2-40B4-BE49-F238E27FC236}">
                    <a16:creationId xmlns:a16="http://schemas.microsoft.com/office/drawing/2014/main" id="{44403CEC-5CFE-44D4-BBA4-B745FDD71CB6}"/>
                  </a:ext>
                </a:extLst>
              </p:cNvPr>
              <p:cNvGraphicFramePr>
                <a:graphicFrameLocks/>
              </p:cNvGraphicFramePr>
              <p:nvPr>
                <p:extLst/>
              </p:nvPr>
            </p:nvGraphicFramePr>
            <p:xfrm>
              <a:off x="3230941" y="174425"/>
              <a:ext cx="1621396" cy="265037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8" name="Graf 17">
                <a:extLst>
                  <a:ext uri="{FF2B5EF4-FFF2-40B4-BE49-F238E27FC236}">
                    <a16:creationId xmlns:a16="http://schemas.microsoft.com/office/drawing/2014/main" id="{4228E30B-D977-4BF5-8762-7675B3A182A2}"/>
                  </a:ext>
                </a:extLst>
              </p:cNvPr>
              <p:cNvGraphicFramePr>
                <a:graphicFrameLocks/>
              </p:cNvGraphicFramePr>
              <p:nvPr>
                <p:extLst/>
              </p:nvPr>
            </p:nvGraphicFramePr>
            <p:xfrm>
              <a:off x="4677042" y="164901"/>
              <a:ext cx="1621396" cy="2650374"/>
            </p:xfrm>
            <a:graphic>
              <a:graphicData uri="http://schemas.openxmlformats.org/drawingml/2006/chart">
                <c:chart xmlns:c="http://schemas.openxmlformats.org/drawingml/2006/chart" xmlns:r="http://schemas.openxmlformats.org/officeDocument/2006/relationships" r:id="rId8"/>
              </a:graphicData>
            </a:graphic>
          </p:graphicFrame>
        </p:grpSp>
        <p:sp>
          <p:nvSpPr>
            <p:cNvPr id="14" name="TextovéPole 1">
              <a:extLst>
                <a:ext uri="{FF2B5EF4-FFF2-40B4-BE49-F238E27FC236}">
                  <a16:creationId xmlns:a16="http://schemas.microsoft.com/office/drawing/2014/main" id="{F130AA49-725A-434F-8026-FFCE77AE1623}"/>
                </a:ext>
              </a:extLst>
            </p:cNvPr>
            <p:cNvSpPr txBox="1"/>
            <p:nvPr/>
          </p:nvSpPr>
          <p:spPr>
            <a:xfrm>
              <a:off x="4972051" y="2732245"/>
              <a:ext cx="1350487" cy="191930"/>
            </a:xfrm>
            <a:prstGeom prst="rect">
              <a:avLst/>
            </a:prstGeom>
            <a:grp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cs-CZ" sz="900" dirty="0">
                  <a:solidFill>
                    <a:sysClr val="windowText" lastClr="000000"/>
                  </a:solidFill>
                  <a:latin typeface="Arial" panose="020B0604020202020204" pitchFamily="34" charset="0"/>
                  <a:cs typeface="Arial" panose="020B0604020202020204" pitchFamily="34" charset="0"/>
                </a:rPr>
                <a:t>Zdroj dat: OŠMS KÚ PK</a:t>
              </a:r>
            </a:p>
          </p:txBody>
        </p:sp>
      </p:grpSp>
      <p:graphicFrame>
        <p:nvGraphicFramePr>
          <p:cNvPr id="2" name="Objekt 1">
            <a:extLst>
              <a:ext uri="{FF2B5EF4-FFF2-40B4-BE49-F238E27FC236}">
                <a16:creationId xmlns:a16="http://schemas.microsoft.com/office/drawing/2014/main" id="{7FED0E86-CE46-47ED-AD79-A14C82973A87}"/>
              </a:ext>
            </a:extLst>
          </p:cNvPr>
          <p:cNvGraphicFramePr>
            <a:graphicFrameLocks noChangeAspect="1"/>
          </p:cNvGraphicFramePr>
          <p:nvPr>
            <p:extLst/>
          </p:nvPr>
        </p:nvGraphicFramePr>
        <p:xfrm>
          <a:off x="431308" y="866899"/>
          <a:ext cx="5504085" cy="2507857"/>
        </p:xfrm>
        <a:graphic>
          <a:graphicData uri="http://schemas.openxmlformats.org/presentationml/2006/ole">
            <mc:AlternateContent xmlns:mc="http://schemas.openxmlformats.org/markup-compatibility/2006">
              <mc:Choice xmlns:v="urn:schemas-microsoft-com:vml" Requires="v">
                <p:oleObj spid="_x0000_s4099" name="Worksheet" r:id="rId9" imgW="3971985" imgH="1809821" progId="Excel.Sheet.12">
                  <p:embed/>
                </p:oleObj>
              </mc:Choice>
              <mc:Fallback>
                <p:oleObj name="Worksheet" r:id="rId9" imgW="3971985" imgH="1809821" progId="Excel.Sheet.12">
                  <p:embed/>
                  <p:pic>
                    <p:nvPicPr>
                      <p:cNvPr id="2" name="Objekt 1">
                        <a:extLst>
                          <a:ext uri="{FF2B5EF4-FFF2-40B4-BE49-F238E27FC236}">
                            <a16:creationId xmlns:a16="http://schemas.microsoft.com/office/drawing/2014/main" id="{7FED0E86-CE46-47ED-AD79-A14C82973A87}"/>
                          </a:ext>
                        </a:extLst>
                      </p:cNvPr>
                      <p:cNvPicPr/>
                      <p:nvPr/>
                    </p:nvPicPr>
                    <p:blipFill>
                      <a:blip r:embed="rId10"/>
                      <a:stretch>
                        <a:fillRect/>
                      </a:stretch>
                    </p:blipFill>
                    <p:spPr>
                      <a:xfrm>
                        <a:off x="431308" y="866899"/>
                        <a:ext cx="5504085" cy="2507857"/>
                      </a:xfrm>
                      <a:prstGeom prst="rect">
                        <a:avLst/>
                      </a:prstGeom>
                    </p:spPr>
                  </p:pic>
                </p:oleObj>
              </mc:Fallback>
            </mc:AlternateContent>
          </a:graphicData>
        </a:graphic>
      </p:graphicFrame>
      <p:sp>
        <p:nvSpPr>
          <p:cNvPr id="19" name="TextovéPole 18">
            <a:extLst>
              <a:ext uri="{FF2B5EF4-FFF2-40B4-BE49-F238E27FC236}">
                <a16:creationId xmlns:a16="http://schemas.microsoft.com/office/drawing/2014/main" id="{918D5813-5865-4674-8DCF-E94329E60EE7}"/>
              </a:ext>
            </a:extLst>
          </p:cNvPr>
          <p:cNvSpPr txBox="1"/>
          <p:nvPr/>
        </p:nvSpPr>
        <p:spPr>
          <a:xfrm>
            <a:off x="6126328" y="1354791"/>
            <a:ext cx="5428364" cy="1400383"/>
          </a:xfrm>
          <a:prstGeom prst="rect">
            <a:avLst/>
          </a:prstGeom>
          <a:noFill/>
        </p:spPr>
        <p:txBody>
          <a:bodyPr wrap="square" rtlCol="0">
            <a:spAutoFit/>
          </a:bodyPr>
          <a:lstStyle>
            <a:defPPr>
              <a:defRPr lang="cs-CZ"/>
            </a:defPPr>
            <a:lvl1pPr marL="285750" indent="-285750">
              <a:lnSpc>
                <a:spcPct val="130000"/>
              </a:lnSpc>
              <a:buBlip>
                <a:blip r:embed="rId11"/>
              </a:buBlip>
              <a:defRPr>
                <a:latin typeface="Arial" panose="020B0604020202020204" pitchFamily="34" charset="0"/>
                <a:cs typeface="Arial" panose="020B0604020202020204" pitchFamily="34" charset="0"/>
              </a:defRPr>
            </a:lvl1pPr>
          </a:lstStyle>
          <a:p>
            <a:pPr>
              <a:lnSpc>
                <a:spcPct val="100000"/>
              </a:lnSpc>
            </a:pPr>
            <a:r>
              <a:rPr lang="cs-CZ" sz="2000" dirty="0"/>
              <a:t>Průměrný věk se nejvíce snížil učitelům odborného výcviku</a:t>
            </a:r>
          </a:p>
          <a:p>
            <a:pPr>
              <a:lnSpc>
                <a:spcPct val="100000"/>
              </a:lnSpc>
              <a:spcBef>
                <a:spcPts val="600"/>
              </a:spcBef>
            </a:pPr>
            <a:r>
              <a:rPr lang="cs-CZ" sz="2000" dirty="0"/>
              <a:t>Zvýšení věku u pedagogů všeobecně vzdělávacích předmětů</a:t>
            </a:r>
          </a:p>
        </p:txBody>
      </p:sp>
      <p:sp>
        <p:nvSpPr>
          <p:cNvPr id="20" name="TextovéPole 19">
            <a:extLst>
              <a:ext uri="{FF2B5EF4-FFF2-40B4-BE49-F238E27FC236}">
                <a16:creationId xmlns:a16="http://schemas.microsoft.com/office/drawing/2014/main" id="{ACE65DCC-AB9A-4B6F-A512-06588E20C80E}"/>
              </a:ext>
            </a:extLst>
          </p:cNvPr>
          <p:cNvSpPr txBox="1"/>
          <p:nvPr/>
        </p:nvSpPr>
        <p:spPr>
          <a:xfrm>
            <a:off x="516357" y="3983612"/>
            <a:ext cx="4297482" cy="2400657"/>
          </a:xfrm>
          <a:prstGeom prst="rect">
            <a:avLst/>
          </a:prstGeom>
          <a:noFill/>
        </p:spPr>
        <p:txBody>
          <a:bodyPr wrap="square" rtlCol="0">
            <a:spAutoFit/>
          </a:bodyPr>
          <a:lstStyle>
            <a:defPPr>
              <a:defRPr lang="cs-CZ"/>
            </a:defPPr>
            <a:lvl1pPr marL="285750" indent="-285750">
              <a:lnSpc>
                <a:spcPct val="130000"/>
              </a:lnSpc>
              <a:buBlip>
                <a:blip r:embed="rId11"/>
              </a:buBlip>
              <a:defRPr>
                <a:latin typeface="Arial" panose="020B0604020202020204" pitchFamily="34" charset="0"/>
                <a:cs typeface="Arial" panose="020B0604020202020204" pitchFamily="34" charset="0"/>
              </a:defRPr>
            </a:lvl1pPr>
          </a:lstStyle>
          <a:p>
            <a:pPr>
              <a:lnSpc>
                <a:spcPct val="100000"/>
              </a:lnSpc>
            </a:pPr>
            <a:r>
              <a:rPr lang="cs-CZ" sz="2000" dirty="0"/>
              <a:t>Zvýšil se podíl nejmladších pedagogů</a:t>
            </a:r>
          </a:p>
          <a:p>
            <a:pPr>
              <a:lnSpc>
                <a:spcPct val="100000"/>
              </a:lnSpc>
              <a:spcBef>
                <a:spcPts val="600"/>
              </a:spcBef>
            </a:pPr>
            <a:r>
              <a:rPr lang="cs-CZ" sz="2000" dirty="0"/>
              <a:t>Zřejmý přesun pedagogů z věkové skupiny 55-59 let do skupiny 60-64 let mezi šetřeními</a:t>
            </a:r>
          </a:p>
          <a:p>
            <a:pPr>
              <a:lnSpc>
                <a:spcPct val="100000"/>
              </a:lnSpc>
              <a:spcBef>
                <a:spcPts val="600"/>
              </a:spcBef>
            </a:pPr>
            <a:r>
              <a:rPr lang="cs-CZ" sz="2000" dirty="0"/>
              <a:t>Zůstal vysoký podíl pedagogů nad 65 let</a:t>
            </a:r>
          </a:p>
        </p:txBody>
      </p:sp>
    </p:spTree>
    <p:extLst>
      <p:ext uri="{BB962C8B-B14F-4D97-AF65-F5344CB8AC3E}">
        <p14:creationId xmlns:p14="http://schemas.microsoft.com/office/powerpoint/2010/main" val="3970962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5014AB8-B258-4F12-91D5-CA87082B4E6D}"/>
              </a:ext>
            </a:extLst>
          </p:cNvPr>
          <p:cNvPicPr>
            <a:picLocks noChangeAspect="1"/>
          </p:cNvPicPr>
          <p:nvPr/>
        </p:nvPicPr>
        <p:blipFill>
          <a:blip r:embed="rId2"/>
          <a:stretch>
            <a:fillRect/>
          </a:stretch>
        </p:blipFill>
        <p:spPr>
          <a:xfrm rot="5400000">
            <a:off x="-3317814" y="3317811"/>
            <a:ext cx="6876000" cy="240375"/>
          </a:xfrm>
          <a:prstGeom prst="rect">
            <a:avLst/>
          </a:prstGeom>
        </p:spPr>
      </p:pic>
      <p:pic>
        <p:nvPicPr>
          <p:cNvPr id="5" name="Obrázek 4">
            <a:extLst>
              <a:ext uri="{FF2B5EF4-FFF2-40B4-BE49-F238E27FC236}">
                <a16:creationId xmlns:a16="http://schemas.microsoft.com/office/drawing/2014/main" id="{290A793F-9C47-4A60-B685-73205DC69DB8}"/>
              </a:ext>
            </a:extLst>
          </p:cNvPr>
          <p:cNvPicPr>
            <a:picLocks noChangeAspect="1"/>
          </p:cNvPicPr>
          <p:nvPr/>
        </p:nvPicPr>
        <p:blipFill>
          <a:blip r:embed="rId3"/>
          <a:stretch>
            <a:fillRect/>
          </a:stretch>
        </p:blipFill>
        <p:spPr>
          <a:xfrm rot="10800000">
            <a:off x="10390909" y="-8"/>
            <a:ext cx="1810608" cy="1520049"/>
          </a:xfrm>
          <a:prstGeom prst="flowChartDelay">
            <a:avLst/>
          </a:prstGeom>
        </p:spPr>
      </p:pic>
      <p:sp>
        <p:nvSpPr>
          <p:cNvPr id="6" name="Nadpis 1">
            <a:extLst>
              <a:ext uri="{FF2B5EF4-FFF2-40B4-BE49-F238E27FC236}">
                <a16:creationId xmlns:a16="http://schemas.microsoft.com/office/drawing/2014/main" id="{F9C26F04-DCD6-43C9-941F-B27E9BFBA01A}"/>
              </a:ext>
            </a:extLst>
          </p:cNvPr>
          <p:cNvSpPr txBox="1">
            <a:spLocks/>
          </p:cNvSpPr>
          <p:nvPr/>
        </p:nvSpPr>
        <p:spPr>
          <a:xfrm>
            <a:off x="867924" y="-46038"/>
            <a:ext cx="8913231" cy="1022983"/>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47675" indent="-447675"/>
            <a:r>
              <a:rPr lang="cs-CZ" sz="3400" b="1" dirty="0">
                <a:solidFill>
                  <a:srgbClr val="9CC016"/>
                </a:solidFill>
                <a:latin typeface="Arial" panose="020B0604020202020204" pitchFamily="34" charset="0"/>
                <a:cs typeface="Arial" panose="020B0604020202020204" pitchFamily="34" charset="0"/>
              </a:rPr>
              <a:t>Věk pedagogů – SŠ</a:t>
            </a:r>
            <a:endParaRPr lang="pt-BR" sz="3400" b="1" dirty="0">
              <a:solidFill>
                <a:srgbClr val="9CC016"/>
              </a:solidFill>
              <a:latin typeface="Arial" panose="020B0604020202020204" pitchFamily="34" charset="0"/>
              <a:cs typeface="Arial" panose="020B0604020202020204" pitchFamily="34" charset="0"/>
            </a:endParaRPr>
          </a:p>
        </p:txBody>
      </p:sp>
      <p:graphicFrame>
        <p:nvGraphicFramePr>
          <p:cNvPr id="4" name="Tabulka 3">
            <a:extLst>
              <a:ext uri="{FF2B5EF4-FFF2-40B4-BE49-F238E27FC236}">
                <a16:creationId xmlns:a16="http://schemas.microsoft.com/office/drawing/2014/main" id="{7C36F331-0DFE-447A-86E3-8D6B76A1651F}"/>
              </a:ext>
            </a:extLst>
          </p:cNvPr>
          <p:cNvGraphicFramePr>
            <a:graphicFrameLocks noGrp="1"/>
          </p:cNvGraphicFramePr>
          <p:nvPr>
            <p:extLst/>
          </p:nvPr>
        </p:nvGraphicFramePr>
        <p:xfrm>
          <a:off x="685800" y="872170"/>
          <a:ext cx="8610598" cy="5766751"/>
        </p:xfrm>
        <a:graphic>
          <a:graphicData uri="http://schemas.openxmlformats.org/drawingml/2006/table">
            <a:tbl>
              <a:tblPr/>
              <a:tblGrid>
                <a:gridCol w="2455350">
                  <a:extLst>
                    <a:ext uri="{9D8B030D-6E8A-4147-A177-3AD203B41FA5}">
                      <a16:colId xmlns:a16="http://schemas.microsoft.com/office/drawing/2014/main" val="3189068617"/>
                    </a:ext>
                  </a:extLst>
                </a:gridCol>
                <a:gridCol w="769406">
                  <a:extLst>
                    <a:ext uri="{9D8B030D-6E8A-4147-A177-3AD203B41FA5}">
                      <a16:colId xmlns:a16="http://schemas.microsoft.com/office/drawing/2014/main" val="199905785"/>
                    </a:ext>
                  </a:extLst>
                </a:gridCol>
                <a:gridCol w="769406">
                  <a:extLst>
                    <a:ext uri="{9D8B030D-6E8A-4147-A177-3AD203B41FA5}">
                      <a16:colId xmlns:a16="http://schemas.microsoft.com/office/drawing/2014/main" val="3841310510"/>
                    </a:ext>
                  </a:extLst>
                </a:gridCol>
                <a:gridCol w="769406">
                  <a:extLst>
                    <a:ext uri="{9D8B030D-6E8A-4147-A177-3AD203B41FA5}">
                      <a16:colId xmlns:a16="http://schemas.microsoft.com/office/drawing/2014/main" val="500226305"/>
                    </a:ext>
                  </a:extLst>
                </a:gridCol>
                <a:gridCol w="769406">
                  <a:extLst>
                    <a:ext uri="{9D8B030D-6E8A-4147-A177-3AD203B41FA5}">
                      <a16:colId xmlns:a16="http://schemas.microsoft.com/office/drawing/2014/main" val="878657625"/>
                    </a:ext>
                  </a:extLst>
                </a:gridCol>
                <a:gridCol w="769406">
                  <a:extLst>
                    <a:ext uri="{9D8B030D-6E8A-4147-A177-3AD203B41FA5}">
                      <a16:colId xmlns:a16="http://schemas.microsoft.com/office/drawing/2014/main" val="3791921024"/>
                    </a:ext>
                  </a:extLst>
                </a:gridCol>
                <a:gridCol w="769406">
                  <a:extLst>
                    <a:ext uri="{9D8B030D-6E8A-4147-A177-3AD203B41FA5}">
                      <a16:colId xmlns:a16="http://schemas.microsoft.com/office/drawing/2014/main" val="3720358564"/>
                    </a:ext>
                  </a:extLst>
                </a:gridCol>
                <a:gridCol w="769406">
                  <a:extLst>
                    <a:ext uri="{9D8B030D-6E8A-4147-A177-3AD203B41FA5}">
                      <a16:colId xmlns:a16="http://schemas.microsoft.com/office/drawing/2014/main" val="1718034771"/>
                    </a:ext>
                  </a:extLst>
                </a:gridCol>
                <a:gridCol w="769406">
                  <a:extLst>
                    <a:ext uri="{9D8B030D-6E8A-4147-A177-3AD203B41FA5}">
                      <a16:colId xmlns:a16="http://schemas.microsoft.com/office/drawing/2014/main" val="2813942154"/>
                    </a:ext>
                  </a:extLst>
                </a:gridCol>
              </a:tblGrid>
              <a:tr h="558073">
                <a:tc rowSpan="3">
                  <a:txBody>
                    <a:bodyPr/>
                    <a:lstStyle/>
                    <a:p>
                      <a:pPr algn="ctr" fontAlgn="b"/>
                      <a:r>
                        <a:rPr lang="cs-CZ" sz="1600" b="0"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cs-CZ" sz="1600" b="0" i="0" u="none" strike="noStrike">
                          <a:solidFill>
                            <a:srgbClr val="000000"/>
                          </a:solidFill>
                          <a:effectLst/>
                          <a:latin typeface="Arial" panose="020B0604020202020204" pitchFamily="34" charset="0"/>
                        </a:rPr>
                        <a:t>stav ve školním roce 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gridSpan="4">
                  <a:txBody>
                    <a:bodyPr/>
                    <a:lstStyle/>
                    <a:p>
                      <a:pPr algn="ctr" fontAlgn="b"/>
                      <a:r>
                        <a:rPr lang="cs-CZ" sz="1600" b="0" i="0" u="none" strike="noStrike" dirty="0">
                          <a:solidFill>
                            <a:srgbClr val="000000"/>
                          </a:solidFill>
                          <a:effectLst/>
                          <a:latin typeface="Arial" panose="020B0604020202020204" pitchFamily="34" charset="0"/>
                        </a:rPr>
                        <a:t>změna mezi roky 2018/19 a 2021/22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467649348"/>
                  </a:ext>
                </a:extLst>
              </a:tr>
              <a:tr h="287492">
                <a:tc vMerge="1">
                  <a:txBody>
                    <a:bodyPr/>
                    <a:lstStyle/>
                    <a:p>
                      <a:endParaRPr lang="cs-CZ"/>
                    </a:p>
                  </a:txBody>
                  <a:tcPr/>
                </a:tc>
                <a:tc rowSpan="2">
                  <a:txBody>
                    <a:bodyPr/>
                    <a:lstStyle/>
                    <a:p>
                      <a:pPr algn="ctr" fontAlgn="b"/>
                      <a:r>
                        <a:rPr lang="cs-CZ" sz="1400" b="0" i="0" u="none" strike="noStrike">
                          <a:solidFill>
                            <a:srgbClr val="000000"/>
                          </a:solidFill>
                          <a:effectLst/>
                          <a:latin typeface="Arial" panose="020B0604020202020204" pitchFamily="34" charset="0"/>
                        </a:rPr>
                        <a:t>ø váž (roky)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cs-CZ" sz="1400" b="0" i="0" u="none" strike="noStrike">
                          <a:solidFill>
                            <a:srgbClr val="000000"/>
                          </a:solidFill>
                          <a:effectLst/>
                          <a:latin typeface="Arial" panose="020B0604020202020204" pitchFamily="34" charset="0"/>
                        </a:rPr>
                        <a:t>podíl dle věku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rowSpan="2">
                  <a:txBody>
                    <a:bodyPr/>
                    <a:lstStyle/>
                    <a:p>
                      <a:pPr algn="ctr" fontAlgn="b"/>
                      <a:r>
                        <a:rPr lang="cs-CZ" sz="1400" b="0" i="0" u="none" strike="noStrike">
                          <a:solidFill>
                            <a:srgbClr val="000000"/>
                          </a:solidFill>
                          <a:effectLst/>
                          <a:latin typeface="Arial" panose="020B0604020202020204" pitchFamily="34" charset="0"/>
                        </a:rPr>
                        <a:t>ø váž (roky)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cs-CZ" sz="1600" b="0" i="0" u="none" strike="noStrike">
                          <a:solidFill>
                            <a:srgbClr val="000000"/>
                          </a:solidFill>
                          <a:effectLst/>
                          <a:latin typeface="Arial" panose="020B0604020202020204" pitchFamily="34" charset="0"/>
                        </a:rPr>
                        <a:t>podíl dle věku (p.b.)</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951199088"/>
                  </a:ext>
                </a:extLst>
              </a:tr>
              <a:tr h="287492">
                <a:tc vMerge="1">
                  <a:txBody>
                    <a:bodyPr/>
                    <a:lstStyle/>
                    <a:p>
                      <a:endParaRPr lang="cs-CZ"/>
                    </a:p>
                  </a:txBody>
                  <a:tcPr/>
                </a:tc>
                <a:tc vMerge="1">
                  <a:txBody>
                    <a:bodyPr/>
                    <a:lstStyle/>
                    <a:p>
                      <a:endParaRPr lang="cs-CZ"/>
                    </a:p>
                  </a:txBody>
                  <a:tcPr/>
                </a:tc>
                <a:tc>
                  <a:txBody>
                    <a:bodyPr/>
                    <a:lstStyle/>
                    <a:p>
                      <a:pPr algn="ctr" fontAlgn="b"/>
                      <a:r>
                        <a:rPr lang="cs-CZ" sz="1400" b="0" i="0" u="none" strike="noStrike">
                          <a:solidFill>
                            <a:srgbClr val="000000"/>
                          </a:solidFill>
                          <a:effectLst/>
                          <a:latin typeface="Arial" panose="020B0604020202020204" pitchFamily="34" charset="0"/>
                        </a:rPr>
                        <a:t>do 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40-54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od 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ctr" fontAlgn="b"/>
                      <a:r>
                        <a:rPr lang="cs-CZ" sz="1400" b="0" i="0" u="none" strike="noStrike">
                          <a:solidFill>
                            <a:srgbClr val="000000"/>
                          </a:solidFill>
                          <a:effectLst/>
                          <a:latin typeface="Arial" panose="020B0604020202020204" pitchFamily="34" charset="0"/>
                        </a:rPr>
                        <a:t>do 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40-54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od 55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5605877"/>
                  </a:ext>
                </a:extLst>
              </a:tr>
              <a:tr h="287492">
                <a:tc>
                  <a:txBody>
                    <a:bodyPr/>
                    <a:lstStyle/>
                    <a:p>
                      <a:pPr algn="l" fontAlgn="b"/>
                      <a:r>
                        <a:rPr lang="cs-CZ" sz="1600" b="0" i="0" u="none" strike="noStrike" dirty="0">
                          <a:solidFill>
                            <a:srgbClr val="000000"/>
                          </a:solidFill>
                          <a:effectLst/>
                          <a:latin typeface="Arial" panose="020B0604020202020204" pitchFamily="34" charset="0"/>
                        </a:rPr>
                        <a:t>Český jazyk a literatura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600" b="0" i="0" u="none" strike="noStrike" dirty="0">
                          <a:solidFill>
                            <a:srgbClr val="000000"/>
                          </a:solidFill>
                          <a:effectLst/>
                          <a:latin typeface="Arial" panose="020B0604020202020204" pitchFamily="34" charset="0"/>
                        </a:rPr>
                        <a:t>48,6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F5F3"/>
                    </a:solidFill>
                  </a:tcPr>
                </a:tc>
                <a:tc>
                  <a:txBody>
                    <a:bodyPr/>
                    <a:lstStyle/>
                    <a:p>
                      <a:pPr algn="r" fontAlgn="b"/>
                      <a:r>
                        <a:rPr lang="cs-CZ" sz="1600" b="0" i="0" u="none" strike="noStrike" dirty="0">
                          <a:solidFill>
                            <a:srgbClr val="000000"/>
                          </a:solidFill>
                          <a:effectLst/>
                          <a:latin typeface="Arial" panose="020B0604020202020204" pitchFamily="34" charset="0"/>
                        </a:rPr>
                        <a:t>24,8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AC3C6"/>
                    </a:solidFill>
                  </a:tcPr>
                </a:tc>
                <a:tc>
                  <a:txBody>
                    <a:bodyPr/>
                    <a:lstStyle/>
                    <a:p>
                      <a:pPr algn="r" fontAlgn="b"/>
                      <a:r>
                        <a:rPr lang="cs-CZ" sz="1600" b="0" i="0" u="none" strike="noStrike" dirty="0">
                          <a:solidFill>
                            <a:srgbClr val="000000"/>
                          </a:solidFill>
                          <a:effectLst/>
                          <a:latin typeface="Arial" panose="020B0604020202020204" pitchFamily="34" charset="0"/>
                        </a:rPr>
                        <a:t>37,1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F0E4"/>
                    </a:solidFill>
                  </a:tcPr>
                </a:tc>
                <a:tc>
                  <a:txBody>
                    <a:bodyPr/>
                    <a:lstStyle/>
                    <a:p>
                      <a:pPr algn="r" fontAlgn="b"/>
                      <a:r>
                        <a:rPr lang="cs-CZ" sz="1600" b="0" i="0" u="none" strike="noStrike" dirty="0">
                          <a:solidFill>
                            <a:srgbClr val="000000"/>
                          </a:solidFill>
                          <a:effectLst/>
                          <a:latin typeface="Arial" panose="020B0604020202020204" pitchFamily="34" charset="0"/>
                        </a:rPr>
                        <a:t>38,1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7EDDF"/>
                    </a:solidFill>
                  </a:tcPr>
                </a:tc>
                <a:tc>
                  <a:txBody>
                    <a:bodyPr/>
                    <a:lstStyle/>
                    <a:p>
                      <a:pPr algn="r" fontAlgn="b"/>
                      <a:r>
                        <a:rPr lang="cs-CZ" sz="1600" b="0" i="0" u="none" strike="noStrike" dirty="0">
                          <a:solidFill>
                            <a:srgbClr val="000000"/>
                          </a:solidFill>
                          <a:effectLst/>
                          <a:latin typeface="Arial" panose="020B060402020202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5C8BC6"/>
                    </a:solidFill>
                  </a:tcPr>
                </a:tc>
                <a:tc>
                  <a:txBody>
                    <a:bodyPr/>
                    <a:lstStyle/>
                    <a:p>
                      <a:pPr algn="r" fontAlgn="b"/>
                      <a:r>
                        <a:rPr lang="cs-CZ" sz="1600" b="0" i="0" u="none" strike="noStrike" dirty="0">
                          <a:solidFill>
                            <a:srgbClr val="000000"/>
                          </a:solidFill>
                          <a:effectLst/>
                          <a:latin typeface="Arial" panose="020B0604020202020204" pitchFamily="34" charset="0"/>
                        </a:rPr>
                        <a:t>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1D1A3"/>
                    </a:solidFill>
                  </a:tcPr>
                </a:tc>
                <a:tc>
                  <a:txBody>
                    <a:bodyPr/>
                    <a:lstStyle/>
                    <a:p>
                      <a:pPr algn="r" fontAlgn="b"/>
                      <a:r>
                        <a:rPr lang="cs-CZ" sz="1600" b="0" i="0" u="none" strike="noStrike" dirty="0">
                          <a:solidFill>
                            <a:srgbClr val="000000"/>
                          </a:solidFill>
                          <a:effectLst/>
                          <a:latin typeface="Arial" panose="020B0604020202020204" pitchFamily="34" charset="0"/>
                        </a:rPr>
                        <a:t>-11,0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86D6F"/>
                    </a:solidFill>
                  </a:tcPr>
                </a:tc>
                <a:tc>
                  <a:txBody>
                    <a:bodyPr/>
                    <a:lstStyle/>
                    <a:p>
                      <a:pPr algn="r" fontAlgn="b"/>
                      <a:r>
                        <a:rPr lang="cs-CZ" sz="1600" b="0" i="0" u="none" strike="noStrike" dirty="0">
                          <a:solidFill>
                            <a:srgbClr val="000000"/>
                          </a:solidFill>
                          <a:effectLst/>
                          <a:latin typeface="Arial" panose="020B0604020202020204" pitchFamily="34" charset="0"/>
                        </a:rPr>
                        <a:t>2,3</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EF0E5"/>
                    </a:solidFill>
                  </a:tcPr>
                </a:tc>
                <a:extLst>
                  <a:ext uri="{0D108BD9-81ED-4DB2-BD59-A6C34878D82A}">
                    <a16:rowId xmlns:a16="http://schemas.microsoft.com/office/drawing/2014/main" val="3877586178"/>
                  </a:ext>
                </a:extLst>
              </a:tr>
              <a:tr h="287492">
                <a:tc>
                  <a:txBody>
                    <a:bodyPr/>
                    <a:lstStyle/>
                    <a:p>
                      <a:pPr algn="l" fontAlgn="b"/>
                      <a:r>
                        <a:rPr lang="cs-CZ" sz="1600" b="0" i="0" u="none" strike="noStrike">
                          <a:solidFill>
                            <a:srgbClr val="000000"/>
                          </a:solidFill>
                          <a:effectLst/>
                          <a:latin typeface="Arial" panose="020B0604020202020204" pitchFamily="34" charset="0"/>
                        </a:rPr>
                        <a:t>Ostatní cizí jazyky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600" b="0" i="0" u="none" strike="noStrike">
                          <a:solidFill>
                            <a:srgbClr val="000000"/>
                          </a:solidFill>
                          <a:effectLst/>
                          <a:latin typeface="Arial" panose="020B0604020202020204" pitchFamily="34" charset="0"/>
                        </a:rPr>
                        <a:t>48,1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4F6FC"/>
                    </a:solidFill>
                  </a:tcPr>
                </a:tc>
                <a:tc>
                  <a:txBody>
                    <a:bodyPr/>
                    <a:lstStyle/>
                    <a:p>
                      <a:pPr algn="r" fontAlgn="b"/>
                      <a:r>
                        <a:rPr lang="cs-CZ" sz="1600" b="0" i="0" u="none" strike="noStrike">
                          <a:solidFill>
                            <a:srgbClr val="000000"/>
                          </a:solidFill>
                          <a:effectLst/>
                          <a:latin typeface="Arial" panose="020B0604020202020204" pitchFamily="34" charset="0"/>
                        </a:rPr>
                        <a:t>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7577"/>
                    </a:solidFill>
                  </a:tcPr>
                </a:tc>
                <a:tc>
                  <a:txBody>
                    <a:bodyPr/>
                    <a:lstStyle/>
                    <a:p>
                      <a:pPr algn="r" fontAlgn="b"/>
                      <a:r>
                        <a:rPr lang="cs-CZ" sz="1600" b="0" i="0" u="none" strike="noStrike">
                          <a:solidFill>
                            <a:srgbClr val="000000"/>
                          </a:solidFill>
                          <a:effectLst/>
                          <a:latin typeface="Arial" panose="020B0604020202020204" pitchFamily="34" charset="0"/>
                        </a:rPr>
                        <a:t>56,7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r" fontAlgn="b"/>
                      <a:r>
                        <a:rPr lang="cs-CZ" sz="1600" b="0" i="0" u="none" strike="noStrike">
                          <a:solidFill>
                            <a:srgbClr val="000000"/>
                          </a:solidFill>
                          <a:effectLst/>
                          <a:latin typeface="Arial" panose="020B0604020202020204" pitchFamily="34" charset="0"/>
                        </a:rPr>
                        <a:t>28,4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0E3"/>
                    </a:solidFill>
                  </a:tcPr>
                </a:tc>
                <a:tc>
                  <a:txBody>
                    <a:bodyPr/>
                    <a:lstStyle/>
                    <a:p>
                      <a:pPr algn="r" fontAlgn="b"/>
                      <a:r>
                        <a:rPr lang="cs-CZ" sz="1600" b="0" i="0" u="none" strike="noStrike">
                          <a:solidFill>
                            <a:srgbClr val="000000"/>
                          </a:solidFill>
                          <a:effectLst/>
                          <a:latin typeface="Arial" panose="020B060402020202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D7C3"/>
                    </a:solidFill>
                  </a:tcPr>
                </a:tc>
                <a:tc>
                  <a:txBody>
                    <a:bodyPr/>
                    <a:lstStyle/>
                    <a:p>
                      <a:pPr algn="r" fontAlgn="b"/>
                      <a:r>
                        <a:rPr lang="cs-CZ" sz="1600" b="0" i="0" u="none" strike="noStrike">
                          <a:solidFill>
                            <a:srgbClr val="000000"/>
                          </a:solidFill>
                          <a:effectLst/>
                          <a:latin typeface="Arial" panose="020B0604020202020204" pitchFamily="34" charset="0"/>
                        </a:rPr>
                        <a:t>-10,5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7476"/>
                    </a:solidFill>
                  </a:tcPr>
                </a:tc>
                <a:tc>
                  <a:txBody>
                    <a:bodyPr/>
                    <a:lstStyle/>
                    <a:p>
                      <a:pPr algn="r" fontAlgn="b"/>
                      <a:r>
                        <a:rPr lang="cs-CZ" sz="1600" b="0" i="0" u="none" strike="noStrike">
                          <a:solidFill>
                            <a:srgbClr val="000000"/>
                          </a:solidFill>
                          <a:effectLst/>
                          <a:latin typeface="Arial" panose="020B0604020202020204" pitchFamily="34" charset="0"/>
                        </a:rPr>
                        <a:t>10,9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78C78D"/>
                    </a:solidFill>
                  </a:tcPr>
                </a:tc>
                <a:tc>
                  <a:txBody>
                    <a:bodyPr/>
                    <a:lstStyle/>
                    <a:p>
                      <a:pPr algn="r" fontAlgn="b"/>
                      <a:r>
                        <a:rPr lang="cs-CZ" sz="1600" b="0" i="0" u="none" strike="noStrike">
                          <a:solidFill>
                            <a:srgbClr val="000000"/>
                          </a:solidFill>
                          <a:effectLst/>
                          <a:latin typeface="Arial" panose="020B0604020202020204" pitchFamily="34" charset="0"/>
                        </a:rPr>
                        <a:t>-0,4</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AFD"/>
                    </a:solidFill>
                  </a:tcPr>
                </a:tc>
                <a:extLst>
                  <a:ext uri="{0D108BD9-81ED-4DB2-BD59-A6C34878D82A}">
                    <a16:rowId xmlns:a16="http://schemas.microsoft.com/office/drawing/2014/main" val="3676232276"/>
                  </a:ext>
                </a:extLst>
              </a:tr>
              <a:tr h="287492">
                <a:tc>
                  <a:txBody>
                    <a:bodyPr/>
                    <a:lstStyle/>
                    <a:p>
                      <a:pPr algn="l" fontAlgn="b"/>
                      <a:r>
                        <a:rPr lang="cs-CZ" sz="1600" b="0" i="0" u="none" strike="noStrike">
                          <a:solidFill>
                            <a:srgbClr val="000000"/>
                          </a:solidFill>
                          <a:effectLst/>
                          <a:latin typeface="Arial" panose="020B0604020202020204" pitchFamily="34" charset="0"/>
                        </a:rPr>
                        <a:t>Německý jazyk</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600" b="0" i="0" u="none" strike="noStrike">
                          <a:solidFill>
                            <a:srgbClr val="000000"/>
                          </a:solidFill>
                          <a:effectLst/>
                          <a:latin typeface="Arial" panose="020B0604020202020204" pitchFamily="34" charset="0"/>
                        </a:rPr>
                        <a:t>47,1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8CCE7"/>
                    </a:solidFill>
                  </a:tcPr>
                </a:tc>
                <a:tc>
                  <a:txBody>
                    <a:bodyPr/>
                    <a:lstStyle/>
                    <a:p>
                      <a:pPr algn="r" fontAlgn="b"/>
                      <a:r>
                        <a:rPr lang="cs-CZ" sz="1600" b="0" i="0" u="none" strike="noStrike">
                          <a:solidFill>
                            <a:srgbClr val="000000"/>
                          </a:solidFill>
                          <a:effectLst/>
                          <a:latin typeface="Arial" panose="020B0604020202020204" pitchFamily="34" charset="0"/>
                        </a:rPr>
                        <a:t>18,4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9193"/>
                    </a:solidFill>
                  </a:tcPr>
                </a:tc>
                <a:tc>
                  <a:txBody>
                    <a:bodyPr/>
                    <a:lstStyle/>
                    <a:p>
                      <a:pPr algn="r" fontAlgn="b"/>
                      <a:r>
                        <a:rPr lang="cs-CZ" sz="1600" b="0" i="0" u="none" strike="noStrike">
                          <a:solidFill>
                            <a:srgbClr val="000000"/>
                          </a:solidFill>
                          <a:effectLst/>
                          <a:latin typeface="Arial" panose="020B0604020202020204" pitchFamily="34" charset="0"/>
                        </a:rPr>
                        <a:t>56,1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7C07E"/>
                    </a:solidFill>
                  </a:tcPr>
                </a:tc>
                <a:tc>
                  <a:txBody>
                    <a:bodyPr/>
                    <a:lstStyle/>
                    <a:p>
                      <a:pPr algn="r" fontAlgn="b"/>
                      <a:r>
                        <a:rPr lang="cs-CZ" sz="1600" b="0" i="0" u="none" strike="noStrike">
                          <a:solidFill>
                            <a:srgbClr val="000000"/>
                          </a:solidFill>
                          <a:effectLst/>
                          <a:latin typeface="Arial" panose="020B0604020202020204" pitchFamily="34" charset="0"/>
                        </a:rPr>
                        <a:t>25,5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C8CB"/>
                    </a:solidFill>
                  </a:tcPr>
                </a:tc>
                <a:tc>
                  <a:txBody>
                    <a:bodyPr/>
                    <a:lstStyle/>
                    <a:p>
                      <a:pPr algn="r" fontAlgn="b"/>
                      <a:r>
                        <a:rPr lang="cs-CZ" sz="1600" b="0" i="0" u="none" strike="noStrike">
                          <a:solidFill>
                            <a:srgbClr val="000000"/>
                          </a:solidFill>
                          <a:effectLst/>
                          <a:latin typeface="Arial" panose="020B060402020202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FDCEF"/>
                    </a:solidFill>
                  </a:tcPr>
                </a:tc>
                <a:tc>
                  <a:txBody>
                    <a:bodyPr/>
                    <a:lstStyle/>
                    <a:p>
                      <a:pPr algn="r" fontAlgn="b"/>
                      <a:r>
                        <a:rPr lang="cs-CZ" sz="1600" b="0" i="0" u="none" strike="noStrike">
                          <a:solidFill>
                            <a:srgbClr val="000000"/>
                          </a:solidFill>
                          <a:effectLst/>
                          <a:latin typeface="Arial" panose="020B0604020202020204" pitchFamily="34" charset="0"/>
                        </a:rPr>
                        <a:t>-5,9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B1B3"/>
                    </a:solidFill>
                  </a:tcPr>
                </a:tc>
                <a:tc>
                  <a:txBody>
                    <a:bodyPr/>
                    <a:lstStyle/>
                    <a:p>
                      <a:pPr algn="r" fontAlgn="b"/>
                      <a:r>
                        <a:rPr lang="cs-CZ" sz="1600" b="0" i="0" u="none" strike="noStrike">
                          <a:solidFill>
                            <a:srgbClr val="000000"/>
                          </a:solidFill>
                          <a:effectLst/>
                          <a:latin typeface="Arial" panose="020B0604020202020204" pitchFamily="34" charset="0"/>
                        </a:rPr>
                        <a:t>6,3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EDDBC"/>
                    </a:solidFill>
                  </a:tcPr>
                </a:tc>
                <a:tc>
                  <a:txBody>
                    <a:bodyPr/>
                    <a:lstStyle/>
                    <a:p>
                      <a:pPr algn="r" fontAlgn="b"/>
                      <a:r>
                        <a:rPr lang="cs-CZ" sz="1600" b="0" i="0" u="none" strike="noStrike">
                          <a:solidFill>
                            <a:srgbClr val="000000"/>
                          </a:solidFill>
                          <a:effectLst/>
                          <a:latin typeface="Arial" panose="020B0604020202020204" pitchFamily="34" charset="0"/>
                        </a:rPr>
                        <a:t>-0,4</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9FC"/>
                    </a:solidFill>
                  </a:tcPr>
                </a:tc>
                <a:extLst>
                  <a:ext uri="{0D108BD9-81ED-4DB2-BD59-A6C34878D82A}">
                    <a16:rowId xmlns:a16="http://schemas.microsoft.com/office/drawing/2014/main" val="2471238350"/>
                  </a:ext>
                </a:extLst>
              </a:tr>
              <a:tr h="287492">
                <a:tc>
                  <a:txBody>
                    <a:bodyPr/>
                    <a:lstStyle/>
                    <a:p>
                      <a:pPr algn="l" fontAlgn="b"/>
                      <a:r>
                        <a:rPr lang="cs-CZ" sz="1600" b="0" i="0" u="none" strike="noStrike">
                          <a:solidFill>
                            <a:srgbClr val="000000"/>
                          </a:solidFill>
                          <a:effectLst/>
                          <a:latin typeface="Arial" panose="020B0604020202020204" pitchFamily="34" charset="0"/>
                        </a:rPr>
                        <a:t>Anglický jazyk</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600" b="0" i="0" u="none" strike="noStrike">
                          <a:solidFill>
                            <a:srgbClr val="000000"/>
                          </a:solidFill>
                          <a:effectLst/>
                          <a:latin typeface="Arial" panose="020B0604020202020204" pitchFamily="34" charset="0"/>
                        </a:rPr>
                        <a:t>45,5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5A8AC6"/>
                    </a:solidFill>
                  </a:tcPr>
                </a:tc>
                <a:tc>
                  <a:txBody>
                    <a:bodyPr/>
                    <a:lstStyle/>
                    <a:p>
                      <a:pPr algn="r" fontAlgn="b"/>
                      <a:r>
                        <a:rPr lang="cs-CZ" sz="1600" b="0" i="0" u="none" strike="noStrike">
                          <a:solidFill>
                            <a:srgbClr val="000000"/>
                          </a:solidFill>
                          <a:effectLst/>
                          <a:latin typeface="Arial" panose="020B0604020202020204" pitchFamily="34" charset="0"/>
                        </a:rPr>
                        <a:t>25,5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C9CC"/>
                    </a:solidFill>
                  </a:tcPr>
                </a:tc>
                <a:tc>
                  <a:txBody>
                    <a:bodyPr/>
                    <a:lstStyle/>
                    <a:p>
                      <a:pPr algn="r" fontAlgn="b"/>
                      <a:r>
                        <a:rPr lang="cs-CZ" sz="1600" b="0" i="0" u="none" strike="noStrike">
                          <a:solidFill>
                            <a:srgbClr val="000000"/>
                          </a:solidFill>
                          <a:effectLst/>
                          <a:latin typeface="Arial" panose="020B0604020202020204" pitchFamily="34" charset="0"/>
                        </a:rPr>
                        <a:t>54,9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EC385"/>
                    </a:solidFill>
                  </a:tcPr>
                </a:tc>
                <a:tc>
                  <a:txBody>
                    <a:bodyPr/>
                    <a:lstStyle/>
                    <a:p>
                      <a:pPr algn="r" fontAlgn="b"/>
                      <a:r>
                        <a:rPr lang="cs-CZ" sz="1600" b="0" i="0" u="none" strike="noStrike">
                          <a:solidFill>
                            <a:srgbClr val="000000"/>
                          </a:solidFill>
                          <a:effectLst/>
                          <a:latin typeface="Arial" panose="020B0604020202020204" pitchFamily="34" charset="0"/>
                        </a:rPr>
                        <a:t>19,5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999C"/>
                    </a:solidFill>
                  </a:tcPr>
                </a:tc>
                <a:tc>
                  <a:txBody>
                    <a:bodyPr/>
                    <a:lstStyle/>
                    <a:p>
                      <a:pPr algn="r" fontAlgn="b"/>
                      <a:r>
                        <a:rPr lang="cs-CZ" sz="1600" b="0" i="0" u="none" strike="noStrike">
                          <a:solidFill>
                            <a:srgbClr val="000000"/>
                          </a:solidFill>
                          <a:effectLst/>
                          <a:latin typeface="Arial" panose="020B060402020202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FBFE"/>
                    </a:solidFill>
                  </a:tcPr>
                </a:tc>
                <a:tc>
                  <a:txBody>
                    <a:bodyPr/>
                    <a:lstStyle/>
                    <a:p>
                      <a:pPr algn="r" fontAlgn="b"/>
                      <a:r>
                        <a:rPr lang="cs-CZ" sz="1600" b="0" i="0" u="none" strike="noStrike">
                          <a:solidFill>
                            <a:srgbClr val="000000"/>
                          </a:solidFill>
                          <a:effectLst/>
                          <a:latin typeface="Arial" panose="020B060402020202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600" b="0" i="0" u="none" strike="noStrike">
                          <a:solidFill>
                            <a:srgbClr val="000000"/>
                          </a:solidFill>
                          <a:effectLst/>
                          <a:latin typeface="Arial" panose="020B0604020202020204" pitchFamily="34" charset="0"/>
                        </a:rPr>
                        <a:t>0,4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5F9F9"/>
                    </a:solidFill>
                  </a:tcPr>
                </a:tc>
                <a:tc>
                  <a:txBody>
                    <a:bodyPr/>
                    <a:lstStyle/>
                    <a:p>
                      <a:pPr algn="r" fontAlgn="b"/>
                      <a:r>
                        <a:rPr lang="cs-CZ" sz="1600" b="0" i="0" u="none" strike="noStrike">
                          <a:solidFill>
                            <a:srgbClr val="000000"/>
                          </a:solidFill>
                          <a:effectLst/>
                          <a:latin typeface="Arial" panose="020B0604020202020204" pitchFamily="34" charset="0"/>
                        </a:rPr>
                        <a:t>-0,3</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BFE"/>
                    </a:solidFill>
                  </a:tcPr>
                </a:tc>
                <a:extLst>
                  <a:ext uri="{0D108BD9-81ED-4DB2-BD59-A6C34878D82A}">
                    <a16:rowId xmlns:a16="http://schemas.microsoft.com/office/drawing/2014/main" val="389056142"/>
                  </a:ext>
                </a:extLst>
              </a:tr>
              <a:tr h="287492">
                <a:tc>
                  <a:txBody>
                    <a:bodyPr/>
                    <a:lstStyle/>
                    <a:p>
                      <a:pPr algn="l" fontAlgn="b"/>
                      <a:r>
                        <a:rPr lang="cs-CZ" sz="1600" b="1" i="0" u="none" strike="noStrike" dirty="0">
                          <a:solidFill>
                            <a:srgbClr val="000000"/>
                          </a:solidFill>
                          <a:effectLst/>
                          <a:latin typeface="Arial" panose="020B0604020202020204" pitchFamily="34" charset="0"/>
                        </a:rPr>
                        <a:t>Matematika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600" b="1" i="0" u="none" strike="noStrike" dirty="0">
                          <a:solidFill>
                            <a:srgbClr val="000000"/>
                          </a:solidFill>
                          <a:effectLst/>
                          <a:latin typeface="Arial" panose="020B0604020202020204" pitchFamily="34" charset="0"/>
                        </a:rPr>
                        <a:t>51,7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4B084"/>
                    </a:solidFill>
                  </a:tcPr>
                </a:tc>
                <a:tc>
                  <a:txBody>
                    <a:bodyPr/>
                    <a:lstStyle/>
                    <a:p>
                      <a:pPr algn="r" fontAlgn="b"/>
                      <a:r>
                        <a:rPr lang="cs-CZ" sz="1600" b="1" i="0" u="none" strike="noStrike">
                          <a:solidFill>
                            <a:srgbClr val="000000"/>
                          </a:solidFill>
                          <a:effectLst/>
                          <a:latin typeface="Arial" panose="020B0604020202020204" pitchFamily="34" charset="0"/>
                        </a:rPr>
                        <a:t>13,3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600" b="1" i="0" u="none" strike="noStrike">
                          <a:solidFill>
                            <a:srgbClr val="000000"/>
                          </a:solidFill>
                          <a:effectLst/>
                          <a:latin typeface="Arial" panose="020B0604020202020204" pitchFamily="34" charset="0"/>
                        </a:rPr>
                        <a:t>41,4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2E5CD"/>
                    </a:solidFill>
                  </a:tcPr>
                </a:tc>
                <a:tc>
                  <a:txBody>
                    <a:bodyPr/>
                    <a:lstStyle/>
                    <a:p>
                      <a:pPr algn="r" fontAlgn="b"/>
                      <a:r>
                        <a:rPr lang="cs-CZ" sz="1600" b="1" i="0" u="none" strike="noStrike">
                          <a:solidFill>
                            <a:srgbClr val="000000"/>
                          </a:solidFill>
                          <a:effectLst/>
                          <a:latin typeface="Arial" panose="020B0604020202020204" pitchFamily="34" charset="0"/>
                        </a:rPr>
                        <a:t>45,3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ADBB8"/>
                    </a:solidFill>
                  </a:tcPr>
                </a:tc>
                <a:tc>
                  <a:txBody>
                    <a:bodyPr/>
                    <a:lstStyle/>
                    <a:p>
                      <a:pPr algn="r" fontAlgn="b"/>
                      <a:r>
                        <a:rPr lang="cs-CZ" sz="1600" b="1" i="0" u="none" strike="noStrike" dirty="0">
                          <a:solidFill>
                            <a:srgbClr val="000000"/>
                          </a:solidFill>
                          <a:effectLst/>
                          <a:latin typeface="Arial" panose="020B0604020202020204" pitchFamily="34" charset="0"/>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4F2"/>
                    </a:solidFill>
                  </a:tcPr>
                </a:tc>
                <a:tc>
                  <a:txBody>
                    <a:bodyPr/>
                    <a:lstStyle/>
                    <a:p>
                      <a:pPr algn="r" fontAlgn="b"/>
                      <a:r>
                        <a:rPr lang="cs-CZ" sz="1600" b="1" i="0" u="none" strike="noStrike" dirty="0">
                          <a:solidFill>
                            <a:srgbClr val="000000"/>
                          </a:solidFill>
                          <a:effectLst/>
                          <a:latin typeface="Arial" panose="020B060402020202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CF6F1"/>
                    </a:solidFill>
                  </a:tcPr>
                </a:tc>
                <a:tc>
                  <a:txBody>
                    <a:bodyPr/>
                    <a:lstStyle/>
                    <a:p>
                      <a:pPr algn="r" fontAlgn="b"/>
                      <a:r>
                        <a:rPr lang="cs-CZ" sz="1600" b="1" i="0" u="none" strike="noStrike">
                          <a:solidFill>
                            <a:srgbClr val="000000"/>
                          </a:solidFill>
                          <a:effectLst/>
                          <a:latin typeface="Arial" panose="020B0604020202020204" pitchFamily="34" charset="0"/>
                        </a:rPr>
                        <a:t>-7,1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A1A3"/>
                    </a:solidFill>
                  </a:tcPr>
                </a:tc>
                <a:tc>
                  <a:txBody>
                    <a:bodyPr/>
                    <a:lstStyle/>
                    <a:p>
                      <a:pPr algn="r" fontAlgn="b"/>
                      <a:r>
                        <a:rPr lang="cs-CZ" sz="1600" b="1" i="0" u="none" strike="noStrike">
                          <a:solidFill>
                            <a:srgbClr val="000000"/>
                          </a:solidFill>
                          <a:effectLst/>
                          <a:latin typeface="Arial" panose="020B0604020202020204" pitchFamily="34" charset="0"/>
                        </a:rPr>
                        <a:t>6,0</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2DEC0"/>
                    </a:solidFill>
                  </a:tcPr>
                </a:tc>
                <a:extLst>
                  <a:ext uri="{0D108BD9-81ED-4DB2-BD59-A6C34878D82A}">
                    <a16:rowId xmlns:a16="http://schemas.microsoft.com/office/drawing/2014/main" val="1076071452"/>
                  </a:ext>
                </a:extLst>
              </a:tr>
              <a:tr h="287492">
                <a:tc>
                  <a:txBody>
                    <a:bodyPr/>
                    <a:lstStyle/>
                    <a:p>
                      <a:pPr algn="l" fontAlgn="b"/>
                      <a:r>
                        <a:rPr lang="cs-CZ" sz="1600" b="1" i="0" u="none" strike="noStrike">
                          <a:solidFill>
                            <a:srgbClr val="000000"/>
                          </a:solidFill>
                          <a:effectLst/>
                          <a:latin typeface="Arial" panose="020B0604020202020204" pitchFamily="34" charset="0"/>
                        </a:rPr>
                        <a:t>Fyzika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600" b="1" i="0" u="none" strike="noStrike" dirty="0">
                          <a:solidFill>
                            <a:srgbClr val="000000"/>
                          </a:solidFill>
                          <a:effectLst/>
                          <a:latin typeface="Arial" panose="020B0604020202020204" pitchFamily="34" charset="0"/>
                        </a:rPr>
                        <a:t>50,8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7C4A4"/>
                    </a:solidFill>
                  </a:tcPr>
                </a:tc>
                <a:tc>
                  <a:txBody>
                    <a:bodyPr/>
                    <a:lstStyle/>
                    <a:p>
                      <a:pPr algn="r" fontAlgn="b"/>
                      <a:r>
                        <a:rPr lang="cs-CZ" sz="1600" b="1" i="0" u="none" strike="noStrike" dirty="0">
                          <a:solidFill>
                            <a:srgbClr val="000000"/>
                          </a:solidFill>
                          <a:effectLst/>
                          <a:latin typeface="Arial" panose="020B0604020202020204" pitchFamily="34" charset="0"/>
                        </a:rPr>
                        <a:t>15,3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787A"/>
                    </a:solidFill>
                  </a:tcPr>
                </a:tc>
                <a:tc>
                  <a:txBody>
                    <a:bodyPr/>
                    <a:lstStyle/>
                    <a:p>
                      <a:pPr algn="r" fontAlgn="b"/>
                      <a:r>
                        <a:rPr lang="cs-CZ" sz="1600" b="1" i="0" u="none" strike="noStrike" dirty="0">
                          <a:solidFill>
                            <a:srgbClr val="000000"/>
                          </a:solidFill>
                          <a:effectLst/>
                          <a:latin typeface="Arial" panose="020B0604020202020204" pitchFamily="34" charset="0"/>
                        </a:rPr>
                        <a:t>41,7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0E4CC"/>
                    </a:solidFill>
                  </a:tcPr>
                </a:tc>
                <a:tc>
                  <a:txBody>
                    <a:bodyPr/>
                    <a:lstStyle/>
                    <a:p>
                      <a:pPr algn="r" fontAlgn="b"/>
                      <a:r>
                        <a:rPr lang="cs-CZ" sz="1600" b="1" i="0" u="none" strike="noStrike" dirty="0">
                          <a:solidFill>
                            <a:srgbClr val="000000"/>
                          </a:solidFill>
                          <a:effectLst/>
                          <a:latin typeface="Arial" panose="020B0604020202020204" pitchFamily="34" charset="0"/>
                        </a:rPr>
                        <a:t>43,0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8E1C4"/>
                    </a:solidFill>
                  </a:tcPr>
                </a:tc>
                <a:tc>
                  <a:txBody>
                    <a:bodyPr/>
                    <a:lstStyle/>
                    <a:p>
                      <a:pPr algn="r" fontAlgn="b"/>
                      <a:r>
                        <a:rPr lang="cs-CZ" sz="1600" b="1" i="0" u="none" strike="noStrike" dirty="0">
                          <a:solidFill>
                            <a:srgbClr val="000000"/>
                          </a:solidFill>
                          <a:effectLst/>
                          <a:latin typeface="Arial" panose="020B060402020202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D2BB"/>
                    </a:solidFill>
                  </a:tcPr>
                </a:tc>
                <a:tc>
                  <a:txBody>
                    <a:bodyPr/>
                    <a:lstStyle/>
                    <a:p>
                      <a:pPr algn="r" fontAlgn="b"/>
                      <a:r>
                        <a:rPr lang="cs-CZ" sz="1600" b="1" i="0" u="none" strike="noStrike" dirty="0">
                          <a:solidFill>
                            <a:srgbClr val="000000"/>
                          </a:solidFill>
                          <a:effectLst/>
                          <a:latin typeface="Arial" panose="020B060402020202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D8DB"/>
                    </a:solidFill>
                  </a:tcPr>
                </a:tc>
                <a:tc>
                  <a:txBody>
                    <a:bodyPr/>
                    <a:lstStyle/>
                    <a:p>
                      <a:pPr algn="r" fontAlgn="b"/>
                      <a:r>
                        <a:rPr lang="cs-CZ" sz="1600" b="1" i="0" u="none" strike="noStrike" dirty="0">
                          <a:solidFill>
                            <a:srgbClr val="000000"/>
                          </a:solidFill>
                          <a:effectLst/>
                          <a:latin typeface="Arial" panose="020B0604020202020204" pitchFamily="34" charset="0"/>
                        </a:rPr>
                        <a:t>-6,6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A7AA"/>
                    </a:solidFill>
                  </a:tcPr>
                </a:tc>
                <a:tc>
                  <a:txBody>
                    <a:bodyPr/>
                    <a:lstStyle/>
                    <a:p>
                      <a:pPr algn="r" fontAlgn="b"/>
                      <a:r>
                        <a:rPr lang="cs-CZ" sz="1600" b="1" i="0" u="none" strike="noStrike" dirty="0">
                          <a:solidFill>
                            <a:srgbClr val="000000"/>
                          </a:solidFill>
                          <a:effectLst/>
                          <a:latin typeface="Arial" panose="020B0604020202020204" pitchFamily="34" charset="0"/>
                        </a:rPr>
                        <a:t>9,5</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8CD9B"/>
                    </a:solidFill>
                  </a:tcPr>
                </a:tc>
                <a:extLst>
                  <a:ext uri="{0D108BD9-81ED-4DB2-BD59-A6C34878D82A}">
                    <a16:rowId xmlns:a16="http://schemas.microsoft.com/office/drawing/2014/main" val="2815155221"/>
                  </a:ext>
                </a:extLst>
              </a:tr>
              <a:tr h="287492">
                <a:tc>
                  <a:txBody>
                    <a:bodyPr/>
                    <a:lstStyle/>
                    <a:p>
                      <a:pPr algn="l" fontAlgn="b"/>
                      <a:r>
                        <a:rPr lang="cs-CZ" sz="1600" b="0" i="0" u="none" strike="noStrike">
                          <a:solidFill>
                            <a:srgbClr val="000000"/>
                          </a:solidFill>
                          <a:effectLst/>
                          <a:latin typeface="Arial" panose="020B0604020202020204" pitchFamily="34" charset="0"/>
                        </a:rPr>
                        <a:t>Chemie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600" b="0" i="0" u="none" strike="noStrike">
                          <a:solidFill>
                            <a:srgbClr val="000000"/>
                          </a:solidFill>
                          <a:effectLst/>
                          <a:latin typeface="Arial" panose="020B0604020202020204" pitchFamily="34" charset="0"/>
                        </a:rPr>
                        <a:t>48,9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DE7"/>
                    </a:solidFill>
                  </a:tcPr>
                </a:tc>
                <a:tc>
                  <a:txBody>
                    <a:bodyPr/>
                    <a:lstStyle/>
                    <a:p>
                      <a:pPr algn="r" fontAlgn="b"/>
                      <a:r>
                        <a:rPr lang="cs-CZ" sz="1600" b="0" i="0" u="none" strike="noStrike">
                          <a:solidFill>
                            <a:srgbClr val="000000"/>
                          </a:solidFill>
                          <a:effectLst/>
                          <a:latin typeface="Arial" panose="020B0604020202020204" pitchFamily="34" charset="0"/>
                        </a:rPr>
                        <a:t>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9193"/>
                    </a:solidFill>
                  </a:tcPr>
                </a:tc>
                <a:tc>
                  <a:txBody>
                    <a:bodyPr/>
                    <a:lstStyle/>
                    <a:p>
                      <a:pPr algn="r" fontAlgn="b"/>
                      <a:r>
                        <a:rPr lang="cs-CZ" sz="1600" b="0" i="0" u="none" strike="noStrike">
                          <a:solidFill>
                            <a:srgbClr val="000000"/>
                          </a:solidFill>
                          <a:effectLst/>
                          <a:latin typeface="Arial" panose="020B0604020202020204" pitchFamily="34" charset="0"/>
                        </a:rPr>
                        <a:t>49,7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ED0A0"/>
                    </a:solidFill>
                  </a:tcPr>
                </a:tc>
                <a:tc>
                  <a:txBody>
                    <a:bodyPr/>
                    <a:lstStyle/>
                    <a:p>
                      <a:pPr algn="r" fontAlgn="b"/>
                      <a:r>
                        <a:rPr lang="cs-CZ" sz="1600" b="0" i="0" u="none" strike="noStrike">
                          <a:solidFill>
                            <a:srgbClr val="000000"/>
                          </a:solidFill>
                          <a:effectLst/>
                          <a:latin typeface="Arial" panose="020B0604020202020204" pitchFamily="34" charset="0"/>
                        </a:rPr>
                        <a:t>31,8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AFD"/>
                    </a:solidFill>
                  </a:tcPr>
                </a:tc>
                <a:tc>
                  <a:txBody>
                    <a:bodyPr/>
                    <a:lstStyle/>
                    <a:p>
                      <a:pPr algn="r" fontAlgn="b"/>
                      <a:r>
                        <a:rPr lang="cs-CZ" sz="1600" b="0" i="0" u="none" strike="noStrike">
                          <a:solidFill>
                            <a:srgbClr val="000000"/>
                          </a:solidFill>
                          <a:effectLst/>
                          <a:latin typeface="Arial" panose="020B060402020202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600" b="0" i="0" u="none" strike="noStrike">
                          <a:solidFill>
                            <a:srgbClr val="000000"/>
                          </a:solidFill>
                          <a:effectLst/>
                          <a:latin typeface="Arial" panose="020B0604020202020204" pitchFamily="34" charset="0"/>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6F9"/>
                    </a:solidFill>
                  </a:tcPr>
                </a:tc>
                <a:tc>
                  <a:txBody>
                    <a:bodyPr/>
                    <a:lstStyle/>
                    <a:p>
                      <a:pPr algn="r" fontAlgn="b"/>
                      <a:r>
                        <a:rPr lang="cs-CZ" sz="1600" b="0" i="0" u="none" strike="noStrike">
                          <a:solidFill>
                            <a:srgbClr val="000000"/>
                          </a:solidFill>
                          <a:effectLst/>
                          <a:latin typeface="Arial" panose="020B0604020202020204" pitchFamily="34" charset="0"/>
                        </a:rPr>
                        <a:t>4,0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AE8D4"/>
                    </a:solidFill>
                  </a:tcPr>
                </a:tc>
                <a:tc>
                  <a:txBody>
                    <a:bodyPr/>
                    <a:lstStyle/>
                    <a:p>
                      <a:pPr algn="r" fontAlgn="b"/>
                      <a:r>
                        <a:rPr lang="cs-CZ" sz="1600" b="0" i="0" u="none" strike="noStrike">
                          <a:solidFill>
                            <a:srgbClr val="000000"/>
                          </a:solidFill>
                          <a:effectLst/>
                          <a:latin typeface="Arial" panose="020B0604020202020204" pitchFamily="34" charset="0"/>
                        </a:rPr>
                        <a:t>-3,3</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D3D6"/>
                    </a:solidFill>
                  </a:tcPr>
                </a:tc>
                <a:extLst>
                  <a:ext uri="{0D108BD9-81ED-4DB2-BD59-A6C34878D82A}">
                    <a16:rowId xmlns:a16="http://schemas.microsoft.com/office/drawing/2014/main" val="39658268"/>
                  </a:ext>
                </a:extLst>
              </a:tr>
              <a:tr h="287492">
                <a:tc>
                  <a:txBody>
                    <a:bodyPr/>
                    <a:lstStyle/>
                    <a:p>
                      <a:pPr algn="l" fontAlgn="b"/>
                      <a:r>
                        <a:rPr lang="cs-CZ" sz="1600" b="0" i="0" u="none" strike="noStrike">
                          <a:solidFill>
                            <a:srgbClr val="000000"/>
                          </a:solidFill>
                          <a:effectLst/>
                          <a:latin typeface="Arial" panose="020B0604020202020204" pitchFamily="34" charset="0"/>
                        </a:rPr>
                        <a:t>Biologie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600" b="0" i="0" u="none" strike="noStrike">
                          <a:solidFill>
                            <a:srgbClr val="000000"/>
                          </a:solidFill>
                          <a:effectLst/>
                          <a:latin typeface="Arial" panose="020B0604020202020204" pitchFamily="34" charset="0"/>
                        </a:rPr>
                        <a:t>48,3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600" b="0" i="0" u="none" strike="noStrike">
                          <a:solidFill>
                            <a:srgbClr val="000000"/>
                          </a:solidFill>
                          <a:effectLst/>
                          <a:latin typeface="Arial" panose="020B0604020202020204" pitchFamily="34" charset="0"/>
                        </a:rPr>
                        <a:t>16,5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8284"/>
                    </a:solidFill>
                  </a:tcPr>
                </a:tc>
                <a:tc>
                  <a:txBody>
                    <a:bodyPr/>
                    <a:lstStyle/>
                    <a:p>
                      <a:pPr algn="r" fontAlgn="b"/>
                      <a:r>
                        <a:rPr lang="cs-CZ" sz="1600" b="0" i="0" u="none" strike="noStrike">
                          <a:solidFill>
                            <a:srgbClr val="000000"/>
                          </a:solidFill>
                          <a:effectLst/>
                          <a:latin typeface="Arial" panose="020B0604020202020204" pitchFamily="34" charset="0"/>
                        </a:rPr>
                        <a:t>56,5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4BF7C"/>
                    </a:solidFill>
                  </a:tcPr>
                </a:tc>
                <a:tc>
                  <a:txBody>
                    <a:bodyPr/>
                    <a:lstStyle/>
                    <a:p>
                      <a:pPr algn="r" fontAlgn="b"/>
                      <a:r>
                        <a:rPr lang="cs-CZ" sz="1600" b="0" i="0" u="none" strike="noStrike">
                          <a:solidFill>
                            <a:srgbClr val="000000"/>
                          </a:solidFill>
                          <a:effectLst/>
                          <a:latin typeface="Arial" panose="020B0604020202020204" pitchFamily="34" charset="0"/>
                        </a:rPr>
                        <a:t>26,9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D4D7"/>
                    </a:solidFill>
                  </a:tcPr>
                </a:tc>
                <a:tc>
                  <a:txBody>
                    <a:bodyPr/>
                    <a:lstStyle/>
                    <a:p>
                      <a:pPr algn="r" fontAlgn="b"/>
                      <a:r>
                        <a:rPr lang="cs-CZ" sz="1600" b="0" i="0" u="none" strike="noStrike">
                          <a:solidFill>
                            <a:srgbClr val="000000"/>
                          </a:solidFill>
                          <a:effectLst/>
                          <a:latin typeface="Arial" panose="020B060402020202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6BD99"/>
                    </a:solidFill>
                  </a:tcPr>
                </a:tc>
                <a:tc>
                  <a:txBody>
                    <a:bodyPr/>
                    <a:lstStyle/>
                    <a:p>
                      <a:pPr algn="r" fontAlgn="b"/>
                      <a:r>
                        <a:rPr lang="cs-CZ" sz="1600" b="0" i="0" u="none" strike="noStrike">
                          <a:solidFill>
                            <a:srgbClr val="000000"/>
                          </a:solidFill>
                          <a:effectLst/>
                          <a:latin typeface="Arial" panose="020B0604020202020204" pitchFamily="34" charset="0"/>
                        </a:rPr>
                        <a:t>-11,4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600" b="0" i="0" u="none" strike="noStrike">
                          <a:solidFill>
                            <a:srgbClr val="000000"/>
                          </a:solidFill>
                          <a:effectLst/>
                          <a:latin typeface="Arial" panose="020B0604020202020204" pitchFamily="34" charset="0"/>
                        </a:rPr>
                        <a:t>12,6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r" fontAlgn="b"/>
                      <a:r>
                        <a:rPr lang="cs-CZ" sz="1600" b="0" i="0" u="none" strike="noStrike">
                          <a:solidFill>
                            <a:srgbClr val="000000"/>
                          </a:solidFill>
                          <a:effectLst/>
                          <a:latin typeface="Arial" panose="020B0604020202020204" pitchFamily="34" charset="0"/>
                        </a:rPr>
                        <a:t>-1,2</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FF2"/>
                    </a:solidFill>
                  </a:tcPr>
                </a:tc>
                <a:extLst>
                  <a:ext uri="{0D108BD9-81ED-4DB2-BD59-A6C34878D82A}">
                    <a16:rowId xmlns:a16="http://schemas.microsoft.com/office/drawing/2014/main" val="2746599742"/>
                  </a:ext>
                </a:extLst>
              </a:tr>
              <a:tr h="287492">
                <a:tc>
                  <a:txBody>
                    <a:bodyPr/>
                    <a:lstStyle/>
                    <a:p>
                      <a:pPr algn="l" fontAlgn="b"/>
                      <a:r>
                        <a:rPr lang="cs-CZ" sz="1600" b="0" i="0" u="none" strike="noStrike">
                          <a:solidFill>
                            <a:srgbClr val="000000"/>
                          </a:solidFill>
                          <a:effectLst/>
                          <a:latin typeface="Arial" panose="020B0604020202020204" pitchFamily="34" charset="0"/>
                        </a:rPr>
                        <a:t>ICT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600" b="0" i="0" u="none" strike="noStrike">
                          <a:solidFill>
                            <a:srgbClr val="000000"/>
                          </a:solidFill>
                          <a:effectLst/>
                          <a:latin typeface="Arial" panose="020B0604020202020204" pitchFamily="34" charset="0"/>
                        </a:rPr>
                        <a:t>46,8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7C0E1"/>
                    </a:solidFill>
                  </a:tcPr>
                </a:tc>
                <a:tc>
                  <a:txBody>
                    <a:bodyPr/>
                    <a:lstStyle/>
                    <a:p>
                      <a:pPr algn="r" fontAlgn="b"/>
                      <a:r>
                        <a:rPr lang="cs-CZ" sz="1600" b="0" i="0" u="none" strike="noStrike">
                          <a:solidFill>
                            <a:srgbClr val="000000"/>
                          </a:solidFill>
                          <a:effectLst/>
                          <a:latin typeface="Arial" panose="020B0604020202020204" pitchFamily="34" charset="0"/>
                        </a:rPr>
                        <a:t>23,8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BBBE"/>
                    </a:solidFill>
                  </a:tcPr>
                </a:tc>
                <a:tc>
                  <a:txBody>
                    <a:bodyPr/>
                    <a:lstStyle/>
                    <a:p>
                      <a:pPr algn="r" fontAlgn="b"/>
                      <a:r>
                        <a:rPr lang="cs-CZ" sz="1600" b="0" i="0" u="none" strike="noStrike">
                          <a:solidFill>
                            <a:srgbClr val="000000"/>
                          </a:solidFill>
                          <a:effectLst/>
                          <a:latin typeface="Arial" panose="020B0604020202020204" pitchFamily="34" charset="0"/>
                        </a:rPr>
                        <a:t>44,2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1DEBE"/>
                    </a:solidFill>
                  </a:tcPr>
                </a:tc>
                <a:tc>
                  <a:txBody>
                    <a:bodyPr/>
                    <a:lstStyle/>
                    <a:p>
                      <a:pPr algn="r" fontAlgn="b"/>
                      <a:r>
                        <a:rPr lang="cs-CZ" sz="1600" b="0" i="0" u="none" strike="noStrike">
                          <a:solidFill>
                            <a:srgbClr val="000000"/>
                          </a:solidFill>
                          <a:effectLst/>
                          <a:latin typeface="Arial" panose="020B0604020202020204" pitchFamily="34" charset="0"/>
                        </a:rPr>
                        <a:t>32,1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600" b="0" i="0" u="none" strike="noStrike">
                          <a:solidFill>
                            <a:srgbClr val="000000"/>
                          </a:solidFill>
                          <a:effectLst/>
                          <a:latin typeface="Arial" panose="020B060402020202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5A8AC6"/>
                    </a:solidFill>
                  </a:tcPr>
                </a:tc>
                <a:tc>
                  <a:txBody>
                    <a:bodyPr/>
                    <a:lstStyle/>
                    <a:p>
                      <a:pPr algn="r" fontAlgn="b"/>
                      <a:r>
                        <a:rPr lang="cs-CZ" sz="1600" b="0" i="0" u="none" strike="noStrike">
                          <a:solidFill>
                            <a:srgbClr val="000000"/>
                          </a:solidFill>
                          <a:effectLst/>
                          <a:latin typeface="Arial" panose="020B0604020202020204" pitchFamily="34" charset="0"/>
                        </a:rPr>
                        <a:t>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1DEBF"/>
                    </a:solidFill>
                  </a:tcPr>
                </a:tc>
                <a:tc>
                  <a:txBody>
                    <a:bodyPr/>
                    <a:lstStyle/>
                    <a:p>
                      <a:pPr algn="r" fontAlgn="b"/>
                      <a:r>
                        <a:rPr lang="cs-CZ" sz="1600" b="0" i="0" u="none" strike="noStrike">
                          <a:solidFill>
                            <a:srgbClr val="000000"/>
                          </a:solidFill>
                          <a:effectLst/>
                          <a:latin typeface="Arial" panose="020B0604020202020204" pitchFamily="34" charset="0"/>
                        </a:rPr>
                        <a:t>-3,3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D3D6"/>
                    </a:solidFill>
                  </a:tcPr>
                </a:tc>
                <a:tc>
                  <a:txBody>
                    <a:bodyPr/>
                    <a:lstStyle/>
                    <a:p>
                      <a:pPr algn="r" fontAlgn="b"/>
                      <a:r>
                        <a:rPr lang="cs-CZ" sz="1600" b="0" i="0" u="none" strike="noStrike">
                          <a:solidFill>
                            <a:srgbClr val="000000"/>
                          </a:solidFill>
                          <a:effectLst/>
                          <a:latin typeface="Arial" panose="020B0604020202020204" pitchFamily="34" charset="0"/>
                        </a:rPr>
                        <a:t>-2,8</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DADD"/>
                    </a:solidFill>
                  </a:tcPr>
                </a:tc>
                <a:extLst>
                  <a:ext uri="{0D108BD9-81ED-4DB2-BD59-A6C34878D82A}">
                    <a16:rowId xmlns:a16="http://schemas.microsoft.com/office/drawing/2014/main" val="2523506917"/>
                  </a:ext>
                </a:extLst>
              </a:tr>
              <a:tr h="287492">
                <a:tc>
                  <a:txBody>
                    <a:bodyPr/>
                    <a:lstStyle/>
                    <a:p>
                      <a:pPr algn="l" fontAlgn="b"/>
                      <a:r>
                        <a:rPr lang="cs-CZ" sz="1600" b="0" i="0" u="none" strike="noStrike">
                          <a:solidFill>
                            <a:srgbClr val="000000"/>
                          </a:solidFill>
                          <a:effectLst/>
                          <a:latin typeface="Arial" panose="020B0604020202020204" pitchFamily="34" charset="0"/>
                        </a:rPr>
                        <a:t>Umění a kultura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600" b="0" i="0" u="none" strike="noStrike">
                          <a:solidFill>
                            <a:srgbClr val="000000"/>
                          </a:solidFill>
                          <a:effectLst/>
                          <a:latin typeface="Arial" panose="020B0604020202020204" pitchFamily="34" charset="0"/>
                        </a:rPr>
                        <a:t>49,6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E0D1"/>
                    </a:solidFill>
                  </a:tcPr>
                </a:tc>
                <a:tc>
                  <a:txBody>
                    <a:bodyPr/>
                    <a:lstStyle/>
                    <a:p>
                      <a:pPr algn="r" fontAlgn="b"/>
                      <a:r>
                        <a:rPr lang="cs-CZ" sz="1600" b="0" i="0" u="none" strike="noStrike">
                          <a:solidFill>
                            <a:srgbClr val="000000"/>
                          </a:solidFill>
                          <a:effectLst/>
                          <a:latin typeface="Arial" panose="020B0604020202020204" pitchFamily="34" charset="0"/>
                        </a:rPr>
                        <a:t>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C8CB"/>
                    </a:solidFill>
                  </a:tcPr>
                </a:tc>
                <a:tc>
                  <a:txBody>
                    <a:bodyPr/>
                    <a:lstStyle/>
                    <a:p>
                      <a:pPr algn="r" fontAlgn="b"/>
                      <a:r>
                        <a:rPr lang="cs-CZ" sz="1600" b="0" i="0" u="none" strike="noStrike">
                          <a:solidFill>
                            <a:srgbClr val="000000"/>
                          </a:solidFill>
                          <a:effectLst/>
                          <a:latin typeface="Arial" panose="020B0604020202020204" pitchFamily="34" charset="0"/>
                        </a:rPr>
                        <a:t>29,7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AED"/>
                    </a:solidFill>
                  </a:tcPr>
                </a:tc>
                <a:tc>
                  <a:txBody>
                    <a:bodyPr/>
                    <a:lstStyle/>
                    <a:p>
                      <a:pPr algn="r" fontAlgn="b"/>
                      <a:r>
                        <a:rPr lang="cs-CZ" sz="1600" b="0" i="0" u="none" strike="noStrike">
                          <a:solidFill>
                            <a:srgbClr val="000000"/>
                          </a:solidFill>
                          <a:effectLst/>
                          <a:latin typeface="Arial" panose="020B0604020202020204" pitchFamily="34" charset="0"/>
                        </a:rPr>
                        <a:t>44,9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CDCBA"/>
                    </a:solidFill>
                  </a:tcPr>
                </a:tc>
                <a:tc>
                  <a:txBody>
                    <a:bodyPr/>
                    <a:lstStyle/>
                    <a:p>
                      <a:pPr algn="r" fontAlgn="b"/>
                      <a:r>
                        <a:rPr lang="cs-CZ" sz="1600" b="0" i="0" u="none" strike="noStrike">
                          <a:solidFill>
                            <a:srgbClr val="000000"/>
                          </a:solidFill>
                          <a:effectLst/>
                          <a:latin typeface="Arial" panose="020B060402020202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5B993"/>
                    </a:solidFill>
                  </a:tcPr>
                </a:tc>
                <a:tc>
                  <a:txBody>
                    <a:bodyPr/>
                    <a:lstStyle/>
                    <a:p>
                      <a:pPr algn="r" fontAlgn="b"/>
                      <a:r>
                        <a:rPr lang="cs-CZ" sz="1600" b="0" i="0" u="none" strike="noStrike">
                          <a:solidFill>
                            <a:srgbClr val="000000"/>
                          </a:solidFill>
                          <a:effectLst/>
                          <a:latin typeface="Arial" panose="020B060402020202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CEF"/>
                    </a:solidFill>
                  </a:tcPr>
                </a:tc>
                <a:tc>
                  <a:txBody>
                    <a:bodyPr/>
                    <a:lstStyle/>
                    <a:p>
                      <a:pPr algn="r" fontAlgn="b"/>
                      <a:r>
                        <a:rPr lang="cs-CZ" sz="1600" b="0" i="0" u="none" strike="noStrike">
                          <a:solidFill>
                            <a:srgbClr val="000000"/>
                          </a:solidFill>
                          <a:effectLst/>
                          <a:latin typeface="Arial" panose="020B0604020202020204" pitchFamily="34" charset="0"/>
                        </a:rPr>
                        <a:t>-5,6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B5B7"/>
                    </a:solidFill>
                  </a:tcPr>
                </a:tc>
                <a:tc>
                  <a:txBody>
                    <a:bodyPr/>
                    <a:lstStyle/>
                    <a:p>
                      <a:pPr algn="r" fontAlgn="b"/>
                      <a:r>
                        <a:rPr lang="cs-CZ" sz="1600" b="0" i="0" u="none" strike="noStrike">
                          <a:solidFill>
                            <a:srgbClr val="000000"/>
                          </a:solidFill>
                          <a:effectLst/>
                          <a:latin typeface="Arial" panose="020B0604020202020204" pitchFamily="34" charset="0"/>
                        </a:rPr>
                        <a:t>7,0</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6D9B5"/>
                    </a:solidFill>
                  </a:tcPr>
                </a:tc>
                <a:extLst>
                  <a:ext uri="{0D108BD9-81ED-4DB2-BD59-A6C34878D82A}">
                    <a16:rowId xmlns:a16="http://schemas.microsoft.com/office/drawing/2014/main" val="60620423"/>
                  </a:ext>
                </a:extLst>
              </a:tr>
              <a:tr h="287492">
                <a:tc>
                  <a:txBody>
                    <a:bodyPr/>
                    <a:lstStyle/>
                    <a:p>
                      <a:pPr algn="l" fontAlgn="b"/>
                      <a:r>
                        <a:rPr lang="cs-CZ" sz="1600" b="0" i="0" u="none" strike="noStrike">
                          <a:solidFill>
                            <a:srgbClr val="000000"/>
                          </a:solidFill>
                          <a:effectLst/>
                          <a:latin typeface="Arial" panose="020B0604020202020204" pitchFamily="34" charset="0"/>
                        </a:rPr>
                        <a:t>Dějepis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600" b="0" i="0" u="none" strike="noStrike">
                          <a:solidFill>
                            <a:srgbClr val="000000"/>
                          </a:solidFill>
                          <a:effectLst/>
                          <a:latin typeface="Arial" panose="020B0604020202020204" pitchFamily="34" charset="0"/>
                        </a:rPr>
                        <a:t>48,9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FEA"/>
                    </a:solidFill>
                  </a:tcPr>
                </a:tc>
                <a:tc>
                  <a:txBody>
                    <a:bodyPr/>
                    <a:lstStyle/>
                    <a:p>
                      <a:pPr algn="r" fontAlgn="b"/>
                      <a:r>
                        <a:rPr lang="cs-CZ" sz="1600" b="0" i="0" u="none" strike="noStrike">
                          <a:solidFill>
                            <a:srgbClr val="000000"/>
                          </a:solidFill>
                          <a:effectLst/>
                          <a:latin typeface="Arial" panose="020B0604020202020204" pitchFamily="34" charset="0"/>
                        </a:rPr>
                        <a:t>21,2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A7A9"/>
                    </a:solidFill>
                  </a:tcPr>
                </a:tc>
                <a:tc>
                  <a:txBody>
                    <a:bodyPr/>
                    <a:lstStyle/>
                    <a:p>
                      <a:pPr algn="r" fontAlgn="b"/>
                      <a:r>
                        <a:rPr lang="cs-CZ" sz="1600" b="0" i="0" u="none" strike="noStrike">
                          <a:solidFill>
                            <a:srgbClr val="000000"/>
                          </a:solidFill>
                          <a:effectLst/>
                          <a:latin typeface="Arial" panose="020B0604020202020204" pitchFamily="34" charset="0"/>
                        </a:rPr>
                        <a:t>40,6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7E7D1"/>
                    </a:solidFill>
                  </a:tcPr>
                </a:tc>
                <a:tc>
                  <a:txBody>
                    <a:bodyPr/>
                    <a:lstStyle/>
                    <a:p>
                      <a:pPr algn="r" fontAlgn="b"/>
                      <a:r>
                        <a:rPr lang="cs-CZ" sz="1600" b="0" i="0" u="none" strike="noStrike">
                          <a:solidFill>
                            <a:srgbClr val="000000"/>
                          </a:solidFill>
                          <a:effectLst/>
                          <a:latin typeface="Arial" panose="020B0604020202020204" pitchFamily="34" charset="0"/>
                        </a:rPr>
                        <a:t>38,2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6EDDE"/>
                    </a:solidFill>
                  </a:tcPr>
                </a:tc>
                <a:tc>
                  <a:txBody>
                    <a:bodyPr/>
                    <a:lstStyle/>
                    <a:p>
                      <a:pPr algn="r" fontAlgn="b"/>
                      <a:r>
                        <a:rPr lang="cs-CZ" sz="1600" b="0" i="0" u="none" strike="noStrike">
                          <a:solidFill>
                            <a:srgbClr val="000000"/>
                          </a:solidFill>
                          <a:effectLst/>
                          <a:latin typeface="Arial" panose="020B060402020202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FD1E9"/>
                    </a:solidFill>
                  </a:tcPr>
                </a:tc>
                <a:tc>
                  <a:txBody>
                    <a:bodyPr/>
                    <a:lstStyle/>
                    <a:p>
                      <a:pPr algn="r" fontAlgn="b"/>
                      <a:r>
                        <a:rPr lang="cs-CZ" sz="1600" b="0" i="0" u="none" strike="noStrike">
                          <a:solidFill>
                            <a:srgbClr val="000000"/>
                          </a:solidFill>
                          <a:effectLst/>
                          <a:latin typeface="Arial" panose="020B060402020202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8F7"/>
                    </a:solidFill>
                  </a:tcPr>
                </a:tc>
                <a:tc>
                  <a:txBody>
                    <a:bodyPr/>
                    <a:lstStyle/>
                    <a:p>
                      <a:pPr algn="r" fontAlgn="b"/>
                      <a:r>
                        <a:rPr lang="cs-CZ" sz="1600" b="0" i="0" u="none" strike="noStrike">
                          <a:solidFill>
                            <a:srgbClr val="000000"/>
                          </a:solidFill>
                          <a:effectLst/>
                          <a:latin typeface="Arial" panose="020B0604020202020204" pitchFamily="34" charset="0"/>
                        </a:rPr>
                        <a:t>1,2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CF6F1"/>
                    </a:solidFill>
                  </a:tcPr>
                </a:tc>
                <a:tc>
                  <a:txBody>
                    <a:bodyPr/>
                    <a:lstStyle/>
                    <a:p>
                      <a:pPr algn="r" fontAlgn="b"/>
                      <a:r>
                        <a:rPr lang="cs-CZ" sz="1600" b="0" i="0" u="none" strike="noStrike">
                          <a:solidFill>
                            <a:srgbClr val="000000"/>
                          </a:solidFill>
                          <a:effectLst/>
                          <a:latin typeface="Arial" panose="020B0604020202020204" pitchFamily="34" charset="0"/>
                        </a:rPr>
                        <a:t>-1,8</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7E9"/>
                    </a:solidFill>
                  </a:tcPr>
                </a:tc>
                <a:extLst>
                  <a:ext uri="{0D108BD9-81ED-4DB2-BD59-A6C34878D82A}">
                    <a16:rowId xmlns:a16="http://schemas.microsoft.com/office/drawing/2014/main" val="1473678621"/>
                  </a:ext>
                </a:extLst>
              </a:tr>
              <a:tr h="287492">
                <a:tc>
                  <a:txBody>
                    <a:bodyPr/>
                    <a:lstStyle/>
                    <a:p>
                      <a:pPr algn="l" fontAlgn="b"/>
                      <a:r>
                        <a:rPr lang="cs-CZ" sz="1600" b="0" i="0" u="none" strike="noStrike">
                          <a:solidFill>
                            <a:srgbClr val="000000"/>
                          </a:solidFill>
                          <a:effectLst/>
                          <a:latin typeface="Arial" panose="020B0604020202020204" pitchFamily="34" charset="0"/>
                        </a:rPr>
                        <a:t>Společenské vědy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600" b="0" i="0" u="none" strike="noStrike">
                          <a:solidFill>
                            <a:srgbClr val="000000"/>
                          </a:solidFill>
                          <a:effectLst/>
                          <a:latin typeface="Arial" panose="020B0604020202020204" pitchFamily="34" charset="0"/>
                        </a:rPr>
                        <a:t>48,1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0F3FA"/>
                    </a:solidFill>
                  </a:tcPr>
                </a:tc>
                <a:tc>
                  <a:txBody>
                    <a:bodyPr/>
                    <a:lstStyle/>
                    <a:p>
                      <a:pPr algn="r" fontAlgn="b"/>
                      <a:r>
                        <a:rPr lang="cs-CZ" sz="1600" b="0" i="0" u="none" strike="noStrike">
                          <a:solidFill>
                            <a:srgbClr val="000000"/>
                          </a:solidFill>
                          <a:effectLst/>
                          <a:latin typeface="Arial" panose="020B0604020202020204" pitchFamily="34" charset="0"/>
                        </a:rPr>
                        <a:t>24,1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BEC0"/>
                    </a:solidFill>
                  </a:tcPr>
                </a:tc>
                <a:tc>
                  <a:txBody>
                    <a:bodyPr/>
                    <a:lstStyle/>
                    <a:p>
                      <a:pPr algn="r" fontAlgn="b"/>
                      <a:r>
                        <a:rPr lang="cs-CZ" sz="1600" b="0" i="0" u="none" strike="noStrike">
                          <a:solidFill>
                            <a:srgbClr val="000000"/>
                          </a:solidFill>
                          <a:effectLst/>
                          <a:latin typeface="Arial" panose="020B0604020202020204" pitchFamily="34" charset="0"/>
                        </a:rPr>
                        <a:t>38,7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3ECDC"/>
                    </a:solidFill>
                  </a:tcPr>
                </a:tc>
                <a:tc>
                  <a:txBody>
                    <a:bodyPr/>
                    <a:lstStyle/>
                    <a:p>
                      <a:pPr algn="r" fontAlgn="b"/>
                      <a:r>
                        <a:rPr lang="cs-CZ" sz="1600" b="0" i="0" u="none" strike="noStrike">
                          <a:solidFill>
                            <a:srgbClr val="000000"/>
                          </a:solidFill>
                          <a:effectLst/>
                          <a:latin typeface="Arial" panose="020B0604020202020204" pitchFamily="34" charset="0"/>
                        </a:rPr>
                        <a:t>37,2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FE3"/>
                    </a:solidFill>
                  </a:tcPr>
                </a:tc>
                <a:tc>
                  <a:txBody>
                    <a:bodyPr/>
                    <a:lstStyle/>
                    <a:p>
                      <a:pPr algn="r" fontAlgn="b"/>
                      <a:r>
                        <a:rPr lang="cs-CZ" sz="1600" b="0" i="0" u="none" strike="noStrike">
                          <a:solidFill>
                            <a:srgbClr val="000000"/>
                          </a:solidFill>
                          <a:effectLst/>
                          <a:latin typeface="Arial" panose="020B060402020202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B6DC"/>
                    </a:solidFill>
                  </a:tcPr>
                </a:tc>
                <a:tc>
                  <a:txBody>
                    <a:bodyPr/>
                    <a:lstStyle/>
                    <a:p>
                      <a:pPr algn="r" fontAlgn="b"/>
                      <a:r>
                        <a:rPr lang="cs-CZ" sz="1600" b="0" i="0" u="none" strike="noStrike">
                          <a:solidFill>
                            <a:srgbClr val="000000"/>
                          </a:solidFill>
                          <a:effectLst/>
                          <a:latin typeface="Arial" panose="020B060402020202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0F1E7"/>
                    </a:solidFill>
                  </a:tcPr>
                </a:tc>
                <a:tc>
                  <a:txBody>
                    <a:bodyPr/>
                    <a:lstStyle/>
                    <a:p>
                      <a:pPr algn="r" fontAlgn="b"/>
                      <a:r>
                        <a:rPr lang="cs-CZ" sz="1600" b="0" i="0" u="none" strike="noStrike">
                          <a:solidFill>
                            <a:srgbClr val="000000"/>
                          </a:solidFill>
                          <a:effectLst/>
                          <a:latin typeface="Arial" panose="020B0604020202020204" pitchFamily="34" charset="0"/>
                        </a:rPr>
                        <a:t>-7,2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9FA2"/>
                    </a:solidFill>
                  </a:tcPr>
                </a:tc>
                <a:tc>
                  <a:txBody>
                    <a:bodyPr/>
                    <a:lstStyle/>
                    <a:p>
                      <a:pPr algn="r" fontAlgn="b"/>
                      <a:r>
                        <a:rPr lang="cs-CZ" sz="1600" b="0" i="0" u="none" strike="noStrike">
                          <a:solidFill>
                            <a:srgbClr val="000000"/>
                          </a:solidFill>
                          <a:effectLst/>
                          <a:latin typeface="Arial" panose="020B0604020202020204" pitchFamily="34" charset="0"/>
                        </a:rPr>
                        <a:t>5,1</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E3C9"/>
                    </a:solidFill>
                  </a:tcPr>
                </a:tc>
                <a:extLst>
                  <a:ext uri="{0D108BD9-81ED-4DB2-BD59-A6C34878D82A}">
                    <a16:rowId xmlns:a16="http://schemas.microsoft.com/office/drawing/2014/main" val="2703998250"/>
                  </a:ext>
                </a:extLst>
              </a:tr>
              <a:tr h="287492">
                <a:tc>
                  <a:txBody>
                    <a:bodyPr/>
                    <a:lstStyle/>
                    <a:p>
                      <a:pPr algn="l" fontAlgn="b"/>
                      <a:r>
                        <a:rPr lang="cs-CZ" sz="1600" b="0" i="0" u="none" strike="noStrike">
                          <a:solidFill>
                            <a:srgbClr val="000000"/>
                          </a:solidFill>
                          <a:effectLst/>
                          <a:latin typeface="Arial" panose="020B0604020202020204" pitchFamily="34" charset="0"/>
                        </a:rPr>
                        <a:t>Zeměpis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600" b="0" i="0" u="none" strike="noStrike">
                          <a:solidFill>
                            <a:srgbClr val="000000"/>
                          </a:solidFill>
                          <a:effectLst/>
                          <a:latin typeface="Arial" panose="020B0604020202020204" pitchFamily="34" charset="0"/>
                        </a:rPr>
                        <a:t>45,9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7099CD"/>
                    </a:solidFill>
                  </a:tcPr>
                </a:tc>
                <a:tc>
                  <a:txBody>
                    <a:bodyPr/>
                    <a:lstStyle/>
                    <a:p>
                      <a:pPr algn="r" fontAlgn="b"/>
                      <a:r>
                        <a:rPr lang="cs-CZ" sz="1600" b="0" i="0" u="none" strike="noStrike">
                          <a:solidFill>
                            <a:srgbClr val="000000"/>
                          </a:solidFill>
                          <a:effectLst/>
                          <a:latin typeface="Arial" panose="020B0604020202020204" pitchFamily="34" charset="0"/>
                        </a:rPr>
                        <a:t>31,3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BF6F9"/>
                    </a:solidFill>
                  </a:tcPr>
                </a:tc>
                <a:tc>
                  <a:txBody>
                    <a:bodyPr/>
                    <a:lstStyle/>
                    <a:p>
                      <a:pPr algn="r" fontAlgn="b"/>
                      <a:r>
                        <a:rPr lang="cs-CZ" sz="1600" b="0" i="0" u="none" strike="noStrike">
                          <a:solidFill>
                            <a:srgbClr val="000000"/>
                          </a:solidFill>
                          <a:effectLst/>
                          <a:latin typeface="Arial" panose="020B0604020202020204" pitchFamily="34" charset="0"/>
                        </a:rPr>
                        <a:t>45,4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A9DBB8"/>
                    </a:solidFill>
                  </a:tcPr>
                </a:tc>
                <a:tc>
                  <a:txBody>
                    <a:bodyPr/>
                    <a:lstStyle/>
                    <a:p>
                      <a:pPr algn="r" fontAlgn="b"/>
                      <a:r>
                        <a:rPr lang="cs-CZ" sz="1600" b="0" i="0" u="none" strike="noStrike">
                          <a:solidFill>
                            <a:srgbClr val="000000"/>
                          </a:solidFill>
                          <a:effectLst/>
                          <a:latin typeface="Arial" panose="020B0604020202020204" pitchFamily="34" charset="0"/>
                        </a:rPr>
                        <a:t>23,3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AB8BA"/>
                    </a:solidFill>
                  </a:tcPr>
                </a:tc>
                <a:tc>
                  <a:txBody>
                    <a:bodyPr/>
                    <a:lstStyle/>
                    <a:p>
                      <a:pPr algn="r" fontAlgn="b"/>
                      <a:r>
                        <a:rPr lang="cs-CZ" sz="1600" b="0" i="0" u="none" strike="noStrike">
                          <a:solidFill>
                            <a:srgbClr val="000000"/>
                          </a:solidFill>
                          <a:effectLst/>
                          <a:latin typeface="Arial" panose="020B060402020202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cs-CZ" sz="1600" b="0" i="0" u="none" strike="noStrike">
                          <a:solidFill>
                            <a:srgbClr val="000000"/>
                          </a:solidFill>
                          <a:effectLst/>
                          <a:latin typeface="Arial" panose="020B060402020202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AD1D4"/>
                    </a:solidFill>
                  </a:tcPr>
                </a:tc>
                <a:tc>
                  <a:txBody>
                    <a:bodyPr/>
                    <a:lstStyle/>
                    <a:p>
                      <a:pPr algn="r" fontAlgn="b"/>
                      <a:r>
                        <a:rPr lang="cs-CZ" sz="1600" b="0" i="0" u="none" strike="noStrike">
                          <a:solidFill>
                            <a:srgbClr val="000000"/>
                          </a:solidFill>
                          <a:effectLst/>
                          <a:latin typeface="Arial" panose="020B0604020202020204" pitchFamily="34" charset="0"/>
                        </a:rPr>
                        <a:t>3,1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4ECDD"/>
                    </a:solidFill>
                  </a:tcPr>
                </a:tc>
                <a:tc>
                  <a:txBody>
                    <a:bodyPr/>
                    <a:lstStyle/>
                    <a:p>
                      <a:pPr algn="r" fontAlgn="b"/>
                      <a:r>
                        <a:rPr lang="cs-CZ" sz="1600" b="0" i="0" u="none" strike="noStrike">
                          <a:solidFill>
                            <a:srgbClr val="000000"/>
                          </a:solidFill>
                          <a:effectLst/>
                          <a:latin typeface="Arial" panose="020B0604020202020204" pitchFamily="34" charset="0"/>
                        </a:rPr>
                        <a:t>0,3</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7FAFA"/>
                    </a:solidFill>
                  </a:tcPr>
                </a:tc>
                <a:extLst>
                  <a:ext uri="{0D108BD9-81ED-4DB2-BD59-A6C34878D82A}">
                    <a16:rowId xmlns:a16="http://schemas.microsoft.com/office/drawing/2014/main" val="716959262"/>
                  </a:ext>
                </a:extLst>
              </a:tr>
              <a:tr h="287492">
                <a:tc>
                  <a:txBody>
                    <a:bodyPr/>
                    <a:lstStyle/>
                    <a:p>
                      <a:pPr algn="l" fontAlgn="b"/>
                      <a:r>
                        <a:rPr lang="cs-CZ" sz="1600" b="0" i="0" u="none" strike="noStrike">
                          <a:solidFill>
                            <a:srgbClr val="000000"/>
                          </a:solidFill>
                          <a:effectLst/>
                          <a:latin typeface="Arial" panose="020B0604020202020204" pitchFamily="34" charset="0"/>
                        </a:rPr>
                        <a:t>Tělesná výchova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600" b="0" i="0" u="none" strike="noStrike">
                          <a:solidFill>
                            <a:srgbClr val="000000"/>
                          </a:solidFill>
                          <a:effectLst/>
                          <a:latin typeface="Arial" panose="020B0604020202020204" pitchFamily="34" charset="0"/>
                        </a:rPr>
                        <a:t>48,9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EE8"/>
                    </a:solidFill>
                  </a:tcPr>
                </a:tc>
                <a:tc>
                  <a:txBody>
                    <a:bodyPr/>
                    <a:lstStyle/>
                    <a:p>
                      <a:pPr algn="r" fontAlgn="b"/>
                      <a:r>
                        <a:rPr lang="cs-CZ" sz="1600" b="0" i="0" u="none" strike="noStrike">
                          <a:solidFill>
                            <a:srgbClr val="000000"/>
                          </a:solidFill>
                          <a:effectLst/>
                          <a:latin typeface="Arial" panose="020B0604020202020204" pitchFamily="34" charset="0"/>
                        </a:rPr>
                        <a:t>24,1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EC0"/>
                    </a:solidFill>
                  </a:tcPr>
                </a:tc>
                <a:tc>
                  <a:txBody>
                    <a:bodyPr/>
                    <a:lstStyle/>
                    <a:p>
                      <a:pPr algn="r" fontAlgn="b"/>
                      <a:r>
                        <a:rPr lang="cs-CZ" sz="1600" b="0" i="0" u="none" strike="noStrike">
                          <a:solidFill>
                            <a:srgbClr val="000000"/>
                          </a:solidFill>
                          <a:effectLst/>
                          <a:latin typeface="Arial" panose="020B0604020202020204" pitchFamily="34" charset="0"/>
                        </a:rPr>
                        <a:t>38,1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EDDF"/>
                    </a:solidFill>
                  </a:tcPr>
                </a:tc>
                <a:tc>
                  <a:txBody>
                    <a:bodyPr/>
                    <a:lstStyle/>
                    <a:p>
                      <a:pPr algn="r" fontAlgn="b"/>
                      <a:r>
                        <a:rPr lang="cs-CZ" sz="1600" b="0" i="0" u="none" strike="noStrike">
                          <a:solidFill>
                            <a:srgbClr val="000000"/>
                          </a:solidFill>
                          <a:effectLst/>
                          <a:latin typeface="Arial" panose="020B0604020202020204" pitchFamily="34" charset="0"/>
                        </a:rPr>
                        <a:t>37,8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EE0"/>
                    </a:solidFill>
                  </a:tcPr>
                </a:tc>
                <a:tc>
                  <a:txBody>
                    <a:bodyPr/>
                    <a:lstStyle/>
                    <a:p>
                      <a:pPr algn="r" fontAlgn="b"/>
                      <a:r>
                        <a:rPr lang="cs-CZ" sz="1600" b="0" i="0" u="none" strike="noStrike">
                          <a:solidFill>
                            <a:srgbClr val="000000"/>
                          </a:solidFill>
                          <a:effectLst/>
                          <a:latin typeface="Arial" panose="020B0604020202020204" pitchFamily="34" charset="0"/>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4F2"/>
                    </a:solidFill>
                  </a:tcPr>
                </a:tc>
                <a:tc>
                  <a:txBody>
                    <a:bodyPr/>
                    <a:lstStyle/>
                    <a:p>
                      <a:pPr algn="r" fontAlgn="b"/>
                      <a:r>
                        <a:rPr lang="cs-CZ" sz="1600" b="0" i="0" u="none" strike="noStrike">
                          <a:solidFill>
                            <a:srgbClr val="000000"/>
                          </a:solidFill>
                          <a:effectLst/>
                          <a:latin typeface="Arial" panose="020B060402020202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BCD"/>
                    </a:solidFill>
                  </a:tcPr>
                </a:tc>
                <a:tc>
                  <a:txBody>
                    <a:bodyPr/>
                    <a:lstStyle/>
                    <a:p>
                      <a:pPr algn="r" fontAlgn="b"/>
                      <a:r>
                        <a:rPr lang="cs-CZ" sz="1600" b="0" i="0" u="none" strike="noStrike">
                          <a:solidFill>
                            <a:srgbClr val="000000"/>
                          </a:solidFill>
                          <a:effectLst/>
                          <a:latin typeface="Arial" panose="020B0604020202020204" pitchFamily="34" charset="0"/>
                        </a:rPr>
                        <a:t>3,6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EAD8"/>
                    </a:solidFill>
                  </a:tcPr>
                </a:tc>
                <a:tc>
                  <a:txBody>
                    <a:bodyPr/>
                    <a:lstStyle/>
                    <a:p>
                      <a:pPr algn="r" fontAlgn="b"/>
                      <a:r>
                        <a:rPr lang="cs-CZ" sz="1600" b="0" i="0" u="none" strike="noStrike">
                          <a:solidFill>
                            <a:srgbClr val="000000"/>
                          </a:solidFill>
                          <a:effectLst/>
                          <a:latin typeface="Arial" panose="020B0604020202020204" pitchFamily="34" charset="0"/>
                        </a:rPr>
                        <a:t>0,3</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AFA"/>
                    </a:solidFill>
                  </a:tcPr>
                </a:tc>
                <a:extLst>
                  <a:ext uri="{0D108BD9-81ED-4DB2-BD59-A6C34878D82A}">
                    <a16:rowId xmlns:a16="http://schemas.microsoft.com/office/drawing/2014/main" val="3229151389"/>
                  </a:ext>
                </a:extLst>
              </a:tr>
              <a:tr h="304403">
                <a:tc>
                  <a:txBody>
                    <a:bodyPr/>
                    <a:lstStyle/>
                    <a:p>
                      <a:pPr algn="l" fontAlgn="b"/>
                      <a:r>
                        <a:rPr lang="cs-CZ" sz="1600" b="1" i="0" u="none" strike="noStrike">
                          <a:solidFill>
                            <a:srgbClr val="000000"/>
                          </a:solidFill>
                          <a:effectLst/>
                          <a:latin typeface="Arial" panose="020B0604020202020204" pitchFamily="34" charset="0"/>
                        </a:rPr>
                        <a:t>Učitelé VVP celkem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600" b="1" i="0" u="none" strike="noStrike">
                          <a:solidFill>
                            <a:srgbClr val="000000"/>
                          </a:solidFill>
                          <a:effectLst/>
                          <a:latin typeface="Arial" panose="020B0604020202020204" pitchFamily="34" charset="0"/>
                        </a:rPr>
                        <a:t>48,1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F6FC"/>
                    </a:solidFill>
                  </a:tcPr>
                </a:tc>
                <a:tc>
                  <a:txBody>
                    <a:bodyPr/>
                    <a:lstStyle/>
                    <a:p>
                      <a:pPr algn="r" fontAlgn="b"/>
                      <a:r>
                        <a:rPr lang="cs-CZ" sz="1600" b="1" i="0" u="none" strike="noStrike">
                          <a:solidFill>
                            <a:srgbClr val="000000"/>
                          </a:solidFill>
                          <a:effectLst/>
                          <a:latin typeface="Arial" panose="020B0604020202020204" pitchFamily="34" charset="0"/>
                        </a:rPr>
                        <a:t>21,6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cs-CZ" sz="1600" b="1" i="0" u="none" strike="noStrike">
                          <a:solidFill>
                            <a:srgbClr val="000000"/>
                          </a:solidFill>
                          <a:effectLst/>
                          <a:latin typeface="Arial" panose="020B0604020202020204" pitchFamily="34" charset="0"/>
                        </a:rPr>
                        <a:t>45,8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cs-CZ" sz="1600" b="1" i="0" u="none" strike="noStrike">
                          <a:solidFill>
                            <a:srgbClr val="000000"/>
                          </a:solidFill>
                          <a:effectLst/>
                          <a:latin typeface="Arial" panose="020B0604020202020204" pitchFamily="34" charset="0"/>
                        </a:rPr>
                        <a:t>32,6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r" fontAlgn="b"/>
                      <a:r>
                        <a:rPr lang="cs-CZ" sz="1600" b="1" i="0" u="none" strike="noStrike">
                          <a:solidFill>
                            <a:srgbClr val="000000"/>
                          </a:solidFill>
                          <a:effectLst/>
                          <a:latin typeface="Arial" panose="020B060402020202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DF7"/>
                    </a:solidFill>
                  </a:tcPr>
                </a:tc>
                <a:tc>
                  <a:txBody>
                    <a:bodyPr/>
                    <a:lstStyle/>
                    <a:p>
                      <a:pPr algn="r" fontAlgn="b"/>
                      <a:r>
                        <a:rPr lang="cs-CZ" sz="1600" b="1" i="0" u="none" strike="noStrike">
                          <a:solidFill>
                            <a:srgbClr val="000000"/>
                          </a:solidFill>
                          <a:effectLst/>
                          <a:latin typeface="Arial" panose="020B060402020202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r" fontAlgn="b"/>
                      <a:r>
                        <a:rPr lang="cs-CZ" sz="1600" b="1" i="0" u="none" strike="noStrike">
                          <a:solidFill>
                            <a:srgbClr val="000000"/>
                          </a:solidFill>
                          <a:effectLst/>
                          <a:latin typeface="Arial" panose="020B0604020202020204" pitchFamily="34" charset="0"/>
                        </a:rPr>
                        <a:t>-1,2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cs-CZ" sz="1600" b="1" i="0" u="none" strike="noStrike">
                          <a:solidFill>
                            <a:srgbClr val="000000"/>
                          </a:solidFill>
                          <a:effectLst/>
                          <a:latin typeface="Arial" panose="020B0604020202020204" pitchFamily="34" charset="0"/>
                        </a:rPr>
                        <a:t>1,4</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413189484"/>
                  </a:ext>
                </a:extLst>
              </a:tr>
              <a:tr h="304403">
                <a:tc>
                  <a:txBody>
                    <a:bodyPr/>
                    <a:lstStyle/>
                    <a:p>
                      <a:pPr algn="l" fontAlgn="b"/>
                      <a:r>
                        <a:rPr lang="cs-CZ" sz="1600" b="1" i="0" u="none" strike="noStrike">
                          <a:solidFill>
                            <a:srgbClr val="000000"/>
                          </a:solidFill>
                          <a:effectLst/>
                          <a:latin typeface="Arial" panose="020B0604020202020204" pitchFamily="34" charset="0"/>
                        </a:rPr>
                        <a:t>SŠ celkem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600" b="1" i="0" u="none" strike="noStrike">
                          <a:solidFill>
                            <a:srgbClr val="000000"/>
                          </a:solidFill>
                          <a:effectLst/>
                          <a:latin typeface="Arial" panose="020B0604020202020204" pitchFamily="34" charset="0"/>
                        </a:rPr>
                        <a:t>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600" b="1" i="0" u="none" strike="noStrike">
                          <a:solidFill>
                            <a:srgbClr val="000000"/>
                          </a:solidFill>
                          <a:effectLst/>
                          <a:latin typeface="Arial" panose="020B0604020202020204" pitchFamily="34" charset="0"/>
                        </a:rPr>
                        <a:t>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600" b="1" i="0" u="none" strike="noStrike">
                          <a:solidFill>
                            <a:srgbClr val="000000"/>
                          </a:solidFill>
                          <a:effectLst/>
                          <a:latin typeface="Arial" panose="020B0604020202020204" pitchFamily="34" charset="0"/>
                        </a:rPr>
                        <a:t>41,9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600" b="1" i="0" u="none" strike="noStrike">
                          <a:solidFill>
                            <a:srgbClr val="000000"/>
                          </a:solidFill>
                          <a:effectLst/>
                          <a:latin typeface="Arial" panose="020B0604020202020204" pitchFamily="34" charset="0"/>
                        </a:rPr>
                        <a:t>37,5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600" b="1" i="0" u="none" strike="noStrike">
                          <a:solidFill>
                            <a:srgbClr val="000000"/>
                          </a:solidFill>
                          <a:effectLst/>
                          <a:latin typeface="Arial" panose="020B060402020202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600" b="1" i="0" u="none" strike="noStrike">
                          <a:solidFill>
                            <a:srgbClr val="000000"/>
                          </a:solidFill>
                          <a:effectLst/>
                          <a:latin typeface="Arial" panose="020B060402020202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600" b="1" i="0" u="none" strike="noStrike">
                          <a:solidFill>
                            <a:srgbClr val="000000"/>
                          </a:solidFill>
                          <a:effectLst/>
                          <a:latin typeface="Arial" panose="020B0604020202020204" pitchFamily="34" charset="0"/>
                        </a:rPr>
                        <a:t>-0,6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600" b="1" i="0" u="none" strike="noStrike" dirty="0">
                          <a:solidFill>
                            <a:srgbClr val="000000"/>
                          </a:solidFill>
                          <a:effectLst/>
                          <a:latin typeface="Arial" panose="020B0604020202020204" pitchFamily="34" charset="0"/>
                        </a:rPr>
                        <a:t>-1,1</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9424355"/>
                  </a:ext>
                </a:extLst>
              </a:tr>
            </a:tbl>
          </a:graphicData>
        </a:graphic>
      </p:graphicFrame>
    </p:spTree>
    <p:extLst>
      <p:ext uri="{BB962C8B-B14F-4D97-AF65-F5344CB8AC3E}">
        <p14:creationId xmlns:p14="http://schemas.microsoft.com/office/powerpoint/2010/main" val="2797084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5014AB8-B258-4F12-91D5-CA87082B4E6D}"/>
              </a:ext>
            </a:extLst>
          </p:cNvPr>
          <p:cNvPicPr>
            <a:picLocks noChangeAspect="1"/>
          </p:cNvPicPr>
          <p:nvPr/>
        </p:nvPicPr>
        <p:blipFill>
          <a:blip r:embed="rId2"/>
          <a:stretch>
            <a:fillRect/>
          </a:stretch>
        </p:blipFill>
        <p:spPr>
          <a:xfrm rot="5400000">
            <a:off x="-3317814" y="3317811"/>
            <a:ext cx="6876000" cy="240375"/>
          </a:xfrm>
          <a:prstGeom prst="rect">
            <a:avLst/>
          </a:prstGeom>
        </p:spPr>
      </p:pic>
      <p:pic>
        <p:nvPicPr>
          <p:cNvPr id="5" name="Obrázek 4">
            <a:extLst>
              <a:ext uri="{FF2B5EF4-FFF2-40B4-BE49-F238E27FC236}">
                <a16:creationId xmlns:a16="http://schemas.microsoft.com/office/drawing/2014/main" id="{290A793F-9C47-4A60-B685-73205DC69DB8}"/>
              </a:ext>
            </a:extLst>
          </p:cNvPr>
          <p:cNvPicPr>
            <a:picLocks noChangeAspect="1"/>
          </p:cNvPicPr>
          <p:nvPr/>
        </p:nvPicPr>
        <p:blipFill>
          <a:blip r:embed="rId3"/>
          <a:stretch>
            <a:fillRect/>
          </a:stretch>
        </p:blipFill>
        <p:spPr>
          <a:xfrm rot="10800000">
            <a:off x="10390909" y="-8"/>
            <a:ext cx="1810608" cy="1520049"/>
          </a:xfrm>
          <a:prstGeom prst="flowChartDelay">
            <a:avLst/>
          </a:prstGeom>
        </p:spPr>
      </p:pic>
      <p:sp>
        <p:nvSpPr>
          <p:cNvPr id="6" name="Nadpis 1">
            <a:extLst>
              <a:ext uri="{FF2B5EF4-FFF2-40B4-BE49-F238E27FC236}">
                <a16:creationId xmlns:a16="http://schemas.microsoft.com/office/drawing/2014/main" id="{F9C26F04-DCD6-43C9-941F-B27E9BFBA01A}"/>
              </a:ext>
            </a:extLst>
          </p:cNvPr>
          <p:cNvSpPr txBox="1">
            <a:spLocks/>
          </p:cNvSpPr>
          <p:nvPr/>
        </p:nvSpPr>
        <p:spPr>
          <a:xfrm>
            <a:off x="867924" y="-46038"/>
            <a:ext cx="8913231" cy="1022983"/>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47675" indent="-447675"/>
            <a:r>
              <a:rPr lang="cs-CZ" sz="3400" b="1" dirty="0">
                <a:solidFill>
                  <a:srgbClr val="9CC016"/>
                </a:solidFill>
                <a:latin typeface="Arial" panose="020B0604020202020204" pitchFamily="34" charset="0"/>
                <a:cs typeface="Arial" panose="020B0604020202020204" pitchFamily="34" charset="0"/>
              </a:rPr>
              <a:t>Věk pedagogů – SŠ</a:t>
            </a:r>
            <a:endParaRPr lang="pt-BR" sz="3400" b="1" dirty="0">
              <a:solidFill>
                <a:srgbClr val="9CC016"/>
              </a:solidFill>
              <a:latin typeface="Arial" panose="020B0604020202020204" pitchFamily="34" charset="0"/>
              <a:cs typeface="Arial" panose="020B0604020202020204" pitchFamily="34" charset="0"/>
            </a:endParaRPr>
          </a:p>
        </p:txBody>
      </p:sp>
      <p:graphicFrame>
        <p:nvGraphicFramePr>
          <p:cNvPr id="10" name="Tabulka 9">
            <a:extLst>
              <a:ext uri="{FF2B5EF4-FFF2-40B4-BE49-F238E27FC236}">
                <a16:creationId xmlns:a16="http://schemas.microsoft.com/office/drawing/2014/main" id="{D24C4375-24AB-43FD-89BB-642AFFEC6F55}"/>
              </a:ext>
            </a:extLst>
          </p:cNvPr>
          <p:cNvGraphicFramePr>
            <a:graphicFrameLocks noGrp="1"/>
          </p:cNvGraphicFramePr>
          <p:nvPr>
            <p:extLst/>
          </p:nvPr>
        </p:nvGraphicFramePr>
        <p:xfrm>
          <a:off x="867924" y="1224755"/>
          <a:ext cx="9228573" cy="4690268"/>
        </p:xfrm>
        <a:graphic>
          <a:graphicData uri="http://schemas.openxmlformats.org/drawingml/2006/table">
            <a:tbl>
              <a:tblPr/>
              <a:tblGrid>
                <a:gridCol w="4744637">
                  <a:extLst>
                    <a:ext uri="{9D8B030D-6E8A-4147-A177-3AD203B41FA5}">
                      <a16:colId xmlns:a16="http://schemas.microsoft.com/office/drawing/2014/main" val="2223800491"/>
                    </a:ext>
                  </a:extLst>
                </a:gridCol>
                <a:gridCol w="560492">
                  <a:extLst>
                    <a:ext uri="{9D8B030D-6E8A-4147-A177-3AD203B41FA5}">
                      <a16:colId xmlns:a16="http://schemas.microsoft.com/office/drawing/2014/main" val="3982975930"/>
                    </a:ext>
                  </a:extLst>
                </a:gridCol>
                <a:gridCol w="560492">
                  <a:extLst>
                    <a:ext uri="{9D8B030D-6E8A-4147-A177-3AD203B41FA5}">
                      <a16:colId xmlns:a16="http://schemas.microsoft.com/office/drawing/2014/main" val="2471815004"/>
                    </a:ext>
                  </a:extLst>
                </a:gridCol>
                <a:gridCol w="560492">
                  <a:extLst>
                    <a:ext uri="{9D8B030D-6E8A-4147-A177-3AD203B41FA5}">
                      <a16:colId xmlns:a16="http://schemas.microsoft.com/office/drawing/2014/main" val="1892426605"/>
                    </a:ext>
                  </a:extLst>
                </a:gridCol>
                <a:gridCol w="560492">
                  <a:extLst>
                    <a:ext uri="{9D8B030D-6E8A-4147-A177-3AD203B41FA5}">
                      <a16:colId xmlns:a16="http://schemas.microsoft.com/office/drawing/2014/main" val="1944436648"/>
                    </a:ext>
                  </a:extLst>
                </a:gridCol>
                <a:gridCol w="560492">
                  <a:extLst>
                    <a:ext uri="{9D8B030D-6E8A-4147-A177-3AD203B41FA5}">
                      <a16:colId xmlns:a16="http://schemas.microsoft.com/office/drawing/2014/main" val="804808851"/>
                    </a:ext>
                  </a:extLst>
                </a:gridCol>
                <a:gridCol w="560492">
                  <a:extLst>
                    <a:ext uri="{9D8B030D-6E8A-4147-A177-3AD203B41FA5}">
                      <a16:colId xmlns:a16="http://schemas.microsoft.com/office/drawing/2014/main" val="3435756153"/>
                    </a:ext>
                  </a:extLst>
                </a:gridCol>
                <a:gridCol w="560492">
                  <a:extLst>
                    <a:ext uri="{9D8B030D-6E8A-4147-A177-3AD203B41FA5}">
                      <a16:colId xmlns:a16="http://schemas.microsoft.com/office/drawing/2014/main" val="940286921"/>
                    </a:ext>
                  </a:extLst>
                </a:gridCol>
                <a:gridCol w="560492">
                  <a:extLst>
                    <a:ext uri="{9D8B030D-6E8A-4147-A177-3AD203B41FA5}">
                      <a16:colId xmlns:a16="http://schemas.microsoft.com/office/drawing/2014/main" val="2423963135"/>
                    </a:ext>
                  </a:extLst>
                </a:gridCol>
              </a:tblGrid>
              <a:tr h="602252">
                <a:tc rowSpan="3">
                  <a:txBody>
                    <a:bodyPr/>
                    <a:lstStyle/>
                    <a:p>
                      <a:pPr algn="ctr" fontAlgn="b"/>
                      <a:r>
                        <a:rPr lang="cs-CZ" sz="1600" b="1" i="0" u="none" strike="noStrike" dirty="0">
                          <a:solidFill>
                            <a:srgbClr val="000000"/>
                          </a:solidFill>
                          <a:effectLst/>
                          <a:latin typeface="Arial" panose="020B0604020202020204" pitchFamily="34" charset="0"/>
                        </a:rPr>
                        <a:t>Odborné předměty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b"/>
                      <a:r>
                        <a:rPr lang="cs-CZ" sz="1400" b="0" i="0" u="none" strike="noStrike">
                          <a:solidFill>
                            <a:srgbClr val="000000"/>
                          </a:solidFill>
                          <a:effectLst/>
                          <a:latin typeface="Arial" panose="020B0604020202020204" pitchFamily="34" charset="0"/>
                        </a:rPr>
                        <a:t>stav ve školním roce 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gridSpan="4">
                  <a:txBody>
                    <a:bodyPr/>
                    <a:lstStyle/>
                    <a:p>
                      <a:pPr algn="ctr" fontAlgn="b"/>
                      <a:r>
                        <a:rPr lang="cs-CZ" sz="1400" b="0" i="0" u="none" strike="noStrike" dirty="0">
                          <a:solidFill>
                            <a:srgbClr val="000000"/>
                          </a:solidFill>
                          <a:effectLst/>
                          <a:latin typeface="Arial" panose="020B0604020202020204" pitchFamily="34" charset="0"/>
                        </a:rPr>
                        <a:t>změna mezi roky 2018/19 a 2021/22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366147805"/>
                  </a:ext>
                </a:extLst>
              </a:tr>
              <a:tr h="310251">
                <a:tc vMerge="1">
                  <a:txBody>
                    <a:bodyPr/>
                    <a:lstStyle/>
                    <a:p>
                      <a:endParaRPr lang="cs-CZ"/>
                    </a:p>
                  </a:txBody>
                  <a:tcPr/>
                </a:tc>
                <a:tc rowSpan="2">
                  <a:txBody>
                    <a:bodyPr/>
                    <a:lstStyle/>
                    <a:p>
                      <a:pPr algn="ctr" fontAlgn="b"/>
                      <a:r>
                        <a:rPr lang="cs-CZ" sz="1200" b="0" i="0" u="none" strike="noStrike">
                          <a:solidFill>
                            <a:srgbClr val="000000"/>
                          </a:solidFill>
                          <a:effectLst/>
                          <a:latin typeface="Arial" panose="020B0604020202020204" pitchFamily="34" charset="0"/>
                        </a:rPr>
                        <a:t>ø váž (roky)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cs-CZ" sz="1200" b="0" i="0" u="none" strike="noStrike">
                          <a:solidFill>
                            <a:srgbClr val="000000"/>
                          </a:solidFill>
                          <a:effectLst/>
                          <a:latin typeface="Arial" panose="020B0604020202020204" pitchFamily="34" charset="0"/>
                        </a:rPr>
                        <a:t>podíl dle věku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rowSpan="2">
                  <a:txBody>
                    <a:bodyPr/>
                    <a:lstStyle/>
                    <a:p>
                      <a:pPr algn="ctr" fontAlgn="b"/>
                      <a:r>
                        <a:rPr lang="cs-CZ" sz="1200" b="0" i="0" u="none" strike="noStrike">
                          <a:solidFill>
                            <a:srgbClr val="000000"/>
                          </a:solidFill>
                          <a:effectLst/>
                          <a:latin typeface="Arial" panose="020B0604020202020204" pitchFamily="34" charset="0"/>
                        </a:rPr>
                        <a:t>ø váž (roky)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cs-CZ" sz="1400" b="0" i="0" u="none" strike="noStrike">
                          <a:solidFill>
                            <a:srgbClr val="000000"/>
                          </a:solidFill>
                          <a:effectLst/>
                          <a:latin typeface="Arial" panose="020B0604020202020204" pitchFamily="34" charset="0"/>
                        </a:rPr>
                        <a:t>podíl dle věku (p.b.)</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529107353"/>
                  </a:ext>
                </a:extLst>
              </a:tr>
              <a:tr h="328502">
                <a:tc vMerge="1">
                  <a:txBody>
                    <a:bodyPr/>
                    <a:lstStyle/>
                    <a:p>
                      <a:endParaRPr lang="cs-CZ"/>
                    </a:p>
                  </a:txBody>
                  <a:tcPr/>
                </a:tc>
                <a:tc vMerge="1">
                  <a:txBody>
                    <a:bodyPr/>
                    <a:lstStyle/>
                    <a:p>
                      <a:endParaRPr lang="cs-CZ"/>
                    </a:p>
                  </a:txBody>
                  <a:tcPr/>
                </a:tc>
                <a:tc>
                  <a:txBody>
                    <a:bodyPr/>
                    <a:lstStyle/>
                    <a:p>
                      <a:pPr algn="ctr" fontAlgn="b"/>
                      <a:r>
                        <a:rPr lang="cs-CZ" sz="1200" b="0" i="0" u="none" strike="noStrike">
                          <a:solidFill>
                            <a:srgbClr val="000000"/>
                          </a:solidFill>
                          <a:effectLst/>
                          <a:latin typeface="Arial" panose="020B0604020202020204" pitchFamily="34" charset="0"/>
                        </a:rPr>
                        <a:t>do 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200" b="0" i="0" u="none" strike="noStrike">
                          <a:solidFill>
                            <a:srgbClr val="000000"/>
                          </a:solidFill>
                          <a:effectLst/>
                          <a:latin typeface="Arial" panose="020B0604020202020204" pitchFamily="34" charset="0"/>
                        </a:rPr>
                        <a:t>40-54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200" b="0" i="0" u="none" strike="noStrike">
                          <a:solidFill>
                            <a:srgbClr val="000000"/>
                          </a:solidFill>
                          <a:effectLst/>
                          <a:latin typeface="Arial" panose="020B0604020202020204" pitchFamily="34" charset="0"/>
                        </a:rPr>
                        <a:t>od 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ctr" fontAlgn="b"/>
                      <a:r>
                        <a:rPr lang="cs-CZ" sz="1200" b="0" i="0" u="none" strike="noStrike">
                          <a:solidFill>
                            <a:srgbClr val="000000"/>
                          </a:solidFill>
                          <a:effectLst/>
                          <a:latin typeface="Arial" panose="020B0604020202020204" pitchFamily="34" charset="0"/>
                        </a:rPr>
                        <a:t>do 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200" b="0" i="0" u="none" strike="noStrike">
                          <a:solidFill>
                            <a:srgbClr val="000000"/>
                          </a:solidFill>
                          <a:effectLst/>
                          <a:latin typeface="Arial" panose="020B0604020202020204" pitchFamily="34" charset="0"/>
                        </a:rPr>
                        <a:t>40-54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200" b="0" i="0" u="none" strike="noStrike">
                          <a:solidFill>
                            <a:srgbClr val="000000"/>
                          </a:solidFill>
                          <a:effectLst/>
                          <a:latin typeface="Arial" panose="020B0604020202020204" pitchFamily="34" charset="0"/>
                        </a:rPr>
                        <a:t>od 55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792644"/>
                  </a:ext>
                </a:extLst>
              </a:tr>
              <a:tr h="310251">
                <a:tc>
                  <a:txBody>
                    <a:bodyPr/>
                    <a:lstStyle/>
                    <a:p>
                      <a:pPr algn="l" fontAlgn="b"/>
                      <a:r>
                        <a:rPr lang="cs-CZ" sz="1400" b="0" i="0" u="none" strike="noStrike">
                          <a:solidFill>
                            <a:srgbClr val="000000"/>
                          </a:solidFill>
                          <a:effectLst/>
                          <a:latin typeface="Arial" panose="020B0604020202020204" pitchFamily="34" charset="0"/>
                        </a:rPr>
                        <a:t>18 Informatické obory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46,9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5A8AC6"/>
                    </a:solidFill>
                  </a:tcPr>
                </a:tc>
                <a:tc>
                  <a:txBody>
                    <a:bodyPr/>
                    <a:lstStyle/>
                    <a:p>
                      <a:pPr algn="r" fontAlgn="b"/>
                      <a:r>
                        <a:rPr lang="cs-CZ" sz="1400" b="0" i="0" u="none" strike="noStrike">
                          <a:solidFill>
                            <a:srgbClr val="000000"/>
                          </a:solidFill>
                          <a:effectLst/>
                          <a:latin typeface="Arial" panose="020B0604020202020204" pitchFamily="34" charset="0"/>
                        </a:rPr>
                        <a:t>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AD2D4"/>
                    </a:solidFill>
                  </a:tcPr>
                </a:tc>
                <a:tc>
                  <a:txBody>
                    <a:bodyPr/>
                    <a:lstStyle/>
                    <a:p>
                      <a:pPr algn="r" fontAlgn="b"/>
                      <a:r>
                        <a:rPr lang="cs-CZ" sz="1400" b="0" i="0" u="none" strike="noStrike">
                          <a:solidFill>
                            <a:srgbClr val="000000"/>
                          </a:solidFill>
                          <a:effectLst/>
                          <a:latin typeface="Arial" panose="020B0604020202020204" pitchFamily="34" charset="0"/>
                        </a:rPr>
                        <a:t>46,0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B9E1C5"/>
                    </a:solidFill>
                  </a:tcPr>
                </a:tc>
                <a:tc>
                  <a:txBody>
                    <a:bodyPr/>
                    <a:lstStyle/>
                    <a:p>
                      <a:pPr algn="r" fontAlgn="b"/>
                      <a:r>
                        <a:rPr lang="cs-CZ" sz="1400" b="0" i="0" u="none" strike="noStrike">
                          <a:solidFill>
                            <a:srgbClr val="000000"/>
                          </a:solidFill>
                          <a:effectLst/>
                          <a:latin typeface="Arial" panose="020B0604020202020204" pitchFamily="34" charset="0"/>
                        </a:rPr>
                        <a:t>29,1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BF1F4"/>
                    </a:solidFill>
                  </a:tcPr>
                </a:tc>
                <a:tc>
                  <a:txBody>
                    <a:bodyPr/>
                    <a:lstStyle/>
                    <a:p>
                      <a:pPr algn="r" fontAlgn="b"/>
                      <a:r>
                        <a:rPr lang="cs-CZ" sz="1400" b="0" i="0" u="none" strike="noStrike">
                          <a:solidFill>
                            <a:srgbClr val="000000"/>
                          </a:solidFill>
                          <a:effectLst/>
                          <a:latin typeface="Arial" panose="020B060402020202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AB2B4"/>
                    </a:solidFill>
                  </a:tcPr>
                </a:tc>
                <a:tc>
                  <a:txBody>
                    <a:bodyPr/>
                    <a:lstStyle/>
                    <a:p>
                      <a:pPr algn="r" fontAlgn="b"/>
                      <a:r>
                        <a:rPr lang="cs-CZ" sz="1400" b="0" i="0" u="none" strike="noStrike">
                          <a:solidFill>
                            <a:srgbClr val="000000"/>
                          </a:solidFill>
                          <a:effectLst/>
                          <a:latin typeface="Arial" panose="020B0604020202020204" pitchFamily="34" charset="0"/>
                        </a:rPr>
                        <a:t>-9,3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9ABAD"/>
                    </a:solidFill>
                  </a:tcPr>
                </a:tc>
                <a:tc>
                  <a:txBody>
                    <a:bodyPr/>
                    <a:lstStyle/>
                    <a:p>
                      <a:pPr algn="r" fontAlgn="b"/>
                      <a:r>
                        <a:rPr lang="cs-CZ" sz="1400" b="0" i="0" u="none" strike="noStrike">
                          <a:solidFill>
                            <a:srgbClr val="000000"/>
                          </a:solidFill>
                          <a:effectLst/>
                          <a:latin typeface="Arial" panose="020B0604020202020204" pitchFamily="34" charset="0"/>
                        </a:rPr>
                        <a:t>11,5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5D3A7"/>
                    </a:solidFill>
                  </a:tcPr>
                </a:tc>
                <a:tc>
                  <a:txBody>
                    <a:bodyPr/>
                    <a:lstStyle/>
                    <a:p>
                      <a:pPr algn="r" fontAlgn="b"/>
                      <a:r>
                        <a:rPr lang="cs-CZ" sz="1400" b="0" i="0" u="none" strike="noStrike">
                          <a:solidFill>
                            <a:srgbClr val="000000"/>
                          </a:solidFill>
                          <a:effectLst/>
                          <a:latin typeface="Arial" panose="020B0604020202020204" pitchFamily="34" charset="0"/>
                        </a:rPr>
                        <a:t>-2,2</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BE1E4"/>
                    </a:solidFill>
                  </a:tcPr>
                </a:tc>
                <a:extLst>
                  <a:ext uri="{0D108BD9-81ED-4DB2-BD59-A6C34878D82A}">
                    <a16:rowId xmlns:a16="http://schemas.microsoft.com/office/drawing/2014/main" val="1053551302"/>
                  </a:ext>
                </a:extLst>
              </a:tr>
              <a:tr h="310251">
                <a:tc>
                  <a:txBody>
                    <a:bodyPr/>
                    <a:lstStyle/>
                    <a:p>
                      <a:pPr algn="l" fontAlgn="b"/>
                      <a:r>
                        <a:rPr lang="cs-CZ" sz="1400" b="0" i="0" u="none" strike="noStrike">
                          <a:solidFill>
                            <a:srgbClr val="000000"/>
                          </a:solidFill>
                          <a:effectLst/>
                          <a:latin typeface="Arial" panose="020B0604020202020204" pitchFamily="34" charset="0"/>
                        </a:rPr>
                        <a:t>23 Strojírenství a strojírenská výroba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54,9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9B9E"/>
                    </a:solidFill>
                  </a:tcPr>
                </a:tc>
                <a:tc>
                  <a:txBody>
                    <a:bodyPr/>
                    <a:lstStyle/>
                    <a:p>
                      <a:pPr algn="r" fontAlgn="b"/>
                      <a:r>
                        <a:rPr lang="cs-CZ" sz="1400" b="0" i="0" u="none" strike="noStrike">
                          <a:solidFill>
                            <a:srgbClr val="000000"/>
                          </a:solidFill>
                          <a:effectLst/>
                          <a:latin typeface="Arial" panose="020B0604020202020204" pitchFamily="34" charset="0"/>
                        </a:rPr>
                        <a:t>16,9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9598"/>
                    </a:solidFill>
                  </a:tcPr>
                </a:tc>
                <a:tc>
                  <a:txBody>
                    <a:bodyPr/>
                    <a:lstStyle/>
                    <a:p>
                      <a:pPr algn="r" fontAlgn="b"/>
                      <a:r>
                        <a:rPr lang="cs-CZ" sz="1400" b="0" i="0" u="none" strike="noStrike">
                          <a:solidFill>
                            <a:srgbClr val="000000"/>
                          </a:solidFill>
                          <a:effectLst/>
                          <a:latin typeface="Arial" panose="020B0604020202020204" pitchFamily="34" charset="0"/>
                        </a:rPr>
                        <a:t>65,4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r" fontAlgn="b"/>
                      <a:r>
                        <a:rPr lang="cs-CZ" sz="1400" b="0" i="0" u="none" strike="noStrike">
                          <a:solidFill>
                            <a:srgbClr val="000000"/>
                          </a:solidFill>
                          <a:effectLst/>
                          <a:latin typeface="Arial" panose="020B060402020202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CADD7"/>
                    </a:solidFill>
                  </a:tcPr>
                </a:tc>
                <a:tc>
                  <a:txBody>
                    <a:bodyPr/>
                    <a:lstStyle/>
                    <a:p>
                      <a:pPr algn="r" fontAlgn="b"/>
                      <a:r>
                        <a:rPr lang="cs-CZ" sz="1400" b="0" i="0" u="none" strike="noStrike">
                          <a:solidFill>
                            <a:srgbClr val="000000"/>
                          </a:solidFill>
                          <a:effectLst/>
                          <a:latin typeface="Arial" panose="020B0604020202020204" pitchFamily="34" charset="0"/>
                        </a:rPr>
                        <a:t>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FDDBD"/>
                    </a:solidFill>
                  </a:tcPr>
                </a:tc>
                <a:tc>
                  <a:txBody>
                    <a:bodyPr/>
                    <a:lstStyle/>
                    <a:p>
                      <a:pPr algn="r" fontAlgn="b"/>
                      <a:r>
                        <a:rPr lang="cs-CZ" sz="1400" b="0" i="0" u="none" strike="noStrike">
                          <a:solidFill>
                            <a:srgbClr val="000000"/>
                          </a:solidFill>
                          <a:effectLst/>
                          <a:latin typeface="Arial" panose="020B0604020202020204" pitchFamily="34" charset="0"/>
                        </a:rPr>
                        <a:t>-7,8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B6B9"/>
                    </a:solidFill>
                  </a:tcPr>
                </a:tc>
                <a:tc>
                  <a:txBody>
                    <a:bodyPr/>
                    <a:lstStyle/>
                    <a:p>
                      <a:pPr algn="r" fontAlgn="b"/>
                      <a:r>
                        <a:rPr lang="cs-CZ" sz="1400" b="0" i="0" u="none" strike="noStrike">
                          <a:solidFill>
                            <a:srgbClr val="000000"/>
                          </a:solidFill>
                          <a:effectLst/>
                          <a:latin typeface="Arial" panose="020B0604020202020204" pitchFamily="34" charset="0"/>
                        </a:rPr>
                        <a:t>-1,1</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AED"/>
                    </a:solidFill>
                  </a:tcPr>
                </a:tc>
                <a:extLst>
                  <a:ext uri="{0D108BD9-81ED-4DB2-BD59-A6C34878D82A}">
                    <a16:rowId xmlns:a16="http://schemas.microsoft.com/office/drawing/2014/main" val="4109929706"/>
                  </a:ext>
                </a:extLst>
              </a:tr>
              <a:tr h="310251">
                <a:tc>
                  <a:txBody>
                    <a:bodyPr/>
                    <a:lstStyle/>
                    <a:p>
                      <a:pPr algn="l" fontAlgn="b"/>
                      <a:r>
                        <a:rPr lang="cs-CZ" sz="1400" b="0" i="0" u="none" strike="noStrike">
                          <a:solidFill>
                            <a:srgbClr val="000000"/>
                          </a:solidFill>
                          <a:effectLst/>
                          <a:latin typeface="Arial" panose="020B0604020202020204" pitchFamily="34" charset="0"/>
                        </a:rPr>
                        <a:t>26 Elektrotechnika, telekomunikační a výpočetní technika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49,8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FF3FA"/>
                    </a:solidFill>
                  </a:tcPr>
                </a:tc>
                <a:tc>
                  <a:txBody>
                    <a:bodyPr/>
                    <a:lstStyle/>
                    <a:p>
                      <a:pPr algn="r" fontAlgn="b"/>
                      <a:r>
                        <a:rPr lang="cs-CZ" sz="1400" b="0" i="0" u="none" strike="noStrike">
                          <a:solidFill>
                            <a:srgbClr val="000000"/>
                          </a:solidFill>
                          <a:effectLst/>
                          <a:latin typeface="Arial" panose="020B0604020202020204" pitchFamily="34" charset="0"/>
                        </a:rPr>
                        <a:t>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CDCF"/>
                    </a:solidFill>
                  </a:tcPr>
                </a:tc>
                <a:tc>
                  <a:txBody>
                    <a:bodyPr/>
                    <a:lstStyle/>
                    <a:p>
                      <a:pPr algn="r" fontAlgn="b"/>
                      <a:r>
                        <a:rPr lang="cs-CZ" sz="1400" b="0" i="0" u="none" strike="noStrike">
                          <a:solidFill>
                            <a:srgbClr val="000000"/>
                          </a:solidFill>
                          <a:effectLst/>
                          <a:latin typeface="Arial" panose="020B0604020202020204" pitchFamily="34" charset="0"/>
                        </a:rPr>
                        <a:t>26,4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DCDF"/>
                    </a:solidFill>
                  </a:tcPr>
                </a:tc>
                <a:tc>
                  <a:txBody>
                    <a:bodyPr/>
                    <a:lstStyle/>
                    <a:p>
                      <a:pPr algn="r" fontAlgn="b"/>
                      <a:r>
                        <a:rPr lang="cs-CZ" sz="1400" b="0" i="0" u="none" strike="noStrike">
                          <a:solidFill>
                            <a:srgbClr val="000000"/>
                          </a:solidFill>
                          <a:effectLst/>
                          <a:latin typeface="Arial" panose="020B0604020202020204" pitchFamily="34" charset="0"/>
                        </a:rPr>
                        <a:t>49,4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ADBB8"/>
                    </a:solidFill>
                  </a:tcPr>
                </a:tc>
                <a:tc>
                  <a:txBody>
                    <a:bodyPr/>
                    <a:lstStyle/>
                    <a:p>
                      <a:pPr algn="r" fontAlgn="b"/>
                      <a:r>
                        <a:rPr lang="cs-CZ" sz="1400" b="0" i="0" u="none" strike="noStrike">
                          <a:solidFill>
                            <a:srgbClr val="000000"/>
                          </a:solidFill>
                          <a:effectLst/>
                          <a:latin typeface="Arial" panose="020B060402020202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BD9ED"/>
                    </a:solidFill>
                  </a:tcPr>
                </a:tc>
                <a:tc>
                  <a:txBody>
                    <a:bodyPr/>
                    <a:lstStyle/>
                    <a:p>
                      <a:pPr algn="r" fontAlgn="b"/>
                      <a:r>
                        <a:rPr lang="cs-CZ" sz="1400" b="0" i="0" u="none" strike="noStrike">
                          <a:solidFill>
                            <a:srgbClr val="000000"/>
                          </a:solidFill>
                          <a:effectLst/>
                          <a:latin typeface="Arial" panose="020B060402020202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8DAB7"/>
                    </a:solidFill>
                  </a:tcPr>
                </a:tc>
                <a:tc>
                  <a:txBody>
                    <a:bodyPr/>
                    <a:lstStyle/>
                    <a:p>
                      <a:pPr algn="r" fontAlgn="b"/>
                      <a:r>
                        <a:rPr lang="cs-CZ" sz="1400" b="0" i="0" u="none" strike="noStrike">
                          <a:solidFill>
                            <a:srgbClr val="000000"/>
                          </a:solidFill>
                          <a:effectLst/>
                          <a:latin typeface="Arial" panose="020B0604020202020204" pitchFamily="34" charset="0"/>
                        </a:rPr>
                        <a:t>-15,6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7B7D"/>
                    </a:solidFill>
                  </a:tcPr>
                </a:tc>
                <a:tc>
                  <a:txBody>
                    <a:bodyPr/>
                    <a:lstStyle/>
                    <a:p>
                      <a:pPr algn="r" fontAlgn="b"/>
                      <a:r>
                        <a:rPr lang="cs-CZ" sz="1400" b="0" i="0" u="none" strike="noStrike">
                          <a:solidFill>
                            <a:srgbClr val="000000"/>
                          </a:solidFill>
                          <a:effectLst/>
                          <a:latin typeface="Arial" panose="020B0604020202020204" pitchFamily="34" charset="0"/>
                        </a:rPr>
                        <a:t>6,0</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DE9D7"/>
                    </a:solidFill>
                  </a:tcPr>
                </a:tc>
                <a:extLst>
                  <a:ext uri="{0D108BD9-81ED-4DB2-BD59-A6C34878D82A}">
                    <a16:rowId xmlns:a16="http://schemas.microsoft.com/office/drawing/2014/main" val="3296506499"/>
                  </a:ext>
                </a:extLst>
              </a:tr>
              <a:tr h="310251">
                <a:tc>
                  <a:txBody>
                    <a:bodyPr/>
                    <a:lstStyle/>
                    <a:p>
                      <a:pPr algn="l" fontAlgn="b"/>
                      <a:r>
                        <a:rPr lang="cs-CZ" sz="1400" b="0" i="0" u="none" strike="noStrike">
                          <a:solidFill>
                            <a:srgbClr val="000000"/>
                          </a:solidFill>
                          <a:effectLst/>
                          <a:latin typeface="Arial" panose="020B0604020202020204" pitchFamily="34" charset="0"/>
                        </a:rPr>
                        <a:t>36 Stavebnictví, geodézie a kartografie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50,3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4F7"/>
                    </a:solidFill>
                  </a:tcPr>
                </a:tc>
                <a:tc>
                  <a:txBody>
                    <a:bodyPr/>
                    <a:lstStyle/>
                    <a:p>
                      <a:pPr algn="r" fontAlgn="b"/>
                      <a:r>
                        <a:rPr lang="cs-CZ" sz="1400" b="0" i="0" u="none" strike="noStrike">
                          <a:solidFill>
                            <a:srgbClr val="000000"/>
                          </a:solidFill>
                          <a:effectLst/>
                          <a:latin typeface="Arial" panose="020B0604020202020204" pitchFamily="34" charset="0"/>
                        </a:rPr>
                        <a:t>23,4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C6C8"/>
                    </a:solidFill>
                  </a:tcPr>
                </a:tc>
                <a:tc>
                  <a:txBody>
                    <a:bodyPr/>
                    <a:lstStyle/>
                    <a:p>
                      <a:pPr algn="r" fontAlgn="b"/>
                      <a:r>
                        <a:rPr lang="cs-CZ" sz="1400" b="0" i="0" u="none" strike="noStrike">
                          <a:solidFill>
                            <a:srgbClr val="000000"/>
                          </a:solidFill>
                          <a:effectLst/>
                          <a:latin typeface="Arial" panose="020B0604020202020204" pitchFamily="34" charset="0"/>
                        </a:rPr>
                        <a:t>31,9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6FAFA"/>
                    </a:solidFill>
                  </a:tcPr>
                </a:tc>
                <a:tc>
                  <a:txBody>
                    <a:bodyPr/>
                    <a:lstStyle/>
                    <a:p>
                      <a:pPr algn="r" fontAlgn="b"/>
                      <a:r>
                        <a:rPr lang="cs-CZ" sz="1400" b="0" i="0" u="none" strike="noStrike">
                          <a:solidFill>
                            <a:srgbClr val="000000"/>
                          </a:solidFill>
                          <a:effectLst/>
                          <a:latin typeface="Arial" panose="020B0604020202020204" pitchFamily="34" charset="0"/>
                        </a:rPr>
                        <a:t>44,7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EE3CA"/>
                    </a:solidFill>
                  </a:tcPr>
                </a:tc>
                <a:tc>
                  <a:txBody>
                    <a:bodyPr/>
                    <a:lstStyle/>
                    <a:p>
                      <a:pPr algn="r" fontAlgn="b"/>
                      <a:r>
                        <a:rPr lang="cs-CZ" sz="1400" b="0" i="0" u="none" strike="noStrike">
                          <a:solidFill>
                            <a:srgbClr val="000000"/>
                          </a:solidFill>
                          <a:effectLst/>
                          <a:latin typeface="Arial" panose="020B06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5A8AC6"/>
                    </a:solidFill>
                  </a:tcPr>
                </a:tc>
                <a:tc>
                  <a:txBody>
                    <a:bodyPr/>
                    <a:lstStyle/>
                    <a:p>
                      <a:pPr algn="r" fontAlgn="b"/>
                      <a:r>
                        <a:rPr lang="cs-CZ" sz="1400" b="0" i="0" u="none" strike="noStrike">
                          <a:solidFill>
                            <a:srgbClr val="000000"/>
                          </a:solidFill>
                          <a:effectLst/>
                          <a:latin typeface="Arial" panose="020B0604020202020204" pitchFamily="34" charset="0"/>
                        </a:rPr>
                        <a:t>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9FC"/>
                    </a:solidFill>
                  </a:tcPr>
                </a:tc>
                <a:tc>
                  <a:txBody>
                    <a:bodyPr/>
                    <a:lstStyle/>
                    <a:p>
                      <a:pPr algn="r" fontAlgn="b"/>
                      <a:r>
                        <a:rPr lang="cs-CZ" sz="1400" b="0" i="0" u="none" strike="noStrike">
                          <a:solidFill>
                            <a:srgbClr val="000000"/>
                          </a:solidFill>
                          <a:effectLst/>
                          <a:latin typeface="Arial" panose="020B0604020202020204" pitchFamily="34" charset="0"/>
                        </a:rPr>
                        <a:t>16,5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r" fontAlgn="b"/>
                      <a:r>
                        <a:rPr lang="cs-CZ" sz="1400" b="0" i="0" u="none" strike="noStrike">
                          <a:solidFill>
                            <a:srgbClr val="000000"/>
                          </a:solidFill>
                          <a:effectLst/>
                          <a:latin typeface="Arial" panose="020B0604020202020204" pitchFamily="34" charset="0"/>
                        </a:rPr>
                        <a:t>-17,5</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6D6F"/>
                    </a:solidFill>
                  </a:tcPr>
                </a:tc>
                <a:extLst>
                  <a:ext uri="{0D108BD9-81ED-4DB2-BD59-A6C34878D82A}">
                    <a16:rowId xmlns:a16="http://schemas.microsoft.com/office/drawing/2014/main" val="3093881614"/>
                  </a:ext>
                </a:extLst>
              </a:tr>
              <a:tr h="310251">
                <a:tc>
                  <a:txBody>
                    <a:bodyPr/>
                    <a:lstStyle/>
                    <a:p>
                      <a:pPr algn="l" fontAlgn="b"/>
                      <a:r>
                        <a:rPr lang="cs-CZ" sz="1400" b="0" i="0" u="none" strike="noStrike">
                          <a:solidFill>
                            <a:srgbClr val="000000"/>
                          </a:solidFill>
                          <a:effectLst/>
                          <a:latin typeface="Arial" panose="020B0604020202020204" pitchFamily="34" charset="0"/>
                        </a:rPr>
                        <a:t>37 Doprava a spoje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54,3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7B7E"/>
                    </a:solidFill>
                  </a:tcPr>
                </a:tc>
                <a:tc>
                  <a:txBody>
                    <a:bodyPr/>
                    <a:lstStyle/>
                    <a:p>
                      <a:pPr algn="r" fontAlgn="b"/>
                      <a:r>
                        <a:rPr lang="cs-CZ" sz="1400" b="0" i="0" u="none" strike="noStrike">
                          <a:solidFill>
                            <a:srgbClr val="000000"/>
                          </a:solidFill>
                          <a:effectLst/>
                          <a:latin typeface="Arial" panose="020B0604020202020204" pitchFamily="34" charset="0"/>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27,4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4E7"/>
                    </a:solidFill>
                  </a:tcPr>
                </a:tc>
                <a:tc>
                  <a:txBody>
                    <a:bodyPr/>
                    <a:lstStyle/>
                    <a:p>
                      <a:pPr algn="r" fontAlgn="b"/>
                      <a:r>
                        <a:rPr lang="cs-CZ" sz="1400" b="0" i="0" u="none" strike="noStrike">
                          <a:solidFill>
                            <a:srgbClr val="000000"/>
                          </a:solidFill>
                          <a:effectLst/>
                          <a:latin typeface="Arial" panose="020B0604020202020204" pitchFamily="34" charset="0"/>
                        </a:rPr>
                        <a:t>61,7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74C589"/>
                    </a:solidFill>
                  </a:tcPr>
                </a:tc>
                <a:tc>
                  <a:txBody>
                    <a:bodyPr/>
                    <a:lstStyle/>
                    <a:p>
                      <a:pPr algn="r" fontAlgn="b"/>
                      <a:r>
                        <a:rPr lang="cs-CZ" sz="1400" b="0" i="0" u="none" strike="noStrike">
                          <a:solidFill>
                            <a:srgbClr val="000000"/>
                          </a:solidFill>
                          <a:effectLst/>
                          <a:latin typeface="Arial" panose="020B0604020202020204" pitchFamily="34" charset="0"/>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C8CB"/>
                    </a:solidFill>
                  </a:tcPr>
                </a:tc>
                <a:tc>
                  <a:txBody>
                    <a:bodyPr/>
                    <a:lstStyle/>
                    <a:p>
                      <a:pPr algn="r" fontAlgn="b"/>
                      <a:r>
                        <a:rPr lang="cs-CZ" sz="1400" b="0" i="0" u="none" strike="noStrike">
                          <a:solidFill>
                            <a:srgbClr val="000000"/>
                          </a:solidFill>
                          <a:effectLst/>
                          <a:latin typeface="Arial" panose="020B0604020202020204" pitchFamily="34" charset="0"/>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FEAD8"/>
                    </a:solidFill>
                  </a:tcPr>
                </a:tc>
                <a:tc>
                  <a:txBody>
                    <a:bodyPr/>
                    <a:lstStyle/>
                    <a:p>
                      <a:pPr algn="r" fontAlgn="b"/>
                      <a:r>
                        <a:rPr lang="cs-CZ" sz="1400" b="0" i="0" u="none" strike="noStrike">
                          <a:solidFill>
                            <a:srgbClr val="000000"/>
                          </a:solidFill>
                          <a:effectLst/>
                          <a:latin typeface="Arial" panose="020B0604020202020204" pitchFamily="34" charset="0"/>
                        </a:rPr>
                        <a:t>-9,0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AEB0"/>
                    </a:solidFill>
                  </a:tcPr>
                </a:tc>
                <a:tc>
                  <a:txBody>
                    <a:bodyPr/>
                    <a:lstStyle/>
                    <a:p>
                      <a:pPr algn="r" fontAlgn="b"/>
                      <a:r>
                        <a:rPr lang="cs-CZ" sz="1400" b="0" i="0" u="none" strike="noStrike">
                          <a:solidFill>
                            <a:srgbClr val="000000"/>
                          </a:solidFill>
                          <a:effectLst/>
                          <a:latin typeface="Arial" panose="020B0604020202020204" pitchFamily="34" charset="0"/>
                        </a:rPr>
                        <a:t>3,2</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9F4EE"/>
                    </a:solidFill>
                  </a:tcPr>
                </a:tc>
                <a:extLst>
                  <a:ext uri="{0D108BD9-81ED-4DB2-BD59-A6C34878D82A}">
                    <a16:rowId xmlns:a16="http://schemas.microsoft.com/office/drawing/2014/main" val="3489979219"/>
                  </a:ext>
                </a:extLst>
              </a:tr>
              <a:tr h="310251">
                <a:tc>
                  <a:txBody>
                    <a:bodyPr/>
                    <a:lstStyle/>
                    <a:p>
                      <a:pPr algn="l" fontAlgn="b"/>
                      <a:r>
                        <a:rPr lang="cs-CZ" sz="1400" b="0" i="0" u="none" strike="noStrike">
                          <a:solidFill>
                            <a:srgbClr val="000000"/>
                          </a:solidFill>
                          <a:effectLst/>
                          <a:latin typeface="Arial" panose="020B0604020202020204" pitchFamily="34" charset="0"/>
                        </a:rPr>
                        <a:t>53 Zdravotnictví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1B1D9"/>
                    </a:solidFill>
                  </a:tcPr>
                </a:tc>
                <a:tc>
                  <a:txBody>
                    <a:bodyPr/>
                    <a:lstStyle/>
                    <a:p>
                      <a:pPr algn="r" fontAlgn="b"/>
                      <a:r>
                        <a:rPr lang="cs-CZ" sz="1400" b="0" i="0" u="none" strike="noStrike">
                          <a:solidFill>
                            <a:srgbClr val="000000"/>
                          </a:solidFill>
                          <a:effectLst/>
                          <a:latin typeface="Arial" panose="020B0604020202020204" pitchFamily="34" charset="0"/>
                        </a:rPr>
                        <a:t>20,2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AEB0"/>
                    </a:solidFill>
                  </a:tcPr>
                </a:tc>
                <a:tc>
                  <a:txBody>
                    <a:bodyPr/>
                    <a:lstStyle/>
                    <a:p>
                      <a:pPr algn="r" fontAlgn="b"/>
                      <a:r>
                        <a:rPr lang="cs-CZ" sz="1400" b="0" i="0" u="none" strike="noStrike">
                          <a:solidFill>
                            <a:srgbClr val="000000"/>
                          </a:solidFill>
                          <a:effectLst/>
                          <a:latin typeface="Arial" panose="020B0604020202020204" pitchFamily="34" charset="0"/>
                        </a:rPr>
                        <a:t>54,9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1D1A3"/>
                    </a:solidFill>
                  </a:tcPr>
                </a:tc>
                <a:tc>
                  <a:txBody>
                    <a:bodyPr/>
                    <a:lstStyle/>
                    <a:p>
                      <a:pPr algn="r" fontAlgn="b"/>
                      <a:r>
                        <a:rPr lang="cs-CZ" sz="1400" b="0" i="0" u="none" strike="noStrike">
                          <a:solidFill>
                            <a:srgbClr val="000000"/>
                          </a:solidFill>
                          <a:effectLst/>
                          <a:latin typeface="Arial" panose="020B0604020202020204" pitchFamily="34" charset="0"/>
                        </a:rPr>
                        <a:t>24,9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D1D4"/>
                    </a:solidFill>
                  </a:tcPr>
                </a:tc>
                <a:tc>
                  <a:txBody>
                    <a:bodyPr/>
                    <a:lstStyle/>
                    <a:p>
                      <a:pPr algn="r" fontAlgn="b"/>
                      <a:r>
                        <a:rPr lang="cs-CZ" sz="1400" b="0" i="0" u="none" strike="noStrike">
                          <a:solidFill>
                            <a:srgbClr val="000000"/>
                          </a:solidFill>
                          <a:effectLst/>
                          <a:latin typeface="Arial" panose="020B060402020202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2F5"/>
                    </a:solidFill>
                  </a:tcPr>
                </a:tc>
                <a:tc>
                  <a:txBody>
                    <a:bodyPr/>
                    <a:lstStyle/>
                    <a:p>
                      <a:pPr algn="r" fontAlgn="b"/>
                      <a:r>
                        <a:rPr lang="cs-CZ" sz="1400" b="0" i="0" u="none" strike="noStrike">
                          <a:solidFill>
                            <a:srgbClr val="000000"/>
                          </a:solidFill>
                          <a:effectLst/>
                          <a:latin typeface="Arial" panose="020B060402020202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FE4CA"/>
                    </a:solidFill>
                  </a:tcPr>
                </a:tc>
                <a:tc>
                  <a:txBody>
                    <a:bodyPr/>
                    <a:lstStyle/>
                    <a:p>
                      <a:pPr algn="r" fontAlgn="b"/>
                      <a:r>
                        <a:rPr lang="cs-CZ" sz="1400" b="0" i="0" u="none" strike="noStrike">
                          <a:solidFill>
                            <a:srgbClr val="000000"/>
                          </a:solidFill>
                          <a:effectLst/>
                          <a:latin typeface="Arial" panose="020B0604020202020204" pitchFamily="34" charset="0"/>
                        </a:rPr>
                        <a:t>-4,2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D2D5"/>
                    </a:solidFill>
                  </a:tcPr>
                </a:tc>
                <a:tc>
                  <a:txBody>
                    <a:bodyPr/>
                    <a:lstStyle/>
                    <a:p>
                      <a:pPr algn="r" fontAlgn="b"/>
                      <a:r>
                        <a:rPr lang="cs-CZ" sz="1400" b="0" i="0" u="none" strike="noStrike">
                          <a:solidFill>
                            <a:srgbClr val="000000"/>
                          </a:solidFill>
                          <a:effectLst/>
                          <a:latin typeface="Arial" panose="020B0604020202020204" pitchFamily="34" charset="0"/>
                        </a:rPr>
                        <a:t>-3,2</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DADC"/>
                    </a:solidFill>
                  </a:tcPr>
                </a:tc>
                <a:extLst>
                  <a:ext uri="{0D108BD9-81ED-4DB2-BD59-A6C34878D82A}">
                    <a16:rowId xmlns:a16="http://schemas.microsoft.com/office/drawing/2014/main" val="3596972630"/>
                  </a:ext>
                </a:extLst>
              </a:tr>
              <a:tr h="310251">
                <a:tc>
                  <a:txBody>
                    <a:bodyPr/>
                    <a:lstStyle/>
                    <a:p>
                      <a:pPr algn="l" fontAlgn="b"/>
                      <a:r>
                        <a:rPr lang="cs-CZ" sz="1400" b="0" i="0" u="none" strike="noStrike">
                          <a:solidFill>
                            <a:srgbClr val="000000"/>
                          </a:solidFill>
                          <a:effectLst/>
                          <a:latin typeface="Arial" panose="020B0604020202020204" pitchFamily="34" charset="0"/>
                        </a:rPr>
                        <a:t>63 Ekonomika a administrativa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D966"/>
                    </a:solidFill>
                  </a:tcPr>
                </a:tc>
                <a:tc>
                  <a:txBody>
                    <a:bodyPr/>
                    <a:lstStyle/>
                    <a:p>
                      <a:pPr algn="ctr" fontAlgn="b"/>
                      <a:r>
                        <a:rPr lang="cs-CZ" sz="1400" b="0" i="0" u="none" strike="noStrike">
                          <a:solidFill>
                            <a:srgbClr val="000000"/>
                          </a:solidFill>
                          <a:effectLst/>
                          <a:latin typeface="Arial" panose="020B0604020202020204" pitchFamily="34" charset="0"/>
                        </a:rPr>
                        <a:t>51,3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8DB"/>
                    </a:solidFill>
                  </a:tcPr>
                </a:tc>
                <a:tc>
                  <a:txBody>
                    <a:bodyPr/>
                    <a:lstStyle/>
                    <a:p>
                      <a:pPr algn="r" fontAlgn="b"/>
                      <a:r>
                        <a:rPr lang="cs-CZ" sz="1400" b="0" i="0" u="none" strike="noStrike">
                          <a:solidFill>
                            <a:srgbClr val="000000"/>
                          </a:solidFill>
                          <a:effectLst/>
                          <a:latin typeface="Arial" panose="020B0604020202020204" pitchFamily="34" charset="0"/>
                        </a:rPr>
                        <a:t>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8A8C"/>
                    </a:solidFill>
                  </a:tcPr>
                </a:tc>
                <a:tc>
                  <a:txBody>
                    <a:bodyPr/>
                    <a:lstStyle/>
                    <a:p>
                      <a:pPr algn="r" fontAlgn="b"/>
                      <a:r>
                        <a:rPr lang="cs-CZ" sz="1400" b="0" i="0" u="none" strike="noStrike">
                          <a:solidFill>
                            <a:srgbClr val="000000"/>
                          </a:solidFill>
                          <a:effectLst/>
                          <a:latin typeface="Arial" panose="020B0604020202020204" pitchFamily="34" charset="0"/>
                        </a:rPr>
                        <a:t>36,0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4F3EB"/>
                    </a:solidFill>
                  </a:tcPr>
                </a:tc>
                <a:tc>
                  <a:txBody>
                    <a:bodyPr/>
                    <a:lstStyle/>
                    <a:p>
                      <a:pPr algn="r" fontAlgn="b"/>
                      <a:r>
                        <a:rPr lang="cs-CZ" sz="1400" b="0" i="0" u="none" strike="noStrike">
                          <a:solidFill>
                            <a:srgbClr val="000000"/>
                          </a:solidFill>
                          <a:effectLst/>
                          <a:latin typeface="Arial" panose="020B0604020202020204" pitchFamily="34" charset="0"/>
                        </a:rPr>
                        <a:t>48,6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DDCBB"/>
                    </a:solidFill>
                  </a:tcPr>
                </a:tc>
                <a:tc>
                  <a:txBody>
                    <a:bodyPr/>
                    <a:lstStyle/>
                    <a:p>
                      <a:pPr algn="r" fontAlgn="b"/>
                      <a:r>
                        <a:rPr lang="cs-CZ" sz="1400" b="0" i="0" u="none" strike="noStrike">
                          <a:solidFill>
                            <a:srgbClr val="000000"/>
                          </a:solidFill>
                          <a:effectLst/>
                          <a:latin typeface="Arial" panose="020B060402020202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400" b="0" i="0" u="none" strike="noStrike">
                          <a:solidFill>
                            <a:srgbClr val="000000"/>
                          </a:solidFill>
                          <a:effectLst/>
                          <a:latin typeface="Arial" panose="020B0604020202020204" pitchFamily="34" charset="0"/>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7FA"/>
                    </a:solidFill>
                  </a:tcPr>
                </a:tc>
                <a:tc>
                  <a:txBody>
                    <a:bodyPr/>
                    <a:lstStyle/>
                    <a:p>
                      <a:pPr algn="r" fontAlgn="b"/>
                      <a:r>
                        <a:rPr lang="cs-CZ" sz="1400" b="0" i="0" u="none" strike="noStrike">
                          <a:solidFill>
                            <a:srgbClr val="000000"/>
                          </a:solidFill>
                          <a:effectLst/>
                          <a:latin typeface="Arial" panose="020B0604020202020204" pitchFamily="34" charset="0"/>
                        </a:rPr>
                        <a:t>4,6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FE2"/>
                    </a:solidFill>
                  </a:tcPr>
                </a:tc>
                <a:tc>
                  <a:txBody>
                    <a:bodyPr/>
                    <a:lstStyle/>
                    <a:p>
                      <a:pPr algn="r" fontAlgn="b"/>
                      <a:r>
                        <a:rPr lang="cs-CZ" sz="1400" b="0" i="0" u="none" strike="noStrike">
                          <a:solidFill>
                            <a:srgbClr val="000000"/>
                          </a:solidFill>
                          <a:effectLst/>
                          <a:latin typeface="Arial" panose="020B0604020202020204" pitchFamily="34" charset="0"/>
                        </a:rPr>
                        <a:t>-5,3</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CACC"/>
                    </a:solidFill>
                  </a:tcPr>
                </a:tc>
                <a:extLst>
                  <a:ext uri="{0D108BD9-81ED-4DB2-BD59-A6C34878D82A}">
                    <a16:rowId xmlns:a16="http://schemas.microsoft.com/office/drawing/2014/main" val="1405821918"/>
                  </a:ext>
                </a:extLst>
              </a:tr>
              <a:tr h="310251">
                <a:tc>
                  <a:txBody>
                    <a:bodyPr/>
                    <a:lstStyle/>
                    <a:p>
                      <a:pPr algn="l" fontAlgn="b"/>
                      <a:r>
                        <a:rPr lang="pl-PL" sz="1400" b="0" i="0" u="none" strike="noStrike">
                          <a:solidFill>
                            <a:srgbClr val="000000"/>
                          </a:solidFill>
                          <a:effectLst/>
                          <a:latin typeface="Arial" panose="020B0604020202020204" pitchFamily="34" charset="0"/>
                        </a:rPr>
                        <a:t>65 Gastronomie, hotelnictví a turismus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49,5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FE8F5"/>
                    </a:solidFill>
                  </a:tcPr>
                </a:tc>
                <a:tc>
                  <a:txBody>
                    <a:bodyPr/>
                    <a:lstStyle/>
                    <a:p>
                      <a:pPr algn="r" fontAlgn="b"/>
                      <a:r>
                        <a:rPr lang="cs-CZ" sz="1400" b="0" i="0" u="none" strike="noStrike">
                          <a:solidFill>
                            <a:srgbClr val="000000"/>
                          </a:solidFill>
                          <a:effectLst/>
                          <a:latin typeface="Arial" panose="020B0604020202020204" pitchFamily="34" charset="0"/>
                        </a:rPr>
                        <a:t>20,5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B0B3"/>
                    </a:solidFill>
                  </a:tcPr>
                </a:tc>
                <a:tc>
                  <a:txBody>
                    <a:bodyPr/>
                    <a:lstStyle/>
                    <a:p>
                      <a:pPr algn="r" fontAlgn="b"/>
                      <a:r>
                        <a:rPr lang="cs-CZ" sz="1400" b="0" i="0" u="none" strike="noStrike">
                          <a:solidFill>
                            <a:srgbClr val="000000"/>
                          </a:solidFill>
                          <a:effectLst/>
                          <a:latin typeface="Arial" panose="020B0604020202020204" pitchFamily="34" charset="0"/>
                        </a:rPr>
                        <a:t>37,1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FF1E6"/>
                    </a:solidFill>
                  </a:tcPr>
                </a:tc>
                <a:tc>
                  <a:txBody>
                    <a:bodyPr/>
                    <a:lstStyle/>
                    <a:p>
                      <a:pPr algn="r" fontAlgn="b"/>
                      <a:r>
                        <a:rPr lang="cs-CZ" sz="1400" b="0" i="0" u="none" strike="noStrike">
                          <a:solidFill>
                            <a:srgbClr val="000000"/>
                          </a:solidFill>
                          <a:effectLst/>
                          <a:latin typeface="Arial" panose="020B0604020202020204" pitchFamily="34" charset="0"/>
                        </a:rPr>
                        <a:t>42,3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9E7D3"/>
                    </a:solidFill>
                  </a:tcPr>
                </a:tc>
                <a:tc>
                  <a:txBody>
                    <a:bodyPr/>
                    <a:lstStyle/>
                    <a:p>
                      <a:pPr algn="r" fontAlgn="b"/>
                      <a:r>
                        <a:rPr lang="cs-CZ" sz="1400" b="0" i="0" u="none" strike="noStrike">
                          <a:solidFill>
                            <a:srgbClr val="000000"/>
                          </a:solidFill>
                          <a:effectLst/>
                          <a:latin typeface="Arial" panose="020B060402020202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10,7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ED6AE"/>
                    </a:solidFill>
                  </a:tcPr>
                </a:tc>
                <a:tc>
                  <a:txBody>
                    <a:bodyPr/>
                    <a:lstStyle/>
                    <a:p>
                      <a:pPr algn="r" fontAlgn="b"/>
                      <a:r>
                        <a:rPr lang="cs-CZ" sz="1400" b="0" i="0" u="none" strike="noStrike">
                          <a:solidFill>
                            <a:srgbClr val="000000"/>
                          </a:solidFill>
                          <a:effectLst/>
                          <a:latin typeface="Arial" panose="020B0604020202020204" pitchFamily="34" charset="0"/>
                        </a:rPr>
                        <a:t>7,3</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0E4CB"/>
                    </a:solidFill>
                  </a:tcPr>
                </a:tc>
                <a:extLst>
                  <a:ext uri="{0D108BD9-81ED-4DB2-BD59-A6C34878D82A}">
                    <a16:rowId xmlns:a16="http://schemas.microsoft.com/office/drawing/2014/main" val="3229698288"/>
                  </a:ext>
                </a:extLst>
              </a:tr>
              <a:tr h="328502">
                <a:tc>
                  <a:txBody>
                    <a:bodyPr/>
                    <a:lstStyle/>
                    <a:p>
                      <a:pPr algn="l" fontAlgn="b"/>
                      <a:r>
                        <a:rPr lang="pt-BR" sz="1400" b="0" i="0" u="none" strike="noStrike">
                          <a:solidFill>
                            <a:srgbClr val="000000"/>
                          </a:solidFill>
                          <a:effectLst/>
                          <a:latin typeface="Arial" panose="020B0604020202020204" pitchFamily="34" charset="0"/>
                        </a:rPr>
                        <a:t>82 Umění a užité umění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b"/>
                      <a:r>
                        <a:rPr lang="cs-CZ" sz="1400" b="0" i="0" u="none" strike="noStrike">
                          <a:solidFill>
                            <a:srgbClr val="000000"/>
                          </a:solidFill>
                          <a:effectLst/>
                          <a:latin typeface="Arial" panose="020B0604020202020204" pitchFamily="34" charset="0"/>
                        </a:rPr>
                        <a:t>47,6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7FA4D3"/>
                    </a:solidFill>
                  </a:tcPr>
                </a:tc>
                <a:tc>
                  <a:txBody>
                    <a:bodyPr/>
                    <a:lstStyle/>
                    <a:p>
                      <a:pPr algn="r" fontAlgn="b"/>
                      <a:r>
                        <a:rPr lang="cs-CZ" sz="1400" b="0" i="0" u="none" strike="noStrike">
                          <a:solidFill>
                            <a:srgbClr val="000000"/>
                          </a:solidFill>
                          <a:effectLst/>
                          <a:latin typeface="Arial" panose="020B0604020202020204" pitchFamily="34" charset="0"/>
                        </a:rPr>
                        <a:t>26,2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BDBDE"/>
                    </a:solidFill>
                  </a:tcPr>
                </a:tc>
                <a:tc>
                  <a:txBody>
                    <a:bodyPr/>
                    <a:lstStyle/>
                    <a:p>
                      <a:pPr algn="r" fontAlgn="b"/>
                      <a:r>
                        <a:rPr lang="cs-CZ" sz="1400" b="0" i="0" u="none" strike="noStrike">
                          <a:solidFill>
                            <a:srgbClr val="000000"/>
                          </a:solidFill>
                          <a:effectLst/>
                          <a:latin typeface="Arial" panose="020B0604020202020204" pitchFamily="34" charset="0"/>
                        </a:rPr>
                        <a:t>39,9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3ECDC"/>
                    </a:solidFill>
                  </a:tcPr>
                </a:tc>
                <a:tc>
                  <a:txBody>
                    <a:bodyPr/>
                    <a:lstStyle/>
                    <a:p>
                      <a:pPr algn="r" fontAlgn="b"/>
                      <a:r>
                        <a:rPr lang="cs-CZ" sz="1400" b="0" i="0" u="none" strike="noStrike">
                          <a:solidFill>
                            <a:srgbClr val="000000"/>
                          </a:solidFill>
                          <a:effectLst/>
                          <a:latin typeface="Arial" panose="020B0604020202020204" pitchFamily="34" charset="0"/>
                        </a:rPr>
                        <a:t>34,0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EDF6F2"/>
                    </a:solidFill>
                  </a:tcPr>
                </a:tc>
                <a:tc>
                  <a:txBody>
                    <a:bodyPr/>
                    <a:lstStyle/>
                    <a:p>
                      <a:pPr algn="r" fontAlgn="b"/>
                      <a:r>
                        <a:rPr lang="cs-CZ" sz="1400" b="0" i="0" u="none" strike="noStrike">
                          <a:solidFill>
                            <a:srgbClr val="000000"/>
                          </a:solidFill>
                          <a:effectLst/>
                          <a:latin typeface="Arial" panose="020B060402020202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84A7D4"/>
                    </a:solidFill>
                  </a:tcPr>
                </a:tc>
                <a:tc>
                  <a:txBody>
                    <a:bodyPr/>
                    <a:lstStyle/>
                    <a:p>
                      <a:pPr algn="r" fontAlgn="b"/>
                      <a:r>
                        <a:rPr lang="cs-CZ" sz="1400" b="0" i="0" u="none" strike="noStrike">
                          <a:solidFill>
                            <a:srgbClr val="000000"/>
                          </a:solidFill>
                          <a:effectLst/>
                          <a:latin typeface="Arial" panose="020B0604020202020204" pitchFamily="34" charset="0"/>
                        </a:rPr>
                        <a:t>-14,4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88487"/>
                    </a:solidFill>
                  </a:tcPr>
                </a:tc>
                <a:tc>
                  <a:txBody>
                    <a:bodyPr/>
                    <a:lstStyle/>
                    <a:p>
                      <a:pPr algn="r" fontAlgn="b"/>
                      <a:r>
                        <a:rPr lang="cs-CZ" sz="1400" b="0" i="0" u="none" strike="noStrike">
                          <a:solidFill>
                            <a:srgbClr val="000000"/>
                          </a:solidFill>
                          <a:effectLst/>
                          <a:latin typeface="Arial" panose="020B0604020202020204" pitchFamily="34" charset="0"/>
                        </a:rPr>
                        <a:t>6,6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C7E7D1"/>
                    </a:solidFill>
                  </a:tcPr>
                </a:tc>
                <a:tc>
                  <a:txBody>
                    <a:bodyPr/>
                    <a:lstStyle/>
                    <a:p>
                      <a:pPr algn="r" fontAlgn="b"/>
                      <a:r>
                        <a:rPr lang="cs-CZ" sz="1400" b="0" i="0" u="none" strike="noStrike">
                          <a:solidFill>
                            <a:srgbClr val="000000"/>
                          </a:solidFill>
                          <a:effectLst/>
                          <a:latin typeface="Arial" panose="020B0604020202020204" pitchFamily="34" charset="0"/>
                        </a:rPr>
                        <a:t>7,8</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BE2C7"/>
                    </a:solidFill>
                  </a:tcPr>
                </a:tc>
                <a:extLst>
                  <a:ext uri="{0D108BD9-81ED-4DB2-BD59-A6C34878D82A}">
                    <a16:rowId xmlns:a16="http://schemas.microsoft.com/office/drawing/2014/main" val="1762648107"/>
                  </a:ext>
                </a:extLst>
              </a:tr>
              <a:tr h="310251">
                <a:tc>
                  <a:txBody>
                    <a:bodyPr/>
                    <a:lstStyle/>
                    <a:p>
                      <a:pPr algn="l" fontAlgn="b"/>
                      <a:r>
                        <a:rPr lang="cs-CZ" sz="1400" b="1" i="0" u="none" strike="noStrike">
                          <a:solidFill>
                            <a:srgbClr val="000000"/>
                          </a:solidFill>
                          <a:effectLst/>
                          <a:latin typeface="Arial" panose="020B0604020202020204" pitchFamily="34" charset="0"/>
                        </a:rPr>
                        <a:t>Učitelé OP celkem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1" i="0" u="none" strike="noStrike">
                          <a:solidFill>
                            <a:srgbClr val="000000"/>
                          </a:solidFill>
                          <a:effectLst/>
                          <a:latin typeface="Arial" panose="020B0604020202020204" pitchFamily="34" charset="0"/>
                        </a:rPr>
                        <a:t>50,3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5F8"/>
                    </a:solidFill>
                  </a:tcPr>
                </a:tc>
                <a:tc>
                  <a:txBody>
                    <a:bodyPr/>
                    <a:lstStyle/>
                    <a:p>
                      <a:pPr algn="r" fontAlgn="b"/>
                      <a:r>
                        <a:rPr lang="cs-CZ" sz="1400" b="1" i="0" u="none" strike="noStrike">
                          <a:solidFill>
                            <a:srgbClr val="000000"/>
                          </a:solidFill>
                          <a:effectLst/>
                          <a:latin typeface="Arial" panose="020B0604020202020204" pitchFamily="34" charset="0"/>
                        </a:rPr>
                        <a:t>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B0B2"/>
                    </a:solidFill>
                  </a:tcPr>
                </a:tc>
                <a:tc>
                  <a:txBody>
                    <a:bodyPr/>
                    <a:lstStyle/>
                    <a:p>
                      <a:pPr algn="r" fontAlgn="b"/>
                      <a:r>
                        <a:rPr lang="cs-CZ" sz="1400" b="1" i="0" u="none" strike="noStrike">
                          <a:solidFill>
                            <a:srgbClr val="000000"/>
                          </a:solidFill>
                          <a:effectLst/>
                          <a:latin typeface="Arial" panose="020B0604020202020204" pitchFamily="34" charset="0"/>
                        </a:rPr>
                        <a:t>35,9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F3EB"/>
                    </a:solidFill>
                  </a:tcPr>
                </a:tc>
                <a:tc>
                  <a:txBody>
                    <a:bodyPr/>
                    <a:lstStyle/>
                    <a:p>
                      <a:pPr algn="r" fontAlgn="b"/>
                      <a:r>
                        <a:rPr lang="cs-CZ" sz="1400" b="1" i="0" u="none" strike="noStrike">
                          <a:solidFill>
                            <a:srgbClr val="000000"/>
                          </a:solidFill>
                          <a:effectLst/>
                          <a:latin typeface="Arial" panose="020B0604020202020204" pitchFamily="34" charset="0"/>
                        </a:rPr>
                        <a:t>43,7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3E5CE"/>
                    </a:solidFill>
                  </a:tcPr>
                </a:tc>
                <a:tc>
                  <a:txBody>
                    <a:bodyPr/>
                    <a:lstStyle/>
                    <a:p>
                      <a:pPr algn="r" fontAlgn="b"/>
                      <a:r>
                        <a:rPr lang="cs-CZ" sz="1400" b="1" i="0" u="none" strike="noStrike">
                          <a:solidFill>
                            <a:srgbClr val="000000"/>
                          </a:solidFill>
                          <a:effectLst/>
                          <a:latin typeface="Arial" panose="020B060402020202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BFE"/>
                    </a:solidFill>
                  </a:tcPr>
                </a:tc>
                <a:tc>
                  <a:txBody>
                    <a:bodyPr/>
                    <a:lstStyle/>
                    <a:p>
                      <a:pPr algn="r" fontAlgn="b"/>
                      <a:r>
                        <a:rPr lang="cs-CZ" sz="1400" b="1" i="0" u="none" strike="noStrike">
                          <a:solidFill>
                            <a:srgbClr val="000000"/>
                          </a:solidFill>
                          <a:effectLst/>
                          <a:latin typeface="Arial" panose="020B060402020202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BFD"/>
                    </a:solidFill>
                  </a:tcPr>
                </a:tc>
                <a:tc>
                  <a:txBody>
                    <a:bodyPr/>
                    <a:lstStyle/>
                    <a:p>
                      <a:pPr algn="r" fontAlgn="b"/>
                      <a:r>
                        <a:rPr lang="cs-CZ" sz="1400" b="1" i="0" u="none" strike="noStrike">
                          <a:solidFill>
                            <a:srgbClr val="000000"/>
                          </a:solidFill>
                          <a:effectLst/>
                          <a:latin typeface="Arial" panose="020B0604020202020204" pitchFamily="34" charset="0"/>
                        </a:rPr>
                        <a:t>-6,5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C3"/>
                    </a:solidFill>
                  </a:tcPr>
                </a:tc>
                <a:tc>
                  <a:txBody>
                    <a:bodyPr/>
                    <a:lstStyle/>
                    <a:p>
                      <a:pPr algn="r" fontAlgn="b"/>
                      <a:r>
                        <a:rPr lang="cs-CZ" sz="1400" b="1" i="0" u="none" strike="noStrike">
                          <a:solidFill>
                            <a:srgbClr val="000000"/>
                          </a:solidFill>
                          <a:effectLst/>
                          <a:latin typeface="Arial" panose="020B0604020202020204" pitchFamily="34" charset="0"/>
                        </a:rPr>
                        <a:t>5,0</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EDDF"/>
                    </a:solidFill>
                  </a:tcPr>
                </a:tc>
                <a:extLst>
                  <a:ext uri="{0D108BD9-81ED-4DB2-BD59-A6C34878D82A}">
                    <a16:rowId xmlns:a16="http://schemas.microsoft.com/office/drawing/2014/main" val="2493468069"/>
                  </a:ext>
                </a:extLst>
              </a:tr>
              <a:tr h="328502">
                <a:tc>
                  <a:txBody>
                    <a:bodyPr/>
                    <a:lstStyle/>
                    <a:p>
                      <a:pPr algn="l" fontAlgn="b"/>
                      <a:r>
                        <a:rPr lang="cs-CZ" sz="1400" b="1" i="0" u="none" strike="noStrike">
                          <a:solidFill>
                            <a:srgbClr val="000000"/>
                          </a:solidFill>
                          <a:effectLst/>
                          <a:latin typeface="Arial" panose="020B0604020202020204" pitchFamily="34" charset="0"/>
                        </a:rPr>
                        <a:t>SŠ celkem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400" b="1" i="0" u="none" strike="noStrike">
                          <a:solidFill>
                            <a:srgbClr val="000000"/>
                          </a:solidFill>
                          <a:effectLst/>
                          <a:latin typeface="Arial" panose="020B0604020202020204" pitchFamily="34" charset="0"/>
                        </a:rPr>
                        <a:t>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41,9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37,5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41,9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400" b="1" i="0" u="none" strike="noStrike" dirty="0">
                          <a:solidFill>
                            <a:srgbClr val="000000"/>
                          </a:solidFill>
                          <a:effectLst/>
                          <a:latin typeface="Arial" panose="020B0604020202020204" pitchFamily="34" charset="0"/>
                        </a:rPr>
                        <a:t>37,5</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544649"/>
                  </a:ext>
                </a:extLst>
              </a:tr>
            </a:tbl>
          </a:graphicData>
        </a:graphic>
      </p:graphicFrame>
    </p:spTree>
    <p:extLst>
      <p:ext uri="{BB962C8B-B14F-4D97-AF65-F5344CB8AC3E}">
        <p14:creationId xmlns:p14="http://schemas.microsoft.com/office/powerpoint/2010/main" val="1230579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5014AB8-B258-4F12-91D5-CA87082B4E6D}"/>
              </a:ext>
            </a:extLst>
          </p:cNvPr>
          <p:cNvPicPr>
            <a:picLocks noChangeAspect="1"/>
          </p:cNvPicPr>
          <p:nvPr/>
        </p:nvPicPr>
        <p:blipFill>
          <a:blip r:embed="rId2"/>
          <a:stretch>
            <a:fillRect/>
          </a:stretch>
        </p:blipFill>
        <p:spPr>
          <a:xfrm rot="5400000">
            <a:off x="-3317814" y="3317811"/>
            <a:ext cx="6876000" cy="240375"/>
          </a:xfrm>
          <a:prstGeom prst="rect">
            <a:avLst/>
          </a:prstGeom>
        </p:spPr>
      </p:pic>
      <p:pic>
        <p:nvPicPr>
          <p:cNvPr id="5" name="Obrázek 4">
            <a:extLst>
              <a:ext uri="{FF2B5EF4-FFF2-40B4-BE49-F238E27FC236}">
                <a16:creationId xmlns:a16="http://schemas.microsoft.com/office/drawing/2014/main" id="{290A793F-9C47-4A60-B685-73205DC69DB8}"/>
              </a:ext>
            </a:extLst>
          </p:cNvPr>
          <p:cNvPicPr>
            <a:picLocks noChangeAspect="1"/>
          </p:cNvPicPr>
          <p:nvPr/>
        </p:nvPicPr>
        <p:blipFill>
          <a:blip r:embed="rId3"/>
          <a:stretch>
            <a:fillRect/>
          </a:stretch>
        </p:blipFill>
        <p:spPr>
          <a:xfrm rot="10800000">
            <a:off x="10390909" y="-8"/>
            <a:ext cx="1810608" cy="1520049"/>
          </a:xfrm>
          <a:prstGeom prst="flowChartDelay">
            <a:avLst/>
          </a:prstGeom>
        </p:spPr>
      </p:pic>
      <p:sp>
        <p:nvSpPr>
          <p:cNvPr id="6" name="Nadpis 1">
            <a:extLst>
              <a:ext uri="{FF2B5EF4-FFF2-40B4-BE49-F238E27FC236}">
                <a16:creationId xmlns:a16="http://schemas.microsoft.com/office/drawing/2014/main" id="{F9C26F04-DCD6-43C9-941F-B27E9BFBA01A}"/>
              </a:ext>
            </a:extLst>
          </p:cNvPr>
          <p:cNvSpPr txBox="1">
            <a:spLocks/>
          </p:cNvSpPr>
          <p:nvPr/>
        </p:nvSpPr>
        <p:spPr>
          <a:xfrm>
            <a:off x="867924" y="-46038"/>
            <a:ext cx="8913231" cy="1022983"/>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47675" indent="-447675"/>
            <a:r>
              <a:rPr lang="cs-CZ" sz="3400" b="1" dirty="0">
                <a:solidFill>
                  <a:srgbClr val="9CC016"/>
                </a:solidFill>
                <a:latin typeface="Arial" panose="020B0604020202020204" pitchFamily="34" charset="0"/>
                <a:cs typeface="Arial" panose="020B0604020202020204" pitchFamily="34" charset="0"/>
              </a:rPr>
              <a:t>Věk pedagogů – SŠ</a:t>
            </a:r>
            <a:endParaRPr lang="pt-BR" sz="3400" b="1" dirty="0">
              <a:solidFill>
                <a:srgbClr val="9CC016"/>
              </a:solidFill>
              <a:latin typeface="Arial" panose="020B0604020202020204" pitchFamily="34" charset="0"/>
              <a:cs typeface="Arial" panose="020B0604020202020204" pitchFamily="34" charset="0"/>
            </a:endParaRPr>
          </a:p>
        </p:txBody>
      </p:sp>
      <p:graphicFrame>
        <p:nvGraphicFramePr>
          <p:cNvPr id="4" name="Tabulka 3">
            <a:extLst>
              <a:ext uri="{FF2B5EF4-FFF2-40B4-BE49-F238E27FC236}">
                <a16:creationId xmlns:a16="http://schemas.microsoft.com/office/drawing/2014/main" id="{8FDD6AE2-3FCE-4BC2-A611-1CA6A6276B23}"/>
              </a:ext>
            </a:extLst>
          </p:cNvPr>
          <p:cNvGraphicFramePr>
            <a:graphicFrameLocks noGrp="1"/>
          </p:cNvGraphicFramePr>
          <p:nvPr>
            <p:extLst/>
          </p:nvPr>
        </p:nvGraphicFramePr>
        <p:xfrm>
          <a:off x="974724" y="1367631"/>
          <a:ext cx="9416186" cy="4118771"/>
        </p:xfrm>
        <a:graphic>
          <a:graphicData uri="http://schemas.openxmlformats.org/drawingml/2006/table">
            <a:tbl>
              <a:tblPr/>
              <a:tblGrid>
                <a:gridCol w="4040954">
                  <a:extLst>
                    <a:ext uri="{9D8B030D-6E8A-4147-A177-3AD203B41FA5}">
                      <a16:colId xmlns:a16="http://schemas.microsoft.com/office/drawing/2014/main" val="3810752277"/>
                    </a:ext>
                  </a:extLst>
                </a:gridCol>
                <a:gridCol w="714791">
                  <a:extLst>
                    <a:ext uri="{9D8B030D-6E8A-4147-A177-3AD203B41FA5}">
                      <a16:colId xmlns:a16="http://schemas.microsoft.com/office/drawing/2014/main" val="1338852671"/>
                    </a:ext>
                  </a:extLst>
                </a:gridCol>
                <a:gridCol w="714791">
                  <a:extLst>
                    <a:ext uri="{9D8B030D-6E8A-4147-A177-3AD203B41FA5}">
                      <a16:colId xmlns:a16="http://schemas.microsoft.com/office/drawing/2014/main" val="4228137676"/>
                    </a:ext>
                  </a:extLst>
                </a:gridCol>
                <a:gridCol w="714791">
                  <a:extLst>
                    <a:ext uri="{9D8B030D-6E8A-4147-A177-3AD203B41FA5}">
                      <a16:colId xmlns:a16="http://schemas.microsoft.com/office/drawing/2014/main" val="1071311519"/>
                    </a:ext>
                  </a:extLst>
                </a:gridCol>
                <a:gridCol w="714791">
                  <a:extLst>
                    <a:ext uri="{9D8B030D-6E8A-4147-A177-3AD203B41FA5}">
                      <a16:colId xmlns:a16="http://schemas.microsoft.com/office/drawing/2014/main" val="2485301407"/>
                    </a:ext>
                  </a:extLst>
                </a:gridCol>
                <a:gridCol w="629017">
                  <a:extLst>
                    <a:ext uri="{9D8B030D-6E8A-4147-A177-3AD203B41FA5}">
                      <a16:colId xmlns:a16="http://schemas.microsoft.com/office/drawing/2014/main" val="1540684043"/>
                    </a:ext>
                  </a:extLst>
                </a:gridCol>
                <a:gridCol w="629017">
                  <a:extLst>
                    <a:ext uri="{9D8B030D-6E8A-4147-A177-3AD203B41FA5}">
                      <a16:colId xmlns:a16="http://schemas.microsoft.com/office/drawing/2014/main" val="2461969043"/>
                    </a:ext>
                  </a:extLst>
                </a:gridCol>
                <a:gridCol w="629017">
                  <a:extLst>
                    <a:ext uri="{9D8B030D-6E8A-4147-A177-3AD203B41FA5}">
                      <a16:colId xmlns:a16="http://schemas.microsoft.com/office/drawing/2014/main" val="3014062189"/>
                    </a:ext>
                  </a:extLst>
                </a:gridCol>
                <a:gridCol w="629017">
                  <a:extLst>
                    <a:ext uri="{9D8B030D-6E8A-4147-A177-3AD203B41FA5}">
                      <a16:colId xmlns:a16="http://schemas.microsoft.com/office/drawing/2014/main" val="2032666219"/>
                    </a:ext>
                  </a:extLst>
                </a:gridCol>
              </a:tblGrid>
              <a:tr h="509230">
                <a:tc rowSpan="3">
                  <a:txBody>
                    <a:bodyPr/>
                    <a:lstStyle/>
                    <a:p>
                      <a:pPr algn="ctr" fontAlgn="b"/>
                      <a:r>
                        <a:rPr lang="cs-CZ" sz="1800" b="1" i="0" u="none" strike="noStrike" dirty="0">
                          <a:solidFill>
                            <a:srgbClr val="000000"/>
                          </a:solidFill>
                          <a:effectLst/>
                          <a:latin typeface="Arial" panose="020B0604020202020204" pitchFamily="34" charset="0"/>
                        </a:rPr>
                        <a:t>Odborný výcvik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b"/>
                      <a:r>
                        <a:rPr lang="cs-CZ" sz="1400" b="0" i="0" u="none" strike="noStrike">
                          <a:solidFill>
                            <a:srgbClr val="000000"/>
                          </a:solidFill>
                          <a:effectLst/>
                          <a:latin typeface="Arial" panose="020B0604020202020204" pitchFamily="34" charset="0"/>
                        </a:rPr>
                        <a:t>stav ve školním roce 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gridSpan="4">
                  <a:txBody>
                    <a:bodyPr/>
                    <a:lstStyle/>
                    <a:p>
                      <a:pPr algn="ctr" fontAlgn="b"/>
                      <a:r>
                        <a:rPr lang="cs-CZ" sz="1400" b="0" i="0" u="none" strike="noStrike" dirty="0">
                          <a:solidFill>
                            <a:srgbClr val="000000"/>
                          </a:solidFill>
                          <a:effectLst/>
                          <a:latin typeface="Arial" panose="020B0604020202020204" pitchFamily="34" charset="0"/>
                        </a:rPr>
                        <a:t>změna mezi roky 2018/19 a 2021/22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777096004"/>
                  </a:ext>
                </a:extLst>
              </a:tr>
              <a:tr h="254615">
                <a:tc vMerge="1">
                  <a:txBody>
                    <a:bodyPr/>
                    <a:lstStyle/>
                    <a:p>
                      <a:endParaRPr lang="cs-CZ"/>
                    </a:p>
                  </a:txBody>
                  <a:tcPr/>
                </a:tc>
                <a:tc rowSpan="2">
                  <a:txBody>
                    <a:bodyPr/>
                    <a:lstStyle/>
                    <a:p>
                      <a:pPr algn="ctr" fontAlgn="b"/>
                      <a:r>
                        <a:rPr lang="cs-CZ" sz="1400" b="0" i="0" u="none" strike="noStrike">
                          <a:solidFill>
                            <a:srgbClr val="000000"/>
                          </a:solidFill>
                          <a:effectLst/>
                          <a:latin typeface="Arial" panose="020B0604020202020204" pitchFamily="34" charset="0"/>
                        </a:rPr>
                        <a:t>ø váž (roky)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cs-CZ" sz="1400" b="0" i="0" u="none" strike="noStrike">
                          <a:solidFill>
                            <a:srgbClr val="000000"/>
                          </a:solidFill>
                          <a:effectLst/>
                          <a:latin typeface="Arial" panose="020B0604020202020204" pitchFamily="34" charset="0"/>
                        </a:rPr>
                        <a:t>podíl dle věku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rowSpan="2">
                  <a:txBody>
                    <a:bodyPr/>
                    <a:lstStyle/>
                    <a:p>
                      <a:pPr algn="ctr" fontAlgn="b"/>
                      <a:r>
                        <a:rPr lang="cs-CZ" sz="1400" b="0" i="0" u="none" strike="noStrike">
                          <a:solidFill>
                            <a:srgbClr val="000000"/>
                          </a:solidFill>
                          <a:effectLst/>
                          <a:latin typeface="Arial" panose="020B0604020202020204" pitchFamily="34" charset="0"/>
                        </a:rPr>
                        <a:t>ø váž (roky)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cs-CZ" sz="1600" b="0" i="0" u="none" strike="noStrike">
                          <a:solidFill>
                            <a:srgbClr val="000000"/>
                          </a:solidFill>
                          <a:effectLst/>
                          <a:latin typeface="Arial" panose="020B0604020202020204" pitchFamily="34" charset="0"/>
                        </a:rPr>
                        <a:t>podíl dle věku (p.b.)</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112943264"/>
                  </a:ext>
                </a:extLst>
              </a:tr>
              <a:tr h="269592">
                <a:tc vMerge="1">
                  <a:txBody>
                    <a:bodyPr/>
                    <a:lstStyle/>
                    <a:p>
                      <a:endParaRPr lang="cs-CZ"/>
                    </a:p>
                  </a:txBody>
                  <a:tcPr/>
                </a:tc>
                <a:tc vMerge="1">
                  <a:txBody>
                    <a:bodyPr/>
                    <a:lstStyle/>
                    <a:p>
                      <a:endParaRPr lang="cs-CZ"/>
                    </a:p>
                  </a:txBody>
                  <a:tcPr/>
                </a:tc>
                <a:tc>
                  <a:txBody>
                    <a:bodyPr/>
                    <a:lstStyle/>
                    <a:p>
                      <a:pPr algn="ctr" fontAlgn="b"/>
                      <a:r>
                        <a:rPr lang="cs-CZ" sz="1400" b="0" i="0" u="none" strike="noStrike">
                          <a:solidFill>
                            <a:srgbClr val="000000"/>
                          </a:solidFill>
                          <a:effectLst/>
                          <a:latin typeface="Arial" panose="020B0604020202020204" pitchFamily="34" charset="0"/>
                        </a:rPr>
                        <a:t>do 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40-54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od 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ctr" fontAlgn="b"/>
                      <a:r>
                        <a:rPr lang="cs-CZ" sz="1400" b="0" i="0" u="none" strike="noStrike">
                          <a:solidFill>
                            <a:srgbClr val="000000"/>
                          </a:solidFill>
                          <a:effectLst/>
                          <a:latin typeface="Arial" panose="020B0604020202020204" pitchFamily="34" charset="0"/>
                        </a:rPr>
                        <a:t>do 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40-54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od 55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4929432"/>
                  </a:ext>
                </a:extLst>
              </a:tr>
              <a:tr h="254615">
                <a:tc>
                  <a:txBody>
                    <a:bodyPr/>
                    <a:lstStyle/>
                    <a:p>
                      <a:pPr algn="l" fontAlgn="b"/>
                      <a:r>
                        <a:rPr lang="cs-CZ" sz="1400" b="0" i="0" u="none" strike="noStrike">
                          <a:solidFill>
                            <a:srgbClr val="000000"/>
                          </a:solidFill>
                          <a:effectLst/>
                          <a:latin typeface="Arial" panose="020B0604020202020204" pitchFamily="34" charset="0"/>
                        </a:rPr>
                        <a:t>23 Strojírenství a strojírenská výroba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D966"/>
                    </a:solidFill>
                  </a:tcPr>
                </a:tc>
                <a:tc>
                  <a:txBody>
                    <a:bodyPr/>
                    <a:lstStyle/>
                    <a:p>
                      <a:pPr algn="ctr" fontAlgn="b"/>
                      <a:r>
                        <a:rPr lang="cs-CZ" sz="1400" b="0" i="0" u="none" strike="noStrike">
                          <a:solidFill>
                            <a:srgbClr val="000000"/>
                          </a:solidFill>
                          <a:effectLst/>
                          <a:latin typeface="Arial" panose="020B0604020202020204" pitchFamily="34" charset="0"/>
                        </a:rPr>
                        <a:t>52,7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AA9AC"/>
                    </a:solidFill>
                  </a:tcPr>
                </a:tc>
                <a:tc>
                  <a:txBody>
                    <a:bodyPr/>
                    <a:lstStyle/>
                    <a:p>
                      <a:pPr algn="r" fontAlgn="b"/>
                      <a:r>
                        <a:rPr lang="cs-CZ" sz="1400" b="0" i="0" u="none" strike="noStrike">
                          <a:solidFill>
                            <a:srgbClr val="000000"/>
                          </a:solidFill>
                          <a:effectLst/>
                          <a:latin typeface="Arial" panose="020B0604020202020204" pitchFamily="34" charset="0"/>
                        </a:rPr>
                        <a:t>19,8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9A3A6"/>
                    </a:solidFill>
                  </a:tcPr>
                </a:tc>
                <a:tc>
                  <a:txBody>
                    <a:bodyPr/>
                    <a:lstStyle/>
                    <a:p>
                      <a:pPr algn="r" fontAlgn="b"/>
                      <a:r>
                        <a:rPr lang="cs-CZ" sz="1400" b="0" i="0" u="none" strike="noStrike">
                          <a:solidFill>
                            <a:srgbClr val="000000"/>
                          </a:solidFill>
                          <a:effectLst/>
                          <a:latin typeface="Arial" panose="020B0604020202020204" pitchFamily="34" charset="0"/>
                        </a:rPr>
                        <a:t>22,8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AB7B9"/>
                    </a:solidFill>
                  </a:tcPr>
                </a:tc>
                <a:tc>
                  <a:txBody>
                    <a:bodyPr/>
                    <a:lstStyle/>
                    <a:p>
                      <a:pPr algn="r" fontAlgn="b"/>
                      <a:r>
                        <a:rPr lang="cs-CZ" sz="1400" b="0" i="0" u="none" strike="noStrike">
                          <a:solidFill>
                            <a:srgbClr val="000000"/>
                          </a:solidFill>
                          <a:effectLst/>
                          <a:latin typeface="Arial" panose="020B0604020202020204" pitchFamily="34" charset="0"/>
                        </a:rPr>
                        <a:t>57,4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8DCF9F"/>
                    </a:solidFill>
                  </a:tcPr>
                </a:tc>
                <a:tc>
                  <a:txBody>
                    <a:bodyPr/>
                    <a:lstStyle/>
                    <a:p>
                      <a:pPr algn="ctr" fontAlgn="b"/>
                      <a:r>
                        <a:rPr lang="cs-CZ" sz="1400" b="0" i="0" u="none" strike="noStrike">
                          <a:solidFill>
                            <a:srgbClr val="000000"/>
                          </a:solidFill>
                          <a:effectLst/>
                          <a:latin typeface="Arial" panose="020B06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9D8ED"/>
                    </a:solidFill>
                  </a:tcPr>
                </a:tc>
                <a:tc>
                  <a:txBody>
                    <a:bodyPr/>
                    <a:lstStyle/>
                    <a:p>
                      <a:pPr algn="r" fontAlgn="b"/>
                      <a:r>
                        <a:rPr lang="cs-CZ" sz="1400" b="0" i="0" u="none" strike="noStrike">
                          <a:solidFill>
                            <a:srgbClr val="000000"/>
                          </a:solidFill>
                          <a:effectLst/>
                          <a:latin typeface="Arial" panose="020B0604020202020204" pitchFamily="34" charset="0"/>
                        </a:rPr>
                        <a:t>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7EDDF"/>
                    </a:solidFill>
                  </a:tcPr>
                </a:tc>
                <a:tc>
                  <a:txBody>
                    <a:bodyPr/>
                    <a:lstStyle/>
                    <a:p>
                      <a:pPr algn="r" fontAlgn="b"/>
                      <a:r>
                        <a:rPr lang="cs-CZ" sz="1400" b="0" i="0" u="none" strike="noStrike">
                          <a:solidFill>
                            <a:srgbClr val="000000"/>
                          </a:solidFill>
                          <a:effectLst/>
                          <a:latin typeface="Arial" panose="020B0604020202020204" pitchFamily="34" charset="0"/>
                        </a:rPr>
                        <a:t>-6,1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BE0E3"/>
                    </a:solidFill>
                  </a:tcPr>
                </a:tc>
                <a:tc>
                  <a:txBody>
                    <a:bodyPr/>
                    <a:lstStyle/>
                    <a:p>
                      <a:pPr algn="r" fontAlgn="b"/>
                      <a:r>
                        <a:rPr lang="cs-CZ" sz="1400" b="0" i="0" u="none" strike="noStrike">
                          <a:solidFill>
                            <a:srgbClr val="000000"/>
                          </a:solidFill>
                          <a:effectLst/>
                          <a:latin typeface="Arial" panose="020B0604020202020204" pitchFamily="34" charset="0"/>
                        </a:rPr>
                        <a:t>-2,5</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BEFF2"/>
                    </a:solidFill>
                  </a:tcPr>
                </a:tc>
                <a:extLst>
                  <a:ext uri="{0D108BD9-81ED-4DB2-BD59-A6C34878D82A}">
                    <a16:rowId xmlns:a16="http://schemas.microsoft.com/office/drawing/2014/main" val="1460928176"/>
                  </a:ext>
                </a:extLst>
              </a:tr>
              <a:tr h="254615">
                <a:tc>
                  <a:txBody>
                    <a:bodyPr/>
                    <a:lstStyle/>
                    <a:p>
                      <a:pPr algn="l" fontAlgn="b"/>
                      <a:r>
                        <a:rPr lang="cs-CZ" sz="1400" b="0" i="0" u="none" strike="noStrike">
                          <a:solidFill>
                            <a:srgbClr val="000000"/>
                          </a:solidFill>
                          <a:effectLst/>
                          <a:latin typeface="Arial" panose="020B0604020202020204" pitchFamily="34" charset="0"/>
                        </a:rPr>
                        <a:t>26 Elektrotechnika, telekomunikační a VT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D966"/>
                    </a:solidFill>
                  </a:tcPr>
                </a:tc>
                <a:tc>
                  <a:txBody>
                    <a:bodyPr/>
                    <a:lstStyle/>
                    <a:p>
                      <a:pPr algn="ctr" fontAlgn="b"/>
                      <a:r>
                        <a:rPr lang="cs-CZ" sz="1400" b="0" i="0" u="none" strike="noStrike">
                          <a:solidFill>
                            <a:srgbClr val="000000"/>
                          </a:solidFill>
                          <a:effectLst/>
                          <a:latin typeface="Arial" panose="020B0604020202020204" pitchFamily="34" charset="0"/>
                        </a:rPr>
                        <a:t>49,9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FF3FA"/>
                    </a:solidFill>
                  </a:tcPr>
                </a:tc>
                <a:tc>
                  <a:txBody>
                    <a:bodyPr/>
                    <a:lstStyle/>
                    <a:p>
                      <a:pPr algn="r" fontAlgn="b"/>
                      <a:r>
                        <a:rPr lang="cs-CZ" sz="1400" b="0" i="0" u="none" strike="noStrike">
                          <a:solidFill>
                            <a:srgbClr val="000000"/>
                          </a:solidFill>
                          <a:effectLst/>
                          <a:latin typeface="Arial" panose="020B0604020202020204" pitchFamily="34" charset="0"/>
                        </a:rPr>
                        <a:t>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7E80"/>
                    </a:solidFill>
                  </a:tcPr>
                </a:tc>
                <a:tc>
                  <a:txBody>
                    <a:bodyPr/>
                    <a:lstStyle/>
                    <a:p>
                      <a:pPr algn="r" fontAlgn="b"/>
                      <a:r>
                        <a:rPr lang="cs-CZ" sz="1400" b="0" i="0" u="none" strike="noStrike">
                          <a:solidFill>
                            <a:srgbClr val="000000"/>
                          </a:solidFill>
                          <a:effectLst/>
                          <a:latin typeface="Arial" panose="020B0604020202020204" pitchFamily="34" charset="0"/>
                        </a:rPr>
                        <a:t>42,5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3ECDB"/>
                    </a:solidFill>
                  </a:tcPr>
                </a:tc>
                <a:tc>
                  <a:txBody>
                    <a:bodyPr/>
                    <a:lstStyle/>
                    <a:p>
                      <a:pPr algn="r" fontAlgn="b"/>
                      <a:r>
                        <a:rPr lang="cs-CZ" sz="1400" b="0" i="0" u="none" strike="noStrike">
                          <a:solidFill>
                            <a:srgbClr val="000000"/>
                          </a:solidFill>
                          <a:effectLst/>
                          <a:latin typeface="Arial" panose="020B0604020202020204" pitchFamily="34" charset="0"/>
                        </a:rPr>
                        <a:t>43,6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DE9D7"/>
                    </a:solidFill>
                  </a:tcPr>
                </a:tc>
                <a:tc>
                  <a:txBody>
                    <a:bodyPr/>
                    <a:lstStyle/>
                    <a:p>
                      <a:pPr algn="ctr" fontAlgn="b"/>
                      <a:r>
                        <a:rPr lang="cs-CZ" sz="1400" b="0" i="0" u="none" strike="noStrike">
                          <a:solidFill>
                            <a:srgbClr val="000000"/>
                          </a:solidFill>
                          <a:effectLst/>
                          <a:latin typeface="Arial" panose="020B060402020202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4F6FC"/>
                    </a:solidFill>
                  </a:tcPr>
                </a:tc>
                <a:tc>
                  <a:txBody>
                    <a:bodyPr/>
                    <a:lstStyle/>
                    <a:p>
                      <a:pPr algn="r" fontAlgn="b"/>
                      <a:r>
                        <a:rPr lang="cs-CZ" sz="1400" b="0" i="0" u="none" strike="noStrike">
                          <a:solidFill>
                            <a:srgbClr val="000000"/>
                          </a:solidFill>
                          <a:effectLst/>
                          <a:latin typeface="Arial" panose="020B0604020202020204" pitchFamily="34" charset="0"/>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AFD"/>
                    </a:solidFill>
                  </a:tcPr>
                </a:tc>
                <a:tc>
                  <a:txBody>
                    <a:bodyPr/>
                    <a:lstStyle/>
                    <a:p>
                      <a:pPr algn="r" fontAlgn="b"/>
                      <a:r>
                        <a:rPr lang="cs-CZ" sz="1400" b="0" i="0" u="none" strike="noStrike">
                          <a:solidFill>
                            <a:srgbClr val="000000"/>
                          </a:solidFill>
                          <a:effectLst/>
                          <a:latin typeface="Arial" panose="020B0604020202020204" pitchFamily="34" charset="0"/>
                        </a:rPr>
                        <a:t>7,9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FE2"/>
                    </a:solidFill>
                  </a:tcPr>
                </a:tc>
                <a:tc>
                  <a:txBody>
                    <a:bodyPr/>
                    <a:lstStyle/>
                    <a:p>
                      <a:pPr algn="r" fontAlgn="b"/>
                      <a:r>
                        <a:rPr lang="cs-CZ" sz="1400" b="0" i="0" u="none" strike="noStrike">
                          <a:solidFill>
                            <a:srgbClr val="000000"/>
                          </a:solidFill>
                          <a:effectLst/>
                          <a:latin typeface="Arial" panose="020B0604020202020204" pitchFamily="34" charset="0"/>
                        </a:rPr>
                        <a:t>-7,8</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D9DC"/>
                    </a:solidFill>
                  </a:tcPr>
                </a:tc>
                <a:extLst>
                  <a:ext uri="{0D108BD9-81ED-4DB2-BD59-A6C34878D82A}">
                    <a16:rowId xmlns:a16="http://schemas.microsoft.com/office/drawing/2014/main" val="1241234362"/>
                  </a:ext>
                </a:extLst>
              </a:tr>
              <a:tr h="254615">
                <a:tc>
                  <a:txBody>
                    <a:bodyPr/>
                    <a:lstStyle/>
                    <a:p>
                      <a:pPr algn="l" fontAlgn="b"/>
                      <a:r>
                        <a:rPr lang="cs-CZ" sz="1400" b="0" i="0" u="none" strike="noStrike">
                          <a:solidFill>
                            <a:srgbClr val="000000"/>
                          </a:solidFill>
                          <a:effectLst/>
                          <a:latin typeface="Arial" panose="020B0604020202020204" pitchFamily="34" charset="0"/>
                        </a:rPr>
                        <a:t>33 Zpracování dřeva a výroba hudebních nástrojů</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4F3"/>
                    </a:solidFill>
                  </a:tcPr>
                </a:tc>
                <a:tc>
                  <a:txBody>
                    <a:bodyPr/>
                    <a:lstStyle/>
                    <a:p>
                      <a:pPr algn="r" fontAlgn="b"/>
                      <a:r>
                        <a:rPr lang="cs-CZ" sz="1400" b="0" i="0" u="none" strike="noStrike">
                          <a:solidFill>
                            <a:srgbClr val="000000"/>
                          </a:solidFill>
                          <a:effectLst/>
                          <a:latin typeface="Arial" panose="020B0604020202020204" pitchFamily="34" charset="0"/>
                        </a:rPr>
                        <a:t>10,6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66,2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r" fontAlgn="b"/>
                      <a:r>
                        <a:rPr lang="cs-CZ" sz="1400" b="0" i="0" u="none" strike="noStrike">
                          <a:solidFill>
                            <a:srgbClr val="000000"/>
                          </a:solidFill>
                          <a:effectLst/>
                          <a:latin typeface="Arial" panose="020B0604020202020204" pitchFamily="34" charset="0"/>
                        </a:rPr>
                        <a:t>23,2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B9BC"/>
                    </a:solidFill>
                  </a:tcPr>
                </a:tc>
                <a:tc>
                  <a:txBody>
                    <a:bodyPr/>
                    <a:lstStyle/>
                    <a:p>
                      <a:pPr algn="ctr" fontAlgn="b"/>
                      <a:r>
                        <a:rPr lang="cs-CZ" sz="1400" b="0" i="0" u="none" strike="noStrike">
                          <a:solidFill>
                            <a:srgbClr val="000000"/>
                          </a:solidFill>
                          <a:effectLst/>
                          <a:latin typeface="Arial" panose="020B060402020202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5A8AC6"/>
                    </a:solidFill>
                  </a:tcPr>
                </a:tc>
                <a:tc>
                  <a:txBody>
                    <a:bodyPr/>
                    <a:lstStyle/>
                    <a:p>
                      <a:pPr algn="r" fontAlgn="b"/>
                      <a:r>
                        <a:rPr lang="cs-CZ" sz="1400" b="0" i="0" u="none" strike="noStrike">
                          <a:solidFill>
                            <a:srgbClr val="000000"/>
                          </a:solidFill>
                          <a:effectLst/>
                          <a:latin typeface="Arial" panose="020B0604020202020204" pitchFamily="34" charset="0"/>
                        </a:rPr>
                        <a:t>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FCFE"/>
                    </a:solidFill>
                  </a:tcPr>
                </a:tc>
                <a:tc>
                  <a:txBody>
                    <a:bodyPr/>
                    <a:lstStyle/>
                    <a:p>
                      <a:pPr algn="r" fontAlgn="b"/>
                      <a:r>
                        <a:rPr lang="cs-CZ" sz="1400" b="0" i="0" u="none" strike="noStrike">
                          <a:solidFill>
                            <a:srgbClr val="000000"/>
                          </a:solidFill>
                          <a:effectLst/>
                          <a:latin typeface="Arial" panose="020B0604020202020204" pitchFamily="34" charset="0"/>
                        </a:rPr>
                        <a:t>33,8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r" fontAlgn="b"/>
                      <a:r>
                        <a:rPr lang="cs-CZ" sz="1400" b="0" i="0" u="none" strike="noStrike">
                          <a:solidFill>
                            <a:srgbClr val="000000"/>
                          </a:solidFill>
                          <a:effectLst/>
                          <a:latin typeface="Arial" panose="020B0604020202020204" pitchFamily="34" charset="0"/>
                        </a:rPr>
                        <a:t>-34,6</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extLst>
                  <a:ext uri="{0D108BD9-81ED-4DB2-BD59-A6C34878D82A}">
                    <a16:rowId xmlns:a16="http://schemas.microsoft.com/office/drawing/2014/main" val="2687282881"/>
                  </a:ext>
                </a:extLst>
              </a:tr>
              <a:tr h="254615">
                <a:tc>
                  <a:txBody>
                    <a:bodyPr/>
                    <a:lstStyle/>
                    <a:p>
                      <a:pPr algn="l" fontAlgn="b"/>
                      <a:r>
                        <a:rPr lang="cs-CZ" sz="1400" b="0" i="0" u="none" strike="noStrike">
                          <a:solidFill>
                            <a:srgbClr val="000000"/>
                          </a:solidFill>
                          <a:effectLst/>
                          <a:latin typeface="Arial" panose="020B0604020202020204" pitchFamily="34" charset="0"/>
                        </a:rPr>
                        <a:t>36 Stavebnictví, geodézie a kartografie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54,5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6C6E"/>
                    </a:solidFill>
                  </a:tcPr>
                </a:tc>
                <a:tc>
                  <a:txBody>
                    <a:bodyPr/>
                    <a:lstStyle/>
                    <a:p>
                      <a:pPr algn="r" fontAlgn="b"/>
                      <a:r>
                        <a:rPr lang="cs-CZ" sz="1400" b="0" i="0" u="none" strike="noStrike">
                          <a:solidFill>
                            <a:srgbClr val="000000"/>
                          </a:solidFill>
                          <a:effectLst/>
                          <a:latin typeface="Arial" panose="020B0604020202020204" pitchFamily="34" charset="0"/>
                        </a:rPr>
                        <a:t>35,2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5F9F9"/>
                    </a:solidFill>
                  </a:tcPr>
                </a:tc>
                <a:tc>
                  <a:txBody>
                    <a:bodyPr/>
                    <a:lstStyle/>
                    <a:p>
                      <a:pPr algn="r" fontAlgn="b"/>
                      <a:r>
                        <a:rPr lang="cs-CZ" sz="1400" b="0" i="0" u="none" strike="noStrike">
                          <a:solidFill>
                            <a:srgbClr val="000000"/>
                          </a:solidFill>
                          <a:effectLst/>
                          <a:latin typeface="Arial" panose="020B0604020202020204" pitchFamily="34" charset="0"/>
                        </a:rPr>
                        <a:t>53,8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ED6AE"/>
                    </a:solidFill>
                  </a:tcPr>
                </a:tc>
                <a:tc>
                  <a:txBody>
                    <a:bodyPr/>
                    <a:lstStyle/>
                    <a:p>
                      <a:pPr algn="ctr" fontAlgn="b"/>
                      <a:r>
                        <a:rPr lang="cs-CZ" sz="1400" b="0" i="0" u="none" strike="noStrike">
                          <a:solidFill>
                            <a:srgbClr val="000000"/>
                          </a:solidFill>
                          <a:effectLst/>
                          <a:latin typeface="Arial" panose="020B06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8D7EC"/>
                    </a:solidFill>
                  </a:tcPr>
                </a:tc>
                <a:tc>
                  <a:txBody>
                    <a:bodyPr/>
                    <a:lstStyle/>
                    <a:p>
                      <a:pPr algn="r" fontAlgn="b"/>
                      <a:r>
                        <a:rPr lang="cs-CZ" sz="1400" b="0" i="0" u="none" strike="noStrike">
                          <a:solidFill>
                            <a:srgbClr val="000000"/>
                          </a:solidFill>
                          <a:effectLst/>
                          <a:latin typeface="Arial" panose="020B060402020202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CF6F1"/>
                    </a:solidFill>
                  </a:tcPr>
                </a:tc>
                <a:tc>
                  <a:txBody>
                    <a:bodyPr/>
                    <a:lstStyle/>
                    <a:p>
                      <a:pPr algn="r" fontAlgn="b"/>
                      <a:r>
                        <a:rPr lang="cs-CZ" sz="1400" b="0" i="0" u="none" strike="noStrike">
                          <a:solidFill>
                            <a:srgbClr val="000000"/>
                          </a:solidFill>
                          <a:effectLst/>
                          <a:latin typeface="Arial" panose="020B0604020202020204" pitchFamily="34" charset="0"/>
                        </a:rPr>
                        <a:t>13,1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2E5CD"/>
                    </a:solidFill>
                  </a:tcPr>
                </a:tc>
                <a:tc>
                  <a:txBody>
                    <a:bodyPr/>
                    <a:lstStyle/>
                    <a:p>
                      <a:pPr algn="r" fontAlgn="b"/>
                      <a:r>
                        <a:rPr lang="cs-CZ" sz="1400" b="0" i="0" u="none" strike="noStrike">
                          <a:solidFill>
                            <a:srgbClr val="000000"/>
                          </a:solidFill>
                          <a:effectLst/>
                          <a:latin typeface="Arial" panose="020B0604020202020204" pitchFamily="34" charset="0"/>
                        </a:rPr>
                        <a:t>-17,2</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B2B4"/>
                    </a:solidFill>
                  </a:tcPr>
                </a:tc>
                <a:extLst>
                  <a:ext uri="{0D108BD9-81ED-4DB2-BD59-A6C34878D82A}">
                    <a16:rowId xmlns:a16="http://schemas.microsoft.com/office/drawing/2014/main" val="2386937165"/>
                  </a:ext>
                </a:extLst>
              </a:tr>
              <a:tr h="254615">
                <a:tc>
                  <a:txBody>
                    <a:bodyPr/>
                    <a:lstStyle/>
                    <a:p>
                      <a:pPr algn="l" fontAlgn="b"/>
                      <a:r>
                        <a:rPr lang="cs-CZ" sz="1400" b="0" i="0" u="none" strike="noStrike">
                          <a:solidFill>
                            <a:srgbClr val="000000"/>
                          </a:solidFill>
                          <a:effectLst/>
                          <a:latin typeface="Arial" panose="020B0604020202020204" pitchFamily="34" charset="0"/>
                        </a:rPr>
                        <a:t>37 Doprava a spoje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51,1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E7"/>
                    </a:solidFill>
                  </a:tcPr>
                </a:tc>
                <a:tc>
                  <a:txBody>
                    <a:bodyPr/>
                    <a:lstStyle/>
                    <a:p>
                      <a:pPr algn="r" fontAlgn="b"/>
                      <a:r>
                        <a:rPr lang="cs-CZ" sz="1400" b="0" i="0" u="none" strike="noStrike">
                          <a:solidFill>
                            <a:srgbClr val="000000"/>
                          </a:solidFill>
                          <a:effectLst/>
                          <a:latin typeface="Arial" panose="020B0604020202020204" pitchFamily="34" charset="0"/>
                        </a:rPr>
                        <a:t>21,4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AEB0"/>
                    </a:solidFill>
                  </a:tcPr>
                </a:tc>
                <a:tc>
                  <a:txBody>
                    <a:bodyPr/>
                    <a:lstStyle/>
                    <a:p>
                      <a:pPr algn="r" fontAlgn="b"/>
                      <a:r>
                        <a:rPr lang="cs-CZ" sz="1400" b="0" i="0" u="none" strike="noStrike">
                          <a:solidFill>
                            <a:srgbClr val="000000"/>
                          </a:solidFill>
                          <a:effectLst/>
                          <a:latin typeface="Arial" panose="020B0604020202020204" pitchFamily="34" charset="0"/>
                        </a:rPr>
                        <a:t>44,3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AE8D4"/>
                    </a:solidFill>
                  </a:tcPr>
                </a:tc>
                <a:tc>
                  <a:txBody>
                    <a:bodyPr/>
                    <a:lstStyle/>
                    <a:p>
                      <a:pPr algn="r" fontAlgn="b"/>
                      <a:r>
                        <a:rPr lang="cs-CZ" sz="1400" b="0" i="0" u="none" strike="noStrike">
                          <a:solidFill>
                            <a:srgbClr val="000000"/>
                          </a:solidFill>
                          <a:effectLst/>
                          <a:latin typeface="Arial" panose="020B0604020202020204" pitchFamily="34" charset="0"/>
                        </a:rPr>
                        <a:t>34,3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FBFD"/>
                    </a:solidFill>
                  </a:tcPr>
                </a:tc>
                <a:tc>
                  <a:txBody>
                    <a:bodyPr/>
                    <a:lstStyle/>
                    <a:p>
                      <a:pPr algn="ctr" fontAlgn="b"/>
                      <a:r>
                        <a:rPr lang="cs-CZ" sz="1400" b="0" i="0" u="none" strike="noStrike">
                          <a:solidFill>
                            <a:srgbClr val="000000"/>
                          </a:solidFill>
                          <a:effectLst/>
                          <a:latin typeface="Arial" panose="020B060402020202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BEC0"/>
                    </a:solidFill>
                  </a:tcPr>
                </a:tc>
                <a:tc>
                  <a:txBody>
                    <a:bodyPr/>
                    <a:lstStyle/>
                    <a:p>
                      <a:pPr algn="r" fontAlgn="b"/>
                      <a:r>
                        <a:rPr lang="cs-CZ" sz="1400" b="0" i="0" u="none" strike="noStrike">
                          <a:solidFill>
                            <a:srgbClr val="000000"/>
                          </a:solidFill>
                          <a:effectLst/>
                          <a:latin typeface="Arial" panose="020B060402020202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2EBDB"/>
                    </a:solidFill>
                  </a:tcPr>
                </a:tc>
                <a:tc>
                  <a:txBody>
                    <a:bodyPr/>
                    <a:lstStyle/>
                    <a:p>
                      <a:pPr algn="r" fontAlgn="b"/>
                      <a:r>
                        <a:rPr lang="cs-CZ" sz="1400" b="0" i="0" u="none" strike="noStrike">
                          <a:solidFill>
                            <a:srgbClr val="000000"/>
                          </a:solidFill>
                          <a:effectLst/>
                          <a:latin typeface="Arial" panose="020B0604020202020204" pitchFamily="34" charset="0"/>
                        </a:rPr>
                        <a:t>-13,1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C3C5"/>
                    </a:solidFill>
                  </a:tcPr>
                </a:tc>
                <a:tc>
                  <a:txBody>
                    <a:bodyPr/>
                    <a:lstStyle/>
                    <a:p>
                      <a:pPr algn="r" fontAlgn="b"/>
                      <a:r>
                        <a:rPr lang="cs-CZ" sz="1400" b="0" i="0" u="none" strike="noStrike">
                          <a:solidFill>
                            <a:srgbClr val="000000"/>
                          </a:solidFill>
                          <a:effectLst/>
                          <a:latin typeface="Arial" panose="020B0604020202020204" pitchFamily="34" charset="0"/>
                        </a:rPr>
                        <a:t>3,5</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EF7F3"/>
                    </a:solidFill>
                  </a:tcPr>
                </a:tc>
                <a:extLst>
                  <a:ext uri="{0D108BD9-81ED-4DB2-BD59-A6C34878D82A}">
                    <a16:rowId xmlns:a16="http://schemas.microsoft.com/office/drawing/2014/main" val="1352841779"/>
                  </a:ext>
                </a:extLst>
              </a:tr>
              <a:tr h="254615">
                <a:tc>
                  <a:txBody>
                    <a:bodyPr/>
                    <a:lstStyle/>
                    <a:p>
                      <a:pPr algn="l" fontAlgn="b"/>
                      <a:r>
                        <a:rPr lang="cs-CZ" sz="1400" b="0" i="0" u="none" strike="noStrike">
                          <a:solidFill>
                            <a:srgbClr val="000000"/>
                          </a:solidFill>
                          <a:effectLst/>
                          <a:latin typeface="Arial" panose="020B0604020202020204" pitchFamily="34" charset="0"/>
                        </a:rPr>
                        <a:t>41 Zemědělství a lesnictví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50,3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F9FD"/>
                    </a:solidFill>
                  </a:tcPr>
                </a:tc>
                <a:tc>
                  <a:txBody>
                    <a:bodyPr/>
                    <a:lstStyle/>
                    <a:p>
                      <a:pPr algn="r" fontAlgn="b"/>
                      <a:r>
                        <a:rPr lang="cs-CZ" sz="1400" b="0" i="0" u="none" strike="noStrike">
                          <a:solidFill>
                            <a:srgbClr val="000000"/>
                          </a:solidFill>
                          <a:effectLst/>
                          <a:latin typeface="Arial" panose="020B0604020202020204" pitchFamily="34" charset="0"/>
                        </a:rPr>
                        <a:t>14,6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8285"/>
                    </a:solidFill>
                  </a:tcPr>
                </a:tc>
                <a:tc>
                  <a:txBody>
                    <a:bodyPr/>
                    <a:lstStyle/>
                    <a:p>
                      <a:pPr algn="r" fontAlgn="b"/>
                      <a:r>
                        <a:rPr lang="cs-CZ" sz="1400" b="0" i="0" u="none" strike="noStrike">
                          <a:solidFill>
                            <a:srgbClr val="000000"/>
                          </a:solidFill>
                          <a:effectLst/>
                          <a:latin typeface="Arial" panose="020B0604020202020204" pitchFamily="34" charset="0"/>
                        </a:rPr>
                        <a:t>55,7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5D2A6"/>
                    </a:solidFill>
                  </a:tcPr>
                </a:tc>
                <a:tc>
                  <a:txBody>
                    <a:bodyPr/>
                    <a:lstStyle/>
                    <a:p>
                      <a:pPr algn="r" fontAlgn="b"/>
                      <a:r>
                        <a:rPr lang="cs-CZ" sz="1400" b="0" i="0" u="none" strike="noStrike">
                          <a:solidFill>
                            <a:srgbClr val="000000"/>
                          </a:solidFill>
                          <a:effectLst/>
                          <a:latin typeface="Arial" panose="020B0604020202020204" pitchFamily="34" charset="0"/>
                        </a:rPr>
                        <a:t>29,6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2E5"/>
                    </a:solidFill>
                  </a:tcPr>
                </a:tc>
                <a:tc>
                  <a:txBody>
                    <a:bodyPr/>
                    <a:lstStyle/>
                    <a:p>
                      <a:pPr algn="ctr" fontAlgn="b"/>
                      <a:r>
                        <a:rPr lang="cs-CZ" sz="1400" b="0" i="0" u="none" strike="noStrike">
                          <a:solidFill>
                            <a:srgbClr val="000000"/>
                          </a:solidFill>
                          <a:effectLst/>
                          <a:latin typeface="Arial" panose="020B060402020202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C7C9"/>
                    </a:solidFill>
                  </a:tcPr>
                </a:tc>
                <a:tc>
                  <a:txBody>
                    <a:bodyPr/>
                    <a:lstStyle/>
                    <a:p>
                      <a:pPr algn="r" fontAlgn="b"/>
                      <a:r>
                        <a:rPr lang="cs-CZ" sz="1400" b="0" i="0" u="none" strike="noStrike">
                          <a:solidFill>
                            <a:srgbClr val="000000"/>
                          </a:solidFill>
                          <a:effectLst/>
                          <a:latin typeface="Arial" panose="020B0604020202020204" pitchFamily="34" charset="0"/>
                        </a:rPr>
                        <a:t>12,1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7E7D1"/>
                    </a:solidFill>
                  </a:tcPr>
                </a:tc>
                <a:tc>
                  <a:txBody>
                    <a:bodyPr/>
                    <a:lstStyle/>
                    <a:p>
                      <a:pPr algn="r" fontAlgn="b"/>
                      <a:r>
                        <a:rPr lang="cs-CZ" sz="1400" b="0" i="0" u="none" strike="noStrike">
                          <a:solidFill>
                            <a:srgbClr val="000000"/>
                          </a:solidFill>
                          <a:effectLst/>
                          <a:latin typeface="Arial" panose="020B0604020202020204" pitchFamily="34" charset="0"/>
                        </a:rPr>
                        <a:t>-16,6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B4B7"/>
                    </a:solidFill>
                  </a:tcPr>
                </a:tc>
                <a:tc>
                  <a:txBody>
                    <a:bodyPr/>
                    <a:lstStyle/>
                    <a:p>
                      <a:pPr algn="r" fontAlgn="b"/>
                      <a:r>
                        <a:rPr lang="cs-CZ" sz="1400" b="0" i="0" u="none" strike="noStrike">
                          <a:solidFill>
                            <a:srgbClr val="000000"/>
                          </a:solidFill>
                          <a:effectLst/>
                          <a:latin typeface="Arial" panose="020B0604020202020204" pitchFamily="34" charset="0"/>
                        </a:rPr>
                        <a:t>4,5</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AF5EF"/>
                    </a:solidFill>
                  </a:tcPr>
                </a:tc>
                <a:extLst>
                  <a:ext uri="{0D108BD9-81ED-4DB2-BD59-A6C34878D82A}">
                    <a16:rowId xmlns:a16="http://schemas.microsoft.com/office/drawing/2014/main" val="2297046603"/>
                  </a:ext>
                </a:extLst>
              </a:tr>
              <a:tr h="254615">
                <a:tc>
                  <a:txBody>
                    <a:bodyPr/>
                    <a:lstStyle/>
                    <a:p>
                      <a:pPr algn="l" fontAlgn="b"/>
                      <a:r>
                        <a:rPr lang="cs-CZ" sz="1400" b="0" i="0" u="none" strike="noStrike">
                          <a:solidFill>
                            <a:srgbClr val="000000"/>
                          </a:solidFill>
                          <a:effectLst/>
                          <a:latin typeface="Arial" panose="020B0604020202020204" pitchFamily="34" charset="0"/>
                        </a:rPr>
                        <a:t>29 Potravinářství a potravinářská chemie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0B0D9"/>
                    </a:solidFill>
                  </a:tcPr>
                </a:tc>
                <a:tc>
                  <a:txBody>
                    <a:bodyPr/>
                    <a:lstStyle/>
                    <a:p>
                      <a:pPr algn="r" fontAlgn="b"/>
                      <a:r>
                        <a:rPr lang="cs-CZ" sz="1400" b="0" i="0" u="none" strike="noStrike">
                          <a:solidFill>
                            <a:srgbClr val="000000"/>
                          </a:solidFill>
                          <a:effectLst/>
                          <a:latin typeface="Arial" panose="020B0604020202020204" pitchFamily="34" charset="0"/>
                        </a:rPr>
                        <a:t>18,6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9C9E"/>
                    </a:solidFill>
                  </a:tcPr>
                </a:tc>
                <a:tc>
                  <a:txBody>
                    <a:bodyPr/>
                    <a:lstStyle/>
                    <a:p>
                      <a:pPr algn="r" fontAlgn="b"/>
                      <a:r>
                        <a:rPr lang="cs-CZ" sz="1400" b="0" i="0" u="none" strike="noStrike">
                          <a:solidFill>
                            <a:srgbClr val="000000"/>
                          </a:solidFill>
                          <a:effectLst/>
                          <a:latin typeface="Arial" panose="020B0604020202020204" pitchFamily="34" charset="0"/>
                        </a:rPr>
                        <a:t>59,8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1CB95"/>
                    </a:solidFill>
                  </a:tcPr>
                </a:tc>
                <a:tc>
                  <a:txBody>
                    <a:bodyPr/>
                    <a:lstStyle/>
                    <a:p>
                      <a:pPr algn="r" fontAlgn="b"/>
                      <a:r>
                        <a:rPr lang="cs-CZ" sz="1400" b="0" i="0" u="none" strike="noStrike">
                          <a:solidFill>
                            <a:srgbClr val="000000"/>
                          </a:solidFill>
                          <a:effectLst/>
                          <a:latin typeface="Arial" panose="020B0604020202020204" pitchFamily="34" charset="0"/>
                        </a:rPr>
                        <a:t>21,6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AFB1"/>
                    </a:solidFill>
                  </a:tcPr>
                </a:tc>
                <a:tc>
                  <a:txBody>
                    <a:bodyPr/>
                    <a:lstStyle/>
                    <a:p>
                      <a:pPr algn="ctr" fontAlgn="b"/>
                      <a:r>
                        <a:rPr lang="cs-CZ" sz="1400" b="0" i="0" u="none" strike="noStrike">
                          <a:solidFill>
                            <a:srgbClr val="000000"/>
                          </a:solidFill>
                          <a:effectLst/>
                          <a:latin typeface="Arial" panose="020B060402020202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696B"/>
                    </a:solidFill>
                  </a:tcPr>
                </a:tc>
                <a:tc>
                  <a:txBody>
                    <a:bodyPr/>
                    <a:lstStyle/>
                    <a:p>
                      <a:pPr algn="r" fontAlgn="b"/>
                      <a:r>
                        <a:rPr lang="cs-CZ" sz="1400" b="0" i="0" u="none" strike="noStrike">
                          <a:solidFill>
                            <a:srgbClr val="000000"/>
                          </a:solidFill>
                          <a:effectLst/>
                          <a:latin typeface="Arial" panose="020B0604020202020204" pitchFamily="34" charset="0"/>
                        </a:rPr>
                        <a:t>-11,5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CACC"/>
                    </a:solidFill>
                  </a:tcPr>
                </a:tc>
                <a:tc>
                  <a:txBody>
                    <a:bodyPr/>
                    <a:lstStyle/>
                    <a:p>
                      <a:pPr algn="r" fontAlgn="b"/>
                      <a:r>
                        <a:rPr lang="cs-CZ" sz="1400" b="0" i="0" u="none" strike="noStrike">
                          <a:solidFill>
                            <a:srgbClr val="000000"/>
                          </a:solidFill>
                          <a:effectLst/>
                          <a:latin typeface="Arial" panose="020B0604020202020204" pitchFamily="34" charset="0"/>
                        </a:rPr>
                        <a:t>15,1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9E1C5"/>
                    </a:solidFill>
                  </a:tcPr>
                </a:tc>
                <a:tc>
                  <a:txBody>
                    <a:bodyPr/>
                    <a:lstStyle/>
                    <a:p>
                      <a:pPr algn="r" fontAlgn="b"/>
                      <a:r>
                        <a:rPr lang="cs-CZ" sz="1400" b="0" i="0" u="none" strike="noStrike">
                          <a:solidFill>
                            <a:srgbClr val="000000"/>
                          </a:solidFill>
                          <a:effectLst/>
                          <a:latin typeface="Arial" panose="020B0604020202020204" pitchFamily="34" charset="0"/>
                        </a:rPr>
                        <a:t>-3,7</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BED"/>
                    </a:solidFill>
                  </a:tcPr>
                </a:tc>
                <a:extLst>
                  <a:ext uri="{0D108BD9-81ED-4DB2-BD59-A6C34878D82A}">
                    <a16:rowId xmlns:a16="http://schemas.microsoft.com/office/drawing/2014/main" val="4050546595"/>
                  </a:ext>
                </a:extLst>
              </a:tr>
              <a:tr h="254615">
                <a:tc>
                  <a:txBody>
                    <a:bodyPr/>
                    <a:lstStyle/>
                    <a:p>
                      <a:pPr algn="l" fontAlgn="b"/>
                      <a:r>
                        <a:rPr lang="pl-PL" sz="1400" b="0" i="0" u="none" strike="noStrike">
                          <a:solidFill>
                            <a:srgbClr val="000000"/>
                          </a:solidFill>
                          <a:effectLst/>
                          <a:latin typeface="Arial" panose="020B0604020202020204" pitchFamily="34" charset="0"/>
                        </a:rPr>
                        <a:t>65 Gastronomie, hotelnictví a turismus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D966"/>
                    </a:solidFill>
                  </a:tcPr>
                </a:tc>
                <a:tc>
                  <a:txBody>
                    <a:bodyPr/>
                    <a:lstStyle/>
                    <a:p>
                      <a:pPr algn="ctr" fontAlgn="b"/>
                      <a:r>
                        <a:rPr lang="cs-CZ" sz="1400" b="0" i="0" u="none" strike="noStrike">
                          <a:solidFill>
                            <a:srgbClr val="000000"/>
                          </a:solidFill>
                          <a:effectLst/>
                          <a:latin typeface="Arial" panose="020B0604020202020204" pitchFamily="34" charset="0"/>
                        </a:rPr>
                        <a:t>50,8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CEF"/>
                    </a:solidFill>
                  </a:tcPr>
                </a:tc>
                <a:tc>
                  <a:txBody>
                    <a:bodyPr/>
                    <a:lstStyle/>
                    <a:p>
                      <a:pPr algn="r" fontAlgn="b"/>
                      <a:r>
                        <a:rPr lang="cs-CZ" sz="1400" b="0" i="0" u="none" strike="noStrike">
                          <a:solidFill>
                            <a:srgbClr val="000000"/>
                          </a:solidFill>
                          <a:effectLst/>
                          <a:latin typeface="Arial" panose="020B0604020202020204" pitchFamily="34" charset="0"/>
                        </a:rPr>
                        <a:t>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A8AB"/>
                    </a:solidFill>
                  </a:tcPr>
                </a:tc>
                <a:tc>
                  <a:txBody>
                    <a:bodyPr/>
                    <a:lstStyle/>
                    <a:p>
                      <a:pPr algn="r" fontAlgn="b"/>
                      <a:r>
                        <a:rPr lang="cs-CZ" sz="1400" b="0" i="0" u="none" strike="noStrike">
                          <a:solidFill>
                            <a:srgbClr val="000000"/>
                          </a:solidFill>
                          <a:effectLst/>
                          <a:latin typeface="Arial" panose="020B0604020202020204" pitchFamily="34" charset="0"/>
                        </a:rPr>
                        <a:t>35,1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5FAF9"/>
                    </a:solidFill>
                  </a:tcPr>
                </a:tc>
                <a:tc>
                  <a:txBody>
                    <a:bodyPr/>
                    <a:lstStyle/>
                    <a:p>
                      <a:pPr algn="r" fontAlgn="b"/>
                      <a:r>
                        <a:rPr lang="cs-CZ" sz="1400" b="0" i="0" u="none" strike="noStrike">
                          <a:solidFill>
                            <a:srgbClr val="000000"/>
                          </a:solidFill>
                          <a:effectLst/>
                          <a:latin typeface="Arial" panose="020B0604020202020204" pitchFamily="34" charset="0"/>
                        </a:rPr>
                        <a:t>44,3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AE8D4"/>
                    </a:solidFill>
                  </a:tcPr>
                </a:tc>
                <a:tc>
                  <a:txBody>
                    <a:bodyPr/>
                    <a:lstStyle/>
                    <a:p>
                      <a:pPr algn="ctr" fontAlgn="b"/>
                      <a:r>
                        <a:rPr lang="cs-CZ" sz="1400" b="0" i="0" u="none" strike="noStrike">
                          <a:solidFill>
                            <a:srgbClr val="000000"/>
                          </a:solidFill>
                          <a:effectLst/>
                          <a:latin typeface="Arial" panose="020B060402020202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D0D2"/>
                    </a:solidFill>
                  </a:tcPr>
                </a:tc>
                <a:tc>
                  <a:txBody>
                    <a:bodyPr/>
                    <a:lstStyle/>
                    <a:p>
                      <a:pPr algn="r" fontAlgn="b"/>
                      <a:r>
                        <a:rPr lang="cs-CZ" sz="1400" b="0" i="0" u="none" strike="noStrike">
                          <a:solidFill>
                            <a:srgbClr val="000000"/>
                          </a:solidFill>
                          <a:effectLst/>
                          <a:latin typeface="Arial" panose="020B0604020202020204" pitchFamily="34" charset="0"/>
                        </a:rPr>
                        <a:t>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3ECDC"/>
                    </a:solidFill>
                  </a:tcPr>
                </a:tc>
                <a:tc>
                  <a:txBody>
                    <a:bodyPr/>
                    <a:lstStyle/>
                    <a:p>
                      <a:pPr algn="r" fontAlgn="b"/>
                      <a:r>
                        <a:rPr lang="cs-CZ" sz="1400" b="0" i="0" u="none" strike="noStrike">
                          <a:solidFill>
                            <a:srgbClr val="000000"/>
                          </a:solidFill>
                          <a:effectLst/>
                          <a:latin typeface="Arial" panose="020B0604020202020204" pitchFamily="34" charset="0"/>
                        </a:rPr>
                        <a:t>-4,1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9EC"/>
                    </a:solidFill>
                  </a:tcPr>
                </a:tc>
                <a:tc>
                  <a:txBody>
                    <a:bodyPr/>
                    <a:lstStyle/>
                    <a:p>
                      <a:pPr algn="r" fontAlgn="b"/>
                      <a:r>
                        <a:rPr lang="cs-CZ" sz="1400" b="0" i="0" u="none" strike="noStrike">
                          <a:solidFill>
                            <a:srgbClr val="000000"/>
                          </a:solidFill>
                          <a:effectLst/>
                          <a:latin typeface="Arial" panose="020B0604020202020204" pitchFamily="34" charset="0"/>
                        </a:rPr>
                        <a:t>-5,3</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4E6"/>
                    </a:solidFill>
                  </a:tcPr>
                </a:tc>
                <a:extLst>
                  <a:ext uri="{0D108BD9-81ED-4DB2-BD59-A6C34878D82A}">
                    <a16:rowId xmlns:a16="http://schemas.microsoft.com/office/drawing/2014/main" val="3474794446"/>
                  </a:ext>
                </a:extLst>
              </a:tr>
              <a:tr h="254615">
                <a:tc>
                  <a:txBody>
                    <a:bodyPr/>
                    <a:lstStyle/>
                    <a:p>
                      <a:pPr algn="l" fontAlgn="b"/>
                      <a:r>
                        <a:rPr lang="cs-CZ" sz="1400" b="0" i="0" u="none" strike="noStrike">
                          <a:solidFill>
                            <a:srgbClr val="000000"/>
                          </a:solidFill>
                          <a:effectLst/>
                          <a:latin typeface="Arial" panose="020B0604020202020204" pitchFamily="34" charset="0"/>
                        </a:rPr>
                        <a:t>69 Osobní a provozní služby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cs-CZ" sz="1400" b="0" i="0" u="none" strike="noStrike">
                          <a:solidFill>
                            <a:srgbClr val="000000"/>
                          </a:solidFill>
                          <a:effectLst/>
                          <a:latin typeface="Arial" panose="020B0604020202020204" pitchFamily="34" charset="0"/>
                        </a:rPr>
                        <a:t>44,1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5A8AC6"/>
                    </a:solidFill>
                  </a:tcPr>
                </a:tc>
                <a:tc>
                  <a:txBody>
                    <a:bodyPr/>
                    <a:lstStyle/>
                    <a:p>
                      <a:pPr algn="r" fontAlgn="b"/>
                      <a:r>
                        <a:rPr lang="cs-CZ" sz="1400" b="0" i="0" u="none" strike="noStrike">
                          <a:solidFill>
                            <a:srgbClr val="000000"/>
                          </a:solidFill>
                          <a:effectLst/>
                          <a:latin typeface="Arial" panose="020B0604020202020204" pitchFamily="34" charset="0"/>
                        </a:rPr>
                        <a:t>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7FA"/>
                    </a:solidFill>
                  </a:tcPr>
                </a:tc>
                <a:tc>
                  <a:txBody>
                    <a:bodyPr/>
                    <a:lstStyle/>
                    <a:p>
                      <a:pPr algn="r" fontAlgn="b"/>
                      <a:r>
                        <a:rPr lang="cs-CZ" sz="1400" b="0" i="0" u="none" strike="noStrike">
                          <a:solidFill>
                            <a:srgbClr val="000000"/>
                          </a:solidFill>
                          <a:effectLst/>
                          <a:latin typeface="Arial" panose="020B0604020202020204" pitchFamily="34" charset="0"/>
                        </a:rPr>
                        <a:t>43,8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DE9D6"/>
                    </a:solidFill>
                  </a:tcPr>
                </a:tc>
                <a:tc>
                  <a:txBody>
                    <a:bodyPr/>
                    <a:lstStyle/>
                    <a:p>
                      <a:pPr algn="r" fontAlgn="b"/>
                      <a:r>
                        <a:rPr lang="cs-CZ" sz="1400" b="0" i="0" u="none" strike="noStrike">
                          <a:solidFill>
                            <a:srgbClr val="000000"/>
                          </a:solidFill>
                          <a:effectLst/>
                          <a:latin typeface="Arial" panose="020B0604020202020204" pitchFamily="34" charset="0"/>
                        </a:rPr>
                        <a:t>23,3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BABD"/>
                    </a:solidFill>
                  </a:tcPr>
                </a:tc>
                <a:tc>
                  <a:txBody>
                    <a:bodyPr/>
                    <a:lstStyle/>
                    <a:p>
                      <a:pPr algn="ctr" fontAlgn="b"/>
                      <a:r>
                        <a:rPr lang="cs-CZ" sz="1400" b="0" i="0" u="none" strike="noStrike">
                          <a:solidFill>
                            <a:srgbClr val="000000"/>
                          </a:solidFill>
                          <a:effectLst/>
                          <a:latin typeface="Arial" panose="020B060402020202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8C0E1"/>
                    </a:solidFill>
                  </a:tcPr>
                </a:tc>
                <a:tc>
                  <a:txBody>
                    <a:bodyPr/>
                    <a:lstStyle/>
                    <a:p>
                      <a:pPr algn="r" fontAlgn="b"/>
                      <a:r>
                        <a:rPr lang="cs-CZ" sz="1400" b="0" i="0" u="none" strike="noStrike">
                          <a:solidFill>
                            <a:srgbClr val="000000"/>
                          </a:solidFill>
                          <a:effectLst/>
                          <a:latin typeface="Arial" panose="020B0604020202020204" pitchFamily="34" charset="0"/>
                        </a:rPr>
                        <a:t>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E3C9"/>
                    </a:solidFill>
                  </a:tcPr>
                </a:tc>
                <a:tc>
                  <a:txBody>
                    <a:bodyPr/>
                    <a:lstStyle/>
                    <a:p>
                      <a:pPr algn="r" fontAlgn="b"/>
                      <a:r>
                        <a:rPr lang="cs-CZ" sz="1400" b="0" i="0" u="none" strike="noStrike">
                          <a:solidFill>
                            <a:srgbClr val="000000"/>
                          </a:solidFill>
                          <a:effectLst/>
                          <a:latin typeface="Arial" panose="020B0604020202020204" pitchFamily="34" charset="0"/>
                        </a:rPr>
                        <a:t>-8,3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D7DA"/>
                    </a:solidFill>
                  </a:tcPr>
                </a:tc>
                <a:tc>
                  <a:txBody>
                    <a:bodyPr/>
                    <a:lstStyle/>
                    <a:p>
                      <a:pPr algn="r" fontAlgn="b"/>
                      <a:r>
                        <a:rPr lang="cs-CZ" sz="1400" b="0" i="0" u="none" strike="noStrike">
                          <a:solidFill>
                            <a:srgbClr val="000000"/>
                          </a:solidFill>
                          <a:effectLst/>
                          <a:latin typeface="Arial" panose="020B0604020202020204" pitchFamily="34" charset="0"/>
                        </a:rPr>
                        <a:t>-5,9</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E1E4"/>
                    </a:solidFill>
                  </a:tcPr>
                </a:tc>
                <a:extLst>
                  <a:ext uri="{0D108BD9-81ED-4DB2-BD59-A6C34878D82A}">
                    <a16:rowId xmlns:a16="http://schemas.microsoft.com/office/drawing/2014/main" val="3005410276"/>
                  </a:ext>
                </a:extLst>
              </a:tr>
              <a:tr h="269592">
                <a:tc>
                  <a:txBody>
                    <a:bodyPr/>
                    <a:lstStyle/>
                    <a:p>
                      <a:pPr algn="l" fontAlgn="b"/>
                      <a:r>
                        <a:rPr lang="cs-CZ" sz="1400" b="1" i="0" u="none" strike="noStrike">
                          <a:solidFill>
                            <a:srgbClr val="000000"/>
                          </a:solidFill>
                          <a:effectLst/>
                          <a:latin typeface="Arial" panose="020B0604020202020204" pitchFamily="34" charset="0"/>
                        </a:rPr>
                        <a:t>Učitelé OV celkem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400" b="1" i="0" u="none" strike="noStrike">
                          <a:solidFill>
                            <a:srgbClr val="000000"/>
                          </a:solidFill>
                          <a:effectLst/>
                          <a:latin typeface="Arial" panose="020B0604020202020204" pitchFamily="34" charset="0"/>
                        </a:rPr>
                        <a:t>50,5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CF8FB"/>
                    </a:solidFill>
                  </a:tcPr>
                </a:tc>
                <a:tc>
                  <a:txBody>
                    <a:bodyPr/>
                    <a:lstStyle/>
                    <a:p>
                      <a:pPr algn="r" fontAlgn="b"/>
                      <a:r>
                        <a:rPr lang="cs-CZ" sz="1400" b="1" i="0" u="none" strike="noStrike">
                          <a:solidFill>
                            <a:srgbClr val="000000"/>
                          </a:solidFill>
                          <a:effectLst/>
                          <a:latin typeface="Arial" panose="020B0604020202020204" pitchFamily="34" charset="0"/>
                        </a:rPr>
                        <a:t>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99A9C"/>
                    </a:solidFill>
                  </a:tcPr>
                </a:tc>
                <a:tc>
                  <a:txBody>
                    <a:bodyPr/>
                    <a:lstStyle/>
                    <a:p>
                      <a:pPr algn="r" fontAlgn="b"/>
                      <a:r>
                        <a:rPr lang="cs-CZ" sz="1400" b="1" i="0" u="none" strike="noStrike">
                          <a:solidFill>
                            <a:srgbClr val="000000"/>
                          </a:solidFill>
                          <a:effectLst/>
                          <a:latin typeface="Arial" panose="020B0604020202020204" pitchFamily="34" charset="0"/>
                        </a:rPr>
                        <a:t>40,1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EF0E5"/>
                    </a:solidFill>
                  </a:tcPr>
                </a:tc>
                <a:tc>
                  <a:txBody>
                    <a:bodyPr/>
                    <a:lstStyle/>
                    <a:p>
                      <a:pPr algn="r" fontAlgn="b"/>
                      <a:r>
                        <a:rPr lang="cs-CZ" sz="1400" b="1" i="0" u="none" strike="noStrike">
                          <a:solidFill>
                            <a:srgbClr val="000000"/>
                          </a:solidFill>
                          <a:effectLst/>
                          <a:latin typeface="Arial" panose="020B0604020202020204" pitchFamily="34" charset="0"/>
                        </a:rPr>
                        <a:t>41,6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7EDDF"/>
                    </a:solidFill>
                  </a:tcPr>
                </a:tc>
                <a:tc>
                  <a:txBody>
                    <a:bodyPr/>
                    <a:lstStyle/>
                    <a:p>
                      <a:pPr algn="ctr" fontAlgn="b"/>
                      <a:r>
                        <a:rPr lang="cs-CZ" sz="1400" b="1" i="0" u="none" strike="noStrike">
                          <a:solidFill>
                            <a:srgbClr val="000000"/>
                          </a:solidFill>
                          <a:effectLst/>
                          <a:latin typeface="Arial" panose="020B060402020202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CF8FB"/>
                    </a:solidFill>
                  </a:tcPr>
                </a:tc>
                <a:tc>
                  <a:txBody>
                    <a:bodyPr/>
                    <a:lstStyle/>
                    <a:p>
                      <a:pPr algn="r" fontAlgn="b"/>
                      <a:r>
                        <a:rPr lang="cs-CZ" sz="1400" b="1" i="0" u="none" strike="noStrike">
                          <a:solidFill>
                            <a:srgbClr val="000000"/>
                          </a:solidFill>
                          <a:effectLst/>
                          <a:latin typeface="Arial" panose="020B0604020202020204" pitchFamily="34" charset="0"/>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E6F3EC"/>
                    </a:solidFill>
                  </a:tcPr>
                </a:tc>
                <a:tc>
                  <a:txBody>
                    <a:bodyPr/>
                    <a:lstStyle/>
                    <a:p>
                      <a:pPr algn="r" fontAlgn="b"/>
                      <a:r>
                        <a:rPr lang="cs-CZ" sz="1400" b="1" i="0" u="none" strike="noStrike">
                          <a:solidFill>
                            <a:srgbClr val="000000"/>
                          </a:solidFill>
                          <a:effectLst/>
                          <a:latin typeface="Arial" panose="020B0604020202020204" pitchFamily="34" charset="0"/>
                        </a:rPr>
                        <a:t>1,9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6FAFA"/>
                    </a:solidFill>
                  </a:tcPr>
                </a:tc>
                <a:tc>
                  <a:txBody>
                    <a:bodyPr/>
                    <a:lstStyle/>
                    <a:p>
                      <a:pPr algn="r" fontAlgn="b"/>
                      <a:r>
                        <a:rPr lang="cs-CZ" sz="1400" b="1" i="0" u="none" strike="noStrike">
                          <a:solidFill>
                            <a:srgbClr val="000000"/>
                          </a:solidFill>
                          <a:effectLst/>
                          <a:latin typeface="Arial" panose="020B0604020202020204" pitchFamily="34" charset="0"/>
                        </a:rPr>
                        <a:t>-7,2</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BDCDF"/>
                    </a:solidFill>
                  </a:tcPr>
                </a:tc>
                <a:extLst>
                  <a:ext uri="{0D108BD9-81ED-4DB2-BD59-A6C34878D82A}">
                    <a16:rowId xmlns:a16="http://schemas.microsoft.com/office/drawing/2014/main" val="3719778569"/>
                  </a:ext>
                </a:extLst>
              </a:tr>
              <a:tr h="269592">
                <a:tc>
                  <a:txBody>
                    <a:bodyPr/>
                    <a:lstStyle/>
                    <a:p>
                      <a:pPr algn="l" fontAlgn="b"/>
                      <a:r>
                        <a:rPr lang="cs-CZ" sz="1400" b="1" i="0" u="none" strike="noStrike">
                          <a:solidFill>
                            <a:srgbClr val="000000"/>
                          </a:solidFill>
                          <a:effectLst/>
                          <a:latin typeface="Arial" panose="020B0604020202020204" pitchFamily="34" charset="0"/>
                        </a:rPr>
                        <a:t>SŠ celkem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400" b="1" i="0" u="none" strike="noStrike">
                          <a:solidFill>
                            <a:srgbClr val="000000"/>
                          </a:solidFill>
                          <a:effectLst/>
                          <a:latin typeface="Arial" panose="020B0604020202020204" pitchFamily="34" charset="0"/>
                        </a:rPr>
                        <a:t>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41,9</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37,5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400" b="1" i="0" u="none" strike="noStrike">
                          <a:solidFill>
                            <a:srgbClr val="000000"/>
                          </a:solidFill>
                          <a:effectLst/>
                          <a:latin typeface="Arial" panose="020B060402020202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-0,6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400" b="1" i="0" u="none" strike="noStrike">
                          <a:solidFill>
                            <a:srgbClr val="000000"/>
                          </a:solidFill>
                          <a:effectLst/>
                          <a:latin typeface="Arial" panose="020B0604020202020204" pitchFamily="34" charset="0"/>
                        </a:rPr>
                        <a:t>-1,1</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6466752"/>
                  </a:ext>
                </a:extLst>
              </a:tr>
              <a:tr h="254615">
                <a:tc gridSpan="9">
                  <a:txBody>
                    <a:bodyPr/>
                    <a:lstStyle/>
                    <a:p>
                      <a:pPr algn="l" fontAlgn="b"/>
                      <a:r>
                        <a:rPr lang="nl-NL" sz="1200" b="0" i="0" u="none" strike="noStrike" dirty="0">
                          <a:solidFill>
                            <a:srgbClr val="000000"/>
                          </a:solidFill>
                          <a:effectLst/>
                          <a:latin typeface="Arial" panose="020B0604020202020204" pitchFamily="34" charset="0"/>
                        </a:rPr>
                        <a:t>Zdroj dat: OŠMS KÚ PK</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941431481"/>
                  </a:ext>
                </a:extLst>
              </a:tr>
            </a:tbl>
          </a:graphicData>
        </a:graphic>
      </p:graphicFrame>
    </p:spTree>
    <p:extLst>
      <p:ext uri="{BB962C8B-B14F-4D97-AF65-F5344CB8AC3E}">
        <p14:creationId xmlns:p14="http://schemas.microsoft.com/office/powerpoint/2010/main" val="3726495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5014AB8-B258-4F12-91D5-CA87082B4E6D}"/>
              </a:ext>
            </a:extLst>
          </p:cNvPr>
          <p:cNvPicPr>
            <a:picLocks noChangeAspect="1"/>
          </p:cNvPicPr>
          <p:nvPr/>
        </p:nvPicPr>
        <p:blipFill>
          <a:blip r:embed="rId2"/>
          <a:stretch>
            <a:fillRect/>
          </a:stretch>
        </p:blipFill>
        <p:spPr>
          <a:xfrm rot="5400000">
            <a:off x="-3317814" y="3317811"/>
            <a:ext cx="6876000" cy="240375"/>
          </a:xfrm>
          <a:prstGeom prst="rect">
            <a:avLst/>
          </a:prstGeom>
        </p:spPr>
      </p:pic>
      <p:pic>
        <p:nvPicPr>
          <p:cNvPr id="5" name="Obrázek 4">
            <a:extLst>
              <a:ext uri="{FF2B5EF4-FFF2-40B4-BE49-F238E27FC236}">
                <a16:creationId xmlns:a16="http://schemas.microsoft.com/office/drawing/2014/main" id="{290A793F-9C47-4A60-B685-73205DC69DB8}"/>
              </a:ext>
            </a:extLst>
          </p:cNvPr>
          <p:cNvPicPr>
            <a:picLocks noChangeAspect="1"/>
          </p:cNvPicPr>
          <p:nvPr/>
        </p:nvPicPr>
        <p:blipFill>
          <a:blip r:embed="rId3"/>
          <a:stretch>
            <a:fillRect/>
          </a:stretch>
        </p:blipFill>
        <p:spPr>
          <a:xfrm rot="10800000">
            <a:off x="10390909" y="-8"/>
            <a:ext cx="1810608" cy="1520049"/>
          </a:xfrm>
          <a:prstGeom prst="flowChartDelay">
            <a:avLst/>
          </a:prstGeom>
        </p:spPr>
      </p:pic>
      <p:sp>
        <p:nvSpPr>
          <p:cNvPr id="6" name="Nadpis 1">
            <a:extLst>
              <a:ext uri="{FF2B5EF4-FFF2-40B4-BE49-F238E27FC236}">
                <a16:creationId xmlns:a16="http://schemas.microsoft.com/office/drawing/2014/main" id="{F9C26F04-DCD6-43C9-941F-B27E9BFBA01A}"/>
              </a:ext>
            </a:extLst>
          </p:cNvPr>
          <p:cNvSpPr txBox="1">
            <a:spLocks/>
          </p:cNvSpPr>
          <p:nvPr/>
        </p:nvSpPr>
        <p:spPr>
          <a:xfrm>
            <a:off x="859026" y="248524"/>
            <a:ext cx="8913231" cy="1022983"/>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47675" indent="-447675"/>
            <a:r>
              <a:rPr lang="cs-CZ" sz="3400" b="1" dirty="0">
                <a:solidFill>
                  <a:srgbClr val="9CC016"/>
                </a:solidFill>
                <a:latin typeface="Arial" panose="020B0604020202020204" pitchFamily="34" charset="0"/>
                <a:cs typeface="Arial" panose="020B0604020202020204" pitchFamily="34" charset="0"/>
              </a:rPr>
              <a:t>Počet absolventů FPE</a:t>
            </a:r>
            <a:endParaRPr lang="pt-BR" sz="3400" b="1" dirty="0">
              <a:solidFill>
                <a:srgbClr val="9CC016"/>
              </a:solidFill>
              <a:latin typeface="Arial" panose="020B0604020202020204" pitchFamily="34" charset="0"/>
              <a:cs typeface="Arial" panose="020B0604020202020204" pitchFamily="34" charset="0"/>
            </a:endParaRPr>
          </a:p>
        </p:txBody>
      </p:sp>
      <p:graphicFrame>
        <p:nvGraphicFramePr>
          <p:cNvPr id="21" name="Graf 20">
            <a:extLst>
              <a:ext uri="{FF2B5EF4-FFF2-40B4-BE49-F238E27FC236}">
                <a16:creationId xmlns:a16="http://schemas.microsoft.com/office/drawing/2014/main" id="{1F573B6A-098D-4ABD-9D3E-BDCE40C7EF78}"/>
              </a:ext>
            </a:extLst>
          </p:cNvPr>
          <p:cNvGraphicFramePr>
            <a:graphicFrameLocks/>
          </p:cNvGraphicFramePr>
          <p:nvPr>
            <p:extLst/>
          </p:nvPr>
        </p:nvGraphicFramePr>
        <p:xfrm>
          <a:off x="2242455" y="1365662"/>
          <a:ext cx="5666509" cy="4126676"/>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ovéPole 1">
            <a:extLst>
              <a:ext uri="{FF2B5EF4-FFF2-40B4-BE49-F238E27FC236}">
                <a16:creationId xmlns:a16="http://schemas.microsoft.com/office/drawing/2014/main" id="{88E19148-5AD8-41F5-94BD-960DA0F20748}"/>
              </a:ext>
            </a:extLst>
          </p:cNvPr>
          <p:cNvSpPr txBox="1"/>
          <p:nvPr/>
        </p:nvSpPr>
        <p:spPr>
          <a:xfrm>
            <a:off x="6911438" y="5242956"/>
            <a:ext cx="997526" cy="249382"/>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cs-CZ" sz="900" dirty="0">
                <a:solidFill>
                  <a:sysClr val="windowText" lastClr="000000"/>
                </a:solidFill>
                <a:latin typeface="Arial" panose="020B0604020202020204" pitchFamily="34" charset="0"/>
                <a:cs typeface="Arial" panose="020B0604020202020204" pitchFamily="34" charset="0"/>
              </a:rPr>
              <a:t>Zdroj dat: ÚIV</a:t>
            </a:r>
          </a:p>
        </p:txBody>
      </p:sp>
    </p:spTree>
    <p:extLst>
      <p:ext uri="{BB962C8B-B14F-4D97-AF65-F5344CB8AC3E}">
        <p14:creationId xmlns:p14="http://schemas.microsoft.com/office/powerpoint/2010/main" val="21199994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5014AB8-B258-4F12-91D5-CA87082B4E6D}"/>
              </a:ext>
            </a:extLst>
          </p:cNvPr>
          <p:cNvPicPr>
            <a:picLocks noChangeAspect="1"/>
          </p:cNvPicPr>
          <p:nvPr/>
        </p:nvPicPr>
        <p:blipFill>
          <a:blip r:embed="rId2"/>
          <a:stretch>
            <a:fillRect/>
          </a:stretch>
        </p:blipFill>
        <p:spPr>
          <a:xfrm rot="5400000">
            <a:off x="-3317814" y="3317811"/>
            <a:ext cx="6876000" cy="240375"/>
          </a:xfrm>
          <a:prstGeom prst="rect">
            <a:avLst/>
          </a:prstGeom>
        </p:spPr>
      </p:pic>
      <p:pic>
        <p:nvPicPr>
          <p:cNvPr id="4" name="Obrázek 3" descr="Obsah obrázku mapa&#10;&#10;Popis byl vytvořen automaticky">
            <a:extLst>
              <a:ext uri="{FF2B5EF4-FFF2-40B4-BE49-F238E27FC236}">
                <a16:creationId xmlns:a16="http://schemas.microsoft.com/office/drawing/2014/main" id="{82D6C7BA-78A3-4AB8-9E6B-B3794F39F7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823"/>
          <a:stretch/>
        </p:blipFill>
        <p:spPr>
          <a:xfrm>
            <a:off x="4952010" y="-1"/>
            <a:ext cx="7050521" cy="6890853"/>
          </a:xfrm>
          <a:prstGeom prst="rect">
            <a:avLst/>
          </a:prstGeom>
        </p:spPr>
      </p:pic>
      <p:sp>
        <p:nvSpPr>
          <p:cNvPr id="9" name="TextovéPole 8">
            <a:extLst>
              <a:ext uri="{FF2B5EF4-FFF2-40B4-BE49-F238E27FC236}">
                <a16:creationId xmlns:a16="http://schemas.microsoft.com/office/drawing/2014/main" id="{17D063E8-0224-4487-A157-4CED8724A467}"/>
              </a:ext>
            </a:extLst>
          </p:cNvPr>
          <p:cNvSpPr txBox="1"/>
          <p:nvPr/>
        </p:nvSpPr>
        <p:spPr>
          <a:xfrm>
            <a:off x="667636" y="1066286"/>
            <a:ext cx="5856989" cy="1477328"/>
          </a:xfrm>
          <a:prstGeom prst="rect">
            <a:avLst/>
          </a:prstGeom>
          <a:noFill/>
        </p:spPr>
        <p:txBody>
          <a:bodyPr wrap="square" rtlCol="0">
            <a:spAutoFit/>
          </a:bodyPr>
          <a:lstStyle>
            <a:defPPr>
              <a:defRPr lang="cs-CZ"/>
            </a:defPPr>
            <a:lvl1pPr marL="285750" indent="-285750">
              <a:lnSpc>
                <a:spcPct val="130000"/>
              </a:lnSpc>
              <a:buBlip>
                <a:blip r:embed="rId4"/>
              </a:buBlip>
              <a:defRPr>
                <a:latin typeface="Arial" panose="020B0604020202020204" pitchFamily="34" charset="0"/>
                <a:cs typeface="Arial" panose="020B0604020202020204" pitchFamily="34" charset="0"/>
              </a:defRPr>
            </a:lvl1pPr>
          </a:lstStyle>
          <a:p>
            <a:pPr>
              <a:lnSpc>
                <a:spcPct val="100000"/>
              </a:lnSpc>
            </a:pPr>
            <a:r>
              <a:rPr lang="cs-CZ" sz="2000" dirty="0"/>
              <a:t>Průměrně vyjíždí o 407 žáků než dojíždí</a:t>
            </a:r>
          </a:p>
          <a:p>
            <a:pPr>
              <a:lnSpc>
                <a:spcPct val="100000"/>
              </a:lnSpc>
              <a:spcBef>
                <a:spcPts val="600"/>
              </a:spcBef>
            </a:pPr>
            <a:r>
              <a:rPr lang="cs-CZ" sz="2000" dirty="0"/>
              <a:t>V průměru 93 % bydlících studuje v kraji</a:t>
            </a:r>
          </a:p>
          <a:p>
            <a:pPr>
              <a:lnSpc>
                <a:spcPct val="100000"/>
              </a:lnSpc>
              <a:spcBef>
                <a:spcPts val="600"/>
              </a:spcBef>
            </a:pPr>
            <a:r>
              <a:rPr lang="cs-CZ" sz="2000" dirty="0"/>
              <a:t>Nejčastěji vyjíždí žáci studovat obor Předškolní a mimoškolní pedagogika (185 žáků) </a:t>
            </a:r>
          </a:p>
        </p:txBody>
      </p:sp>
      <p:graphicFrame>
        <p:nvGraphicFramePr>
          <p:cNvPr id="8" name="Tabulka 7">
            <a:extLst>
              <a:ext uri="{FF2B5EF4-FFF2-40B4-BE49-F238E27FC236}">
                <a16:creationId xmlns:a16="http://schemas.microsoft.com/office/drawing/2014/main" id="{5405544D-A2FA-4C68-9F49-A240C0CE9B7E}"/>
              </a:ext>
            </a:extLst>
          </p:cNvPr>
          <p:cNvGraphicFramePr>
            <a:graphicFrameLocks noGrp="1"/>
          </p:cNvGraphicFramePr>
          <p:nvPr>
            <p:extLst/>
          </p:nvPr>
        </p:nvGraphicFramePr>
        <p:xfrm>
          <a:off x="667636" y="2721683"/>
          <a:ext cx="3665720" cy="3991839"/>
        </p:xfrm>
        <a:graphic>
          <a:graphicData uri="http://schemas.openxmlformats.org/drawingml/2006/table">
            <a:tbl>
              <a:tblPr/>
              <a:tblGrid>
                <a:gridCol w="1030984">
                  <a:extLst>
                    <a:ext uri="{9D8B030D-6E8A-4147-A177-3AD203B41FA5}">
                      <a16:colId xmlns:a16="http://schemas.microsoft.com/office/drawing/2014/main" val="273127778"/>
                    </a:ext>
                  </a:extLst>
                </a:gridCol>
                <a:gridCol w="329342">
                  <a:extLst>
                    <a:ext uri="{9D8B030D-6E8A-4147-A177-3AD203B41FA5}">
                      <a16:colId xmlns:a16="http://schemas.microsoft.com/office/drawing/2014/main" val="3505602504"/>
                    </a:ext>
                  </a:extLst>
                </a:gridCol>
                <a:gridCol w="329342">
                  <a:extLst>
                    <a:ext uri="{9D8B030D-6E8A-4147-A177-3AD203B41FA5}">
                      <a16:colId xmlns:a16="http://schemas.microsoft.com/office/drawing/2014/main" val="2472710477"/>
                    </a:ext>
                  </a:extLst>
                </a:gridCol>
                <a:gridCol w="329342">
                  <a:extLst>
                    <a:ext uri="{9D8B030D-6E8A-4147-A177-3AD203B41FA5}">
                      <a16:colId xmlns:a16="http://schemas.microsoft.com/office/drawing/2014/main" val="1914746555"/>
                    </a:ext>
                  </a:extLst>
                </a:gridCol>
                <a:gridCol w="329342">
                  <a:extLst>
                    <a:ext uri="{9D8B030D-6E8A-4147-A177-3AD203B41FA5}">
                      <a16:colId xmlns:a16="http://schemas.microsoft.com/office/drawing/2014/main" val="1063629277"/>
                    </a:ext>
                  </a:extLst>
                </a:gridCol>
                <a:gridCol w="329342">
                  <a:extLst>
                    <a:ext uri="{9D8B030D-6E8A-4147-A177-3AD203B41FA5}">
                      <a16:colId xmlns:a16="http://schemas.microsoft.com/office/drawing/2014/main" val="952661752"/>
                    </a:ext>
                  </a:extLst>
                </a:gridCol>
                <a:gridCol w="329342">
                  <a:extLst>
                    <a:ext uri="{9D8B030D-6E8A-4147-A177-3AD203B41FA5}">
                      <a16:colId xmlns:a16="http://schemas.microsoft.com/office/drawing/2014/main" val="818193296"/>
                    </a:ext>
                  </a:extLst>
                </a:gridCol>
                <a:gridCol w="329342">
                  <a:extLst>
                    <a:ext uri="{9D8B030D-6E8A-4147-A177-3AD203B41FA5}">
                      <a16:colId xmlns:a16="http://schemas.microsoft.com/office/drawing/2014/main" val="955435126"/>
                    </a:ext>
                  </a:extLst>
                </a:gridCol>
                <a:gridCol w="329342">
                  <a:extLst>
                    <a:ext uri="{9D8B030D-6E8A-4147-A177-3AD203B41FA5}">
                      <a16:colId xmlns:a16="http://schemas.microsoft.com/office/drawing/2014/main" val="2379238892"/>
                    </a:ext>
                  </a:extLst>
                </a:gridCol>
              </a:tblGrid>
              <a:tr h="703550">
                <a:tc gridSpan="9">
                  <a:txBody>
                    <a:bodyPr/>
                    <a:lstStyle/>
                    <a:p>
                      <a:pPr algn="l" fontAlgn="b"/>
                      <a:r>
                        <a:rPr lang="cs-CZ" sz="1200" b="1" i="0" u="none" strike="noStrike" dirty="0">
                          <a:solidFill>
                            <a:srgbClr val="000000"/>
                          </a:solidFill>
                          <a:effectLst/>
                          <a:latin typeface="Arial" panose="020B0604020202020204" pitchFamily="34" charset="0"/>
                        </a:rPr>
                        <a:t>Průměrný podíl žáků podle okresu bydliště a okresu SŠ v letech 2016-2020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751125403"/>
                  </a:ext>
                </a:extLst>
              </a:tr>
              <a:tr h="234517">
                <a:tc rowSpan="2">
                  <a:txBody>
                    <a:bodyPr/>
                    <a:lstStyle/>
                    <a:p>
                      <a:pPr algn="ctr" fontAlgn="b"/>
                      <a:r>
                        <a:rPr lang="cs-CZ" sz="1200" b="0" i="0" u="none" strike="noStrike">
                          <a:solidFill>
                            <a:srgbClr val="000000"/>
                          </a:solidFill>
                          <a:effectLst/>
                          <a:latin typeface="Arial" panose="020B0604020202020204" pitchFamily="34" charset="0"/>
                        </a:rPr>
                        <a:t>okres bydliště</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fontAlgn="b"/>
                      <a:r>
                        <a:rPr lang="cs-CZ" sz="1600" b="0" i="0" u="none" strike="noStrike" dirty="0">
                          <a:solidFill>
                            <a:srgbClr val="000000"/>
                          </a:solidFill>
                          <a:effectLst/>
                          <a:latin typeface="Arial" panose="020B0604020202020204" pitchFamily="34" charset="0"/>
                        </a:rPr>
                        <a:t>Sídlo SŠ</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321623920"/>
                  </a:ext>
                </a:extLst>
              </a:tr>
              <a:tr h="910476">
                <a:tc vMerge="1">
                  <a:txBody>
                    <a:bodyPr/>
                    <a:lstStyle/>
                    <a:p>
                      <a:endParaRPr lang="cs-CZ"/>
                    </a:p>
                  </a:txBody>
                  <a:tcPr/>
                </a:tc>
                <a:tc>
                  <a:txBody>
                    <a:bodyPr/>
                    <a:lstStyle/>
                    <a:p>
                      <a:pPr algn="l" fontAlgn="b"/>
                      <a:r>
                        <a:rPr lang="cs-CZ" sz="1200" b="0" i="0" u="none" strike="noStrike" dirty="0">
                          <a:solidFill>
                            <a:srgbClr val="000000"/>
                          </a:solidFill>
                          <a:effectLst/>
                          <a:latin typeface="Arial" panose="020B0604020202020204" pitchFamily="34" charset="0"/>
                        </a:rPr>
                        <a:t>Domažlice</a:t>
                      </a:r>
                    </a:p>
                  </a:txBody>
                  <a:tcPr marL="9525" marR="9525" marT="95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cs-CZ" sz="1200" b="0" i="0" u="none" strike="noStrike" dirty="0">
                          <a:solidFill>
                            <a:srgbClr val="000000"/>
                          </a:solidFill>
                          <a:effectLst/>
                          <a:latin typeface="Arial" panose="020B0604020202020204" pitchFamily="34" charset="0"/>
                        </a:rPr>
                        <a:t>Klatovy</a:t>
                      </a:r>
                    </a:p>
                  </a:txBody>
                  <a:tcPr marL="9525" marR="9525" marT="9525" marB="0" vert="vert27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cs-CZ" sz="1200" b="0" i="0" u="none" strike="noStrike">
                          <a:solidFill>
                            <a:srgbClr val="000000"/>
                          </a:solidFill>
                          <a:effectLst/>
                          <a:latin typeface="Arial" panose="020B0604020202020204" pitchFamily="34" charset="0"/>
                        </a:rPr>
                        <a:t>Plzeň-jih</a:t>
                      </a:r>
                    </a:p>
                  </a:txBody>
                  <a:tcPr marL="9525" marR="9525" marT="9525" marB="0" vert="vert27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cs-CZ" sz="1200" b="0" i="0" u="none" strike="noStrike" dirty="0">
                          <a:solidFill>
                            <a:srgbClr val="000000"/>
                          </a:solidFill>
                          <a:effectLst/>
                          <a:latin typeface="Arial" panose="020B0604020202020204" pitchFamily="34" charset="0"/>
                        </a:rPr>
                        <a:t>Plzeň-město</a:t>
                      </a:r>
                    </a:p>
                  </a:txBody>
                  <a:tcPr marL="9525" marR="9525" marT="9525" marB="0" vert="vert27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cs-CZ" sz="1200" b="0" i="0" u="none" strike="noStrike" dirty="0">
                          <a:solidFill>
                            <a:srgbClr val="000000"/>
                          </a:solidFill>
                          <a:effectLst/>
                          <a:latin typeface="Arial" panose="020B0604020202020204" pitchFamily="34" charset="0"/>
                        </a:rPr>
                        <a:t>Plzeň-sever</a:t>
                      </a:r>
                    </a:p>
                  </a:txBody>
                  <a:tcPr marL="9525" marR="9525" marT="9525" marB="0" vert="vert27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cs-CZ" sz="1200" b="0" i="0" u="none" strike="noStrike" dirty="0">
                          <a:solidFill>
                            <a:srgbClr val="000000"/>
                          </a:solidFill>
                          <a:effectLst/>
                          <a:latin typeface="Arial" panose="020B0604020202020204" pitchFamily="34" charset="0"/>
                        </a:rPr>
                        <a:t>Rokycany</a:t>
                      </a:r>
                    </a:p>
                  </a:txBody>
                  <a:tcPr marL="9525" marR="9525" marT="9525" marB="0" vert="vert27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cs-CZ" sz="1200" b="0" i="0" u="none" strike="noStrike" dirty="0">
                          <a:solidFill>
                            <a:srgbClr val="000000"/>
                          </a:solidFill>
                          <a:effectLst/>
                          <a:latin typeface="Arial" panose="020B0604020202020204" pitchFamily="34" charset="0"/>
                        </a:rPr>
                        <a:t>Tachov</a:t>
                      </a:r>
                    </a:p>
                  </a:txBody>
                  <a:tcPr marL="9525" marR="9525" marT="9525" marB="0" vert="vert27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cs-CZ" sz="1200" b="0" i="0" u="none" strike="noStrike" dirty="0">
                          <a:solidFill>
                            <a:srgbClr val="000000"/>
                          </a:solidFill>
                          <a:effectLst/>
                          <a:latin typeface="Arial" panose="020B0604020202020204" pitchFamily="34" charset="0"/>
                        </a:rPr>
                        <a:t>Celkem</a:t>
                      </a:r>
                    </a:p>
                  </a:txBody>
                  <a:tcPr marL="9525" marR="9525" marT="9525" marB="0" vert="vert27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4968968"/>
                  </a:ext>
                </a:extLst>
              </a:tr>
              <a:tr h="234517">
                <a:tc>
                  <a:txBody>
                    <a:bodyPr/>
                    <a:lstStyle/>
                    <a:p>
                      <a:pPr algn="l" fontAlgn="b"/>
                      <a:r>
                        <a:rPr lang="cs-CZ" sz="1200" b="0" i="0" u="none" strike="noStrike">
                          <a:solidFill>
                            <a:srgbClr val="000000"/>
                          </a:solidFill>
                          <a:effectLst/>
                          <a:latin typeface="Arial" panose="020B0604020202020204" pitchFamily="34" charset="0"/>
                        </a:rPr>
                        <a:t>Domažlice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200" b="0" i="0" u="none" strike="noStrike">
                          <a:solidFill>
                            <a:srgbClr val="000000"/>
                          </a:solidFill>
                          <a:effectLst/>
                          <a:latin typeface="Arial" panose="020B0604020202020204" pitchFamily="34" charset="0"/>
                        </a:rPr>
                        <a:t>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8CCF9E"/>
                    </a:solidFill>
                  </a:tcPr>
                </a:tc>
                <a:tc>
                  <a:txBody>
                    <a:bodyPr/>
                    <a:lstStyle/>
                    <a:p>
                      <a:pPr algn="r" fontAlgn="b"/>
                      <a:r>
                        <a:rPr lang="cs-CZ" sz="1200" b="0" i="0" u="none" strike="noStrike">
                          <a:solidFill>
                            <a:srgbClr val="000000"/>
                          </a:solidFill>
                          <a:effectLst/>
                          <a:latin typeface="Arial" panose="020B0604020202020204" pitchFamily="34" charset="0"/>
                        </a:rPr>
                        <a:t>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EF7F3"/>
                    </a:solidFill>
                  </a:tcPr>
                </a:tc>
                <a:tc>
                  <a:txBody>
                    <a:bodyPr/>
                    <a:lstStyle/>
                    <a:p>
                      <a:pPr algn="r" fontAlgn="b"/>
                      <a:r>
                        <a:rPr lang="cs-CZ" sz="1200" b="0" i="0" u="none" strike="noStrike">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AFCFE"/>
                    </a:solidFill>
                  </a:tcPr>
                </a:tc>
                <a:tc>
                  <a:txBody>
                    <a:bodyPr/>
                    <a:lstStyle/>
                    <a:p>
                      <a:pPr algn="r" fontAlgn="b"/>
                      <a:r>
                        <a:rPr lang="cs-CZ" sz="1200" b="0" i="0" u="none" strike="noStrike">
                          <a:solidFill>
                            <a:srgbClr val="000000"/>
                          </a:solidFill>
                          <a:effectLst/>
                          <a:latin typeface="Arial" panose="020B0604020202020204" pitchFamily="34" charset="0"/>
                        </a:rPr>
                        <a:t>17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FF1E6"/>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BFCFE"/>
                    </a:solidFill>
                  </a:tcPr>
                </a:tc>
                <a:tc>
                  <a:txBody>
                    <a:bodyPr/>
                    <a:lstStyle/>
                    <a:p>
                      <a:pPr algn="r" fontAlgn="b"/>
                      <a:r>
                        <a:rPr lang="cs-CZ" sz="1200" b="0" i="0" u="none" strike="noStrike">
                          <a:solidFill>
                            <a:srgbClr val="000000"/>
                          </a:solidFill>
                          <a:effectLst/>
                          <a:latin typeface="Arial" panose="020B0604020202020204" pitchFamily="34" charset="0"/>
                        </a:rPr>
                        <a:t>95</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042669456"/>
                  </a:ext>
                </a:extLst>
              </a:tr>
              <a:tr h="234517">
                <a:tc>
                  <a:txBody>
                    <a:bodyPr/>
                    <a:lstStyle/>
                    <a:p>
                      <a:pPr algn="l" fontAlgn="b"/>
                      <a:r>
                        <a:rPr lang="cs-CZ" sz="1200" b="0" i="0" u="none" strike="noStrike">
                          <a:solidFill>
                            <a:srgbClr val="000000"/>
                          </a:solidFill>
                          <a:effectLst/>
                          <a:latin typeface="Arial" panose="020B0604020202020204" pitchFamily="34" charset="0"/>
                        </a:rPr>
                        <a:t>Klatovy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200" b="0" i="0" u="none" strike="noStrike">
                          <a:solidFill>
                            <a:srgbClr val="000000"/>
                          </a:solidFill>
                          <a:effectLst/>
                          <a:latin typeface="Arial" panose="020B060402020202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FBFB"/>
                    </a:solidFill>
                  </a:tcPr>
                </a:tc>
                <a:tc>
                  <a:txBody>
                    <a:bodyPr/>
                    <a:lstStyle/>
                    <a:p>
                      <a:pPr algn="r" fontAlgn="b"/>
                      <a:r>
                        <a:rPr lang="cs-CZ" sz="1200" b="0" i="0" u="none" strike="noStrike">
                          <a:solidFill>
                            <a:srgbClr val="000000"/>
                          </a:solidFill>
                          <a:effectLst/>
                          <a:latin typeface="Arial" panose="020B0604020202020204" pitchFamily="34" charset="0"/>
                        </a:rPr>
                        <a:t>50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7DAB6"/>
                    </a:solidFill>
                  </a:tcPr>
                </a:tc>
                <a:tc>
                  <a:txBody>
                    <a:bodyPr/>
                    <a:lstStyle/>
                    <a:p>
                      <a:pPr algn="r" fontAlgn="b"/>
                      <a:r>
                        <a:rPr lang="cs-CZ" sz="1200" b="0" i="0" u="none" strike="noStrike">
                          <a:solidFill>
                            <a:srgbClr val="000000"/>
                          </a:solidFill>
                          <a:effectLst/>
                          <a:latin typeface="Arial" panose="020B0604020202020204" pitchFamily="34" charset="0"/>
                        </a:rPr>
                        <a:t>20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FE2"/>
                    </a:solidFill>
                  </a:tcPr>
                </a:tc>
                <a:tc>
                  <a:txBody>
                    <a:bodyPr/>
                    <a:lstStyle/>
                    <a:p>
                      <a:pPr algn="r" fontAlgn="b"/>
                      <a:r>
                        <a:rPr lang="cs-CZ" sz="1200" b="0" i="0" u="none" strike="noStrike">
                          <a:solidFill>
                            <a:srgbClr val="000000"/>
                          </a:solidFill>
                          <a:effectLst/>
                          <a:latin typeface="Arial" panose="020B0604020202020204" pitchFamily="34" charset="0"/>
                        </a:rPr>
                        <a:t>13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7F4ED"/>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86</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28539486"/>
                  </a:ext>
                </a:extLst>
              </a:tr>
              <a:tr h="234517">
                <a:tc>
                  <a:txBody>
                    <a:bodyPr/>
                    <a:lstStyle/>
                    <a:p>
                      <a:pPr algn="l" fontAlgn="b"/>
                      <a:r>
                        <a:rPr lang="cs-CZ" sz="1200" b="0" i="0" u="none" strike="noStrike">
                          <a:solidFill>
                            <a:srgbClr val="000000"/>
                          </a:solidFill>
                          <a:effectLst/>
                          <a:latin typeface="Arial" panose="020B0604020202020204" pitchFamily="34" charset="0"/>
                        </a:rPr>
                        <a:t>Plzeň-jih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200" b="0" i="0" u="none" strike="noStrike">
                          <a:solidFill>
                            <a:srgbClr val="000000"/>
                          </a:solidFill>
                          <a:effectLst/>
                          <a:latin typeface="Arial" panose="020B060402020202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DF6F3"/>
                    </a:solidFill>
                  </a:tcPr>
                </a:tc>
                <a:tc>
                  <a:txBody>
                    <a:bodyPr/>
                    <a:lstStyle/>
                    <a:p>
                      <a:pPr algn="r" fontAlgn="b"/>
                      <a:r>
                        <a:rPr lang="cs-CZ" sz="1200" b="0" i="0" u="none" strike="noStrike">
                          <a:solidFill>
                            <a:srgbClr val="000000"/>
                          </a:solidFill>
                          <a:effectLst/>
                          <a:latin typeface="Arial" panose="020B0604020202020204" pitchFamily="34" charset="0"/>
                        </a:rPr>
                        <a:t>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3F9F7"/>
                    </a:solidFill>
                  </a:tcPr>
                </a:tc>
                <a:tc>
                  <a:txBody>
                    <a:bodyPr/>
                    <a:lstStyle/>
                    <a:p>
                      <a:pPr algn="r" fontAlgn="b"/>
                      <a:r>
                        <a:rPr lang="cs-CZ" sz="1200" b="0" i="0" u="none" strike="noStrike">
                          <a:solidFill>
                            <a:srgbClr val="000000"/>
                          </a:solidFill>
                          <a:effectLst/>
                          <a:latin typeface="Arial" panose="020B0604020202020204" pitchFamily="34" charset="0"/>
                        </a:rPr>
                        <a:t>11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9F5EF"/>
                    </a:solidFill>
                  </a:tcPr>
                </a:tc>
                <a:tc>
                  <a:txBody>
                    <a:bodyPr/>
                    <a:lstStyle/>
                    <a:p>
                      <a:pPr algn="r" fontAlgn="b"/>
                      <a:r>
                        <a:rPr lang="cs-CZ" sz="1200" b="0" i="0" u="none" strike="noStrike">
                          <a:solidFill>
                            <a:srgbClr val="000000"/>
                          </a:solidFill>
                          <a:effectLst/>
                          <a:latin typeface="Arial" panose="020B0604020202020204" pitchFamily="34" charset="0"/>
                        </a:rPr>
                        <a:t>65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8FD0A1"/>
                    </a:solidFill>
                  </a:tcPr>
                </a:tc>
                <a:tc>
                  <a:txBody>
                    <a:bodyPr/>
                    <a:lstStyle/>
                    <a:p>
                      <a:pPr algn="r" fontAlgn="b"/>
                      <a:r>
                        <a:rPr lang="cs-CZ" sz="1200" b="0" i="0" u="none" strike="noStrike">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CFE"/>
                    </a:solidFill>
                  </a:tcPr>
                </a:tc>
                <a:tc>
                  <a:txBody>
                    <a:bodyPr/>
                    <a:lstStyle/>
                    <a:p>
                      <a:pPr algn="r" fontAlgn="b"/>
                      <a:r>
                        <a:rPr lang="cs-CZ" sz="1200" b="0" i="0" u="none" strike="noStrike">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CFE"/>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93</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54036351"/>
                  </a:ext>
                </a:extLst>
              </a:tr>
              <a:tr h="234517">
                <a:tc>
                  <a:txBody>
                    <a:bodyPr/>
                    <a:lstStyle/>
                    <a:p>
                      <a:pPr algn="l" fontAlgn="b"/>
                      <a:r>
                        <a:rPr lang="cs-CZ" sz="1200" b="0" i="0" u="none" strike="noStrike">
                          <a:solidFill>
                            <a:srgbClr val="000000"/>
                          </a:solidFill>
                          <a:effectLst/>
                          <a:latin typeface="Arial" panose="020B0604020202020204" pitchFamily="34" charset="0"/>
                        </a:rPr>
                        <a:t>Plzeň-město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200" b="0" i="0" u="none" strike="noStrike">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CFE"/>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9FBFC"/>
                    </a:solidFill>
                  </a:tcPr>
                </a:tc>
                <a:tc>
                  <a:txBody>
                    <a:bodyPr/>
                    <a:lstStyle/>
                    <a:p>
                      <a:pPr algn="r" fontAlgn="b"/>
                      <a:r>
                        <a:rPr lang="cs-CZ" sz="1200" b="0" i="0" u="none" strike="noStrike">
                          <a:solidFill>
                            <a:srgbClr val="000000"/>
                          </a:solidFill>
                          <a:effectLst/>
                          <a:latin typeface="Arial" panose="020B0604020202020204" pitchFamily="34" charset="0"/>
                        </a:rPr>
                        <a:t>90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63BE7B"/>
                    </a:solidFill>
                  </a:tcPr>
                </a:tc>
                <a:tc>
                  <a:txBody>
                    <a:bodyPr/>
                    <a:lstStyle/>
                    <a:p>
                      <a:pPr algn="r" fontAlgn="b"/>
                      <a:r>
                        <a:rPr lang="cs-CZ" sz="1200" b="0" i="0" u="none" strike="noStrike">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CFE"/>
                    </a:solidFill>
                  </a:tcPr>
                </a:tc>
                <a:tc>
                  <a:txBody>
                    <a:bodyPr/>
                    <a:lstStyle/>
                    <a:p>
                      <a:pPr algn="r" fontAlgn="b"/>
                      <a:r>
                        <a:rPr lang="cs-CZ" sz="1200" b="0" i="0" u="none" strike="noStrike">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FCFE"/>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96</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508945979"/>
                  </a:ext>
                </a:extLst>
              </a:tr>
              <a:tr h="234517">
                <a:tc>
                  <a:txBody>
                    <a:bodyPr/>
                    <a:lstStyle/>
                    <a:p>
                      <a:pPr algn="l" fontAlgn="b"/>
                      <a:r>
                        <a:rPr lang="cs-CZ" sz="1200" b="0" i="0" u="none" strike="noStrike">
                          <a:solidFill>
                            <a:srgbClr val="000000"/>
                          </a:solidFill>
                          <a:effectLst/>
                          <a:latin typeface="Arial" panose="020B0604020202020204" pitchFamily="34" charset="0"/>
                        </a:rPr>
                        <a:t>Plzeň-sever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200" b="0" i="0" u="none" strike="noStrike">
                          <a:solidFill>
                            <a:srgbClr val="000000"/>
                          </a:solidFill>
                          <a:effectLst/>
                          <a:latin typeface="Arial" panose="020B060402020202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8FBFC"/>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75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7DC992"/>
                    </a:solidFill>
                  </a:tcPr>
                </a:tc>
                <a:tc>
                  <a:txBody>
                    <a:bodyPr/>
                    <a:lstStyle/>
                    <a:p>
                      <a:pPr algn="r" fontAlgn="b"/>
                      <a:r>
                        <a:rPr lang="cs-CZ" sz="1200" b="0" i="0" u="none" strike="noStrike">
                          <a:solidFill>
                            <a:srgbClr val="000000"/>
                          </a:solidFill>
                          <a:effectLst/>
                          <a:latin typeface="Arial" panose="020B0604020202020204" pitchFamily="34" charset="0"/>
                        </a:rPr>
                        <a:t>15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4F2EA"/>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AFCFE"/>
                    </a:solidFill>
                  </a:tcPr>
                </a:tc>
                <a:tc>
                  <a:txBody>
                    <a:bodyPr/>
                    <a:lstStyle/>
                    <a:p>
                      <a:pPr algn="r" fontAlgn="b"/>
                      <a:r>
                        <a:rPr lang="cs-CZ" sz="1200" b="0" i="0" u="none" strike="noStrike">
                          <a:solidFill>
                            <a:srgbClr val="000000"/>
                          </a:solidFill>
                          <a:effectLst/>
                          <a:latin typeface="Arial" panose="020B0604020202020204" pitchFamily="34" charset="0"/>
                        </a:rPr>
                        <a:t>95</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109363558"/>
                  </a:ext>
                </a:extLst>
              </a:tr>
              <a:tr h="234517">
                <a:tc>
                  <a:txBody>
                    <a:bodyPr/>
                    <a:lstStyle/>
                    <a:p>
                      <a:pPr algn="l" fontAlgn="b"/>
                      <a:r>
                        <a:rPr lang="cs-CZ" sz="1200" b="0" i="0" u="none" strike="noStrike">
                          <a:solidFill>
                            <a:srgbClr val="000000"/>
                          </a:solidFill>
                          <a:effectLst/>
                          <a:latin typeface="Arial" panose="020B0604020202020204" pitchFamily="34" charset="0"/>
                        </a:rPr>
                        <a:t>Rokycany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cs-CZ" sz="1200" b="0" i="0" u="none" strike="noStrike">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42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E0C3"/>
                    </a:solidFill>
                  </a:tcPr>
                </a:tc>
                <a:tc>
                  <a:txBody>
                    <a:bodyPr/>
                    <a:lstStyle/>
                    <a:p>
                      <a:pPr algn="r" fontAlgn="b"/>
                      <a:r>
                        <a:rPr lang="cs-CZ" sz="1200" b="0" i="0" u="none" strike="noStrike">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BFCFE"/>
                    </a:solidFill>
                  </a:tcPr>
                </a:tc>
                <a:tc>
                  <a:txBody>
                    <a:bodyPr/>
                    <a:lstStyle/>
                    <a:p>
                      <a:pPr algn="r" fontAlgn="b"/>
                      <a:r>
                        <a:rPr lang="cs-CZ" sz="1200" b="0" i="0" u="none" strike="noStrike">
                          <a:solidFill>
                            <a:srgbClr val="000000"/>
                          </a:solidFill>
                          <a:effectLst/>
                          <a:latin typeface="Arial" panose="020B0604020202020204" pitchFamily="34" charset="0"/>
                        </a:rPr>
                        <a:t>43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4DFC1"/>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87</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42221496"/>
                  </a:ext>
                </a:extLst>
              </a:tr>
              <a:tr h="234517">
                <a:tc>
                  <a:txBody>
                    <a:bodyPr/>
                    <a:lstStyle/>
                    <a:p>
                      <a:pPr algn="l" fontAlgn="b"/>
                      <a:r>
                        <a:rPr lang="cs-CZ" sz="1200" b="0" i="0" u="none" strike="noStrike">
                          <a:solidFill>
                            <a:srgbClr val="000000"/>
                          </a:solidFill>
                          <a:effectLst/>
                          <a:latin typeface="Arial" panose="020B0604020202020204" pitchFamily="34" charset="0"/>
                        </a:rPr>
                        <a:t>Tachov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200" b="0" i="0" u="none" strike="noStrike">
                          <a:solidFill>
                            <a:srgbClr val="000000"/>
                          </a:solidFill>
                          <a:effectLst/>
                          <a:latin typeface="Arial" panose="020B060402020202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6FAFA"/>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26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1EBDA"/>
                    </a:solidFill>
                  </a:tcPr>
                </a:tc>
                <a:tc>
                  <a:txBody>
                    <a:bodyPr/>
                    <a:lstStyle/>
                    <a:p>
                      <a:pPr algn="r" fontAlgn="b"/>
                      <a:r>
                        <a:rPr lang="cs-CZ" sz="1200" b="0" i="0" u="none" strike="noStrike">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BFCFE"/>
                    </a:solidFill>
                  </a:tcPr>
                </a:tc>
                <a:tc>
                  <a:txBody>
                    <a:bodyPr/>
                    <a:lstStyle/>
                    <a:p>
                      <a:pPr algn="r" fontAlgn="b"/>
                      <a:r>
                        <a:rPr lang="cs-CZ" sz="12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r" fontAlgn="b"/>
                      <a:r>
                        <a:rPr lang="cs-CZ" sz="1200" b="0" i="0" u="none" strike="noStrike">
                          <a:solidFill>
                            <a:srgbClr val="000000"/>
                          </a:solidFill>
                          <a:effectLst/>
                          <a:latin typeface="Arial" panose="020B0604020202020204" pitchFamily="34" charset="0"/>
                        </a:rPr>
                        <a:t>56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ED6AE"/>
                    </a:solidFill>
                  </a:tcPr>
                </a:tc>
                <a:tc>
                  <a:txBody>
                    <a:bodyPr/>
                    <a:lstStyle/>
                    <a:p>
                      <a:pPr algn="r" fontAlgn="b"/>
                      <a:r>
                        <a:rPr lang="cs-CZ" sz="1200" b="0" i="0" u="none" strike="noStrike">
                          <a:solidFill>
                            <a:srgbClr val="000000"/>
                          </a:solidFill>
                          <a:effectLst/>
                          <a:latin typeface="Arial" panose="020B0604020202020204" pitchFamily="34" charset="0"/>
                        </a:rPr>
                        <a:t>86</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8830816"/>
                  </a:ext>
                </a:extLst>
              </a:tr>
              <a:tr h="248312">
                <a:tc>
                  <a:txBody>
                    <a:bodyPr/>
                    <a:lstStyle/>
                    <a:p>
                      <a:pPr algn="l" fontAlgn="b"/>
                      <a:r>
                        <a:rPr lang="cs-CZ" sz="1200" b="0" i="0" u="none" strike="noStrike">
                          <a:solidFill>
                            <a:srgbClr val="000000"/>
                          </a:solidFill>
                          <a:effectLst/>
                          <a:latin typeface="Arial" panose="020B0604020202020204" pitchFamily="34" charset="0"/>
                        </a:rPr>
                        <a:t>Celkem SŠ</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200" b="0" i="0" u="none" strike="noStrike">
                          <a:solidFill>
                            <a:srgbClr val="000000"/>
                          </a:solidFill>
                          <a:effectLst/>
                          <a:latin typeface="Arial" panose="020B060402020202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200" b="0" i="0" u="none" strike="noStrike">
                          <a:solidFill>
                            <a:srgbClr val="000000"/>
                          </a:solidFill>
                          <a:effectLst/>
                          <a:latin typeface="Arial" panose="020B0604020202020204" pitchFamily="34" charset="0"/>
                        </a:rPr>
                        <a:t>10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200" b="0" i="0" u="none" strike="noStrike">
                          <a:solidFill>
                            <a:srgbClr val="000000"/>
                          </a:solidFill>
                          <a:effectLst/>
                          <a:latin typeface="Arial" panose="020B0604020202020204" pitchFamily="34" charset="0"/>
                        </a:rPr>
                        <a:t>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200" b="0" i="0" u="none" strike="noStrike">
                          <a:solidFill>
                            <a:srgbClr val="000000"/>
                          </a:solidFill>
                          <a:effectLst/>
                          <a:latin typeface="Arial" panose="020B0604020202020204" pitchFamily="34" charset="0"/>
                        </a:rPr>
                        <a:t>56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200" b="0" i="0" u="none" strike="noStrike">
                          <a:solidFill>
                            <a:srgbClr val="000000"/>
                          </a:solidFill>
                          <a:effectLst/>
                          <a:latin typeface="Arial" panose="020B0604020202020204" pitchFamily="34" charset="0"/>
                        </a:rPr>
                        <a:t>3</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200" b="0" i="0" u="none" strike="noStrike">
                          <a:solidFill>
                            <a:srgbClr val="000000"/>
                          </a:solidFill>
                          <a:effectLst/>
                          <a:latin typeface="Arial" panose="020B0604020202020204" pitchFamily="34" charset="0"/>
                        </a:rPr>
                        <a:t>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200" b="0" i="0" u="none" strike="noStrike">
                          <a:solidFill>
                            <a:srgbClr val="000000"/>
                          </a:solidFill>
                          <a:effectLst/>
                          <a:latin typeface="Arial" panose="020B0604020202020204" pitchFamily="34" charset="0"/>
                        </a:rPr>
                        <a:t>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200" b="0" i="0" u="none" strike="noStrike">
                          <a:solidFill>
                            <a:srgbClr val="000000"/>
                          </a:solidFill>
                          <a:effectLst/>
                          <a:latin typeface="Arial" panose="020B0604020202020204" pitchFamily="34" charset="0"/>
                        </a:rPr>
                        <a:t>92</a:t>
                      </a:r>
                    </a:p>
                  </a:txBody>
                  <a:tcPr marL="9525" marR="9525" marT="9525"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9347358"/>
                  </a:ext>
                </a:extLst>
              </a:tr>
              <a:tr h="234517">
                <a:tc gridSpan="9">
                  <a:txBody>
                    <a:bodyPr/>
                    <a:lstStyle/>
                    <a:p>
                      <a:pPr algn="l" fontAlgn="t"/>
                      <a:r>
                        <a:rPr lang="cs-CZ" sz="1200" b="0" i="0" u="none" strike="noStrike" dirty="0">
                          <a:solidFill>
                            <a:srgbClr val="000000"/>
                          </a:solidFill>
                          <a:effectLst/>
                          <a:latin typeface="Arial" panose="020B0604020202020204" pitchFamily="34" charset="0"/>
                        </a:rPr>
                        <a:t>Zdroj dat: OŠMS KÚ Plzeňského kraje</a:t>
                      </a:r>
                    </a:p>
                  </a:txBody>
                  <a:tcPr marL="9525" marR="9525" marT="9525"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948785267"/>
                  </a:ext>
                </a:extLst>
              </a:tr>
            </a:tbl>
          </a:graphicData>
        </a:graphic>
      </p:graphicFrame>
      <p:sp>
        <p:nvSpPr>
          <p:cNvPr id="6" name="Nadpis 1">
            <a:extLst>
              <a:ext uri="{FF2B5EF4-FFF2-40B4-BE49-F238E27FC236}">
                <a16:creationId xmlns:a16="http://schemas.microsoft.com/office/drawing/2014/main" id="{F9C26F04-DCD6-43C9-941F-B27E9BFBA01A}"/>
              </a:ext>
            </a:extLst>
          </p:cNvPr>
          <p:cNvSpPr txBox="1">
            <a:spLocks/>
          </p:cNvSpPr>
          <p:nvPr/>
        </p:nvSpPr>
        <p:spPr>
          <a:xfrm>
            <a:off x="859028" y="143235"/>
            <a:ext cx="8913231" cy="923051"/>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47675" indent="-447675"/>
            <a:r>
              <a:rPr lang="cs-CZ" sz="3400" b="1" dirty="0">
                <a:solidFill>
                  <a:srgbClr val="9CC016"/>
                </a:solidFill>
                <a:latin typeface="Arial" panose="020B0604020202020204" pitchFamily="34" charset="0"/>
                <a:cs typeface="Arial" panose="020B0604020202020204" pitchFamily="34" charset="0"/>
              </a:rPr>
              <a:t>Spád středních škol</a:t>
            </a:r>
            <a:endParaRPr lang="pt-BR" sz="3400" b="1" dirty="0">
              <a:solidFill>
                <a:srgbClr val="9CC01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7637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C239230C-8A25-44B7-8799-E39BF2EC3B71}"/>
              </a:ext>
            </a:extLst>
          </p:cNvPr>
          <p:cNvSpPr txBox="1"/>
          <p:nvPr/>
        </p:nvSpPr>
        <p:spPr>
          <a:xfrm>
            <a:off x="4593345" y="830094"/>
            <a:ext cx="5798429" cy="1323439"/>
          </a:xfrm>
          <a:prstGeom prst="rect">
            <a:avLst/>
          </a:prstGeom>
          <a:noFill/>
        </p:spPr>
        <p:txBody>
          <a:bodyPr wrap="square">
            <a:spAutoFit/>
          </a:bodyPr>
          <a:lstStyle/>
          <a:p>
            <a:r>
              <a:rPr lang="cs-CZ" sz="4000" b="1" dirty="0">
                <a:solidFill>
                  <a:srgbClr val="9CC016"/>
                </a:solidFill>
                <a:latin typeface="Arial" panose="020B0604020202020204" pitchFamily="34" charset="0"/>
                <a:cs typeface="Arial" panose="020B0604020202020204" pitchFamily="34" charset="0"/>
              </a:rPr>
              <a:t>Děkuji za pozornost 	</a:t>
            </a:r>
          </a:p>
          <a:p>
            <a:endParaRPr lang="cs-CZ" sz="4000" b="1" dirty="0">
              <a:solidFill>
                <a:srgbClr val="9CC016"/>
              </a:solidFill>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FDFD4F25-5C75-4CDF-8505-0C57C80C3A70}"/>
              </a:ext>
            </a:extLst>
          </p:cNvPr>
          <p:cNvPicPr>
            <a:picLocks noChangeAspect="1"/>
          </p:cNvPicPr>
          <p:nvPr/>
        </p:nvPicPr>
        <p:blipFill>
          <a:blip r:embed="rId2"/>
          <a:stretch>
            <a:fillRect/>
          </a:stretch>
        </p:blipFill>
        <p:spPr>
          <a:xfrm rot="5400000">
            <a:off x="8701612" y="3376612"/>
            <a:ext cx="6876000" cy="104776"/>
          </a:xfrm>
          <a:prstGeom prst="rect">
            <a:avLst/>
          </a:prstGeom>
        </p:spPr>
      </p:pic>
      <p:grpSp>
        <p:nvGrpSpPr>
          <p:cNvPr id="13" name="Skupina 12">
            <a:extLst>
              <a:ext uri="{FF2B5EF4-FFF2-40B4-BE49-F238E27FC236}">
                <a16:creationId xmlns:a16="http://schemas.microsoft.com/office/drawing/2014/main" id="{4D973CF1-439C-409D-82EC-AA50506206D8}"/>
              </a:ext>
            </a:extLst>
          </p:cNvPr>
          <p:cNvGrpSpPr/>
          <p:nvPr/>
        </p:nvGrpSpPr>
        <p:grpSpPr>
          <a:xfrm>
            <a:off x="4736221" y="2384715"/>
            <a:ext cx="8840172" cy="2017830"/>
            <a:chOff x="538255" y="3142683"/>
            <a:chExt cx="8840172" cy="2017830"/>
          </a:xfrm>
        </p:grpSpPr>
        <p:sp>
          <p:nvSpPr>
            <p:cNvPr id="4" name="TextovéPole 3">
              <a:extLst>
                <a:ext uri="{FF2B5EF4-FFF2-40B4-BE49-F238E27FC236}">
                  <a16:creationId xmlns:a16="http://schemas.microsoft.com/office/drawing/2014/main" id="{0135673C-F3B2-44EF-A5AF-C300B2237326}"/>
                </a:ext>
              </a:extLst>
            </p:cNvPr>
            <p:cNvSpPr txBox="1"/>
            <p:nvPr/>
          </p:nvSpPr>
          <p:spPr>
            <a:xfrm>
              <a:off x="1662652" y="4052517"/>
              <a:ext cx="7715775" cy="1107996"/>
            </a:xfrm>
            <a:prstGeom prst="rect">
              <a:avLst/>
            </a:prstGeom>
            <a:noFill/>
          </p:spPr>
          <p:txBody>
            <a:bodyPr wrap="square">
              <a:spAutoFit/>
            </a:bodyPr>
            <a:lstStyle/>
            <a:p>
              <a:r>
                <a:rPr lang="cs-CZ" sz="2400" b="1" dirty="0">
                  <a:latin typeface="Arial" panose="020B0604020202020204" pitchFamily="34" charset="0"/>
                  <a:cs typeface="Arial" panose="020B0604020202020204" pitchFamily="34" charset="0"/>
                </a:rPr>
                <a:t>Martina Robotková</a:t>
              </a:r>
            </a:p>
            <a:p>
              <a:endParaRPr lang="cs-CZ" dirty="0">
                <a:latin typeface="Arial" panose="020B0604020202020204" pitchFamily="34" charset="0"/>
                <a:cs typeface="Arial" panose="020B0604020202020204" pitchFamily="34" charset="0"/>
              </a:endParaRPr>
            </a:p>
            <a:p>
              <a:endParaRPr lang="cs-CZ" sz="2400" b="1"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D5A79CD9-C381-454C-B022-CAA4AD8C94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255" y="3142683"/>
              <a:ext cx="983496" cy="640304"/>
            </a:xfrm>
            <a:prstGeom prst="rect">
              <a:avLst/>
            </a:prstGeom>
          </p:spPr>
        </p:pic>
        <p:sp>
          <p:nvSpPr>
            <p:cNvPr id="9" name="object 10">
              <a:extLst>
                <a:ext uri="{FF2B5EF4-FFF2-40B4-BE49-F238E27FC236}">
                  <a16:creationId xmlns:a16="http://schemas.microsoft.com/office/drawing/2014/main" id="{26CC4F8C-AF0F-459C-B819-CF4CED6F5968}"/>
                </a:ext>
              </a:extLst>
            </p:cNvPr>
            <p:cNvSpPr txBox="1"/>
            <p:nvPr/>
          </p:nvSpPr>
          <p:spPr>
            <a:xfrm>
              <a:off x="1830337" y="4596464"/>
              <a:ext cx="7208520" cy="293670"/>
            </a:xfrm>
            <a:prstGeom prst="rect">
              <a:avLst/>
            </a:prstGeom>
          </p:spPr>
          <p:txBody>
            <a:bodyPr vert="horz" wrap="square" lIns="0" tIns="16510" rIns="0" bIns="0" rtlCol="0">
              <a:spAutoFit/>
            </a:bodyPr>
            <a:lstStyle/>
            <a:p>
              <a:pPr marL="12700">
                <a:lnSpc>
                  <a:spcPct val="100000"/>
                </a:lnSpc>
                <a:spcBef>
                  <a:spcPts val="535"/>
                </a:spcBef>
              </a:pPr>
              <a:r>
                <a:rPr lang="cs-CZ" b="0" spc="15" dirty="0" err="1">
                  <a:solidFill>
                    <a:srgbClr val="0563C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robotkova</a:t>
              </a:r>
              <a:r>
                <a:rPr b="0" spc="15" dirty="0">
                  <a:solidFill>
                    <a:srgbClr val="0563C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@rra-pk.</a:t>
              </a:r>
              <a:r>
                <a:rPr b="0" spc="15" dirty="0">
                  <a:solidFill>
                    <a:srgbClr val="074EA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cz</a:t>
              </a:r>
              <a:endParaRPr dirty="0">
                <a:solidFill>
                  <a:srgbClr val="074EA4"/>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8699CF63-29AC-49D8-A90C-2B941526DCC7}"/>
                </a:ext>
              </a:extLst>
            </p:cNvPr>
            <p:cNvSpPr txBox="1"/>
            <p:nvPr/>
          </p:nvSpPr>
          <p:spPr>
            <a:xfrm>
              <a:off x="1662652" y="3142683"/>
              <a:ext cx="6509797" cy="707886"/>
            </a:xfrm>
            <a:prstGeom prst="rect">
              <a:avLst/>
            </a:prstGeom>
            <a:noFill/>
          </p:spPr>
          <p:txBody>
            <a:bodyPr wrap="square">
              <a:spAutoFit/>
            </a:bodyPr>
            <a:lstStyle/>
            <a:p>
              <a:r>
                <a:rPr lang="cs-CZ" sz="2000" b="1" dirty="0">
                  <a:latin typeface="Arial" panose="020B0604020202020204" pitchFamily="34" charset="0"/>
                  <a:cs typeface="Arial" panose="020B0604020202020204" pitchFamily="34" charset="0"/>
                </a:rPr>
                <a:t>Regionální rozvojová agentura </a:t>
              </a:r>
            </a:p>
            <a:p>
              <a:r>
                <a:rPr lang="cs-CZ" sz="2000" b="1" dirty="0">
                  <a:latin typeface="Arial" panose="020B0604020202020204" pitchFamily="34" charset="0"/>
                  <a:cs typeface="Arial" panose="020B0604020202020204" pitchFamily="34" charset="0"/>
                </a:rPr>
                <a:t>Plzeňského kraje </a:t>
              </a:r>
              <a:r>
                <a:rPr lang="cs-CZ" sz="2000" b="1" dirty="0" err="1">
                  <a:latin typeface="Arial" panose="020B0604020202020204" pitchFamily="34" charset="0"/>
                  <a:cs typeface="Arial" panose="020B0604020202020204" pitchFamily="34" charset="0"/>
                </a:rPr>
                <a:t>o.p.s</a:t>
              </a:r>
              <a:endParaRPr lang="cs-CZ" sz="2000" b="1" dirty="0"/>
            </a:p>
          </p:txBody>
        </p:sp>
      </p:grpSp>
      <p:pic>
        <p:nvPicPr>
          <p:cNvPr id="12" name="Obrázek 11">
            <a:extLst>
              <a:ext uri="{FF2B5EF4-FFF2-40B4-BE49-F238E27FC236}">
                <a16:creationId xmlns:a16="http://schemas.microsoft.com/office/drawing/2014/main" id="{5D54F8A0-BB7D-4860-857C-5CE6AB450072}"/>
              </a:ext>
            </a:extLst>
          </p:cNvPr>
          <p:cNvPicPr>
            <a:picLocks noChangeAspect="1"/>
          </p:cNvPicPr>
          <p:nvPr/>
        </p:nvPicPr>
        <p:blipFill>
          <a:blip r:embed="rId5"/>
          <a:stretch>
            <a:fillRect/>
          </a:stretch>
        </p:blipFill>
        <p:spPr>
          <a:xfrm>
            <a:off x="0" y="-46588"/>
            <a:ext cx="3308166" cy="6913588"/>
          </a:xfrm>
          <a:prstGeom prst="rect">
            <a:avLst/>
          </a:prstGeom>
        </p:spPr>
      </p:pic>
    </p:spTree>
    <p:extLst>
      <p:ext uri="{BB962C8B-B14F-4D97-AF65-F5344CB8AC3E}">
        <p14:creationId xmlns:p14="http://schemas.microsoft.com/office/powerpoint/2010/main" val="252637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4674981" y="-594"/>
            <a:ext cx="7517019" cy="6858594"/>
          </a:xfrm>
          <a:prstGeom prst="rect">
            <a:avLst/>
          </a:prstGeom>
        </p:spPr>
      </p:pic>
      <p:sp>
        <p:nvSpPr>
          <p:cNvPr id="2" name="Nadpis 1"/>
          <p:cNvSpPr txBox="1">
            <a:spLocks noGrp="1"/>
          </p:cNvSpPr>
          <p:nvPr>
            <p:ph type="title"/>
          </p:nvPr>
        </p:nvSpPr>
        <p:spPr>
          <a:xfrm>
            <a:off x="1981200" y="274640"/>
            <a:ext cx="8229600" cy="960440"/>
          </a:xfrm>
        </p:spPr>
        <p:txBody>
          <a:bodyPr>
            <a:normAutofit/>
          </a:bodyPr>
          <a:lstStyle/>
          <a:p>
            <a:pPr lvl="0" algn="ctr"/>
            <a:r>
              <a:rPr lang="cs-CZ" sz="3200" b="1" dirty="0" smtClean="0">
                <a:latin typeface="Arial" pitchFamily="34"/>
                <a:cs typeface="Arial" pitchFamily="34"/>
              </a:rPr>
              <a:t>Dodatek č. 4 ke Statutu PS vzdělávání</a:t>
            </a:r>
            <a:endParaRPr lang="cs-CZ" sz="3200" b="1" dirty="0">
              <a:latin typeface="Arial" pitchFamily="34"/>
              <a:cs typeface="Arial" pitchFamily="34"/>
            </a:endParaRPr>
          </a:p>
        </p:txBody>
      </p:sp>
      <p:sp>
        <p:nvSpPr>
          <p:cNvPr id="3" name="Zástupný symbol pro obsah 2"/>
          <p:cNvSpPr txBox="1">
            <a:spLocks noGrp="1"/>
          </p:cNvSpPr>
          <p:nvPr>
            <p:ph idx="1"/>
          </p:nvPr>
        </p:nvSpPr>
        <p:spPr>
          <a:xfrm>
            <a:off x="480922" y="1464100"/>
            <a:ext cx="11230155" cy="4841809"/>
          </a:xfrm>
        </p:spPr>
        <p:txBody>
          <a:bodyPr>
            <a:normAutofit/>
          </a:bodyPr>
          <a:lstStyle/>
          <a:p>
            <a:r>
              <a:rPr lang="cs-CZ" sz="2600" dirty="0" smtClean="0">
                <a:latin typeface="Arial" panose="020B0604020202020204" pitchFamily="34" charset="0"/>
                <a:cs typeface="Arial" panose="020B0604020202020204" pitchFamily="34" charset="0"/>
              </a:rPr>
              <a:t>Článek </a:t>
            </a:r>
            <a:r>
              <a:rPr lang="cs-CZ" sz="2600" dirty="0">
                <a:latin typeface="Arial" panose="020B0604020202020204" pitchFamily="34" charset="0"/>
                <a:cs typeface="Arial" panose="020B0604020202020204" pitchFamily="34" charset="0"/>
              </a:rPr>
              <a:t>3 odstavec 1 Statutu se mění následujícím způsobem: </a:t>
            </a:r>
            <a:endParaRPr lang="cs-CZ" sz="2600" dirty="0" smtClean="0">
              <a:latin typeface="Arial" panose="020B0604020202020204" pitchFamily="34" charset="0"/>
              <a:cs typeface="Arial" panose="020B0604020202020204" pitchFamily="34" charset="0"/>
            </a:endParaRPr>
          </a:p>
          <a:p>
            <a:pPr marL="0" indent="0">
              <a:buNone/>
            </a:pPr>
            <a:r>
              <a:rPr lang="cs-CZ" sz="2600" dirty="0" smtClean="0">
                <a:latin typeface="Arial" panose="020B0604020202020204" pitchFamily="34" charset="0"/>
                <a:cs typeface="Arial" panose="020B0604020202020204" pitchFamily="34" charset="0"/>
              </a:rPr>
              <a:t>Předsedou </a:t>
            </a:r>
            <a:r>
              <a:rPr lang="cs-CZ" sz="2600" dirty="0">
                <a:latin typeface="Arial" panose="020B0604020202020204" pitchFamily="34" charset="0"/>
                <a:cs typeface="Arial" panose="020B0604020202020204" pitchFamily="34" charset="0"/>
              </a:rPr>
              <a:t>PS Vzdělávání je člen rady pro oblast školství a sportu</a:t>
            </a:r>
            <a:r>
              <a:rPr lang="cs-CZ" sz="2600" dirty="0" smtClean="0">
                <a:latin typeface="Arial" panose="020B0604020202020204" pitchFamily="34" charset="0"/>
                <a:cs typeface="Arial" panose="020B0604020202020204" pitchFamily="34" charset="0"/>
              </a:rPr>
              <a:t>.</a:t>
            </a:r>
          </a:p>
          <a:p>
            <a:pPr marL="0" indent="0">
              <a:buNone/>
            </a:pPr>
            <a:endParaRPr lang="cs-CZ" sz="2600" dirty="0">
              <a:latin typeface="Arial" panose="020B0604020202020204" pitchFamily="34" charset="0"/>
              <a:cs typeface="Arial" panose="020B0604020202020204" pitchFamily="34" charset="0"/>
            </a:endParaRPr>
          </a:p>
          <a:p>
            <a:r>
              <a:rPr lang="cs-CZ" sz="2600" dirty="0">
                <a:latin typeface="Arial" panose="020B0604020202020204" pitchFamily="34" charset="0"/>
                <a:cs typeface="Arial" panose="020B0604020202020204" pitchFamily="34" charset="0"/>
              </a:rPr>
              <a:t>Nově budou členy PS vzdělávání zástupce Národního pedagogického </a:t>
            </a:r>
            <a:r>
              <a:rPr lang="cs-CZ" sz="2600" dirty="0" smtClean="0">
                <a:latin typeface="Arial" panose="020B0604020202020204" pitchFamily="34" charset="0"/>
                <a:cs typeface="Arial" panose="020B0604020202020204" pitchFamily="34" charset="0"/>
              </a:rPr>
              <a:t>institutu </a:t>
            </a:r>
            <a:r>
              <a:rPr lang="cs-CZ" sz="2600" dirty="0">
                <a:latin typeface="Arial" panose="020B0604020202020204" pitchFamily="34" charset="0"/>
                <a:cs typeface="Arial" panose="020B0604020202020204" pitchFamily="34" charset="0"/>
              </a:rPr>
              <a:t>ČR, zástupce Metodické podpory akčního plánování a uvolněné místo bude doplněno o zástupce Krajského centra vzdělávání a Jazykové školy s právem státní jazykové zkoušky, Plzeň, sady 5. května 42, jež projevilo o členství v PS Vzdělávání zájem.</a:t>
            </a:r>
          </a:p>
          <a:p>
            <a:pPr marL="0" indent="0">
              <a:buNone/>
            </a:pPr>
            <a:endParaRPr lang="cs-CZ" dirty="0"/>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4221266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4674981" y="0"/>
            <a:ext cx="7517019" cy="6858594"/>
          </a:xfrm>
          <a:prstGeom prst="rect">
            <a:avLst/>
          </a:prstGeom>
        </p:spPr>
      </p:pic>
      <p:sp>
        <p:nvSpPr>
          <p:cNvPr id="2" name="Nadpis 1"/>
          <p:cNvSpPr txBox="1">
            <a:spLocks noGrp="1"/>
          </p:cNvSpPr>
          <p:nvPr>
            <p:ph type="title"/>
          </p:nvPr>
        </p:nvSpPr>
        <p:spPr>
          <a:xfrm>
            <a:off x="1026543" y="274640"/>
            <a:ext cx="9184257" cy="960440"/>
          </a:xfrm>
        </p:spPr>
        <p:txBody>
          <a:bodyPr>
            <a:normAutofit/>
          </a:bodyPr>
          <a:lstStyle/>
          <a:p>
            <a:pPr lvl="0" algn="ctr"/>
            <a:r>
              <a:rPr lang="cs-CZ" sz="3200" b="1" dirty="0">
                <a:latin typeface="Arial" pitchFamily="34"/>
                <a:cs typeface="Arial" pitchFamily="34"/>
              </a:rPr>
              <a:t>Představení analýzy potřeb pro potřeby KAP</a:t>
            </a:r>
          </a:p>
        </p:txBody>
      </p:sp>
      <p:sp>
        <p:nvSpPr>
          <p:cNvPr id="3" name="Zástupný symbol pro obsah 2"/>
          <p:cNvSpPr txBox="1">
            <a:spLocks noGrp="1"/>
          </p:cNvSpPr>
          <p:nvPr>
            <p:ph idx="1"/>
          </p:nvPr>
        </p:nvSpPr>
        <p:spPr>
          <a:xfrm>
            <a:off x="480922" y="1464100"/>
            <a:ext cx="11230155" cy="4841809"/>
          </a:xfrm>
        </p:spPr>
        <p:txBody>
          <a:bodyPr>
            <a:normAutofit/>
          </a:bodyPr>
          <a:lstStyle/>
          <a:p>
            <a:pPr marL="0" indent="0">
              <a:buNone/>
            </a:pPr>
            <a:endParaRPr lang="cs-CZ" sz="2000" b="1" dirty="0" smtClean="0"/>
          </a:p>
          <a:p>
            <a:pPr marL="0" indent="0">
              <a:buNone/>
            </a:pPr>
            <a:r>
              <a:rPr lang="cs-CZ" sz="2000" b="1" dirty="0" smtClean="0">
                <a:latin typeface="Arial" panose="020B0604020202020204" pitchFamily="34" charset="0"/>
                <a:cs typeface="Arial" panose="020B0604020202020204" pitchFamily="34" charset="0"/>
              </a:rPr>
              <a:t>Číslo </a:t>
            </a:r>
            <a:r>
              <a:rPr lang="cs-CZ" sz="2000" b="1" dirty="0">
                <a:latin typeface="Arial" panose="020B0604020202020204" pitchFamily="34" charset="0"/>
                <a:cs typeface="Arial" panose="020B0604020202020204" pitchFamily="34" charset="0"/>
              </a:rPr>
              <a:t>stanoviska </a:t>
            </a:r>
            <a:r>
              <a:rPr lang="cs-CZ" sz="2000" b="1" dirty="0" smtClean="0">
                <a:latin typeface="Arial" panose="020B0604020202020204" pitchFamily="34" charset="0"/>
                <a:cs typeface="Arial" panose="020B0604020202020204" pitchFamily="34" charset="0"/>
              </a:rPr>
              <a:t>05/18</a:t>
            </a:r>
          </a:p>
          <a:p>
            <a:pPr marL="0" indent="0">
              <a:buNone/>
            </a:pPr>
            <a:endParaRPr lang="cs-CZ" sz="2000" dirty="0">
              <a:latin typeface="Arial" panose="020B0604020202020204" pitchFamily="34" charset="0"/>
              <a:cs typeface="Arial" panose="020B0604020202020204" pitchFamily="34" charset="0"/>
            </a:endParaRPr>
          </a:p>
          <a:p>
            <a:pPr marL="0" indent="0">
              <a:buNone/>
            </a:pPr>
            <a:r>
              <a:rPr lang="cs-CZ" sz="2000" b="1" dirty="0">
                <a:latin typeface="Arial" panose="020B0604020202020204" pitchFamily="34" charset="0"/>
                <a:cs typeface="Arial" panose="020B0604020202020204" pitchFamily="34" charset="0"/>
              </a:rPr>
              <a:t>PS Vzdělávání pro území Plzeňského kraje:</a:t>
            </a:r>
            <a:endParaRPr lang="cs-CZ" sz="2000" dirty="0">
              <a:latin typeface="Arial" panose="020B0604020202020204" pitchFamily="34" charset="0"/>
              <a:cs typeface="Arial" panose="020B0604020202020204" pitchFamily="34" charset="0"/>
            </a:endParaRPr>
          </a:p>
          <a:p>
            <a:pPr marL="0" lvl="0" indent="0">
              <a:buNone/>
            </a:pPr>
            <a:r>
              <a:rPr lang="cs-CZ" sz="2000" b="1" dirty="0">
                <a:latin typeface="Arial" panose="020B0604020202020204" pitchFamily="34" charset="0"/>
                <a:cs typeface="Arial" panose="020B0604020202020204" pitchFamily="34" charset="0"/>
              </a:rPr>
              <a:t>	</a:t>
            </a:r>
            <a:r>
              <a:rPr lang="cs-CZ" sz="2000" b="1" dirty="0" smtClean="0">
                <a:latin typeface="Arial" panose="020B0604020202020204" pitchFamily="34" charset="0"/>
                <a:cs typeface="Arial" panose="020B0604020202020204" pitchFamily="34" charset="0"/>
              </a:rPr>
              <a:t>I. Bere </a:t>
            </a:r>
            <a:r>
              <a:rPr lang="cs-CZ" sz="2000" b="1" dirty="0">
                <a:latin typeface="Arial" panose="020B0604020202020204" pitchFamily="34" charset="0"/>
                <a:cs typeface="Arial" panose="020B0604020202020204" pitchFamily="34" charset="0"/>
              </a:rPr>
              <a:t>na vědomí</a:t>
            </a:r>
          </a:p>
          <a:p>
            <a:pPr marL="0" lvl="0" indent="0">
              <a:buNone/>
            </a:pPr>
            <a:r>
              <a:rPr lang="cs-CZ" sz="2000" b="1"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a</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představení </a:t>
            </a:r>
            <a:r>
              <a:rPr lang="cs-CZ" sz="2000" dirty="0">
                <a:latin typeface="Arial" panose="020B0604020202020204" pitchFamily="34" charset="0"/>
                <a:cs typeface="Arial" panose="020B0604020202020204" pitchFamily="34" charset="0"/>
              </a:rPr>
              <a:t>analýzy potřeb pro potřeby </a:t>
            </a:r>
            <a:r>
              <a:rPr lang="cs-CZ" sz="2000" dirty="0" smtClean="0">
                <a:latin typeface="Arial" panose="020B0604020202020204" pitchFamily="34" charset="0"/>
                <a:cs typeface="Arial" panose="020B0604020202020204" pitchFamily="34" charset="0"/>
              </a:rPr>
              <a:t>KAP</a:t>
            </a:r>
            <a:r>
              <a:rPr lang="cs-CZ" sz="2000" b="1" dirty="0" smtClean="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pPr marL="0" indent="0">
              <a:buNone/>
            </a:pPr>
            <a:endParaRPr lang="cs-CZ" sz="2000" dirty="0">
              <a:latin typeface="Arial" panose="020B0604020202020204" pitchFamily="34" charset="0"/>
              <a:cs typeface="Arial" panose="020B0604020202020204" pitchFamily="34" charset="0"/>
            </a:endParaRPr>
          </a:p>
          <a:p>
            <a:pPr marL="0" indent="0">
              <a:buNone/>
            </a:pPr>
            <a:endParaRPr lang="cs-CZ" dirty="0"/>
          </a:p>
        </p:txBody>
      </p:sp>
      <p:cxnSp>
        <p:nvCxnSpPr>
          <p:cNvPr id="4" name="Přímá spojnice 6"/>
          <p:cNvCxnSpPr/>
          <p:nvPr/>
        </p:nvCxnSpPr>
        <p:spPr>
          <a:xfrm>
            <a:off x="810883" y="1235080"/>
            <a:ext cx="9399917"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552659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53" t="6828" b="7457"/>
          <a:stretch/>
        </p:blipFill>
        <p:spPr>
          <a:xfrm>
            <a:off x="1500997" y="14801"/>
            <a:ext cx="10691003" cy="684319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63440" cy="3480816"/>
          </a:xfrm>
          <a:prstGeom prst="rect">
            <a:avLst/>
          </a:prstGeom>
        </p:spPr>
      </p:pic>
      <p:sp>
        <p:nvSpPr>
          <p:cNvPr id="3" name="Nadpis 1"/>
          <p:cNvSpPr txBox="1">
            <a:spLocks noGrp="1"/>
          </p:cNvSpPr>
          <p:nvPr>
            <p:ph type="ctrTitle"/>
          </p:nvPr>
        </p:nvSpPr>
        <p:spPr>
          <a:xfrm>
            <a:off x="1881997" y="3253499"/>
            <a:ext cx="7772400" cy="1272339"/>
          </a:xfrm>
        </p:spPr>
        <p:txBody>
          <a:bodyPr>
            <a:noAutofit/>
          </a:bodyPr>
          <a:lstStyle/>
          <a:p>
            <a:pPr lvl="0"/>
            <a:r>
              <a:rPr lang="cs-CZ" sz="2800" b="1" dirty="0">
                <a:solidFill>
                  <a:srgbClr val="0067AC"/>
                </a:solidFill>
                <a:latin typeface="Arial" pitchFamily="34"/>
                <a:cs typeface="Arial" pitchFamily="34"/>
              </a:rPr>
              <a:t>6</a:t>
            </a:r>
            <a:r>
              <a:rPr lang="cs-CZ" sz="2800" b="1" dirty="0" smtClean="0">
                <a:solidFill>
                  <a:srgbClr val="0067AC"/>
                </a:solidFill>
                <a:latin typeface="Arial" pitchFamily="34"/>
                <a:cs typeface="Arial" pitchFamily="34"/>
              </a:rPr>
              <a:t>. Aktuální informace ve školství</a:t>
            </a:r>
            <a:endParaRPr lang="cs-CZ" sz="2800" b="1" dirty="0">
              <a:solidFill>
                <a:srgbClr val="0067AC"/>
              </a:solidFill>
              <a:latin typeface="Arial" pitchFamily="34"/>
              <a:cs typeface="Arial" pitchFamily="34"/>
            </a:endParaRPr>
          </a:p>
        </p:txBody>
      </p:sp>
    </p:spTree>
    <p:extLst>
      <p:ext uri="{BB962C8B-B14F-4D97-AF65-F5344CB8AC3E}">
        <p14:creationId xmlns:p14="http://schemas.microsoft.com/office/powerpoint/2010/main" val="1371199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4674981" y="0"/>
            <a:ext cx="7517019" cy="6858594"/>
          </a:xfrm>
          <a:prstGeom prst="rect">
            <a:avLst/>
          </a:prstGeom>
        </p:spPr>
      </p:pic>
      <p:sp>
        <p:nvSpPr>
          <p:cNvPr id="2" name="Nadpis 1"/>
          <p:cNvSpPr>
            <a:spLocks noGrp="1"/>
          </p:cNvSpPr>
          <p:nvPr>
            <p:ph type="title"/>
          </p:nvPr>
        </p:nvSpPr>
        <p:spPr>
          <a:xfrm>
            <a:off x="2269107" y="466955"/>
            <a:ext cx="7433287" cy="735874"/>
          </a:xfrm>
        </p:spPr>
        <p:txBody>
          <a:bodyPr>
            <a:noAutofit/>
          </a:bodyPr>
          <a:lstStyle/>
          <a:p>
            <a:pPr algn="ctr"/>
            <a:r>
              <a:rPr lang="cs-CZ" sz="2400" b="1" dirty="0">
                <a:latin typeface="Arial" panose="020B0604020202020204" pitchFamily="34" charset="0"/>
                <a:cs typeface="Arial" panose="020B0604020202020204" pitchFamily="34" charset="0"/>
              </a:rPr>
              <a:t>ZÁPIS UKRAJINSKÝCH DĚTÍ A ŽÁKŮ DO MŠ A ZŠ </a:t>
            </a:r>
            <a:r>
              <a:rPr lang="cs-CZ" sz="2400" dirty="0">
                <a:latin typeface="Arial" panose="020B0604020202020204" pitchFamily="34" charset="0"/>
                <a:cs typeface="Arial" panose="020B0604020202020204" pitchFamily="34" charset="0"/>
              </a:rPr>
              <a:t/>
            </a:r>
            <a:br>
              <a:rPr lang="cs-CZ" sz="2400" dirty="0">
                <a:latin typeface="Arial" panose="020B0604020202020204" pitchFamily="34" charset="0"/>
                <a:cs typeface="Arial" panose="020B0604020202020204" pitchFamily="34" charset="0"/>
              </a:rPr>
            </a:br>
            <a:r>
              <a:rPr lang="cs-CZ" sz="1600" dirty="0">
                <a:latin typeface="Arial" panose="020B0604020202020204" pitchFamily="34" charset="0"/>
                <a:cs typeface="Arial" panose="020B0604020202020204" pitchFamily="34" charset="0"/>
              </a:rPr>
              <a:t>- § 5 a 6 zákona č. 67/2022 SB. (Lex Ukrajina) </a:t>
            </a:r>
          </a:p>
        </p:txBody>
      </p:sp>
      <p:sp>
        <p:nvSpPr>
          <p:cNvPr id="5" name="Obdélník 4"/>
          <p:cNvSpPr/>
          <p:nvPr/>
        </p:nvSpPr>
        <p:spPr>
          <a:xfrm>
            <a:off x="1281722" y="1688720"/>
            <a:ext cx="9628553" cy="1600438"/>
          </a:xfrm>
          <a:prstGeom prst="rect">
            <a:avLst/>
          </a:prstGeom>
          <a:noFill/>
        </p:spPr>
        <p:txBody>
          <a:bodyPr wrap="square">
            <a:spAutoFit/>
          </a:bodyPr>
          <a:lstStyle/>
          <a:p>
            <a:pPr marL="285750" indent="-285750">
              <a:buFont typeface="Arial" panose="020B0604020202020204" pitchFamily="34" charset="0"/>
              <a:buChar char="•"/>
            </a:pPr>
            <a:r>
              <a:rPr lang="cs-CZ" sz="2000" dirty="0">
                <a:latin typeface="Arial" panose="020B0604020202020204" pitchFamily="34" charset="0"/>
                <a:cs typeface="Arial" panose="020B0604020202020204" pitchFamily="34" charset="0"/>
              </a:rPr>
              <a:t>v době od 1. června 2022 do 15. července 2022</a:t>
            </a:r>
          </a:p>
          <a:p>
            <a:pPr marL="285750" indent="-285750">
              <a:buFont typeface="Arial" panose="020B0604020202020204" pitchFamily="34" charset="0"/>
              <a:buChar char="•"/>
            </a:pPr>
            <a:r>
              <a:rPr lang="cs-CZ" sz="2000" dirty="0">
                <a:latin typeface="Arial" panose="020B0604020202020204" pitchFamily="34" charset="0"/>
                <a:cs typeface="Arial" panose="020B0604020202020204" pitchFamily="34" charset="0"/>
              </a:rPr>
              <a:t>u zápisu žáků do ZŠ upozorňujeme, že </a:t>
            </a:r>
            <a:r>
              <a:rPr lang="cs-CZ" sz="2000" b="1" u="sng" dirty="0">
                <a:latin typeface="Arial" panose="020B0604020202020204" pitchFamily="34" charset="0"/>
                <a:cs typeface="Arial" panose="020B0604020202020204" pitchFamily="34" charset="0"/>
              </a:rPr>
              <a:t>tento mimořádný</a:t>
            </a:r>
            <a:r>
              <a:rPr lang="cs-CZ" sz="2000" u="sng" dirty="0">
                <a:latin typeface="Arial" panose="020B0604020202020204" pitchFamily="34" charset="0"/>
                <a:cs typeface="Arial" panose="020B0604020202020204" pitchFamily="34" charset="0"/>
              </a:rPr>
              <a:t> </a:t>
            </a:r>
            <a:r>
              <a:rPr lang="cs-CZ" sz="2000" b="1" u="sng" dirty="0">
                <a:latin typeface="Arial" panose="020B0604020202020204" pitchFamily="34" charset="0"/>
                <a:cs typeface="Arial" panose="020B0604020202020204" pitchFamily="34" charset="0"/>
              </a:rPr>
              <a:t>zápis se týká žáků budoucích 1. ročníků, stávající prvňáčci a žáci vyšších ročníků se přijímají ke vzdělávání průběžně </a:t>
            </a:r>
            <a:r>
              <a:rPr lang="cs-CZ" sz="2000" dirty="0">
                <a:latin typeface="Arial" panose="020B0604020202020204" pitchFamily="34" charset="0"/>
                <a:cs typeface="Arial" panose="020B0604020202020204" pitchFamily="34" charset="0"/>
              </a:rPr>
              <a:t>(i když i tito mohou využít mimořádný zápis)! </a:t>
            </a:r>
          </a:p>
          <a:p>
            <a:endParaRPr lang="cs-CZ" b="1" u="sng" dirty="0">
              <a:latin typeface="Arial" panose="020B0604020202020204" pitchFamily="34" charset="0"/>
              <a:cs typeface="Arial" panose="020B0604020202020204" pitchFamily="34" charset="0"/>
            </a:endParaRPr>
          </a:p>
        </p:txBody>
      </p:sp>
      <p:cxnSp>
        <p:nvCxnSpPr>
          <p:cNvPr id="4" name="Přímá spojnice 6"/>
          <p:cNvCxnSpPr/>
          <p:nvPr/>
        </p:nvCxnSpPr>
        <p:spPr>
          <a:xfrm>
            <a:off x="810883" y="1235080"/>
            <a:ext cx="9399917"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339088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674981" y="0"/>
            <a:ext cx="7517019" cy="6858594"/>
          </a:xfrm>
          <a:prstGeom prst="rect">
            <a:avLst/>
          </a:prstGeom>
        </p:spPr>
      </p:pic>
      <p:sp>
        <p:nvSpPr>
          <p:cNvPr id="5" name="Obdélník 4"/>
          <p:cNvSpPr/>
          <p:nvPr/>
        </p:nvSpPr>
        <p:spPr>
          <a:xfrm>
            <a:off x="745754" y="1321077"/>
            <a:ext cx="9898506" cy="5355312"/>
          </a:xfrm>
          <a:prstGeom prst="rect">
            <a:avLst/>
          </a:prstGeom>
          <a:noFill/>
        </p:spPr>
        <p:txBody>
          <a:bodyPr wrap="square">
            <a:spAutoFit/>
          </a:bodyPr>
          <a:lstStyle/>
          <a:p>
            <a:r>
              <a:rPr lang="cs-CZ" b="1" u="sng" dirty="0">
                <a:latin typeface="Arial" panose="020B0604020202020204" pitchFamily="34" charset="0"/>
                <a:cs typeface="Arial" panose="020B0604020202020204" pitchFamily="34" charset="0"/>
              </a:rPr>
              <a:t>Přijímání k předškolnímu vzdělávání a základnímu vzdělávání</a:t>
            </a:r>
            <a:r>
              <a:rPr lang="cs-CZ" dirty="0">
                <a:latin typeface="Arial" panose="020B0604020202020204" pitchFamily="34" charset="0"/>
                <a:cs typeface="Arial" panose="020B0604020202020204" pitchFamily="34" charset="0"/>
              </a:rPr>
              <a:t> - § 2 zákona č. 67/2022 Sb. (Lex Ukrajina)</a:t>
            </a:r>
          </a:p>
          <a:p>
            <a:pPr marL="285750" indent="-285750">
              <a:buFont typeface="Arial" panose="020B0604020202020204" pitchFamily="34" charset="0"/>
              <a:buChar char="•"/>
            </a:pPr>
            <a:r>
              <a:rPr lang="cs-CZ" dirty="0">
                <a:latin typeface="Arial" panose="020B0604020202020204" pitchFamily="34" charset="0"/>
                <a:cs typeface="Arial" panose="020B0604020202020204" pitchFamily="34" charset="0"/>
              </a:rPr>
              <a:t>Pokud z kapacitních důvodů nelze přijmout </a:t>
            </a:r>
            <a:r>
              <a:rPr lang="cs-CZ" b="1" u="sng" dirty="0">
                <a:latin typeface="Arial" panose="020B0604020202020204" pitchFamily="34" charset="0"/>
                <a:cs typeface="Arial" panose="020B0604020202020204" pitchFamily="34" charset="0"/>
              </a:rPr>
              <a:t>dítě nebo žáka cizince s místem pobytu ve spádové oblasti v povinném předškolním vzdělávání a povinné školní docházce,</a:t>
            </a:r>
            <a:r>
              <a:rPr lang="cs-CZ" dirty="0">
                <a:latin typeface="Arial" panose="020B0604020202020204" pitchFamily="34" charset="0"/>
                <a:cs typeface="Arial" panose="020B0604020202020204" pitchFamily="34" charset="0"/>
              </a:rPr>
              <a:t> postupuje se následovně:</a:t>
            </a:r>
          </a:p>
          <a:p>
            <a:pPr marL="742950" lvl="1" indent="-285750">
              <a:buFont typeface="Arial" panose="020B0604020202020204" pitchFamily="34" charset="0"/>
              <a:buChar char="•"/>
            </a:pPr>
            <a:r>
              <a:rPr lang="cs-CZ" b="1" dirty="0">
                <a:latin typeface="Arial" panose="020B0604020202020204" pitchFamily="34" charset="0"/>
                <a:cs typeface="Arial" panose="020B0604020202020204" pitchFamily="34" charset="0"/>
              </a:rPr>
              <a:t>Ředitel:</a:t>
            </a:r>
            <a:endParaRPr lang="cs-CZ" dirty="0">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cs-CZ" dirty="0">
                <a:latin typeface="Arial" panose="020B0604020202020204" pitchFamily="34" charset="0"/>
                <a:cs typeface="Arial" panose="020B0604020202020204" pitchFamily="34" charset="0"/>
              </a:rPr>
              <a:t>Pokud ředitel spádové školy dítě/žáka cizince z důvodu plné kapacity nepřijme, bezodkladně informuje o této situaci zřizovatele.</a:t>
            </a:r>
          </a:p>
          <a:p>
            <a:pPr marL="742950" lvl="1" indent="-285750">
              <a:buFont typeface="Arial" panose="020B0604020202020204" pitchFamily="34" charset="0"/>
              <a:buChar char="•"/>
            </a:pPr>
            <a:r>
              <a:rPr lang="cs-CZ" b="1" dirty="0">
                <a:latin typeface="Arial" panose="020B0604020202020204" pitchFamily="34" charset="0"/>
                <a:cs typeface="Arial" panose="020B0604020202020204" pitchFamily="34" charset="0"/>
              </a:rPr>
              <a:t>Zřizovatel:</a:t>
            </a:r>
            <a:endParaRPr lang="cs-CZ" dirty="0">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cs-CZ" dirty="0">
                <a:latin typeface="Arial" panose="020B0604020202020204" pitchFamily="34" charset="0"/>
                <a:cs typeface="Arial" panose="020B0604020202020204" pitchFamily="34" charset="0"/>
              </a:rPr>
              <a:t>Zřizovatel projedná s řediteli ostatních mateřských, respektive základních škol, které zřizuje, možnost přijetí dítěte/žáka cizince v některé z těchto škol. Pokud zřizovatel žádnou další školu nezřizuje nebo do žádné z ostatních jím zřizovaných škol není z důvodu kapacity možné dítě/žáka cizince přijmout, informuje zřizovatel příslušný krajský úřad.</a:t>
            </a:r>
          </a:p>
          <a:p>
            <a:r>
              <a:rPr lang="cs-CZ"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cs-CZ" dirty="0">
                <a:latin typeface="Arial" panose="020B0604020202020204" pitchFamily="34" charset="0"/>
                <a:cs typeface="Arial" panose="020B0604020202020204" pitchFamily="34" charset="0"/>
              </a:rPr>
              <a:t>V souvislosti s přílivem ukrajinských dětí již 3 mateřské školy v kraji požádaly o navýšení kapacity (jedná se o 6 míst). Zvýšená kapacita jim byla povolena.</a:t>
            </a:r>
          </a:p>
          <a:p>
            <a:pPr marL="285750" indent="-285750">
              <a:buFont typeface="Arial" panose="020B0604020202020204" pitchFamily="34" charset="0"/>
              <a:buChar char="•"/>
            </a:pPr>
            <a:r>
              <a:rPr lang="cs-CZ" dirty="0">
                <a:latin typeface="Arial" panose="020B0604020202020204" pitchFamily="34" charset="0"/>
                <a:cs typeface="Arial" panose="020B0604020202020204" pitchFamily="34" charset="0"/>
              </a:rPr>
              <a:t>Při naplnění kapacity školy doporučujeme zřídit adaptační skupinu financovanou z výzvy MŠMT.</a:t>
            </a:r>
          </a:p>
        </p:txBody>
      </p:sp>
      <p:sp>
        <p:nvSpPr>
          <p:cNvPr id="6" name="Nadpis 1"/>
          <p:cNvSpPr>
            <a:spLocks noGrp="1"/>
          </p:cNvSpPr>
          <p:nvPr>
            <p:ph type="title"/>
          </p:nvPr>
        </p:nvSpPr>
        <p:spPr>
          <a:xfrm>
            <a:off x="2064627" y="228054"/>
            <a:ext cx="7433287" cy="735874"/>
          </a:xfrm>
        </p:spPr>
        <p:txBody>
          <a:bodyPr>
            <a:noAutofit/>
          </a:bodyPr>
          <a:lstStyle/>
          <a:p>
            <a:pPr algn="ctr"/>
            <a:r>
              <a:rPr lang="cs-CZ" sz="2400" b="1" dirty="0">
                <a:latin typeface="Arial" panose="020B0604020202020204" pitchFamily="34" charset="0"/>
                <a:cs typeface="Arial" panose="020B0604020202020204" pitchFamily="34" charset="0"/>
              </a:rPr>
              <a:t>ZÁPIS UKRAJINSKÝCH DĚTÍ A ŽÁKŮ DO MŠ A ZŠ</a:t>
            </a:r>
            <a:r>
              <a:rPr lang="cs-CZ" sz="2400" dirty="0">
                <a:latin typeface="Arial" panose="020B0604020202020204" pitchFamily="34" charset="0"/>
                <a:cs typeface="Arial" panose="020B0604020202020204" pitchFamily="34" charset="0"/>
              </a:rPr>
              <a:t> </a:t>
            </a:r>
            <a:br>
              <a:rPr lang="cs-CZ" sz="2400" dirty="0">
                <a:latin typeface="Arial" panose="020B0604020202020204" pitchFamily="34" charset="0"/>
                <a:cs typeface="Arial" panose="020B0604020202020204" pitchFamily="34" charset="0"/>
              </a:rPr>
            </a:br>
            <a:r>
              <a:rPr lang="cs-CZ" sz="1600" dirty="0">
                <a:latin typeface="Arial" panose="020B0604020202020204" pitchFamily="34" charset="0"/>
                <a:cs typeface="Arial" panose="020B0604020202020204" pitchFamily="34" charset="0"/>
              </a:rPr>
              <a:t>- § 5 A 6 zákona č. 67/2022 SB. (Lex Ukrajina) </a:t>
            </a:r>
          </a:p>
        </p:txBody>
      </p:sp>
      <p:cxnSp>
        <p:nvCxnSpPr>
          <p:cNvPr id="4" name="Přímá spojnice 6"/>
          <p:cNvCxnSpPr/>
          <p:nvPr/>
        </p:nvCxnSpPr>
        <p:spPr>
          <a:xfrm>
            <a:off x="819509" y="1105684"/>
            <a:ext cx="9399917"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91932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4674981" y="0"/>
            <a:ext cx="7517019" cy="6858594"/>
          </a:xfrm>
          <a:prstGeom prst="rect">
            <a:avLst/>
          </a:prstGeom>
        </p:spPr>
      </p:pic>
      <p:sp>
        <p:nvSpPr>
          <p:cNvPr id="2" name="Nadpis 1"/>
          <p:cNvSpPr>
            <a:spLocks noGrp="1"/>
          </p:cNvSpPr>
          <p:nvPr>
            <p:ph type="title"/>
          </p:nvPr>
        </p:nvSpPr>
        <p:spPr>
          <a:xfrm>
            <a:off x="2126771" y="388786"/>
            <a:ext cx="7772400" cy="735874"/>
          </a:xfrm>
        </p:spPr>
        <p:txBody>
          <a:bodyPr>
            <a:normAutofit fontScale="90000"/>
          </a:bodyPr>
          <a:lstStyle/>
          <a:p>
            <a:pPr algn="ctr"/>
            <a:r>
              <a:rPr lang="cs-CZ" sz="3200" b="1" dirty="0">
                <a:latin typeface="Arial" panose="020B0604020202020204" pitchFamily="34" charset="0"/>
                <a:cs typeface="Arial" panose="020B0604020202020204" pitchFamily="34" charset="0"/>
              </a:rPr>
              <a:t>ADAPTAČNÍ </a:t>
            </a:r>
            <a:r>
              <a:rPr lang="cs-CZ" sz="3200" b="1" dirty="0" smtClean="0">
                <a:latin typeface="Arial" panose="020B0604020202020204" pitchFamily="34" charset="0"/>
                <a:cs typeface="Arial" panose="020B0604020202020204" pitchFamily="34" charset="0"/>
              </a:rPr>
              <a:t>SKUPINY</a:t>
            </a:r>
            <a:br>
              <a:rPr lang="cs-CZ" sz="3200" b="1" dirty="0" smtClean="0">
                <a:latin typeface="Arial" panose="020B0604020202020204" pitchFamily="34" charset="0"/>
                <a:cs typeface="Arial" panose="020B0604020202020204" pitchFamily="34" charset="0"/>
              </a:rPr>
            </a:br>
            <a:endParaRPr lang="cs-CZ" sz="3200" dirty="0">
              <a:latin typeface="Arial" panose="020B0604020202020204" pitchFamily="34" charset="0"/>
              <a:cs typeface="Arial" panose="020B0604020202020204" pitchFamily="34" charset="0"/>
            </a:endParaRPr>
          </a:p>
        </p:txBody>
      </p:sp>
      <p:sp>
        <p:nvSpPr>
          <p:cNvPr id="5" name="Obdélník 4"/>
          <p:cNvSpPr/>
          <p:nvPr/>
        </p:nvSpPr>
        <p:spPr>
          <a:xfrm>
            <a:off x="1150327" y="978010"/>
            <a:ext cx="10314842" cy="5370701"/>
          </a:xfrm>
          <a:prstGeom prst="rect">
            <a:avLst/>
          </a:prstGeom>
          <a:noFill/>
        </p:spPr>
        <p:txBody>
          <a:bodyPr wrap="square">
            <a:spAutoFit/>
          </a:bodyPr>
          <a:lstStyle/>
          <a:p>
            <a:pPr algn="just">
              <a:spcAft>
                <a:spcPts val="1200"/>
              </a:spcAft>
            </a:pPr>
            <a:r>
              <a:rPr lang="cs-CZ" dirty="0">
                <a:latin typeface="Arial" panose="020B0604020202020204" pitchFamily="34" charset="0"/>
                <a:ea typeface="Calibri" panose="020F0502020204030204" pitchFamily="34" charset="0"/>
                <a:cs typeface="Arial" panose="020B0604020202020204" pitchFamily="34" charset="0"/>
              </a:rPr>
              <a:t>- mohou organizovat subjekty vykonávající činnost škol či školských zařízení, obce, dobrovolné svazky obcí, kraje, církve a další</a:t>
            </a:r>
          </a:p>
          <a:p>
            <a:pPr algn="just">
              <a:spcAft>
                <a:spcPts val="1200"/>
              </a:spcAft>
            </a:pPr>
            <a:r>
              <a:rPr lang="cs-CZ" dirty="0">
                <a:latin typeface="Arial" panose="020B0604020202020204" pitchFamily="34" charset="0"/>
                <a:ea typeface="Calibri" panose="020F0502020204030204" pitchFamily="34" charset="0"/>
                <a:cs typeface="Arial" panose="020B0604020202020204" pitchFamily="34" charset="0"/>
              </a:rPr>
              <a:t>- byla vypsána </a:t>
            </a:r>
            <a:r>
              <a:rPr lang="cs-CZ" b="1" u="sng" dirty="0">
                <a:latin typeface="Arial" panose="020B0604020202020204" pitchFamily="34" charset="0"/>
                <a:ea typeface="Calibri" panose="020F0502020204030204" pitchFamily="34" charset="0"/>
                <a:cs typeface="Arial" panose="020B0604020202020204" pitchFamily="34" charset="0"/>
              </a:rPr>
              <a:t>Výzva MŠMT (šablony) – adaptační skupiny pro děti cizince migrující z Ukrajiny 2022</a:t>
            </a:r>
            <a:endParaRPr lang="cs-CZ" dirty="0">
              <a:latin typeface="Arial" panose="020B0604020202020204" pitchFamily="34" charset="0"/>
              <a:ea typeface="Calibri" panose="020F0502020204030204" pitchFamily="34" charset="0"/>
              <a:cs typeface="Arial" panose="020B0604020202020204" pitchFamily="34" charset="0"/>
            </a:endParaRPr>
          </a:p>
          <a:p>
            <a:pPr marL="342900" indent="-342900" algn="just">
              <a:buFont typeface="Symbol" panose="05050102010706020507" pitchFamily="18" charset="2"/>
              <a:buChar char=""/>
            </a:pPr>
            <a:r>
              <a:rPr lang="cs-CZ" dirty="0">
                <a:latin typeface="Arial" panose="020B0604020202020204" pitchFamily="34" charset="0"/>
                <a:ea typeface="Calibri" panose="020F0502020204030204" pitchFamily="34" charset="0"/>
                <a:cs typeface="Arial" panose="020B0604020202020204" pitchFamily="34" charset="0"/>
              </a:rPr>
              <a:t>Aktivita A – volnočasové adaptační skupiny pro děti cizince od 3 do 6 let věku</a:t>
            </a:r>
          </a:p>
          <a:p>
            <a:pPr marL="342900" indent="-342900" algn="just">
              <a:buFont typeface="Symbol" panose="05050102010706020507" pitchFamily="18" charset="2"/>
              <a:buChar char=""/>
            </a:pPr>
            <a:r>
              <a:rPr lang="cs-CZ" dirty="0">
                <a:latin typeface="Arial" panose="020B0604020202020204" pitchFamily="34" charset="0"/>
                <a:ea typeface="Calibri" panose="020F0502020204030204" pitchFamily="34" charset="0"/>
                <a:cs typeface="Arial" panose="020B0604020202020204" pitchFamily="34" charset="0"/>
              </a:rPr>
              <a:t>Aktivita B – volnočasové adaptační skupiny pro děti cizince od 6 do 15 let věku</a:t>
            </a:r>
          </a:p>
          <a:p>
            <a:pPr marL="342900" indent="-342900" algn="just">
              <a:buFont typeface="Symbol" panose="05050102010706020507" pitchFamily="18" charset="2"/>
              <a:buChar char=""/>
            </a:pPr>
            <a:r>
              <a:rPr lang="cs-CZ" dirty="0">
                <a:latin typeface="Arial" panose="020B0604020202020204" pitchFamily="34" charset="0"/>
                <a:ea typeface="Calibri" panose="020F0502020204030204" pitchFamily="34" charset="0"/>
                <a:cs typeface="Arial" panose="020B0604020202020204" pitchFamily="34" charset="0"/>
              </a:rPr>
              <a:t>Aktivita C - volnočasové adaptační skupiny pro děti cizince od 3 do 15 let věku organizované obcemi I. a II. typu</a:t>
            </a:r>
          </a:p>
          <a:p>
            <a:pPr algn="just">
              <a:spcAft>
                <a:spcPts val="1200"/>
              </a:spcAft>
            </a:pPr>
            <a:r>
              <a:rPr lang="cs-CZ" dirty="0">
                <a:latin typeface="Arial" panose="020B0604020202020204" pitchFamily="34" charset="0"/>
                <a:ea typeface="Calibri" panose="020F0502020204030204" pitchFamily="34" charset="0"/>
                <a:cs typeface="Arial" panose="020B0604020202020204" pitchFamily="34" charset="0"/>
              </a:rPr>
              <a:t>Uplatnitelnost je možná zpětně od 1. 4. 2022</a:t>
            </a:r>
          </a:p>
          <a:p>
            <a:pPr algn="just">
              <a:spcAft>
                <a:spcPts val="1200"/>
              </a:spcAft>
            </a:pPr>
            <a:r>
              <a:rPr lang="cs-CZ" b="1" u="sng" dirty="0">
                <a:latin typeface="Arial" panose="020B0604020202020204" pitchFamily="34" charset="0"/>
                <a:ea typeface="Calibri" panose="020F0502020204030204" pitchFamily="34" charset="0"/>
                <a:cs typeface="Arial" panose="020B0604020202020204" pitchFamily="34" charset="0"/>
              </a:rPr>
              <a:t>Tuto šablonu (aktivity A </a:t>
            </a:r>
            <a:r>
              <a:rPr lang="cs-CZ" b="1" u="sng" dirty="0" err="1">
                <a:latin typeface="Arial" panose="020B0604020202020204" pitchFamily="34" charset="0"/>
                <a:ea typeface="Calibri" panose="020F0502020204030204" pitchFamily="34" charset="0"/>
                <a:cs typeface="Arial" panose="020B0604020202020204" pitchFamily="34" charset="0"/>
              </a:rPr>
              <a:t>a</a:t>
            </a:r>
            <a:r>
              <a:rPr lang="cs-CZ" b="1" u="sng" dirty="0">
                <a:latin typeface="Arial" panose="020B0604020202020204" pitchFamily="34" charset="0"/>
                <a:ea typeface="Calibri" panose="020F0502020204030204" pitchFamily="34" charset="0"/>
                <a:cs typeface="Arial" panose="020B0604020202020204" pitchFamily="34" charset="0"/>
              </a:rPr>
              <a:t> B) lze využít především za situace, kdy je naplněna kapacita školy a ta přistoupí k vytvoření adaptační skupiny.</a:t>
            </a:r>
          </a:p>
          <a:p>
            <a:pPr>
              <a:spcAft>
                <a:spcPts val="600"/>
              </a:spcAft>
            </a:pPr>
            <a:r>
              <a:rPr lang="cs-CZ" dirty="0">
                <a:latin typeface="Arial" panose="020B0604020202020204" pitchFamily="34" charset="0"/>
                <a:cs typeface="Arial" panose="020B0604020202020204" pitchFamily="34" charset="0"/>
              </a:rPr>
              <a:t>Termín podávání žádostí: do 31. května 2022</a:t>
            </a:r>
          </a:p>
          <a:p>
            <a:pPr algn="just">
              <a:spcAft>
                <a:spcPts val="600"/>
              </a:spcAft>
            </a:pPr>
            <a:r>
              <a:rPr lang="cs-CZ" dirty="0">
                <a:latin typeface="Arial" panose="020B0604020202020204" pitchFamily="34" charset="0"/>
                <a:cs typeface="Arial" panose="020B0604020202020204" pitchFamily="34" charset="0"/>
              </a:rPr>
              <a:t>Podává se jedna žádost. Minimální výše dotace 150 000 Kč, maximální výše dotace 75 000 000 Kč.</a:t>
            </a:r>
          </a:p>
          <a:p>
            <a:pPr>
              <a:spcAft>
                <a:spcPts val="600"/>
              </a:spcAft>
            </a:pPr>
            <a:r>
              <a:rPr lang="cs-CZ" dirty="0">
                <a:latin typeface="Arial" panose="020B0604020202020204" pitchFamily="34" charset="0"/>
                <a:cs typeface="Arial" panose="020B0604020202020204" pitchFamily="34" charset="0"/>
              </a:rPr>
              <a:t>Žádosti budou uspokojeny podle data doručení v případě převisu žádostí nad alokací.</a:t>
            </a:r>
          </a:p>
          <a:p>
            <a:pPr algn="just">
              <a:spcAft>
                <a:spcPts val="600"/>
              </a:spcAft>
            </a:pPr>
            <a:r>
              <a:rPr lang="cs-CZ" dirty="0">
                <a:latin typeface="Arial" panose="020B0604020202020204" pitchFamily="34" charset="0"/>
                <a:cs typeface="Arial" panose="020B0604020202020204" pitchFamily="34" charset="0"/>
              </a:rPr>
              <a:t>Adaptační skupiny fungují do 31. srpna 2022. Od 1. září 2022 musí být děti a žáci zařazení </a:t>
            </a:r>
            <a:r>
              <a:rPr lang="cs-CZ" dirty="0" smtClean="0">
                <a:latin typeface="Arial" panose="020B0604020202020204" pitchFamily="34" charset="0"/>
                <a:cs typeface="Arial" panose="020B0604020202020204" pitchFamily="34" charset="0"/>
              </a:rPr>
              <a:t/>
            </a:r>
            <a:br>
              <a:rPr lang="cs-CZ" dirty="0" smtClean="0">
                <a:latin typeface="Arial" panose="020B0604020202020204" pitchFamily="34" charset="0"/>
                <a:cs typeface="Arial" panose="020B0604020202020204" pitchFamily="34" charset="0"/>
              </a:rPr>
            </a:br>
            <a:r>
              <a:rPr lang="cs-CZ" dirty="0" smtClean="0">
                <a:latin typeface="Arial" panose="020B0604020202020204" pitchFamily="34" charset="0"/>
                <a:cs typeface="Arial" panose="020B0604020202020204" pitchFamily="34" charset="0"/>
              </a:rPr>
              <a:t>ve </a:t>
            </a:r>
            <a:r>
              <a:rPr lang="cs-CZ" dirty="0">
                <a:latin typeface="Arial" panose="020B0604020202020204" pitchFamily="34" charset="0"/>
                <a:cs typeface="Arial" panose="020B0604020202020204" pitchFamily="34" charset="0"/>
              </a:rPr>
              <a:t>školách.</a:t>
            </a:r>
            <a:endParaRPr lang="cs-CZ" dirty="0">
              <a:latin typeface="Arial" panose="020B0604020202020204" pitchFamily="34" charset="0"/>
              <a:ea typeface="Calibri" panose="020F0502020204030204" pitchFamily="34" charset="0"/>
              <a:cs typeface="Arial" panose="020B0604020202020204" pitchFamily="34" charset="0"/>
            </a:endParaRPr>
          </a:p>
        </p:txBody>
      </p:sp>
      <p:cxnSp>
        <p:nvCxnSpPr>
          <p:cNvPr id="4" name="Přímá spojnice 6"/>
          <p:cNvCxnSpPr/>
          <p:nvPr/>
        </p:nvCxnSpPr>
        <p:spPr>
          <a:xfrm>
            <a:off x="1150327" y="898650"/>
            <a:ext cx="9399917"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227196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4674981" y="0"/>
            <a:ext cx="7517019" cy="6858594"/>
          </a:xfrm>
          <a:prstGeom prst="rect">
            <a:avLst/>
          </a:prstGeom>
        </p:spPr>
      </p:pic>
      <p:sp>
        <p:nvSpPr>
          <p:cNvPr id="2" name="Nadpis 1"/>
          <p:cNvSpPr>
            <a:spLocks noGrp="1"/>
          </p:cNvSpPr>
          <p:nvPr>
            <p:ph type="title"/>
          </p:nvPr>
        </p:nvSpPr>
        <p:spPr>
          <a:xfrm>
            <a:off x="2152650" y="361406"/>
            <a:ext cx="8071213" cy="735874"/>
          </a:xfrm>
        </p:spPr>
        <p:txBody>
          <a:bodyPr>
            <a:normAutofit/>
          </a:bodyPr>
          <a:lstStyle/>
          <a:p>
            <a:pPr algn="ctr"/>
            <a:r>
              <a:rPr lang="cs-CZ" sz="2800" b="1" dirty="0">
                <a:latin typeface="Arial" panose="020B0604020202020204" pitchFamily="34" charset="0"/>
                <a:cs typeface="Arial" panose="020B0604020202020204" pitchFamily="34" charset="0"/>
              </a:rPr>
              <a:t>INTENZIVNÍ VÝUKA ČESKÉHO JAZYKA </a:t>
            </a:r>
            <a:endParaRPr lang="cs-CZ" sz="2800" dirty="0">
              <a:latin typeface="Arial" panose="020B0604020202020204" pitchFamily="34" charset="0"/>
              <a:cs typeface="Arial" panose="020B0604020202020204" pitchFamily="34" charset="0"/>
            </a:endParaRPr>
          </a:p>
        </p:txBody>
      </p:sp>
      <p:sp>
        <p:nvSpPr>
          <p:cNvPr id="5" name="Obdélník 4"/>
          <p:cNvSpPr/>
          <p:nvPr/>
        </p:nvSpPr>
        <p:spPr>
          <a:xfrm>
            <a:off x="750276" y="1332412"/>
            <a:ext cx="10683631" cy="4816703"/>
          </a:xfrm>
          <a:prstGeom prst="rect">
            <a:avLst/>
          </a:prstGeom>
          <a:noFill/>
        </p:spPr>
        <p:txBody>
          <a:bodyPr wrap="square">
            <a:spAutoFit/>
          </a:bodyPr>
          <a:lstStyle/>
          <a:p>
            <a:pPr marL="285750" indent="-285750">
              <a:spcAft>
                <a:spcPts val="600"/>
              </a:spcAft>
              <a:buFont typeface="Arial" panose="020B0604020202020204" pitchFamily="34" charset="0"/>
              <a:buChar char="•"/>
            </a:pPr>
            <a:r>
              <a:rPr lang="cs-CZ" dirty="0">
                <a:latin typeface="Arial" panose="020B0604020202020204" pitchFamily="34" charset="0"/>
                <a:cs typeface="Arial" panose="020B0604020202020204" pitchFamily="34" charset="0"/>
              </a:rPr>
              <a:t>určené dětem cizincům migrujícím z Ukrajiny 2022</a:t>
            </a:r>
          </a:p>
          <a:p>
            <a:pPr marL="285750" indent="-285750">
              <a:spcAft>
                <a:spcPts val="600"/>
              </a:spcAft>
              <a:buFont typeface="Arial" panose="020B0604020202020204" pitchFamily="34" charset="0"/>
              <a:buChar char="•"/>
            </a:pPr>
            <a:r>
              <a:rPr lang="cs-CZ" dirty="0">
                <a:latin typeface="Arial" panose="020B0604020202020204" pitchFamily="34" charset="0"/>
                <a:cs typeface="Arial" panose="020B0604020202020204" pitchFamily="34" charset="0"/>
              </a:rPr>
              <a:t>byla vypsána </a:t>
            </a:r>
            <a:r>
              <a:rPr lang="cs-CZ" b="1" u="sng" dirty="0">
                <a:latin typeface="Arial" panose="020B0604020202020204" pitchFamily="34" charset="0"/>
                <a:cs typeface="Arial" panose="020B0604020202020204" pitchFamily="34" charset="0"/>
              </a:rPr>
              <a:t>Výzva MŠMT (šablony) – jazykové kurzy pro děti cizince migrující z Ukrajiny 2022</a:t>
            </a:r>
          </a:p>
          <a:p>
            <a:pPr marL="285750" indent="-285750">
              <a:spcAft>
                <a:spcPts val="600"/>
              </a:spcAft>
              <a:buFont typeface="Arial" panose="020B0604020202020204" pitchFamily="34" charset="0"/>
              <a:buChar char="•"/>
            </a:pPr>
            <a:r>
              <a:rPr lang="cs-CZ" dirty="0">
                <a:latin typeface="Arial" panose="020B0604020202020204" pitchFamily="34" charset="0"/>
                <a:cs typeface="Arial" panose="020B0604020202020204" pitchFamily="34" charset="0"/>
              </a:rPr>
              <a:t>celková alokace 150 000 000 Kč, minimální výše dotace 212 000 Kč, maximální výše dotace 19 981 000 Kč</a:t>
            </a:r>
          </a:p>
          <a:p>
            <a:pPr marL="285750" indent="-285750">
              <a:spcAft>
                <a:spcPts val="600"/>
              </a:spcAft>
              <a:buFont typeface="Arial" panose="020B0604020202020204" pitchFamily="34" charset="0"/>
              <a:buChar char="•"/>
            </a:pPr>
            <a:r>
              <a:rPr lang="cs-CZ" b="1" u="sng" dirty="0">
                <a:latin typeface="Arial" panose="020B0604020202020204" pitchFamily="34" charset="0"/>
                <a:cs typeface="Arial" panose="020B0604020202020204" pitchFamily="34" charset="0"/>
              </a:rPr>
              <a:t>žádost musí být podána nejpozději do 31. 5. 2022</a:t>
            </a:r>
          </a:p>
          <a:p>
            <a:pPr marL="285750" indent="-285750">
              <a:spcAft>
                <a:spcPts val="600"/>
              </a:spcAft>
              <a:buFont typeface="Arial" panose="020B0604020202020204" pitchFamily="34" charset="0"/>
              <a:buChar char="•"/>
            </a:pPr>
            <a:r>
              <a:rPr lang="cs-CZ" dirty="0">
                <a:latin typeface="Arial" panose="020B0604020202020204" pitchFamily="34" charset="0"/>
                <a:cs typeface="Arial" panose="020B0604020202020204" pitchFamily="34" charset="0"/>
              </a:rPr>
              <a:t>oprávněný žadatel je veřejná vysoká škola, právnická osoba vykonávající činnost školy a školského zařízení zapsaná ve školském rejstříku, územní samosprávný celek, dobrovolný svazek obcí</a:t>
            </a:r>
          </a:p>
          <a:p>
            <a:pPr marL="285750" indent="-285750">
              <a:spcAft>
                <a:spcPts val="600"/>
              </a:spcAft>
              <a:buFont typeface="Arial" panose="020B0604020202020204" pitchFamily="34" charset="0"/>
              <a:buChar char="•"/>
            </a:pPr>
            <a:r>
              <a:rPr lang="cs-CZ" dirty="0">
                <a:latin typeface="Arial" panose="020B0604020202020204" pitchFamily="34" charset="0"/>
                <a:cs typeface="Arial" panose="020B0604020202020204" pitchFamily="34" charset="0"/>
              </a:rPr>
              <a:t>jedná se o blok 80 vyučovacích hodin, jako druhého jazyka</a:t>
            </a:r>
          </a:p>
          <a:p>
            <a:pPr marL="285750" indent="-285750">
              <a:spcAft>
                <a:spcPts val="600"/>
              </a:spcAft>
              <a:buFont typeface="Arial" panose="020B0604020202020204" pitchFamily="34" charset="0"/>
              <a:buChar char="•"/>
            </a:pPr>
            <a:r>
              <a:rPr lang="cs-CZ" dirty="0">
                <a:latin typeface="Arial" panose="020B0604020202020204" pitchFamily="34" charset="0"/>
                <a:cs typeface="Arial" panose="020B0604020202020204" pitchFamily="34" charset="0"/>
              </a:rPr>
              <a:t>pro děti cizince ve věku 14 – 18 let a aktivita musí být realizovaná mimo školní vyučování</a:t>
            </a:r>
          </a:p>
          <a:p>
            <a:pPr marL="285750" indent="-285750">
              <a:spcAft>
                <a:spcPts val="600"/>
              </a:spcAft>
              <a:buFont typeface="Arial" panose="020B0604020202020204" pitchFamily="34" charset="0"/>
              <a:buChar char="•"/>
            </a:pPr>
            <a:r>
              <a:rPr lang="cs-CZ" dirty="0">
                <a:latin typeface="Arial" panose="020B0604020202020204" pitchFamily="34" charset="0"/>
                <a:cs typeface="Arial" panose="020B0604020202020204" pitchFamily="34" charset="0"/>
              </a:rPr>
              <a:t>intenzita 2-4 hodiny denně, minimálně 4 dny v týdnu</a:t>
            </a:r>
          </a:p>
          <a:p>
            <a:pPr marL="285750" indent="-285750">
              <a:spcAft>
                <a:spcPts val="600"/>
              </a:spcAft>
              <a:buFont typeface="Arial" panose="020B0604020202020204" pitchFamily="34" charset="0"/>
              <a:buChar char="•"/>
            </a:pPr>
            <a:r>
              <a:rPr lang="cs-CZ" dirty="0">
                <a:latin typeface="Arial" panose="020B0604020202020204" pitchFamily="34" charset="0"/>
                <a:cs typeface="Arial" panose="020B0604020202020204" pitchFamily="34" charset="0"/>
              </a:rPr>
              <a:t>počet dětí cizinců v jedné skupině 4-10</a:t>
            </a:r>
          </a:p>
          <a:p>
            <a:pPr marL="285750" indent="-285750">
              <a:spcAft>
                <a:spcPts val="600"/>
              </a:spcAft>
              <a:buFont typeface="Arial" panose="020B0604020202020204" pitchFamily="34" charset="0"/>
              <a:buChar char="•"/>
            </a:pPr>
            <a:r>
              <a:rPr lang="cs-CZ" dirty="0">
                <a:latin typeface="Arial" panose="020B0604020202020204" pitchFamily="34" charset="0"/>
                <a:cs typeface="Arial" panose="020B0604020202020204" pitchFamily="34" charset="0"/>
              </a:rPr>
              <a:t>kurz češtiny vede osoba určená žadatelem a výběr je zcela v kompetenci žadatele</a:t>
            </a:r>
          </a:p>
          <a:p>
            <a:pPr marL="285750" indent="-285750">
              <a:spcAft>
                <a:spcPts val="600"/>
              </a:spcAft>
              <a:buFont typeface="Arial" panose="020B0604020202020204" pitchFamily="34" charset="0"/>
              <a:buChar char="•"/>
            </a:pPr>
            <a:r>
              <a:rPr lang="cs-CZ" dirty="0">
                <a:latin typeface="Arial" panose="020B0604020202020204" pitchFamily="34" charset="0"/>
                <a:cs typeface="Arial" panose="020B0604020202020204" pitchFamily="34" charset="0"/>
              </a:rPr>
              <a:t>pro jazykové kurzy konané v období od 1. 4. 2022 do 31. 8. 2022</a:t>
            </a:r>
          </a:p>
          <a:p>
            <a:pPr marL="285750" indent="-285750">
              <a:spcAft>
                <a:spcPts val="600"/>
              </a:spcAft>
              <a:buFont typeface="Arial" panose="020B0604020202020204" pitchFamily="34" charset="0"/>
              <a:buChar char="•"/>
            </a:pPr>
            <a:r>
              <a:rPr lang="cs-CZ" dirty="0">
                <a:latin typeface="Arial" panose="020B0604020202020204" pitchFamily="34" charset="0"/>
                <a:cs typeface="Arial" panose="020B0604020202020204" pitchFamily="34" charset="0"/>
              </a:rPr>
              <a:t>organizace zřizované Plzeňským krajem požádaly již o financování 33 jazykových skupin</a:t>
            </a:r>
          </a:p>
        </p:txBody>
      </p:sp>
      <p:cxnSp>
        <p:nvCxnSpPr>
          <p:cNvPr id="4" name="Přímá spojnice 6"/>
          <p:cNvCxnSpPr/>
          <p:nvPr/>
        </p:nvCxnSpPr>
        <p:spPr>
          <a:xfrm>
            <a:off x="823946" y="1097280"/>
            <a:ext cx="9399917"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259063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4674981" y="0"/>
            <a:ext cx="7517019" cy="6858594"/>
          </a:xfrm>
          <a:prstGeom prst="rect">
            <a:avLst/>
          </a:prstGeom>
        </p:spPr>
      </p:pic>
      <p:sp>
        <p:nvSpPr>
          <p:cNvPr id="2" name="Nadpis 1"/>
          <p:cNvSpPr>
            <a:spLocks noGrp="1"/>
          </p:cNvSpPr>
          <p:nvPr>
            <p:ph type="title"/>
          </p:nvPr>
        </p:nvSpPr>
        <p:spPr>
          <a:xfrm>
            <a:off x="2152650" y="361406"/>
            <a:ext cx="8071213" cy="735874"/>
          </a:xfrm>
        </p:spPr>
        <p:txBody>
          <a:bodyPr>
            <a:normAutofit/>
          </a:bodyPr>
          <a:lstStyle/>
          <a:p>
            <a:pPr algn="ctr"/>
            <a:r>
              <a:rPr lang="cs-CZ" sz="2800" b="1" dirty="0">
                <a:latin typeface="Arial" panose="020B0604020202020204" pitchFamily="34" charset="0"/>
                <a:cs typeface="Arial" panose="020B0604020202020204" pitchFamily="34" charset="0"/>
              </a:rPr>
              <a:t>ZÁKON č. 67/2022 Sb. (LEX UKRAJINA)</a:t>
            </a:r>
            <a:endParaRPr lang="cs-CZ" sz="2800" dirty="0">
              <a:latin typeface="Arial" panose="020B0604020202020204" pitchFamily="34" charset="0"/>
              <a:cs typeface="Arial" panose="020B0604020202020204" pitchFamily="34" charset="0"/>
            </a:endParaRPr>
          </a:p>
        </p:txBody>
      </p:sp>
      <p:sp>
        <p:nvSpPr>
          <p:cNvPr id="5" name="Obdélník 4"/>
          <p:cNvSpPr/>
          <p:nvPr/>
        </p:nvSpPr>
        <p:spPr>
          <a:xfrm>
            <a:off x="819086" y="1438273"/>
            <a:ext cx="10310022" cy="1554272"/>
          </a:xfrm>
          <a:prstGeom prst="rect">
            <a:avLst/>
          </a:prstGeom>
          <a:noFill/>
        </p:spPr>
        <p:txBody>
          <a:bodyPr wrap="square">
            <a:spAutoFit/>
          </a:bodyPr>
          <a:lstStyle/>
          <a:p>
            <a:pPr marL="285750" indent="-285750">
              <a:spcAft>
                <a:spcPts val="600"/>
              </a:spcAft>
              <a:buFont typeface="Arial" panose="020B0604020202020204" pitchFamily="34" charset="0"/>
              <a:buChar char="•"/>
            </a:pPr>
            <a:r>
              <a:rPr lang="cs-CZ" dirty="0">
                <a:latin typeface="Arial" panose="020B0604020202020204" pitchFamily="34" charset="0"/>
                <a:cs typeface="Arial" panose="020B0604020202020204" pitchFamily="34" charset="0"/>
              </a:rPr>
              <a:t>upravuje opatření v oblasti školství, která se vztahují na cizince, kterým byla poskytnuta dočasná ochrana v souvislosti s ozbrojeným konfliktem na území Ukrajiny vyvolaným invazí vojsk Ruské federace</a:t>
            </a:r>
          </a:p>
          <a:p>
            <a:pPr marL="285750" indent="-285750">
              <a:spcAft>
                <a:spcPts val="600"/>
              </a:spcAft>
              <a:buFont typeface="Arial" panose="020B0604020202020204" pitchFamily="34" charset="0"/>
              <a:buChar char="•"/>
            </a:pPr>
            <a:r>
              <a:rPr lang="cs-CZ" dirty="0">
                <a:latin typeface="Arial" panose="020B0604020202020204" pitchFamily="34" charset="0"/>
                <a:cs typeface="Arial" panose="020B0604020202020204" pitchFamily="34" charset="0"/>
              </a:rPr>
              <a:t>platnost do 31. 3. 2023 (s výjimkou § 6, který má platnost do 31. 8. 2022, výjimka z požadavku znalosti </a:t>
            </a:r>
            <a:r>
              <a:rPr lang="cs-CZ" dirty="0" err="1">
                <a:latin typeface="Arial" panose="020B0604020202020204" pitchFamily="34" charset="0"/>
                <a:cs typeface="Arial" panose="020B0604020202020204" pitchFamily="34" charset="0"/>
              </a:rPr>
              <a:t>Čj</a:t>
            </a:r>
            <a:r>
              <a:rPr lang="cs-CZ" dirty="0">
                <a:latin typeface="Arial" panose="020B0604020202020204" pitchFamily="34" charset="0"/>
                <a:cs typeface="Arial" panose="020B0604020202020204" pitchFamily="34" charset="0"/>
              </a:rPr>
              <a:t> u PP)</a:t>
            </a:r>
          </a:p>
        </p:txBody>
      </p:sp>
      <p:cxnSp>
        <p:nvCxnSpPr>
          <p:cNvPr id="4" name="Přímá spojnice 6"/>
          <p:cNvCxnSpPr/>
          <p:nvPr/>
        </p:nvCxnSpPr>
        <p:spPr>
          <a:xfrm>
            <a:off x="823946" y="1166069"/>
            <a:ext cx="9399917"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48959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4674981" y="-47134"/>
            <a:ext cx="7517019" cy="6858594"/>
          </a:xfrm>
          <a:prstGeom prst="rect">
            <a:avLst/>
          </a:prstGeom>
        </p:spPr>
      </p:pic>
      <p:sp>
        <p:nvSpPr>
          <p:cNvPr id="2" name="Nadpis 1"/>
          <p:cNvSpPr>
            <a:spLocks noGrp="1"/>
          </p:cNvSpPr>
          <p:nvPr>
            <p:ph type="title"/>
          </p:nvPr>
        </p:nvSpPr>
        <p:spPr>
          <a:xfrm>
            <a:off x="3009411" y="302832"/>
            <a:ext cx="5952678" cy="735874"/>
          </a:xfrm>
        </p:spPr>
        <p:txBody>
          <a:bodyPr>
            <a:noAutofit/>
          </a:bodyPr>
          <a:lstStyle/>
          <a:p>
            <a:pPr algn="ctr"/>
            <a:r>
              <a:rPr lang="cs-CZ" sz="2400" b="1" dirty="0">
                <a:latin typeface="Arial" panose="020B0604020202020204" pitchFamily="34" charset="0"/>
                <a:cs typeface="Arial" panose="020B0604020202020204" pitchFamily="34" charset="0"/>
              </a:rPr>
              <a:t>PŘIJÍMACÍ ŘÍZENÍ NA STŘEDNÍ ŠKOLY</a:t>
            </a:r>
            <a:r>
              <a:rPr lang="cs-CZ" sz="2400" b="1" u="sng" dirty="0">
                <a:latin typeface="Arial" panose="020B0604020202020204" pitchFamily="34" charset="0"/>
                <a:cs typeface="Arial" panose="020B0604020202020204" pitchFamily="34" charset="0"/>
              </a:rPr>
              <a:t/>
            </a:r>
            <a:br>
              <a:rPr lang="cs-CZ" sz="2400" b="1" u="sng" dirty="0">
                <a:latin typeface="Arial" panose="020B0604020202020204" pitchFamily="34" charset="0"/>
                <a:cs typeface="Arial" panose="020B0604020202020204" pitchFamily="34" charset="0"/>
              </a:rPr>
            </a:br>
            <a:r>
              <a:rPr lang="cs-CZ" sz="1600" dirty="0">
                <a:latin typeface="Arial" panose="020B0604020202020204" pitchFamily="34" charset="0"/>
                <a:cs typeface="Arial" panose="020B0604020202020204" pitchFamily="34" charset="0"/>
              </a:rPr>
              <a:t>- § 7 zákona č. 67/2022 SB. (Lex Ukrajina) </a:t>
            </a:r>
          </a:p>
        </p:txBody>
      </p:sp>
      <p:sp>
        <p:nvSpPr>
          <p:cNvPr id="5" name="Obdélník 4"/>
          <p:cNvSpPr/>
          <p:nvPr/>
        </p:nvSpPr>
        <p:spPr>
          <a:xfrm>
            <a:off x="933104" y="1288058"/>
            <a:ext cx="10105292" cy="4965014"/>
          </a:xfrm>
          <a:prstGeom prst="rect">
            <a:avLst/>
          </a:prstGeom>
          <a:noFill/>
        </p:spPr>
        <p:txBody>
          <a:bodyPr wrap="square">
            <a:spAutoFit/>
          </a:bodyPr>
          <a:lstStyle/>
          <a:p>
            <a:pPr>
              <a:spcAft>
                <a:spcPts val="600"/>
              </a:spcAft>
            </a:pPr>
            <a:r>
              <a:rPr lang="cs-CZ" sz="1700" dirty="0">
                <a:latin typeface="Arial" panose="020B0604020202020204" pitchFamily="34" charset="0"/>
                <a:cs typeface="Arial" panose="020B0604020202020204" pitchFamily="34" charset="0"/>
              </a:rPr>
              <a:t>Ke konání jednotné přijímací zkoušky se dle </a:t>
            </a:r>
            <a:r>
              <a:rPr lang="cs-CZ" sz="1700" dirty="0" err="1">
                <a:latin typeface="Arial" panose="020B0604020202020204" pitchFamily="34" charset="0"/>
                <a:cs typeface="Arial" panose="020B0604020202020204" pitchFamily="34" charset="0"/>
              </a:rPr>
              <a:t>Cermatu</a:t>
            </a:r>
            <a:r>
              <a:rPr lang="cs-CZ" sz="1700" dirty="0">
                <a:latin typeface="Arial" panose="020B0604020202020204" pitchFamily="34" charset="0"/>
                <a:cs typeface="Arial" panose="020B0604020202020204" pitchFamily="34" charset="0"/>
              </a:rPr>
              <a:t> přihlásilo se 100 uchazečů z Ukrajiny</a:t>
            </a:r>
          </a:p>
          <a:p>
            <a:pPr algn="just">
              <a:lnSpc>
                <a:spcPct val="107000"/>
              </a:lnSpc>
              <a:spcAft>
                <a:spcPts val="600"/>
              </a:spcAft>
            </a:pPr>
            <a:r>
              <a:rPr lang="cs-CZ" sz="1700" dirty="0">
                <a:latin typeface="Arial" panose="020B0604020202020204" pitchFamily="34" charset="0"/>
                <a:ea typeface="Calibri" panose="020F0502020204030204" pitchFamily="34" charset="0"/>
                <a:cs typeface="Arial" panose="020B0604020202020204" pitchFamily="34" charset="0"/>
              </a:rPr>
              <a:t>Ustanovení po dobu platnosti zákona </a:t>
            </a:r>
            <a:r>
              <a:rPr lang="cs-CZ" sz="1700" b="1" dirty="0">
                <a:latin typeface="Arial" panose="020B0604020202020204" pitchFamily="34" charset="0"/>
                <a:ea typeface="Calibri" panose="020F0502020204030204" pitchFamily="34" charset="0"/>
                <a:cs typeface="Arial" panose="020B0604020202020204" pitchFamily="34" charset="0"/>
              </a:rPr>
              <a:t>promíjí žadatelům o navýšení rejstříkových kapacit</a:t>
            </a:r>
            <a:r>
              <a:rPr lang="cs-CZ" sz="1700" dirty="0">
                <a:latin typeface="Arial" panose="020B0604020202020204" pitchFamily="34" charset="0"/>
                <a:ea typeface="Calibri" panose="020F0502020204030204" pitchFamily="34" charset="0"/>
                <a:cs typeface="Arial" panose="020B0604020202020204" pitchFamily="34" charset="0"/>
              </a:rPr>
              <a:t> škol nebo školských zařízení povinnost spolu s žádostí předložit stanovisko příslušného orgánu ochrany veřejného zdraví (</a:t>
            </a:r>
            <a:r>
              <a:rPr lang="cs-CZ" sz="1700" b="1" dirty="0">
                <a:latin typeface="Arial" panose="020B0604020202020204" pitchFamily="34" charset="0"/>
                <a:ea typeface="Calibri" panose="020F0502020204030204" pitchFamily="34" charset="0"/>
                <a:cs typeface="Arial" panose="020B0604020202020204" pitchFamily="34" charset="0"/>
              </a:rPr>
              <a:t>krajské hygienické stanice</a:t>
            </a:r>
            <a:r>
              <a:rPr lang="cs-CZ" sz="1700" dirty="0">
                <a:latin typeface="Arial" panose="020B0604020202020204" pitchFamily="34" charset="0"/>
                <a:ea typeface="Calibri" panose="020F0502020204030204" pitchFamily="34" charset="0"/>
                <a:cs typeface="Arial" panose="020B0604020202020204" pitchFamily="34" charset="0"/>
              </a:rPr>
              <a:t>) a </a:t>
            </a:r>
            <a:r>
              <a:rPr lang="cs-CZ" sz="1700" b="1" dirty="0">
                <a:latin typeface="Arial" panose="020B0604020202020204" pitchFamily="34" charset="0"/>
                <a:ea typeface="Calibri" panose="020F0502020204030204" pitchFamily="34" charset="0"/>
                <a:cs typeface="Arial" panose="020B0604020202020204" pitchFamily="34" charset="0"/>
              </a:rPr>
              <a:t>stavebního úřadu</a:t>
            </a:r>
            <a:r>
              <a:rPr lang="cs-CZ" sz="1700" dirty="0">
                <a:latin typeface="Arial" panose="020B0604020202020204" pitchFamily="34" charset="0"/>
                <a:ea typeface="Calibri" panose="020F0502020204030204" pitchFamily="34" charset="0"/>
                <a:cs typeface="Arial" panose="020B0604020202020204" pitchFamily="34" charset="0"/>
              </a:rPr>
              <a:t>. Soulad s dlouhodobým záměrem se nadále posuzuje.</a:t>
            </a:r>
          </a:p>
          <a:p>
            <a:pPr algn="just">
              <a:spcAft>
                <a:spcPts val="1200"/>
              </a:spcAft>
            </a:pPr>
            <a:r>
              <a:rPr lang="cs-CZ" sz="1700" dirty="0">
                <a:latin typeface="Arial" panose="020B0604020202020204" pitchFamily="34" charset="0"/>
                <a:ea typeface="Times New Roman" panose="02020603050405020304" pitchFamily="18" charset="0"/>
                <a:cs typeface="Arial" panose="020B0604020202020204" pitchFamily="34" charset="0"/>
              </a:rPr>
              <a:t>O zvýšení kapacit zjednodušeným způsobem lze žádat pro školy a školská zařízení všech zřizovatelů, ale pouze pokud </a:t>
            </a:r>
            <a:r>
              <a:rPr lang="cs-CZ" sz="1700" b="1" dirty="0">
                <a:latin typeface="Arial" panose="020B0604020202020204" pitchFamily="34" charset="0"/>
                <a:ea typeface="Times New Roman" panose="02020603050405020304" pitchFamily="18" charset="0"/>
                <a:cs typeface="Arial" panose="020B0604020202020204" pitchFamily="34" charset="0"/>
              </a:rPr>
              <a:t>žádost souvisí se vzděláváním nebo poskytováním školských služeb dětem nebo žákům cizincům.</a:t>
            </a:r>
            <a:endParaRPr lang="cs-CZ" sz="1700" dirty="0">
              <a:latin typeface="Arial" panose="020B0604020202020204" pitchFamily="34" charset="0"/>
              <a:ea typeface="Times New Roman" panose="02020603050405020304" pitchFamily="18" charset="0"/>
              <a:cs typeface="Arial" panose="020B0604020202020204" pitchFamily="34" charset="0"/>
            </a:endParaRPr>
          </a:p>
          <a:p>
            <a:pPr algn="just">
              <a:spcAft>
                <a:spcPts val="1200"/>
              </a:spcAft>
            </a:pPr>
            <a:r>
              <a:rPr lang="cs-CZ" sz="1700" dirty="0">
                <a:latin typeface="Arial" panose="020B0604020202020204" pitchFamily="34" charset="0"/>
                <a:ea typeface="Times New Roman" panose="02020603050405020304" pitchFamily="18" charset="0"/>
                <a:cs typeface="Arial" panose="020B0604020202020204" pitchFamily="34" charset="0"/>
              </a:rPr>
              <a:t>Tato výjimka se týká navyšování kapacit školy nebo školského zařízení a z povahy věci také navýšení kapacity příslušného oboru vzdělání. I v případě oborů vzdělání samozřejmě platí, že toto zvýšení musí být v souvislosti se vzděláváním dětí či žáků cizinců.</a:t>
            </a:r>
          </a:p>
          <a:p>
            <a:pPr algn="just">
              <a:spcAft>
                <a:spcPts val="1200"/>
              </a:spcAft>
            </a:pPr>
            <a:r>
              <a:rPr lang="cs-CZ" sz="1700" dirty="0">
                <a:latin typeface="Arial" panose="020B0604020202020204" pitchFamily="34" charset="0"/>
                <a:ea typeface="Times New Roman" panose="02020603050405020304" pitchFamily="18" charset="0"/>
                <a:cs typeface="Arial" panose="020B0604020202020204" pitchFamily="34" charset="0"/>
              </a:rPr>
              <a:t>V případě, že tito děti či žáci budou vzděláváni i mimo místa poskytovaného vzdělávání nebo školských služeb zapsaných pro danou školu ve školském rejstříku,</a:t>
            </a:r>
            <a:r>
              <a:rPr lang="cs-CZ" sz="1700" b="1" dirty="0">
                <a:latin typeface="Arial" panose="020B0604020202020204" pitchFamily="34" charset="0"/>
                <a:ea typeface="Times New Roman" panose="02020603050405020304" pitchFamily="18" charset="0"/>
                <a:cs typeface="Arial" panose="020B0604020202020204" pitchFamily="34" charset="0"/>
              </a:rPr>
              <a:t> nezapisují </a:t>
            </a:r>
            <a:br>
              <a:rPr lang="cs-CZ" sz="1700" b="1" dirty="0">
                <a:latin typeface="Arial" panose="020B0604020202020204" pitchFamily="34" charset="0"/>
                <a:ea typeface="Times New Roman" panose="02020603050405020304" pitchFamily="18" charset="0"/>
                <a:cs typeface="Arial" panose="020B0604020202020204" pitchFamily="34" charset="0"/>
              </a:rPr>
            </a:br>
            <a:r>
              <a:rPr lang="cs-CZ" sz="1700" b="1" dirty="0">
                <a:latin typeface="Arial" panose="020B0604020202020204" pitchFamily="34" charset="0"/>
                <a:ea typeface="Times New Roman" panose="02020603050405020304" pitchFamily="18" charset="0"/>
                <a:cs typeface="Arial" panose="020B0604020202020204" pitchFamily="34" charset="0"/>
              </a:rPr>
              <a:t>se tato dočasná místa do školského rejstříku. </a:t>
            </a:r>
            <a:r>
              <a:rPr lang="cs-CZ" sz="1700" dirty="0">
                <a:latin typeface="Arial" panose="020B0604020202020204" pitchFamily="34" charset="0"/>
                <a:ea typeface="Times New Roman" panose="02020603050405020304" pitchFamily="18" charset="0"/>
                <a:cs typeface="Arial" panose="020B0604020202020204" pitchFamily="34" charset="0"/>
              </a:rPr>
              <a:t>O zápis dalšího místa v souvislosti s žádostí o navýšení kapacity školy se tedy nežádá, jelikož jde o místo dočasného charakteru.</a:t>
            </a:r>
          </a:p>
          <a:p>
            <a:pPr algn="just">
              <a:lnSpc>
                <a:spcPct val="107000"/>
              </a:lnSpc>
              <a:spcAft>
                <a:spcPts val="800"/>
              </a:spcAft>
            </a:pPr>
            <a:r>
              <a:rPr lang="cs-CZ" sz="1700" dirty="0">
                <a:latin typeface="Arial" panose="020B0604020202020204" pitchFamily="34" charset="0"/>
                <a:ea typeface="Calibri" panose="020F0502020204030204" pitchFamily="34" charset="0"/>
                <a:cs typeface="Arial" panose="020B0604020202020204" pitchFamily="34" charset="0"/>
              </a:rPr>
              <a:t>Takto zapsané </a:t>
            </a:r>
            <a:r>
              <a:rPr lang="cs-CZ" sz="1700" b="1" dirty="0">
                <a:latin typeface="Arial" panose="020B0604020202020204" pitchFamily="34" charset="0"/>
                <a:ea typeface="Calibri" panose="020F0502020204030204" pitchFamily="34" charset="0"/>
                <a:cs typeface="Arial" panose="020B0604020202020204" pitchFamily="34" charset="0"/>
              </a:rPr>
              <a:t>navýšení kapacit bude účinné pouze po dobu platnosti zákona</a:t>
            </a:r>
            <a:r>
              <a:rPr lang="cs-CZ" sz="1700" dirty="0">
                <a:latin typeface="Arial" panose="020B0604020202020204" pitchFamily="34" charset="0"/>
                <a:ea typeface="Calibri" panose="020F0502020204030204" pitchFamily="34" charset="0"/>
                <a:cs typeface="Arial" panose="020B0604020202020204" pitchFamily="34" charset="0"/>
              </a:rPr>
              <a:t>.</a:t>
            </a:r>
            <a:endParaRPr lang="cs-CZ" sz="1700" b="1" u="sng" dirty="0">
              <a:solidFill>
                <a:srgbClr val="FF0000"/>
              </a:solidFill>
              <a:latin typeface="Arial" panose="020B0604020202020204" pitchFamily="34" charset="0"/>
              <a:cs typeface="Arial" panose="020B0604020202020204" pitchFamily="34" charset="0"/>
            </a:endParaRPr>
          </a:p>
        </p:txBody>
      </p:sp>
      <p:cxnSp>
        <p:nvCxnSpPr>
          <p:cNvPr id="4" name="Přímá spojnice 6"/>
          <p:cNvCxnSpPr/>
          <p:nvPr/>
        </p:nvCxnSpPr>
        <p:spPr>
          <a:xfrm>
            <a:off x="1009290" y="1038706"/>
            <a:ext cx="9399917"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46854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4674981" y="0"/>
            <a:ext cx="7517019" cy="6858594"/>
          </a:xfrm>
          <a:prstGeom prst="rect">
            <a:avLst/>
          </a:prstGeom>
        </p:spPr>
      </p:pic>
      <p:sp>
        <p:nvSpPr>
          <p:cNvPr id="2" name="Nadpis 1"/>
          <p:cNvSpPr>
            <a:spLocks noGrp="1"/>
          </p:cNvSpPr>
          <p:nvPr>
            <p:ph type="title"/>
          </p:nvPr>
        </p:nvSpPr>
        <p:spPr>
          <a:xfrm>
            <a:off x="1352062" y="130497"/>
            <a:ext cx="9440983" cy="735874"/>
          </a:xfrm>
        </p:spPr>
        <p:txBody>
          <a:bodyPr>
            <a:noAutofit/>
          </a:bodyPr>
          <a:lstStyle/>
          <a:p>
            <a:pPr algn="ctr"/>
            <a:r>
              <a:rPr lang="cs-CZ" sz="2400" b="1" dirty="0">
                <a:latin typeface="Arial" panose="020B0604020202020204" pitchFamily="34" charset="0"/>
                <a:cs typeface="Arial" panose="020B0604020202020204" pitchFamily="34" charset="0"/>
              </a:rPr>
              <a:t>POČTY UKRAJINSKÝCH DĚTÍ VE ŠKOLÁCH V PK </a:t>
            </a:r>
            <a:r>
              <a:rPr lang="cs-CZ" sz="2400" b="1" dirty="0" smtClean="0">
                <a:latin typeface="Arial" panose="020B0604020202020204" pitchFamily="34" charset="0"/>
                <a:cs typeface="Arial" panose="020B0604020202020204" pitchFamily="34" charset="0"/>
              </a:rPr>
              <a:t/>
            </a:r>
            <a:br>
              <a:rPr lang="cs-CZ" sz="2400" b="1" dirty="0" smtClean="0">
                <a:latin typeface="Arial" panose="020B0604020202020204" pitchFamily="34" charset="0"/>
                <a:cs typeface="Arial" panose="020B0604020202020204" pitchFamily="34" charset="0"/>
              </a:rPr>
            </a:br>
            <a:r>
              <a:rPr lang="cs-CZ" sz="2000" dirty="0" smtClean="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PODLE GOOGLE DOTAZNÍKU OD ŠKOL) KE DNI 2. 5. 2022:</a:t>
            </a:r>
          </a:p>
        </p:txBody>
      </p:sp>
      <p:sp>
        <p:nvSpPr>
          <p:cNvPr id="3" name="Obdélník 2"/>
          <p:cNvSpPr/>
          <p:nvPr/>
        </p:nvSpPr>
        <p:spPr>
          <a:xfrm>
            <a:off x="1282089" y="1075771"/>
            <a:ext cx="9667630" cy="2520818"/>
          </a:xfrm>
          <a:prstGeom prst="rect">
            <a:avLst/>
          </a:prstGeom>
          <a:noFill/>
        </p:spPr>
        <p:txBody>
          <a:bodyPr wrap="square">
            <a:spAutoFit/>
          </a:bodyPr>
          <a:lstStyle/>
          <a:p>
            <a:pPr>
              <a:lnSpc>
                <a:spcPct val="107000"/>
              </a:lnSpc>
            </a:pPr>
            <a:r>
              <a:rPr lang="cs-CZ" b="1" dirty="0">
                <a:latin typeface="Arial" panose="020B0604020202020204" pitchFamily="34" charset="0"/>
                <a:ea typeface="Calibri" panose="020F0502020204030204" pitchFamily="34" charset="0"/>
                <a:cs typeface="Arial" panose="020B0604020202020204" pitchFamily="34" charset="0"/>
              </a:rPr>
              <a:t>Dotazník vyplnilo  179 škol/školských zařízení, celkem je v nich nově 2002 ukrajinských dětí ve věku 3-18 let, z toho:</a:t>
            </a:r>
            <a:endParaRPr lang="cs-CZ"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cs-CZ" dirty="0">
                <a:latin typeface="Arial" panose="020B0604020202020204" pitchFamily="34" charset="0"/>
                <a:ea typeface="Calibri" panose="020F0502020204030204" pitchFamily="34" charset="0"/>
                <a:cs typeface="Arial" panose="020B0604020202020204" pitchFamily="34" charset="0"/>
              </a:rPr>
              <a:t>Adaptační skupiny 3-6 let:     170</a:t>
            </a:r>
          </a:p>
          <a:p>
            <a:pPr>
              <a:lnSpc>
                <a:spcPct val="107000"/>
              </a:lnSpc>
            </a:pPr>
            <a:r>
              <a:rPr lang="cs-CZ" dirty="0">
                <a:latin typeface="Arial" panose="020B0604020202020204" pitchFamily="34" charset="0"/>
                <a:ea typeface="Calibri" panose="020F0502020204030204" pitchFamily="34" charset="0"/>
                <a:cs typeface="Arial" panose="020B0604020202020204" pitchFamily="34" charset="0"/>
              </a:rPr>
              <a:t>Adaptační skupiny 7-15 let:   362</a:t>
            </a:r>
          </a:p>
          <a:p>
            <a:pPr>
              <a:spcAft>
                <a:spcPts val="600"/>
              </a:spcAft>
            </a:pPr>
            <a:r>
              <a:rPr lang="cs-CZ" dirty="0">
                <a:latin typeface="Arial" panose="020B0604020202020204" pitchFamily="34" charset="0"/>
                <a:ea typeface="Calibri" panose="020F0502020204030204" pitchFamily="34" charset="0"/>
                <a:cs typeface="Arial" panose="020B0604020202020204" pitchFamily="34" charset="0"/>
              </a:rPr>
              <a:t>Adaptační skupiny 15+:          107</a:t>
            </a:r>
          </a:p>
          <a:p>
            <a:pPr>
              <a:lnSpc>
                <a:spcPct val="107000"/>
              </a:lnSpc>
            </a:pPr>
            <a:r>
              <a:rPr lang="cs-CZ" dirty="0">
                <a:latin typeface="Arial" panose="020B0604020202020204" pitchFamily="34" charset="0"/>
                <a:ea typeface="Calibri" panose="020F0502020204030204" pitchFamily="34" charset="0"/>
                <a:cs typeface="Arial" panose="020B0604020202020204" pitchFamily="34" charset="0"/>
              </a:rPr>
              <a:t>Přijatí ke vzdělávání v MŠ:      115</a:t>
            </a:r>
          </a:p>
          <a:p>
            <a:pPr>
              <a:lnSpc>
                <a:spcPct val="107000"/>
              </a:lnSpc>
            </a:pPr>
            <a:r>
              <a:rPr lang="cs-CZ" dirty="0">
                <a:latin typeface="Arial" panose="020B0604020202020204" pitchFamily="34" charset="0"/>
                <a:ea typeface="Calibri" panose="020F0502020204030204" pitchFamily="34" charset="0"/>
                <a:cs typeface="Arial" panose="020B0604020202020204" pitchFamily="34" charset="0"/>
              </a:rPr>
              <a:t>Přijatí ke vzdělávání v ZŠ:      1154</a:t>
            </a:r>
          </a:p>
          <a:p>
            <a:pPr>
              <a:lnSpc>
                <a:spcPct val="107000"/>
              </a:lnSpc>
            </a:pPr>
            <a:r>
              <a:rPr lang="cs-CZ" dirty="0">
                <a:latin typeface="Arial" panose="020B0604020202020204" pitchFamily="34" charset="0"/>
                <a:ea typeface="Calibri" panose="020F0502020204030204" pitchFamily="34" charset="0"/>
                <a:cs typeface="Arial" panose="020B0604020202020204" pitchFamily="34" charset="0"/>
              </a:rPr>
              <a:t>Přijatí ke vzdělávání v SŠ:          94</a:t>
            </a:r>
          </a:p>
        </p:txBody>
      </p:sp>
      <p:sp>
        <p:nvSpPr>
          <p:cNvPr id="4" name="Obdélník 3"/>
          <p:cNvSpPr/>
          <p:nvPr/>
        </p:nvSpPr>
        <p:spPr>
          <a:xfrm>
            <a:off x="1282089" y="3698189"/>
            <a:ext cx="9823573" cy="2979214"/>
          </a:xfrm>
          <a:prstGeom prst="rect">
            <a:avLst/>
          </a:prstGeom>
          <a:solidFill>
            <a:schemeClr val="bg1"/>
          </a:solidFill>
        </p:spPr>
        <p:txBody>
          <a:bodyPr wrap="square">
            <a:spAutoFit/>
          </a:bodyPr>
          <a:lstStyle/>
          <a:p>
            <a:pPr>
              <a:spcAft>
                <a:spcPts val="600"/>
              </a:spcAft>
            </a:pPr>
            <a:r>
              <a:rPr lang="cs-CZ" b="1" dirty="0">
                <a:latin typeface="Arial" panose="020B0604020202020204" pitchFamily="34" charset="0"/>
                <a:ea typeface="Calibri" panose="020F0502020204030204" pitchFamily="34" charset="0"/>
                <a:cs typeface="Arial" panose="020B0604020202020204" pitchFamily="34" charset="0"/>
              </a:rPr>
              <a:t>Podle zdroje ministerstva vnitra je na území Plzeňského kraje hlášeno 7 036 ukrajinských dětí ve věku 3-18 let:</a:t>
            </a:r>
            <a:endParaRPr lang="cs-CZ" dirty="0">
              <a:latin typeface="Arial" panose="020B0604020202020204" pitchFamily="34" charset="0"/>
              <a:ea typeface="Calibri" panose="020F0502020204030204" pitchFamily="34" charset="0"/>
              <a:cs typeface="Arial" panose="020B0604020202020204" pitchFamily="34" charset="0"/>
            </a:endParaRPr>
          </a:p>
          <a:p>
            <a:pPr>
              <a:spcAft>
                <a:spcPts val="600"/>
              </a:spcAft>
            </a:pPr>
            <a:r>
              <a:rPr lang="cs-CZ" dirty="0">
                <a:latin typeface="Arial" panose="020B0604020202020204" pitchFamily="34" charset="0"/>
                <a:ea typeface="Calibri" panose="020F0502020204030204" pitchFamily="34" charset="0"/>
                <a:cs typeface="Arial" panose="020B0604020202020204" pitchFamily="34" charset="0"/>
              </a:rPr>
              <a:t>Počty osob s uděleným pobytovým oprávněním v souvislosti s válkou na Ukrajině</a:t>
            </a:r>
            <a:br>
              <a:rPr lang="cs-CZ" dirty="0">
                <a:latin typeface="Arial" panose="020B0604020202020204" pitchFamily="34" charset="0"/>
                <a:ea typeface="Calibri" panose="020F0502020204030204" pitchFamily="34" charset="0"/>
                <a:cs typeface="Arial" panose="020B0604020202020204" pitchFamily="34" charset="0"/>
              </a:rPr>
            </a:br>
            <a:r>
              <a:rPr lang="cs-CZ" dirty="0">
                <a:latin typeface="Arial" panose="020B0604020202020204" pitchFamily="34" charset="0"/>
                <a:ea typeface="Calibri" panose="020F0502020204030204" pitchFamily="34" charset="0"/>
                <a:cs typeface="Arial" panose="020B0604020202020204" pitchFamily="34" charset="0"/>
              </a:rPr>
              <a:t>ke dni 2. 5. 2022 – Plzeňský kraj:</a:t>
            </a:r>
          </a:p>
          <a:p>
            <a:pPr>
              <a:lnSpc>
                <a:spcPct val="107000"/>
              </a:lnSpc>
            </a:pPr>
            <a:r>
              <a:rPr lang="cs-CZ" dirty="0">
                <a:latin typeface="Arial" panose="020B0604020202020204" pitchFamily="34" charset="0"/>
                <a:ea typeface="Calibri" panose="020F0502020204030204" pitchFamily="34" charset="0"/>
                <a:cs typeface="Arial" panose="020B0604020202020204" pitchFamily="34" charset="0"/>
              </a:rPr>
              <a:t>Děti 3-6 let:       1 126</a:t>
            </a:r>
          </a:p>
          <a:p>
            <a:pPr>
              <a:lnSpc>
                <a:spcPct val="107000"/>
              </a:lnSpc>
            </a:pPr>
            <a:r>
              <a:rPr lang="cs-CZ" dirty="0">
                <a:latin typeface="Arial" panose="020B0604020202020204" pitchFamily="34" charset="0"/>
                <a:ea typeface="Calibri" panose="020F0502020204030204" pitchFamily="34" charset="0"/>
                <a:cs typeface="Arial" panose="020B0604020202020204" pitchFamily="34" charset="0"/>
              </a:rPr>
              <a:t>Děti 7-15 let:     4 465</a:t>
            </a:r>
          </a:p>
          <a:p>
            <a:pPr>
              <a:lnSpc>
                <a:spcPct val="107000"/>
              </a:lnSpc>
            </a:pPr>
            <a:r>
              <a:rPr lang="cs-CZ" dirty="0">
                <a:latin typeface="Arial" panose="020B0604020202020204" pitchFamily="34" charset="0"/>
                <a:ea typeface="Calibri" panose="020F0502020204030204" pitchFamily="34" charset="0"/>
                <a:cs typeface="Arial" panose="020B0604020202020204" pitchFamily="34" charset="0"/>
              </a:rPr>
              <a:t>Děti 16-18 let:   1 445</a:t>
            </a:r>
          </a:p>
          <a:p>
            <a:pPr>
              <a:lnSpc>
                <a:spcPct val="107000"/>
              </a:lnSpc>
            </a:pPr>
            <a:endParaRPr lang="cs-CZ" sz="10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cs-CZ" b="1" dirty="0">
                <a:latin typeface="Arial" panose="020B0604020202020204" pitchFamily="34" charset="0"/>
                <a:ea typeface="Calibri" panose="020F0502020204030204" pitchFamily="34" charset="0"/>
                <a:cs typeface="Arial" panose="020B0604020202020204" pitchFamily="34" charset="0"/>
              </a:rPr>
              <a:t>Z toho plyne, že zhruba  29 % příchozích ukrajinských dětí se zapojilo do vzdělávání v Plzeňském kraji.</a:t>
            </a:r>
            <a:endParaRPr lang="cs-CZ" dirty="0">
              <a:latin typeface="Arial" panose="020B0604020202020204" pitchFamily="34" charset="0"/>
              <a:ea typeface="Calibri" panose="020F0502020204030204" pitchFamily="34" charset="0"/>
              <a:cs typeface="Arial" panose="020B0604020202020204" pitchFamily="34" charset="0"/>
            </a:endParaRPr>
          </a:p>
        </p:txBody>
      </p:sp>
      <p:cxnSp>
        <p:nvCxnSpPr>
          <p:cNvPr id="5" name="Přímá spojnice 6"/>
          <p:cNvCxnSpPr/>
          <p:nvPr/>
        </p:nvCxnSpPr>
        <p:spPr>
          <a:xfrm>
            <a:off x="1352062" y="941781"/>
            <a:ext cx="9399917"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95641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4674981" y="-594"/>
            <a:ext cx="7517019" cy="6858594"/>
          </a:xfrm>
          <a:prstGeom prst="rect">
            <a:avLst/>
          </a:prstGeom>
        </p:spPr>
      </p:pic>
      <p:sp>
        <p:nvSpPr>
          <p:cNvPr id="2" name="Zástupný symbol pro text 1"/>
          <p:cNvSpPr>
            <a:spLocks noGrp="1"/>
          </p:cNvSpPr>
          <p:nvPr>
            <p:ph type="body" sz="quarter" idx="13"/>
          </p:nvPr>
        </p:nvSpPr>
        <p:spPr>
          <a:xfrm>
            <a:off x="2091393" y="295172"/>
            <a:ext cx="7838946" cy="352966"/>
          </a:xfrm>
        </p:spPr>
        <p:txBody>
          <a:bodyPr/>
          <a:lstStyle/>
          <a:p>
            <a:pPr algn="ctr"/>
            <a:r>
              <a:rPr lang="cs-CZ" sz="2800" b="1" dirty="0">
                <a:latin typeface="Arial" panose="020B0604020202020204" pitchFamily="34" charset="0"/>
                <a:cs typeface="Arial" panose="020B0604020202020204" pitchFamily="34" charset="0"/>
              </a:rPr>
              <a:t>ŘEMESLO MÁ ZLATÉ DNO</a:t>
            </a:r>
          </a:p>
        </p:txBody>
      </p:sp>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9253" t="9547" r="7745" b="4515"/>
          <a:stretch/>
        </p:blipFill>
        <p:spPr>
          <a:xfrm>
            <a:off x="1854676" y="4811935"/>
            <a:ext cx="2663419" cy="1840019"/>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934" y="4811935"/>
            <a:ext cx="2771864" cy="1849111"/>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3638" y="4811935"/>
            <a:ext cx="2800348" cy="1895085"/>
          </a:xfrm>
          <a:prstGeom prst="rect">
            <a:avLst/>
          </a:prstGeom>
        </p:spPr>
      </p:pic>
      <p:sp>
        <p:nvSpPr>
          <p:cNvPr id="3" name="Obdélník 2"/>
          <p:cNvSpPr/>
          <p:nvPr/>
        </p:nvSpPr>
        <p:spPr>
          <a:xfrm>
            <a:off x="1422400" y="935911"/>
            <a:ext cx="9644184" cy="3023905"/>
          </a:xfrm>
          <a:prstGeom prst="rect">
            <a:avLst/>
          </a:prstGeom>
        </p:spPr>
        <p:txBody>
          <a:bodyPr wrap="square">
            <a:spAutoFit/>
          </a:bodyPr>
          <a:lstStyle/>
          <a:p>
            <a:r>
              <a:rPr lang="cs-CZ" b="1" dirty="0">
                <a:latin typeface="Arial" panose="020B0604020202020204" pitchFamily="34" charset="0"/>
                <a:cs typeface="Arial" panose="020B0604020202020204" pitchFamily="34" charset="0"/>
              </a:rPr>
              <a:t>Rukodělná soutěž určená pro:</a:t>
            </a:r>
            <a:endParaRPr lang="cs-CZ" dirty="0">
              <a:latin typeface="Arial" panose="020B0604020202020204" pitchFamily="34" charset="0"/>
              <a:cs typeface="Arial" panose="020B0604020202020204" pitchFamily="34" charset="0"/>
            </a:endParaRPr>
          </a:p>
          <a:p>
            <a:r>
              <a:rPr lang="cs-CZ" b="1" dirty="0">
                <a:latin typeface="Arial" panose="020B0604020202020204" pitchFamily="34" charset="0"/>
                <a:cs typeface="Arial" panose="020B0604020202020204" pitchFamily="34" charset="0"/>
              </a:rPr>
              <a:t>-  žáky a žákyně škol Plzeňského kraje ve třech věkových kategoriích: </a:t>
            </a:r>
            <a:endParaRPr lang="cs-CZ"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cs-CZ" dirty="0">
                <a:latin typeface="Arial" panose="020B0604020202020204" pitchFamily="34" charset="0"/>
                <a:cs typeface="Arial" panose="020B0604020202020204" pitchFamily="34" charset="0"/>
              </a:rPr>
              <a:t>1. stupeň ZŠ (1. – 5. třída)</a:t>
            </a:r>
          </a:p>
          <a:p>
            <a:pPr marL="800100" lvl="1" indent="-342900">
              <a:buFont typeface="Arial" panose="020B0604020202020204" pitchFamily="34" charset="0"/>
              <a:buChar char="•"/>
            </a:pPr>
            <a:r>
              <a:rPr lang="cs-CZ" dirty="0">
                <a:latin typeface="Arial" panose="020B0604020202020204" pitchFamily="34" charset="0"/>
                <a:cs typeface="Arial" panose="020B0604020202020204" pitchFamily="34" charset="0"/>
              </a:rPr>
              <a:t>2. stupeň ZŠ (6. – 9. třída)</a:t>
            </a:r>
          </a:p>
          <a:p>
            <a:pPr marL="800100" lvl="1" indent="-342900">
              <a:buFont typeface="Arial" panose="020B0604020202020204" pitchFamily="34" charset="0"/>
              <a:buChar char="•"/>
            </a:pPr>
            <a:r>
              <a:rPr lang="cs-CZ" dirty="0">
                <a:latin typeface="Arial" panose="020B0604020202020204" pitchFamily="34" charset="0"/>
                <a:cs typeface="Arial" panose="020B0604020202020204" pitchFamily="34" charset="0"/>
              </a:rPr>
              <a:t>Střední školy (1. a 2. ročník)</a:t>
            </a:r>
          </a:p>
          <a:p>
            <a:pPr lvl="1"/>
            <a:endParaRPr lang="cs-CZ" sz="1050" dirty="0">
              <a:latin typeface="Arial" panose="020B0604020202020204" pitchFamily="34" charset="0"/>
              <a:cs typeface="Arial" panose="020B0604020202020204" pitchFamily="34" charset="0"/>
            </a:endParaRPr>
          </a:p>
          <a:p>
            <a:pPr algn="just"/>
            <a:r>
              <a:rPr lang="cs-CZ" b="1" dirty="0">
                <a:latin typeface="Arial" panose="020B0604020202020204" pitchFamily="34" charset="0"/>
                <a:cs typeface="Arial" panose="020B0604020202020204" pitchFamily="34" charset="0"/>
              </a:rPr>
              <a:t>- účastníky zájmového a neformálního vzdělávání v Domech </a:t>
            </a:r>
            <a:r>
              <a:rPr lang="cs-CZ" b="1" dirty="0" smtClean="0">
                <a:latin typeface="Arial" panose="020B0604020202020204" pitchFamily="34" charset="0"/>
                <a:cs typeface="Arial" panose="020B0604020202020204" pitchFamily="34" charset="0"/>
              </a:rPr>
              <a:t>dětí a </a:t>
            </a:r>
            <a:r>
              <a:rPr lang="cs-CZ" b="1" dirty="0">
                <a:latin typeface="Arial" panose="020B0604020202020204" pitchFamily="34" charset="0"/>
                <a:cs typeface="Arial" panose="020B0604020202020204" pitchFamily="34" charset="0"/>
              </a:rPr>
              <a:t>mládeže, Středisku volného času a </a:t>
            </a:r>
            <a:r>
              <a:rPr lang="cs-CZ" b="1" dirty="0" err="1">
                <a:latin typeface="Arial" panose="020B0604020202020204" pitchFamily="34" charset="0"/>
                <a:cs typeface="Arial" panose="020B0604020202020204" pitchFamily="34" charset="0"/>
              </a:rPr>
              <a:t>Techmania</a:t>
            </a:r>
            <a:r>
              <a:rPr lang="cs-CZ" b="1" dirty="0">
                <a:latin typeface="Arial" panose="020B0604020202020204" pitchFamily="34" charset="0"/>
                <a:cs typeface="Arial" panose="020B0604020202020204" pitchFamily="34" charset="0"/>
              </a:rPr>
              <a:t> Science Center </a:t>
            </a:r>
            <a:r>
              <a:rPr lang="cs-CZ" b="1" dirty="0" smtClean="0">
                <a:latin typeface="Arial" panose="020B0604020202020204" pitchFamily="34" charset="0"/>
                <a:cs typeface="Arial" panose="020B0604020202020204" pitchFamily="34" charset="0"/>
              </a:rPr>
              <a:t>o. p. s. ve </a:t>
            </a:r>
            <a:r>
              <a:rPr lang="cs-CZ" b="1" dirty="0">
                <a:latin typeface="Arial" panose="020B0604020202020204" pitchFamily="34" charset="0"/>
                <a:cs typeface="Arial" panose="020B0604020202020204" pitchFamily="34" charset="0"/>
              </a:rPr>
              <a:t>třech věkových kategoriích: </a:t>
            </a:r>
            <a:endParaRPr lang="cs-CZ"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cs-CZ" dirty="0">
                <a:latin typeface="Arial" panose="020B0604020202020204" pitchFamily="34" charset="0"/>
                <a:cs typeface="Arial" panose="020B0604020202020204" pitchFamily="34" charset="0"/>
              </a:rPr>
              <a:t>6 – 11 let</a:t>
            </a:r>
          </a:p>
          <a:p>
            <a:pPr marL="800100" lvl="1" indent="-342900">
              <a:buFont typeface="Arial" panose="020B0604020202020204" pitchFamily="34" charset="0"/>
              <a:buChar char="•"/>
            </a:pPr>
            <a:r>
              <a:rPr lang="cs-CZ" dirty="0">
                <a:latin typeface="Arial" panose="020B0604020202020204" pitchFamily="34" charset="0"/>
                <a:cs typeface="Arial" panose="020B0604020202020204" pitchFamily="34" charset="0"/>
              </a:rPr>
              <a:t>12 – 15 let</a:t>
            </a:r>
          </a:p>
          <a:p>
            <a:pPr marL="800100" lvl="1" indent="-342900">
              <a:buFont typeface="Arial" panose="020B0604020202020204" pitchFamily="34" charset="0"/>
              <a:buChar char="•"/>
            </a:pPr>
            <a:r>
              <a:rPr lang="cs-CZ" dirty="0">
                <a:latin typeface="Arial" panose="020B0604020202020204" pitchFamily="34" charset="0"/>
                <a:cs typeface="Arial" panose="020B0604020202020204" pitchFamily="34" charset="0"/>
              </a:rPr>
              <a:t>16 – 18 let</a:t>
            </a:r>
          </a:p>
        </p:txBody>
      </p:sp>
      <p:sp>
        <p:nvSpPr>
          <p:cNvPr id="4" name="Obdélník 3"/>
          <p:cNvSpPr/>
          <p:nvPr/>
        </p:nvSpPr>
        <p:spPr>
          <a:xfrm>
            <a:off x="1367692" y="4182397"/>
            <a:ext cx="10519508" cy="646331"/>
          </a:xfrm>
          <a:prstGeom prst="rect">
            <a:avLst/>
          </a:prstGeom>
        </p:spPr>
        <p:txBody>
          <a:bodyPr wrap="square">
            <a:spAutoFit/>
          </a:bodyPr>
          <a:lstStyle/>
          <a:p>
            <a:pPr algn="just">
              <a:spcAft>
                <a:spcPts val="1200"/>
              </a:spcAft>
              <a:buSzPct val="80000"/>
              <a:defRPr/>
            </a:pPr>
            <a:r>
              <a:rPr lang="cs-CZ" b="1" dirty="0">
                <a:latin typeface="Arial" panose="020B0604020202020204" pitchFamily="34" charset="0"/>
                <a:cs typeface="Arial" panose="020B0604020202020204" pitchFamily="34" charset="0"/>
              </a:rPr>
              <a:t>Slavnostní vyhlášení </a:t>
            </a:r>
            <a:r>
              <a:rPr lang="cs-CZ" dirty="0">
                <a:latin typeface="Arial" panose="020B0604020202020204" pitchFamily="34" charset="0"/>
                <a:cs typeface="Arial" panose="020B0604020202020204" pitchFamily="34" charset="0"/>
              </a:rPr>
              <a:t>vítězů proběhne v prostorách </a:t>
            </a:r>
            <a:r>
              <a:rPr lang="cs-CZ" b="1" dirty="0" err="1">
                <a:latin typeface="Arial" panose="020B0604020202020204" pitchFamily="34" charset="0"/>
                <a:cs typeface="Arial" panose="020B0604020202020204" pitchFamily="34" charset="0"/>
              </a:rPr>
              <a:t>Techmania</a:t>
            </a:r>
            <a:r>
              <a:rPr lang="cs-CZ" b="1" dirty="0">
                <a:latin typeface="Arial" panose="020B0604020202020204" pitchFamily="34" charset="0"/>
                <a:cs typeface="Arial" panose="020B0604020202020204" pitchFamily="34" charset="0"/>
              </a:rPr>
              <a:t> Science </a:t>
            </a:r>
            <a:r>
              <a:rPr lang="cs-CZ" b="1" dirty="0" smtClean="0">
                <a:latin typeface="Arial" panose="020B0604020202020204" pitchFamily="34" charset="0"/>
                <a:cs typeface="Arial" panose="020B0604020202020204" pitchFamily="34" charset="0"/>
              </a:rPr>
              <a:t>Center o. p. s. 26</a:t>
            </a:r>
            <a:r>
              <a:rPr lang="cs-CZ" b="1" dirty="0">
                <a:latin typeface="Arial" panose="020B0604020202020204" pitchFamily="34" charset="0"/>
                <a:cs typeface="Arial" panose="020B0604020202020204" pitchFamily="34" charset="0"/>
              </a:rPr>
              <a:t>. května </a:t>
            </a:r>
            <a:r>
              <a:rPr lang="cs-CZ" b="1" dirty="0" smtClean="0">
                <a:latin typeface="Arial" panose="020B0604020202020204" pitchFamily="34" charset="0"/>
                <a:cs typeface="Arial" panose="020B0604020202020204" pitchFamily="34" charset="0"/>
              </a:rPr>
              <a:t>2022.</a:t>
            </a:r>
            <a:endParaRPr lang="cs-CZ" b="1" dirty="0">
              <a:latin typeface="Arial" panose="020B0604020202020204" pitchFamily="34" charset="0"/>
              <a:cs typeface="Arial" panose="020B0604020202020204" pitchFamily="34" charset="0"/>
            </a:endParaRPr>
          </a:p>
        </p:txBody>
      </p:sp>
      <p:cxnSp>
        <p:nvCxnSpPr>
          <p:cNvPr id="8" name="Přímá spojnice 6"/>
          <p:cNvCxnSpPr/>
          <p:nvPr/>
        </p:nvCxnSpPr>
        <p:spPr>
          <a:xfrm flipV="1">
            <a:off x="836762" y="802257"/>
            <a:ext cx="10532853" cy="1502"/>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51176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674981" y="0"/>
            <a:ext cx="7517019" cy="6858594"/>
          </a:xfrm>
          <a:prstGeom prst="rect">
            <a:avLst/>
          </a:prstGeom>
        </p:spPr>
      </p:pic>
      <p:graphicFrame>
        <p:nvGraphicFramePr>
          <p:cNvPr id="9" name="Tabulka 8"/>
          <p:cNvGraphicFramePr>
            <a:graphicFrameLocks noGrp="1"/>
          </p:cNvGraphicFramePr>
          <p:nvPr>
            <p:extLst>
              <p:ext uri="{D42A27DB-BD31-4B8C-83A1-F6EECF244321}">
                <p14:modId xmlns:p14="http://schemas.microsoft.com/office/powerpoint/2010/main" val="3114826807"/>
              </p:ext>
            </p:extLst>
          </p:nvPr>
        </p:nvGraphicFramePr>
        <p:xfrm>
          <a:off x="2225615" y="0"/>
          <a:ext cx="7737895" cy="6858012"/>
        </p:xfrm>
        <a:graphic>
          <a:graphicData uri="http://schemas.openxmlformats.org/drawingml/2006/table">
            <a:tbl>
              <a:tblPr firstRow="1" firstCol="1" bandRow="1">
                <a:tableStyleId>{5C22544A-7EE6-4342-B048-85BDC9FD1C3A}</a:tableStyleId>
              </a:tblPr>
              <a:tblGrid>
                <a:gridCol w="3528969">
                  <a:extLst>
                    <a:ext uri="{9D8B030D-6E8A-4147-A177-3AD203B41FA5}">
                      <a16:colId xmlns:a16="http://schemas.microsoft.com/office/drawing/2014/main" val="80766577"/>
                    </a:ext>
                  </a:extLst>
                </a:gridCol>
                <a:gridCol w="3528969">
                  <a:extLst>
                    <a:ext uri="{9D8B030D-6E8A-4147-A177-3AD203B41FA5}">
                      <a16:colId xmlns:a16="http://schemas.microsoft.com/office/drawing/2014/main" val="218354262"/>
                    </a:ext>
                  </a:extLst>
                </a:gridCol>
                <a:gridCol w="679957">
                  <a:extLst>
                    <a:ext uri="{9D8B030D-6E8A-4147-A177-3AD203B41FA5}">
                      <a16:colId xmlns:a16="http://schemas.microsoft.com/office/drawing/2014/main" val="2327078124"/>
                    </a:ext>
                  </a:extLst>
                </a:gridCol>
              </a:tblGrid>
              <a:tr h="507999">
                <a:tc gridSpan="2">
                  <a:txBody>
                    <a:bodyPr/>
                    <a:lstStyle/>
                    <a:p>
                      <a:pPr>
                        <a:lnSpc>
                          <a:spcPct val="115000"/>
                        </a:lnSpc>
                        <a:spcAft>
                          <a:spcPts val="0"/>
                        </a:spcAft>
                      </a:pPr>
                      <a:r>
                        <a:rPr lang="cs-CZ" sz="1200" dirty="0">
                          <a:effectLst/>
                        </a:rPr>
                        <a:t>Členská instituce PS Vzdělávání</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nchor="ctr"/>
                </a:tc>
                <a:tc hMerge="1">
                  <a:txBody>
                    <a:bodyPr/>
                    <a:lstStyle/>
                    <a:p>
                      <a:endParaRPr lang="cs-CZ"/>
                    </a:p>
                  </a:txBody>
                  <a:tcPr/>
                </a:tc>
                <a:tc>
                  <a:txBody>
                    <a:bodyPr/>
                    <a:lstStyle/>
                    <a:p>
                      <a:pPr>
                        <a:lnSpc>
                          <a:spcPct val="115000"/>
                        </a:lnSpc>
                        <a:spcAft>
                          <a:spcPts val="0"/>
                        </a:spcAft>
                      </a:pPr>
                      <a:r>
                        <a:rPr lang="cs-CZ" sz="1200">
                          <a:effectLst/>
                        </a:rPr>
                        <a:t>Počet členů</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nchor="ctr"/>
                </a:tc>
                <a:extLst>
                  <a:ext uri="{0D108BD9-81ED-4DB2-BD59-A6C34878D82A}">
                    <a16:rowId xmlns:a16="http://schemas.microsoft.com/office/drawing/2014/main" val="3921389"/>
                  </a:ext>
                </a:extLst>
              </a:tr>
              <a:tr h="254001">
                <a:tc gridSpan="2">
                  <a:txBody>
                    <a:bodyPr/>
                    <a:lstStyle/>
                    <a:p>
                      <a:pPr>
                        <a:lnSpc>
                          <a:spcPct val="115000"/>
                        </a:lnSpc>
                        <a:spcAft>
                          <a:spcPts val="0"/>
                        </a:spcAft>
                      </a:pPr>
                      <a:r>
                        <a:rPr lang="cs-CZ" sz="1200" i="1" dirty="0">
                          <a:solidFill>
                            <a:schemeClr val="tx1"/>
                          </a:solidFill>
                          <a:effectLst/>
                        </a:rPr>
                        <a:t>Zástupce NPI ČR</a:t>
                      </a:r>
                      <a:endParaRPr lang="cs-CZ" sz="11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hMerge="1">
                  <a:txBody>
                    <a:bodyPr/>
                    <a:lstStyle/>
                    <a:p>
                      <a:endParaRPr lang="cs-CZ"/>
                    </a:p>
                  </a:txBody>
                  <a:tcPr/>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2413747606"/>
                  </a:ext>
                </a:extLst>
              </a:tr>
              <a:tr h="254001">
                <a:tc gridSpan="2">
                  <a:txBody>
                    <a:bodyPr/>
                    <a:lstStyle/>
                    <a:p>
                      <a:pPr>
                        <a:lnSpc>
                          <a:spcPct val="115000"/>
                        </a:lnSpc>
                        <a:spcAft>
                          <a:spcPts val="0"/>
                        </a:spcAft>
                      </a:pPr>
                      <a:r>
                        <a:rPr lang="cs-CZ" sz="1200" i="1" dirty="0">
                          <a:solidFill>
                            <a:schemeClr val="tx1"/>
                          </a:solidFill>
                          <a:effectLst/>
                        </a:rPr>
                        <a:t>Zástupce Metodické podpory akčního plánování</a:t>
                      </a:r>
                      <a:endParaRPr lang="cs-CZ" sz="11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hMerge="1">
                  <a:txBody>
                    <a:bodyPr/>
                    <a:lstStyle/>
                    <a:p>
                      <a:endParaRPr lang="cs-CZ"/>
                    </a:p>
                  </a:txBody>
                  <a:tcPr/>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2180025648"/>
                  </a:ext>
                </a:extLst>
              </a:tr>
              <a:tr h="254001">
                <a:tc gridSpan="2">
                  <a:txBody>
                    <a:bodyPr/>
                    <a:lstStyle/>
                    <a:p>
                      <a:pPr>
                        <a:lnSpc>
                          <a:spcPct val="115000"/>
                        </a:lnSpc>
                        <a:spcAft>
                          <a:spcPts val="0"/>
                        </a:spcAft>
                      </a:pPr>
                      <a:r>
                        <a:rPr lang="cs-CZ" sz="1200" dirty="0">
                          <a:effectLst/>
                        </a:rPr>
                        <a:t>Zástupci realizačního týmu KAP</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hMerge="1">
                  <a:txBody>
                    <a:bodyPr/>
                    <a:lstStyle/>
                    <a:p>
                      <a:endParaRPr lang="cs-CZ"/>
                    </a:p>
                  </a:txBody>
                  <a:tcPr/>
                </a:tc>
                <a:tc>
                  <a:txBody>
                    <a:bodyPr/>
                    <a:lstStyle/>
                    <a:p>
                      <a:pPr>
                        <a:lnSpc>
                          <a:spcPct val="115000"/>
                        </a:lnSpc>
                        <a:spcAft>
                          <a:spcPts val="0"/>
                        </a:spcAft>
                      </a:pPr>
                      <a:r>
                        <a:rPr lang="cs-CZ" sz="1200">
                          <a:effectLst/>
                        </a:rPr>
                        <a:t>2</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743378563"/>
                  </a:ext>
                </a:extLst>
              </a:tr>
              <a:tr h="254001">
                <a:tc rowSpan="4">
                  <a:txBody>
                    <a:bodyPr/>
                    <a:lstStyle/>
                    <a:p>
                      <a:pPr>
                        <a:lnSpc>
                          <a:spcPct val="115000"/>
                        </a:lnSpc>
                        <a:spcAft>
                          <a:spcPts val="0"/>
                        </a:spcAft>
                      </a:pPr>
                      <a:r>
                        <a:rPr lang="cs-CZ" sz="1200" dirty="0">
                          <a:effectLst/>
                        </a:rPr>
                        <a:t>Zástupci jednotlivých typů zřizovatelů škol</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Zástupci Plzeňského kraje</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3</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976680329"/>
                  </a:ext>
                </a:extLst>
              </a:tr>
              <a:tr h="254001">
                <a:tc vMerge="1">
                  <a:txBody>
                    <a:bodyPr/>
                    <a:lstStyle/>
                    <a:p>
                      <a:endParaRPr lang="cs-CZ"/>
                    </a:p>
                  </a:txBody>
                  <a:tcPr/>
                </a:tc>
                <a:tc>
                  <a:txBody>
                    <a:bodyPr/>
                    <a:lstStyle/>
                    <a:p>
                      <a:pPr>
                        <a:lnSpc>
                          <a:spcPct val="115000"/>
                        </a:lnSpc>
                        <a:spcAft>
                          <a:spcPts val="0"/>
                        </a:spcAft>
                      </a:pPr>
                      <a:r>
                        <a:rPr lang="cs-CZ" sz="1200">
                          <a:effectLst/>
                        </a:rPr>
                        <a:t>Zástupce soukromých škol</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2561519993"/>
                  </a:ext>
                </a:extLst>
              </a:tr>
              <a:tr h="254001">
                <a:tc vMerge="1">
                  <a:txBody>
                    <a:bodyPr/>
                    <a:lstStyle/>
                    <a:p>
                      <a:endParaRPr lang="cs-CZ"/>
                    </a:p>
                  </a:txBody>
                  <a:tcPr/>
                </a:tc>
                <a:tc>
                  <a:txBody>
                    <a:bodyPr/>
                    <a:lstStyle/>
                    <a:p>
                      <a:pPr>
                        <a:lnSpc>
                          <a:spcPct val="115000"/>
                        </a:lnSpc>
                        <a:spcAft>
                          <a:spcPts val="0"/>
                        </a:spcAft>
                      </a:pPr>
                      <a:r>
                        <a:rPr lang="cs-CZ" sz="1200">
                          <a:effectLst/>
                        </a:rPr>
                        <a:t>Zástupce církevních škol</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3665647379"/>
                  </a:ext>
                </a:extLst>
              </a:tr>
              <a:tr h="254001">
                <a:tc vMerge="1">
                  <a:txBody>
                    <a:bodyPr/>
                    <a:lstStyle/>
                    <a:p>
                      <a:endParaRPr lang="cs-CZ"/>
                    </a:p>
                  </a:txBody>
                  <a:tcPr/>
                </a:tc>
                <a:tc>
                  <a:txBody>
                    <a:bodyPr/>
                    <a:lstStyle/>
                    <a:p>
                      <a:pPr>
                        <a:lnSpc>
                          <a:spcPct val="115000"/>
                        </a:lnSpc>
                        <a:spcAft>
                          <a:spcPts val="0"/>
                        </a:spcAft>
                      </a:pPr>
                      <a:r>
                        <a:rPr lang="cs-CZ" sz="1200">
                          <a:effectLst/>
                        </a:rPr>
                        <a:t>Zástupci zřizovatelů ZŠ</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3</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3505789271"/>
                  </a:ext>
                </a:extLst>
              </a:tr>
              <a:tr h="254001">
                <a:tc rowSpan="10">
                  <a:txBody>
                    <a:bodyPr/>
                    <a:lstStyle/>
                    <a:p>
                      <a:pPr>
                        <a:lnSpc>
                          <a:spcPct val="115000"/>
                        </a:lnSpc>
                        <a:spcAft>
                          <a:spcPts val="0"/>
                        </a:spcAft>
                      </a:pPr>
                      <a:r>
                        <a:rPr lang="cs-CZ" sz="1200" dirty="0">
                          <a:effectLst/>
                        </a:rPr>
                        <a:t>Zástupci vedení škol, výborní učitelé - zástupci za jednotlivé typy škol - školy mateřské, základní a střední bez rozdílu zřizovatele</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dirty="0">
                          <a:effectLst/>
                        </a:rPr>
                        <a:t>Asociace ředitelů gymnázií</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155454449"/>
                  </a:ext>
                </a:extLst>
              </a:tr>
              <a:tr h="254001">
                <a:tc vMerge="1">
                  <a:txBody>
                    <a:bodyPr/>
                    <a:lstStyle/>
                    <a:p>
                      <a:endParaRPr lang="cs-CZ"/>
                    </a:p>
                  </a:txBody>
                  <a:tcPr/>
                </a:tc>
                <a:tc>
                  <a:txBody>
                    <a:bodyPr/>
                    <a:lstStyle/>
                    <a:p>
                      <a:pPr>
                        <a:lnSpc>
                          <a:spcPct val="115000"/>
                        </a:lnSpc>
                        <a:spcAft>
                          <a:spcPts val="0"/>
                        </a:spcAft>
                      </a:pPr>
                      <a:r>
                        <a:rPr lang="cs-CZ" sz="1200">
                          <a:effectLst/>
                        </a:rPr>
                        <a:t>Asociace ředitelů základních škol ČR</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2</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1533950163"/>
                  </a:ext>
                </a:extLst>
              </a:tr>
              <a:tr h="254001">
                <a:tc vMerge="1">
                  <a:txBody>
                    <a:bodyPr/>
                    <a:lstStyle/>
                    <a:p>
                      <a:endParaRPr lang="cs-CZ"/>
                    </a:p>
                  </a:txBody>
                  <a:tcPr/>
                </a:tc>
                <a:tc>
                  <a:txBody>
                    <a:bodyPr/>
                    <a:lstStyle/>
                    <a:p>
                      <a:pPr>
                        <a:lnSpc>
                          <a:spcPct val="115000"/>
                        </a:lnSpc>
                        <a:spcAft>
                          <a:spcPts val="0"/>
                        </a:spcAft>
                      </a:pPr>
                      <a:r>
                        <a:rPr lang="cs-CZ" sz="1200">
                          <a:effectLst/>
                        </a:rPr>
                        <a:t>Asociace obchodních akademií</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3480595145"/>
                  </a:ext>
                </a:extLst>
              </a:tr>
              <a:tr h="507999">
                <a:tc vMerge="1">
                  <a:txBody>
                    <a:bodyPr/>
                    <a:lstStyle/>
                    <a:p>
                      <a:endParaRPr lang="cs-CZ"/>
                    </a:p>
                  </a:txBody>
                  <a:tcPr/>
                </a:tc>
                <a:tc>
                  <a:txBody>
                    <a:bodyPr/>
                    <a:lstStyle/>
                    <a:p>
                      <a:pPr>
                        <a:lnSpc>
                          <a:spcPct val="115000"/>
                        </a:lnSpc>
                        <a:spcAft>
                          <a:spcPts val="0"/>
                        </a:spcAft>
                      </a:pPr>
                      <a:r>
                        <a:rPr lang="cs-CZ" sz="1200">
                          <a:effectLst/>
                        </a:rPr>
                        <a:t>Asociace vzdělávacích zařízení pro rozvoj venkovského prostoru</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1139321150"/>
                  </a:ext>
                </a:extLst>
              </a:tr>
              <a:tr h="254001">
                <a:tc vMerge="1">
                  <a:txBody>
                    <a:bodyPr/>
                    <a:lstStyle/>
                    <a:p>
                      <a:endParaRPr lang="cs-CZ"/>
                    </a:p>
                  </a:txBody>
                  <a:tcPr/>
                </a:tc>
                <a:tc>
                  <a:txBody>
                    <a:bodyPr/>
                    <a:lstStyle/>
                    <a:p>
                      <a:pPr>
                        <a:lnSpc>
                          <a:spcPct val="115000"/>
                        </a:lnSpc>
                        <a:spcAft>
                          <a:spcPts val="0"/>
                        </a:spcAft>
                      </a:pPr>
                      <a:r>
                        <a:rPr lang="cs-CZ" sz="1200" dirty="0">
                          <a:effectLst/>
                        </a:rPr>
                        <a:t>Asociace středních průmyslových škol</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2452459449"/>
                  </a:ext>
                </a:extLst>
              </a:tr>
              <a:tr h="507999">
                <a:tc vMerge="1">
                  <a:txBody>
                    <a:bodyPr/>
                    <a:lstStyle/>
                    <a:p>
                      <a:endParaRPr lang="cs-CZ"/>
                    </a:p>
                  </a:txBody>
                  <a:tcPr/>
                </a:tc>
                <a:tc>
                  <a:txBody>
                    <a:bodyPr/>
                    <a:lstStyle/>
                    <a:p>
                      <a:pPr>
                        <a:lnSpc>
                          <a:spcPct val="115000"/>
                        </a:lnSpc>
                        <a:spcAft>
                          <a:spcPts val="0"/>
                        </a:spcAft>
                      </a:pPr>
                      <a:r>
                        <a:rPr lang="cs-CZ" sz="1200" dirty="0">
                          <a:effectLst/>
                        </a:rPr>
                        <a:t>Asociace ředitelů středních zdravotnických škol Čech, Moravy a Slezska</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2542282086"/>
                  </a:ext>
                </a:extLst>
              </a:tr>
              <a:tr h="507999">
                <a:tc vMerge="1">
                  <a:txBody>
                    <a:bodyPr/>
                    <a:lstStyle/>
                    <a:p>
                      <a:endParaRPr lang="cs-CZ"/>
                    </a:p>
                  </a:txBody>
                  <a:tcPr/>
                </a:tc>
                <a:tc>
                  <a:txBody>
                    <a:bodyPr/>
                    <a:lstStyle/>
                    <a:p>
                      <a:pPr>
                        <a:lnSpc>
                          <a:spcPct val="115000"/>
                        </a:lnSpc>
                        <a:spcAft>
                          <a:spcPts val="0"/>
                        </a:spcAft>
                      </a:pPr>
                      <a:r>
                        <a:rPr lang="cs-CZ" sz="1200" dirty="0">
                          <a:effectLst/>
                        </a:rPr>
                        <a:t>Asociace energetického a elektrotechnického vzdělávání</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4275515778"/>
                  </a:ext>
                </a:extLst>
              </a:tr>
              <a:tr h="254001">
                <a:tc vMerge="1">
                  <a:txBody>
                    <a:bodyPr/>
                    <a:lstStyle/>
                    <a:p>
                      <a:endParaRPr lang="cs-CZ"/>
                    </a:p>
                  </a:txBody>
                  <a:tcPr/>
                </a:tc>
                <a:tc>
                  <a:txBody>
                    <a:bodyPr/>
                    <a:lstStyle/>
                    <a:p>
                      <a:pPr>
                        <a:lnSpc>
                          <a:spcPct val="115000"/>
                        </a:lnSpc>
                        <a:spcAft>
                          <a:spcPts val="0"/>
                        </a:spcAft>
                      </a:pPr>
                      <a:r>
                        <a:rPr lang="cs-CZ" sz="1200" dirty="0">
                          <a:effectLst/>
                        </a:rPr>
                        <a:t>Sdružení učňovských zařízení</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1993141834"/>
                  </a:ext>
                </a:extLst>
              </a:tr>
              <a:tr h="254001">
                <a:tc vMerge="1">
                  <a:txBody>
                    <a:bodyPr/>
                    <a:lstStyle/>
                    <a:p>
                      <a:endParaRPr lang="cs-CZ"/>
                    </a:p>
                  </a:txBody>
                  <a:tcPr/>
                </a:tc>
                <a:tc>
                  <a:txBody>
                    <a:bodyPr/>
                    <a:lstStyle/>
                    <a:p>
                      <a:pPr>
                        <a:lnSpc>
                          <a:spcPct val="115000"/>
                        </a:lnSpc>
                        <a:spcAft>
                          <a:spcPts val="0"/>
                        </a:spcAft>
                      </a:pPr>
                      <a:r>
                        <a:rPr lang="cs-CZ" sz="1200" dirty="0">
                          <a:effectLst/>
                        </a:rPr>
                        <a:t>Asociace hotelových škol</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3185934589"/>
                  </a:ext>
                </a:extLst>
              </a:tr>
              <a:tr h="254001">
                <a:tc vMerge="1">
                  <a:txBody>
                    <a:bodyPr/>
                    <a:lstStyle/>
                    <a:p>
                      <a:endParaRPr lang="cs-CZ"/>
                    </a:p>
                  </a:txBody>
                  <a:tcPr/>
                </a:tc>
                <a:tc>
                  <a:txBody>
                    <a:bodyPr/>
                    <a:lstStyle/>
                    <a:p>
                      <a:pPr>
                        <a:lnSpc>
                          <a:spcPct val="115000"/>
                        </a:lnSpc>
                        <a:spcAft>
                          <a:spcPts val="0"/>
                        </a:spcAft>
                      </a:pPr>
                      <a:r>
                        <a:rPr lang="cs-CZ" sz="1200" dirty="0">
                          <a:effectLst/>
                        </a:rPr>
                        <a:t>Zástupce předškolního vzdělávání</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3213758219"/>
                  </a:ext>
                </a:extLst>
              </a:tr>
              <a:tr h="254001">
                <a:tc rowSpan="2">
                  <a:txBody>
                    <a:bodyPr/>
                    <a:lstStyle/>
                    <a:p>
                      <a:pPr>
                        <a:lnSpc>
                          <a:spcPct val="115000"/>
                        </a:lnSpc>
                        <a:spcAft>
                          <a:spcPts val="0"/>
                        </a:spcAft>
                      </a:pPr>
                      <a:r>
                        <a:rPr lang="cs-CZ" sz="1200">
                          <a:effectLst/>
                        </a:rPr>
                        <a:t>Zástupce vysokých škol a výzkumu v kraji</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dirty="0">
                          <a:effectLst/>
                        </a:rPr>
                        <a:t>Západočeská univerzita v Plzni</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3954923082"/>
                  </a:ext>
                </a:extLst>
              </a:tr>
              <a:tr h="254001">
                <a:tc vMerge="1">
                  <a:txBody>
                    <a:bodyPr/>
                    <a:lstStyle/>
                    <a:p>
                      <a:endParaRPr lang="cs-CZ"/>
                    </a:p>
                  </a:txBody>
                  <a:tcPr/>
                </a:tc>
                <a:tc>
                  <a:txBody>
                    <a:bodyPr/>
                    <a:lstStyle/>
                    <a:p>
                      <a:pPr>
                        <a:lnSpc>
                          <a:spcPct val="115000"/>
                        </a:lnSpc>
                        <a:spcAft>
                          <a:spcPts val="0"/>
                        </a:spcAft>
                      </a:pPr>
                      <a:r>
                        <a:rPr lang="cs-CZ" sz="1200" dirty="0">
                          <a:effectLst/>
                        </a:rPr>
                        <a:t>Lékařská fakulta UK v Plzni</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1596385790"/>
                  </a:ext>
                </a:extLst>
              </a:tr>
              <a:tr h="254001">
                <a:tc gridSpan="2">
                  <a:txBody>
                    <a:bodyPr/>
                    <a:lstStyle/>
                    <a:p>
                      <a:pPr>
                        <a:lnSpc>
                          <a:spcPct val="115000"/>
                        </a:lnSpc>
                        <a:spcAft>
                          <a:spcPts val="0"/>
                        </a:spcAft>
                      </a:pPr>
                      <a:r>
                        <a:rPr lang="cs-CZ" sz="1200" dirty="0">
                          <a:effectLst/>
                        </a:rPr>
                        <a:t>Zástupci místních akčních plánů</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hMerge="1">
                  <a:txBody>
                    <a:bodyPr/>
                    <a:lstStyle/>
                    <a:p>
                      <a:endParaRPr lang="cs-CZ"/>
                    </a:p>
                  </a:txBody>
                  <a:tcPr/>
                </a:tc>
                <a:tc>
                  <a:txBody>
                    <a:bodyPr/>
                    <a:lstStyle/>
                    <a:p>
                      <a:pPr>
                        <a:lnSpc>
                          <a:spcPct val="115000"/>
                        </a:lnSpc>
                        <a:spcAft>
                          <a:spcPts val="0"/>
                        </a:spcAft>
                      </a:pPr>
                      <a:r>
                        <a:rPr lang="cs-CZ" sz="1200">
                          <a:effectLst/>
                        </a:rPr>
                        <a:t>2</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2432132197"/>
                  </a:ext>
                </a:extLst>
              </a:tr>
              <a:tr h="507999">
                <a:tc gridSpan="2">
                  <a:txBody>
                    <a:bodyPr/>
                    <a:lstStyle/>
                    <a:p>
                      <a:pPr>
                        <a:lnSpc>
                          <a:spcPct val="115000"/>
                        </a:lnSpc>
                        <a:spcAft>
                          <a:spcPts val="0"/>
                        </a:spcAft>
                      </a:pPr>
                      <a:r>
                        <a:rPr lang="cs-CZ" sz="1200" b="1" i="1" dirty="0">
                          <a:solidFill>
                            <a:schemeClr val="tx1"/>
                          </a:solidFill>
                          <a:effectLst/>
                        </a:rPr>
                        <a:t>Zástupce Krajského centra vzdělávání a Jazykové školy s právem státní jazykové zkoušky, Plzeň, sady 5. května 42</a:t>
                      </a:r>
                      <a:endParaRPr lang="cs-CZ" sz="11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tc hMerge="1">
                  <a:txBody>
                    <a:bodyPr/>
                    <a:lstStyle/>
                    <a:p>
                      <a:endParaRPr lang="cs-CZ"/>
                    </a:p>
                  </a:txBody>
                  <a:tcPr/>
                </a:tc>
                <a:tc>
                  <a:txBody>
                    <a:bodyPr/>
                    <a:lstStyle/>
                    <a:p>
                      <a:pPr>
                        <a:lnSpc>
                          <a:spcPct val="115000"/>
                        </a:lnSpc>
                        <a:spcAft>
                          <a:spcPts val="0"/>
                        </a:spcAft>
                      </a:pPr>
                      <a:r>
                        <a:rPr lang="cs-CZ" sz="1200" dirty="0">
                          <a:effectLst/>
                        </a:rPr>
                        <a:t>1</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552" marR="52552" marT="0" marB="0"/>
                </a:tc>
                <a:extLst>
                  <a:ext uri="{0D108BD9-81ED-4DB2-BD59-A6C34878D82A}">
                    <a16:rowId xmlns:a16="http://schemas.microsoft.com/office/drawing/2014/main" val="3527494854"/>
                  </a:ext>
                </a:extLst>
              </a:tr>
            </a:tbl>
          </a:graphicData>
        </a:graphic>
      </p:graphicFrame>
    </p:spTree>
    <p:extLst>
      <p:ext uri="{BB962C8B-B14F-4D97-AF65-F5344CB8AC3E}">
        <p14:creationId xmlns:p14="http://schemas.microsoft.com/office/powerpoint/2010/main" val="3291339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p:cNvPicPr>
            <a:picLocks noChangeAspect="1"/>
          </p:cNvPicPr>
          <p:nvPr/>
        </p:nvPicPr>
        <p:blipFill>
          <a:blip r:embed="rId2"/>
          <a:stretch>
            <a:fillRect/>
          </a:stretch>
        </p:blipFill>
        <p:spPr>
          <a:xfrm>
            <a:off x="4674981" y="-594"/>
            <a:ext cx="7517019" cy="6858594"/>
          </a:xfrm>
          <a:prstGeom prst="rect">
            <a:avLst/>
          </a:prstGeom>
        </p:spPr>
      </p:pic>
      <p:sp>
        <p:nvSpPr>
          <p:cNvPr id="2" name="Zástupný symbol pro text 1"/>
          <p:cNvSpPr>
            <a:spLocks noGrp="1"/>
          </p:cNvSpPr>
          <p:nvPr>
            <p:ph type="body" sz="quarter" idx="13"/>
          </p:nvPr>
        </p:nvSpPr>
        <p:spPr>
          <a:xfrm>
            <a:off x="2152649" y="360364"/>
            <a:ext cx="7876524" cy="352966"/>
          </a:xfrm>
        </p:spPr>
        <p:txBody>
          <a:bodyPr/>
          <a:lstStyle/>
          <a:p>
            <a:pPr algn="ctr"/>
            <a:r>
              <a:rPr lang="cs-CZ" sz="2800" b="1" dirty="0">
                <a:latin typeface="Arial" panose="020B0604020202020204" pitchFamily="34" charset="0"/>
                <a:cs typeface="Arial" panose="020B0604020202020204" pitchFamily="34" charset="0"/>
              </a:rPr>
              <a:t>RUČIČKY KRAJE</a:t>
            </a:r>
          </a:p>
        </p:txBody>
      </p:sp>
      <p:pic>
        <p:nvPicPr>
          <p:cNvPr id="5"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3424" y="867688"/>
            <a:ext cx="1988387" cy="278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9379" y="4366138"/>
            <a:ext cx="2610251" cy="192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8799" y="4350688"/>
            <a:ext cx="2586787" cy="19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ovéPole 4"/>
          <p:cNvSpPr txBox="1">
            <a:spLocks noChangeArrowheads="1"/>
          </p:cNvSpPr>
          <p:nvPr/>
        </p:nvSpPr>
        <p:spPr bwMode="auto">
          <a:xfrm>
            <a:off x="877210" y="1449871"/>
            <a:ext cx="801858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0" fontAlgn="base" hangingPunct="0">
              <a:spcBef>
                <a:spcPct val="0"/>
              </a:spcBef>
              <a:spcAft>
                <a:spcPts val="600"/>
              </a:spcAft>
              <a:buNone/>
            </a:pPr>
            <a:r>
              <a:rPr lang="cs-CZ" altLang="cs-CZ" sz="1800" b="1" dirty="0">
                <a:solidFill>
                  <a:srgbClr val="000000"/>
                </a:solidFill>
                <a:latin typeface="Arial" panose="020B0604020202020204" pitchFamily="34" charset="0"/>
                <a:cs typeface="Arial" panose="020B0604020202020204" pitchFamily="34" charset="0"/>
              </a:rPr>
              <a:t>Prezentační akce středních škol </a:t>
            </a:r>
            <a:r>
              <a:rPr lang="cs-CZ" altLang="cs-CZ" sz="1800" dirty="0">
                <a:solidFill>
                  <a:srgbClr val="000000"/>
                </a:solidFill>
                <a:latin typeface="Arial" panose="020B0604020202020204" pitchFamily="34" charset="0"/>
                <a:cs typeface="Arial" panose="020B0604020202020204" pitchFamily="34" charset="0"/>
              </a:rPr>
              <a:t>pořádaná Plzeňským krajem ve spolupráci se Svazem průmyslu a dopravy ČR.</a:t>
            </a:r>
          </a:p>
          <a:p>
            <a:pPr algn="just" eaLnBrk="0" fontAlgn="base" hangingPunct="0">
              <a:spcBef>
                <a:spcPct val="0"/>
              </a:spcBef>
              <a:spcAft>
                <a:spcPts val="600"/>
              </a:spcAft>
              <a:buNone/>
            </a:pPr>
            <a:r>
              <a:rPr lang="cs-CZ" altLang="cs-CZ" sz="1800" dirty="0">
                <a:solidFill>
                  <a:srgbClr val="000000"/>
                </a:solidFill>
                <a:latin typeface="Arial" panose="020B0604020202020204" pitchFamily="34" charset="0"/>
                <a:cs typeface="Arial" panose="020B0604020202020204" pitchFamily="34" charset="0"/>
              </a:rPr>
              <a:t>Cílem prezentace je seznámit děti  s technickými obory a přilákat je do škol, které je vyučují.</a:t>
            </a:r>
          </a:p>
          <a:p>
            <a:pPr algn="just" eaLnBrk="0" fontAlgn="base" hangingPunct="0">
              <a:spcBef>
                <a:spcPct val="0"/>
              </a:spcBef>
              <a:spcAft>
                <a:spcPts val="600"/>
              </a:spcAft>
              <a:buNone/>
            </a:pPr>
            <a:r>
              <a:rPr lang="cs-CZ" altLang="cs-CZ" sz="1800" dirty="0">
                <a:latin typeface="Arial" panose="020B0604020202020204" pitchFamily="34" charset="0"/>
                <a:cs typeface="Arial" panose="020B0604020202020204" pitchFamily="34" charset="0"/>
              </a:rPr>
              <a:t>Spolu se středními školami se prezentují i firmy nabízející uplatnění absolventům </a:t>
            </a:r>
            <a:r>
              <a:rPr lang="cs-CZ" altLang="cs-CZ" sz="1800" dirty="0" smtClean="0">
                <a:latin typeface="Arial" panose="020B0604020202020204" pitchFamily="34" charset="0"/>
                <a:cs typeface="Arial" panose="020B0604020202020204" pitchFamily="34" charset="0"/>
              </a:rPr>
              <a:t>technických a </a:t>
            </a:r>
            <a:r>
              <a:rPr lang="cs-CZ" altLang="cs-CZ" sz="1800" dirty="0">
                <a:latin typeface="Arial" panose="020B0604020202020204" pitchFamily="34" charset="0"/>
                <a:cs typeface="Arial" panose="020B0604020202020204" pitchFamily="34" charset="0"/>
              </a:rPr>
              <a:t>přírodovědných oborů.</a:t>
            </a:r>
          </a:p>
          <a:p>
            <a:pPr algn="just" eaLnBrk="0" fontAlgn="base" hangingPunct="0">
              <a:spcBef>
                <a:spcPct val="0"/>
              </a:spcBef>
              <a:spcAft>
                <a:spcPts val="600"/>
              </a:spcAft>
              <a:buNone/>
            </a:pPr>
            <a:r>
              <a:rPr lang="cs-CZ" altLang="cs-CZ" sz="1800" b="1" dirty="0">
                <a:solidFill>
                  <a:srgbClr val="000000"/>
                </a:solidFill>
                <a:latin typeface="Arial" panose="020B0604020202020204" pitchFamily="34" charset="0"/>
                <a:cs typeface="Arial" panose="020B0604020202020204" pitchFamily="34" charset="0"/>
              </a:rPr>
              <a:t>Devátý ročník akce Ručičky kraje </a:t>
            </a:r>
            <a:r>
              <a:rPr lang="cs-CZ" altLang="cs-CZ" sz="1800" dirty="0">
                <a:solidFill>
                  <a:srgbClr val="000000"/>
                </a:solidFill>
                <a:latin typeface="Arial" panose="020B0604020202020204" pitchFamily="34" charset="0"/>
                <a:cs typeface="Arial" panose="020B0604020202020204" pitchFamily="34" charset="0"/>
              </a:rPr>
              <a:t>se uskuteční </a:t>
            </a:r>
            <a:r>
              <a:rPr lang="cs-CZ" altLang="cs-CZ" sz="1800" dirty="0" smtClean="0">
                <a:solidFill>
                  <a:srgbClr val="000000"/>
                </a:solidFill>
                <a:latin typeface="Arial" panose="020B0604020202020204" pitchFamily="34" charset="0"/>
                <a:cs typeface="Arial" panose="020B0604020202020204" pitchFamily="34" charset="0"/>
              </a:rPr>
              <a:t>v </a:t>
            </a:r>
            <a:r>
              <a:rPr lang="cs-CZ" altLang="cs-CZ" sz="1800" dirty="0">
                <a:latin typeface="Arial" panose="020B0604020202020204" pitchFamily="34" charset="0"/>
                <a:cs typeface="Arial" panose="020B0604020202020204" pitchFamily="34" charset="0"/>
              </a:rPr>
              <a:t>úterý </a:t>
            </a:r>
            <a:r>
              <a:rPr lang="cs-CZ" altLang="cs-CZ" sz="1800" b="1" dirty="0">
                <a:latin typeface="Arial" panose="020B0604020202020204" pitchFamily="34" charset="0"/>
                <a:cs typeface="Arial" panose="020B0604020202020204" pitchFamily="34" charset="0"/>
              </a:rPr>
              <a:t>14. června 2022 </a:t>
            </a:r>
            <a:r>
              <a:rPr lang="cs-CZ" altLang="cs-CZ" sz="1800" b="1" dirty="0" smtClean="0">
                <a:latin typeface="Arial" panose="020B0604020202020204" pitchFamily="34" charset="0"/>
                <a:cs typeface="Arial" panose="020B0604020202020204" pitchFamily="34" charset="0"/>
              </a:rPr>
              <a:t/>
            </a:r>
            <a:br>
              <a:rPr lang="cs-CZ" altLang="cs-CZ" sz="1800" b="1" dirty="0" smtClean="0">
                <a:latin typeface="Arial" panose="020B0604020202020204" pitchFamily="34" charset="0"/>
                <a:cs typeface="Arial" panose="020B0604020202020204" pitchFamily="34" charset="0"/>
              </a:rPr>
            </a:br>
            <a:r>
              <a:rPr lang="cs-CZ" altLang="cs-CZ" sz="1800" dirty="0" smtClean="0">
                <a:solidFill>
                  <a:srgbClr val="000000"/>
                </a:solidFill>
                <a:latin typeface="Arial" panose="020B0604020202020204" pitchFamily="34" charset="0"/>
                <a:cs typeface="Arial" panose="020B0604020202020204" pitchFamily="34" charset="0"/>
              </a:rPr>
              <a:t>na </a:t>
            </a:r>
            <a:r>
              <a:rPr lang="cs-CZ" altLang="cs-CZ" sz="1800" dirty="0">
                <a:solidFill>
                  <a:srgbClr val="000000"/>
                </a:solidFill>
                <a:latin typeface="Arial" panose="020B0604020202020204" pitchFamily="34" charset="0"/>
                <a:cs typeface="Arial" panose="020B0604020202020204" pitchFamily="34" charset="0"/>
              </a:rPr>
              <a:t>nádvoří Krajského úřadu Plzeňského kraje.</a:t>
            </a:r>
          </a:p>
        </p:txBody>
      </p:sp>
      <p:pic>
        <p:nvPicPr>
          <p:cNvPr id="11" name="Obráze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3424" y="3798478"/>
            <a:ext cx="2025891" cy="2491162"/>
          </a:xfrm>
          <a:prstGeom prst="rect">
            <a:avLst/>
          </a:prstGeom>
        </p:spPr>
      </p:pic>
      <p:pic>
        <p:nvPicPr>
          <p:cNvPr id="3" name="Obrázek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9738" y="4350688"/>
            <a:ext cx="2585268" cy="1938951"/>
          </a:xfrm>
          <a:prstGeom prst="rect">
            <a:avLst/>
          </a:prstGeom>
        </p:spPr>
      </p:pic>
      <p:cxnSp>
        <p:nvCxnSpPr>
          <p:cNvPr id="9" name="Přímá spojnice 6"/>
          <p:cNvCxnSpPr/>
          <p:nvPr/>
        </p:nvCxnSpPr>
        <p:spPr>
          <a:xfrm flipV="1">
            <a:off x="877210" y="802257"/>
            <a:ext cx="10422105" cy="1"/>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291861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4674981" y="0"/>
            <a:ext cx="7517019" cy="6858594"/>
          </a:xfrm>
          <a:prstGeom prst="rect">
            <a:avLst/>
          </a:prstGeom>
        </p:spPr>
      </p:pic>
      <p:sp>
        <p:nvSpPr>
          <p:cNvPr id="4" name="Nadpis 1"/>
          <p:cNvSpPr txBox="1">
            <a:spLocks/>
          </p:cNvSpPr>
          <p:nvPr/>
        </p:nvSpPr>
        <p:spPr bwMode="auto">
          <a:xfrm>
            <a:off x="601785" y="153694"/>
            <a:ext cx="10535137" cy="54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914400">
              <a:defRPr/>
            </a:pPr>
            <a:r>
              <a:rPr lang="cs-CZ" sz="2400" b="1" kern="0" dirty="0">
                <a:solidFill>
                  <a:schemeClr val="tx1"/>
                </a:solidFill>
                <a:latin typeface="Arial" panose="020B0604020202020204" pitchFamily="34" charset="0"/>
                <a:cs typeface="Arial" panose="020B0604020202020204" pitchFamily="34" charset="0"/>
              </a:rPr>
              <a:t>PŘIJÍMACÍ ŘÍZENÍ NA STŘEDNÍ ŠKOLY PRO ŠKOLNÍ ROK 2022/2023</a:t>
            </a:r>
          </a:p>
        </p:txBody>
      </p:sp>
      <p:graphicFrame>
        <p:nvGraphicFramePr>
          <p:cNvPr id="3" name="Tabulka 2"/>
          <p:cNvGraphicFramePr>
            <a:graphicFrameLocks noGrp="1"/>
          </p:cNvGraphicFramePr>
          <p:nvPr>
            <p:extLst>
              <p:ext uri="{D42A27DB-BD31-4B8C-83A1-F6EECF244321}">
                <p14:modId xmlns:p14="http://schemas.microsoft.com/office/powerpoint/2010/main" val="3718193439"/>
              </p:ext>
            </p:extLst>
          </p:nvPr>
        </p:nvGraphicFramePr>
        <p:xfrm>
          <a:off x="1296253" y="795167"/>
          <a:ext cx="5041713" cy="5661676"/>
        </p:xfrm>
        <a:graphic>
          <a:graphicData uri="http://schemas.openxmlformats.org/drawingml/2006/table">
            <a:tbl>
              <a:tblPr/>
              <a:tblGrid>
                <a:gridCol w="2849300">
                  <a:extLst>
                    <a:ext uri="{9D8B030D-6E8A-4147-A177-3AD203B41FA5}">
                      <a16:colId xmlns:a16="http://schemas.microsoft.com/office/drawing/2014/main" val="2204048595"/>
                    </a:ext>
                  </a:extLst>
                </a:gridCol>
                <a:gridCol w="1121311">
                  <a:extLst>
                    <a:ext uri="{9D8B030D-6E8A-4147-A177-3AD203B41FA5}">
                      <a16:colId xmlns:a16="http://schemas.microsoft.com/office/drawing/2014/main" val="3800594267"/>
                    </a:ext>
                  </a:extLst>
                </a:gridCol>
                <a:gridCol w="1071102">
                  <a:extLst>
                    <a:ext uri="{9D8B030D-6E8A-4147-A177-3AD203B41FA5}">
                      <a16:colId xmlns:a16="http://schemas.microsoft.com/office/drawing/2014/main" val="13086019"/>
                    </a:ext>
                  </a:extLst>
                </a:gridCol>
              </a:tblGrid>
              <a:tr h="758781">
                <a:tc>
                  <a:txBody>
                    <a:bodyPr/>
                    <a:lstStyle/>
                    <a:p>
                      <a:pPr algn="ctr" fontAlgn="ctr"/>
                      <a:r>
                        <a:rPr lang="cs-CZ" sz="1500" b="1" i="0" u="none" strike="noStrike" dirty="0">
                          <a:solidFill>
                            <a:srgbClr val="000000"/>
                          </a:solidFill>
                          <a:effectLst/>
                          <a:latin typeface="Calibri" panose="020F0502020204030204" pitchFamily="34" charset="0"/>
                        </a:rPr>
                        <a:t>Počet žáků 9. ročníků  5 235</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cs-CZ" sz="1500" b="1" i="0" u="none" strike="noStrike" dirty="0">
                          <a:solidFill>
                            <a:srgbClr val="000000"/>
                          </a:solidFill>
                          <a:effectLst/>
                          <a:latin typeface="Calibri" panose="020F0502020204030204" pitchFamily="34" charset="0"/>
                        </a:rPr>
                        <a:t>Nabídka míst na středních školách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ctr" fontAlgn="ctr"/>
                      <a:r>
                        <a:rPr lang="cs-CZ" sz="1500" b="1" i="0" u="none" strike="noStrike" dirty="0">
                          <a:solidFill>
                            <a:srgbClr val="000000"/>
                          </a:solidFill>
                          <a:effectLst/>
                          <a:latin typeface="Calibri" panose="020F0502020204030204" pitchFamily="34" charset="0"/>
                        </a:rPr>
                        <a:t>Počet odevzdaných přihlášek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1634578841"/>
                  </a:ext>
                </a:extLst>
              </a:tr>
              <a:tr h="306431">
                <a:tc>
                  <a:txBody>
                    <a:bodyPr/>
                    <a:lstStyle/>
                    <a:p>
                      <a:pPr algn="l" fontAlgn="ctr"/>
                      <a:r>
                        <a:rPr lang="cs-CZ" sz="1500" b="1" i="0" u="none" strike="noStrike" dirty="0">
                          <a:solidFill>
                            <a:srgbClr val="000000"/>
                          </a:solidFill>
                          <a:effectLst/>
                          <a:latin typeface="Calibri" panose="020F0502020204030204" pitchFamily="34" charset="0"/>
                        </a:rPr>
                        <a:t>Počet míst pro žáky 9. tříd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ctr" fontAlgn="ctr"/>
                      <a:r>
                        <a:rPr lang="cs-CZ" sz="1500" b="1" i="0" u="none" strike="noStrike">
                          <a:solidFill>
                            <a:srgbClr val="000000"/>
                          </a:solidFill>
                          <a:effectLst/>
                          <a:latin typeface="Calibri" panose="020F0502020204030204" pitchFamily="34" charset="0"/>
                        </a:rPr>
                        <a:t>7 064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ctr" fontAlgn="ctr"/>
                      <a:r>
                        <a:rPr lang="cs-CZ" sz="1500" b="1" i="0" u="none" strike="noStrike">
                          <a:solidFill>
                            <a:srgbClr val="000000"/>
                          </a:solidFill>
                          <a:effectLst/>
                          <a:latin typeface="Calibri" panose="020F0502020204030204" pitchFamily="34" charset="0"/>
                        </a:rPr>
                        <a:t>10 442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676763988"/>
                  </a:ext>
                </a:extLst>
              </a:tr>
              <a:tr h="291839">
                <a:tc>
                  <a:txBody>
                    <a:bodyPr/>
                    <a:lstStyle/>
                    <a:p>
                      <a:pPr algn="l" fontAlgn="ctr"/>
                      <a:r>
                        <a:rPr lang="cs-CZ" sz="1500" b="0" i="0" u="none" strike="noStrike" dirty="0">
                          <a:solidFill>
                            <a:srgbClr val="000000"/>
                          </a:solidFill>
                          <a:effectLst/>
                          <a:latin typeface="Calibri" panose="020F0502020204030204" pitchFamily="34" charset="0"/>
                        </a:rPr>
                        <a:t>Čtyřletá gymnázia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dirty="0">
                          <a:solidFill>
                            <a:srgbClr val="000000"/>
                          </a:solidFill>
                          <a:effectLst/>
                          <a:latin typeface="Calibri" panose="020F0502020204030204" pitchFamily="34" charset="0"/>
                        </a:rPr>
                        <a:t>470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939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1615267"/>
                  </a:ext>
                </a:extLst>
              </a:tr>
              <a:tr h="291839">
                <a:tc>
                  <a:txBody>
                    <a:bodyPr/>
                    <a:lstStyle/>
                    <a:p>
                      <a:pPr algn="l" fontAlgn="ctr"/>
                      <a:r>
                        <a:rPr lang="cs-CZ" sz="1500" b="0" i="0" u="none" strike="noStrike" dirty="0">
                          <a:solidFill>
                            <a:srgbClr val="000000"/>
                          </a:solidFill>
                          <a:effectLst/>
                          <a:latin typeface="Calibri" panose="020F0502020204030204" pitchFamily="34" charset="0"/>
                        </a:rPr>
                        <a:t>Obory s maturitní zkouškou</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3 162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5 723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822837"/>
                  </a:ext>
                </a:extLst>
              </a:tr>
              <a:tr h="291839">
                <a:tc>
                  <a:txBody>
                    <a:bodyPr/>
                    <a:lstStyle/>
                    <a:p>
                      <a:pPr algn="l" fontAlgn="ctr"/>
                      <a:r>
                        <a:rPr lang="cs-CZ" sz="1500" b="0" i="0" u="none" strike="noStrike" dirty="0">
                          <a:solidFill>
                            <a:srgbClr val="000000"/>
                          </a:solidFill>
                          <a:effectLst/>
                          <a:latin typeface="Calibri" panose="020F0502020204030204" pitchFamily="34" charset="0"/>
                        </a:rPr>
                        <a:t>Obory L0+H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315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309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0128110"/>
                  </a:ext>
                </a:extLst>
              </a:tr>
              <a:tr h="291839">
                <a:tc>
                  <a:txBody>
                    <a:bodyPr/>
                    <a:lstStyle/>
                    <a:p>
                      <a:pPr algn="l" fontAlgn="ctr"/>
                      <a:r>
                        <a:rPr lang="cs-CZ" sz="1500" b="0" i="0" u="none" strike="noStrike" dirty="0">
                          <a:solidFill>
                            <a:srgbClr val="000000"/>
                          </a:solidFill>
                          <a:effectLst/>
                          <a:latin typeface="Calibri" panose="020F0502020204030204" pitchFamily="34" charset="0"/>
                        </a:rPr>
                        <a:t>Obory s výučním listem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2 585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3 073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434795"/>
                  </a:ext>
                </a:extLst>
              </a:tr>
              <a:tr h="306431">
                <a:tc>
                  <a:txBody>
                    <a:bodyPr/>
                    <a:lstStyle/>
                    <a:p>
                      <a:pPr algn="l" fontAlgn="ctr"/>
                      <a:r>
                        <a:rPr lang="cs-CZ" sz="1500" b="0" i="0" u="none" strike="noStrike" dirty="0">
                          <a:solidFill>
                            <a:srgbClr val="000000"/>
                          </a:solidFill>
                          <a:effectLst/>
                          <a:latin typeface="Calibri" panose="020F0502020204030204" pitchFamily="34" charset="0"/>
                        </a:rPr>
                        <a:t>Jiné obory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532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398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1414399"/>
                  </a:ext>
                </a:extLst>
              </a:tr>
              <a:tr h="306431">
                <a:tc>
                  <a:txBody>
                    <a:bodyPr/>
                    <a:lstStyle/>
                    <a:p>
                      <a:pPr algn="l" fontAlgn="ctr"/>
                      <a:r>
                        <a:rPr lang="cs-CZ" sz="1500" b="1" i="0" u="none" strike="noStrike" dirty="0">
                          <a:solidFill>
                            <a:srgbClr val="000000"/>
                          </a:solidFill>
                          <a:effectLst/>
                          <a:latin typeface="Calibri" panose="020F0502020204030204" pitchFamily="34" charset="0"/>
                        </a:rPr>
                        <a:t>Víceletá gymnázia celkem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ctr" fontAlgn="ctr"/>
                      <a:r>
                        <a:rPr lang="cs-CZ" sz="1500" b="1" i="0" u="none" strike="noStrike">
                          <a:solidFill>
                            <a:srgbClr val="000000"/>
                          </a:solidFill>
                          <a:effectLst/>
                          <a:latin typeface="Calibri" panose="020F0502020204030204" pitchFamily="34" charset="0"/>
                        </a:rPr>
                        <a:t>540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ctr" fontAlgn="ctr"/>
                      <a:r>
                        <a:rPr lang="cs-CZ" sz="1500" b="1" i="0" u="none" strike="noStrike">
                          <a:solidFill>
                            <a:srgbClr val="000000"/>
                          </a:solidFill>
                          <a:effectLst/>
                          <a:latin typeface="Calibri" panose="020F0502020204030204" pitchFamily="34" charset="0"/>
                        </a:rPr>
                        <a:t>1 753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3559920390"/>
                  </a:ext>
                </a:extLst>
              </a:tr>
              <a:tr h="291839">
                <a:tc>
                  <a:txBody>
                    <a:bodyPr/>
                    <a:lstStyle/>
                    <a:p>
                      <a:pPr algn="l" fontAlgn="ctr"/>
                      <a:r>
                        <a:rPr lang="cs-CZ" sz="1500" b="0" i="0" u="none" strike="noStrike" dirty="0">
                          <a:solidFill>
                            <a:srgbClr val="000000"/>
                          </a:solidFill>
                          <a:effectLst/>
                          <a:latin typeface="Calibri" panose="020F0502020204030204" pitchFamily="34" charset="0"/>
                        </a:rPr>
                        <a:t>Osmiletá gymnázia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360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1 277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6740134"/>
                  </a:ext>
                </a:extLst>
              </a:tr>
              <a:tr h="306431">
                <a:tc>
                  <a:txBody>
                    <a:bodyPr/>
                    <a:lstStyle/>
                    <a:p>
                      <a:pPr algn="l" fontAlgn="ctr"/>
                      <a:r>
                        <a:rPr lang="cs-CZ" sz="1500" b="0" i="0" u="none" strike="noStrike" dirty="0">
                          <a:solidFill>
                            <a:srgbClr val="000000"/>
                          </a:solidFill>
                          <a:effectLst/>
                          <a:latin typeface="Calibri" panose="020F0502020204030204" pitchFamily="34" charset="0"/>
                        </a:rPr>
                        <a:t>Šestiletá gymnázia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180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476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8275083"/>
                  </a:ext>
                </a:extLst>
              </a:tr>
              <a:tr h="306431">
                <a:tc>
                  <a:txBody>
                    <a:bodyPr/>
                    <a:lstStyle/>
                    <a:p>
                      <a:pPr algn="l" fontAlgn="ctr"/>
                      <a:r>
                        <a:rPr lang="cs-CZ" sz="1500" b="1" i="0" u="none" strike="noStrike" dirty="0">
                          <a:solidFill>
                            <a:srgbClr val="000000"/>
                          </a:solidFill>
                          <a:effectLst/>
                          <a:latin typeface="Calibri" panose="020F0502020204030204" pitchFamily="34" charset="0"/>
                        </a:rPr>
                        <a:t>Nástavby celkem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ctr" fontAlgn="ctr"/>
                      <a:r>
                        <a:rPr lang="cs-CZ" sz="1500" b="1" i="0" u="none" strike="noStrike">
                          <a:solidFill>
                            <a:srgbClr val="000000"/>
                          </a:solidFill>
                          <a:effectLst/>
                          <a:latin typeface="Calibri" panose="020F0502020204030204" pitchFamily="34" charset="0"/>
                        </a:rPr>
                        <a:t>784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ctr" fontAlgn="ctr"/>
                      <a:r>
                        <a:rPr lang="cs-CZ" sz="1500" b="1" i="0" u="none" strike="noStrike">
                          <a:solidFill>
                            <a:srgbClr val="000000"/>
                          </a:solidFill>
                          <a:effectLst/>
                          <a:latin typeface="Calibri" panose="020F0502020204030204" pitchFamily="34" charset="0"/>
                        </a:rPr>
                        <a:t>614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293797299"/>
                  </a:ext>
                </a:extLst>
              </a:tr>
              <a:tr h="291839">
                <a:tc>
                  <a:txBody>
                    <a:bodyPr/>
                    <a:lstStyle/>
                    <a:p>
                      <a:pPr algn="l" fontAlgn="ctr"/>
                      <a:r>
                        <a:rPr lang="cs-CZ" sz="1500" b="0" i="0" u="none" strike="noStrike" dirty="0">
                          <a:solidFill>
                            <a:srgbClr val="000000"/>
                          </a:solidFill>
                          <a:effectLst/>
                          <a:latin typeface="Calibri" panose="020F0502020204030204" pitchFamily="34" charset="0"/>
                        </a:rPr>
                        <a:t>Nástavba - denní studium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604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551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9861293"/>
                  </a:ext>
                </a:extLst>
              </a:tr>
              <a:tr h="306431">
                <a:tc>
                  <a:txBody>
                    <a:bodyPr/>
                    <a:lstStyle/>
                    <a:p>
                      <a:pPr algn="l" fontAlgn="ctr"/>
                      <a:r>
                        <a:rPr lang="cs-CZ" sz="1500" b="0" i="0" u="none" strike="noStrike" dirty="0">
                          <a:solidFill>
                            <a:srgbClr val="000000"/>
                          </a:solidFill>
                          <a:effectLst/>
                          <a:latin typeface="Calibri" panose="020F0502020204030204" pitchFamily="34" charset="0"/>
                        </a:rPr>
                        <a:t>Nástavba - dálkové studium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180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061207"/>
                  </a:ext>
                </a:extLst>
              </a:tr>
              <a:tr h="306431">
                <a:tc>
                  <a:txBody>
                    <a:bodyPr/>
                    <a:lstStyle/>
                    <a:p>
                      <a:pPr algn="l" fontAlgn="ctr"/>
                      <a:r>
                        <a:rPr lang="cs-CZ" sz="1500" b="1" i="0" u="none" strike="noStrike" dirty="0">
                          <a:solidFill>
                            <a:srgbClr val="000000"/>
                          </a:solidFill>
                          <a:effectLst/>
                          <a:latin typeface="Calibri" panose="020F0502020204030204" pitchFamily="34" charset="0"/>
                        </a:rPr>
                        <a:t>Ostatní</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ctr" fontAlgn="ctr"/>
                      <a:r>
                        <a:rPr lang="cs-CZ" sz="1500" b="1" i="0" u="none" strike="noStrike">
                          <a:solidFill>
                            <a:srgbClr val="000000"/>
                          </a:solidFill>
                          <a:effectLst/>
                          <a:latin typeface="Calibri" panose="020F0502020204030204" pitchFamily="34" charset="0"/>
                        </a:rPr>
                        <a:t>130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ctr" fontAlgn="ctr"/>
                      <a:r>
                        <a:rPr lang="cs-CZ" sz="1500" b="1" i="0" u="none" strike="noStrike">
                          <a:solidFill>
                            <a:srgbClr val="000000"/>
                          </a:solidFill>
                          <a:effectLst/>
                          <a:latin typeface="Calibri" panose="020F0502020204030204" pitchFamily="34" charset="0"/>
                        </a:rPr>
                        <a:t>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700035124"/>
                  </a:ext>
                </a:extLst>
              </a:tr>
              <a:tr h="496126">
                <a:tc>
                  <a:txBody>
                    <a:bodyPr/>
                    <a:lstStyle/>
                    <a:p>
                      <a:pPr algn="l" fontAlgn="ctr"/>
                      <a:r>
                        <a:rPr lang="cs-CZ" sz="1500" b="0" i="0" u="none" strike="noStrike" dirty="0">
                          <a:solidFill>
                            <a:srgbClr val="000000"/>
                          </a:solidFill>
                          <a:effectLst/>
                          <a:latin typeface="Calibri" panose="020F0502020204030204" pitchFamily="34" charset="0"/>
                        </a:rPr>
                        <a:t>Čtyřleté gymnázium - distanční studium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8325523"/>
                  </a:ext>
                </a:extLst>
              </a:tr>
              <a:tr h="510718">
                <a:tc>
                  <a:txBody>
                    <a:bodyPr/>
                    <a:lstStyle/>
                    <a:p>
                      <a:pPr algn="l" fontAlgn="ctr"/>
                      <a:r>
                        <a:rPr lang="cs-CZ" sz="1500" b="0" i="0" u="none" strike="noStrike" dirty="0">
                          <a:solidFill>
                            <a:srgbClr val="000000"/>
                          </a:solidFill>
                          <a:effectLst/>
                          <a:latin typeface="Calibri" panose="020F0502020204030204" pitchFamily="34" charset="0"/>
                        </a:rPr>
                        <a:t>Zkrácené studium s výučním listem - dálkové studium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a:solidFill>
                            <a:srgbClr val="000000"/>
                          </a:solidFill>
                          <a:effectLst/>
                          <a:latin typeface="Calibri" panose="020F0502020204030204" pitchFamily="34" charset="0"/>
                        </a:rPr>
                        <a:t>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s-CZ" sz="1500" b="0" i="0" u="none" strike="noStrike" dirty="0">
                          <a:solidFill>
                            <a:srgbClr val="000000"/>
                          </a:solidFill>
                          <a:effectLst/>
                          <a:latin typeface="Calibri" panose="020F0502020204030204" pitchFamily="34" charset="0"/>
                        </a:rPr>
                        <a:t>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2511107"/>
                  </a:ext>
                </a:extLst>
              </a:tr>
            </a:tbl>
          </a:graphicData>
        </a:graphic>
      </p:graphicFrame>
      <p:graphicFrame>
        <p:nvGraphicFramePr>
          <p:cNvPr id="9" name="Graf 8"/>
          <p:cNvGraphicFramePr>
            <a:graphicFrameLocks/>
          </p:cNvGraphicFramePr>
          <p:nvPr>
            <p:extLst>
              <p:ext uri="{D42A27DB-BD31-4B8C-83A1-F6EECF244321}">
                <p14:modId xmlns:p14="http://schemas.microsoft.com/office/powerpoint/2010/main" val="2359556164"/>
              </p:ext>
            </p:extLst>
          </p:nvPr>
        </p:nvGraphicFramePr>
        <p:xfrm>
          <a:off x="6974604" y="1472837"/>
          <a:ext cx="3838074" cy="3759667"/>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Přímá spojnice 6"/>
          <p:cNvCxnSpPr/>
          <p:nvPr/>
        </p:nvCxnSpPr>
        <p:spPr>
          <a:xfrm>
            <a:off x="888521" y="702517"/>
            <a:ext cx="9989388"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472559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668" y="0"/>
            <a:ext cx="7514332" cy="6858000"/>
          </a:xfrm>
          <a:prstGeom prst="rect">
            <a:avLst/>
          </a:prstGeom>
        </p:spPr>
      </p:pic>
      <p:sp>
        <p:nvSpPr>
          <p:cNvPr id="4" name="Nadpis 1"/>
          <p:cNvSpPr txBox="1">
            <a:spLocks/>
          </p:cNvSpPr>
          <p:nvPr/>
        </p:nvSpPr>
        <p:spPr bwMode="auto">
          <a:xfrm>
            <a:off x="1039444" y="651194"/>
            <a:ext cx="10230339" cy="54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914400">
              <a:defRPr/>
            </a:pPr>
            <a:r>
              <a:rPr lang="cs-CZ" sz="2400" b="1" kern="0" dirty="0">
                <a:solidFill>
                  <a:prstClr val="black"/>
                </a:solidFill>
                <a:latin typeface="Arial" panose="020B0604020202020204" pitchFamily="34" charset="0"/>
                <a:cs typeface="Arial" panose="020B0604020202020204" pitchFamily="34" charset="0"/>
              </a:rPr>
              <a:t>PŘIJÍMACÍ ŘÍZENÍ NA STŘEDNÍ ŠKOLY PRO ŠKOLNÍ ROK 2022/2023</a:t>
            </a:r>
          </a:p>
        </p:txBody>
      </p:sp>
      <p:sp>
        <p:nvSpPr>
          <p:cNvPr id="2" name="Obdélník 1"/>
          <p:cNvSpPr/>
          <p:nvPr/>
        </p:nvSpPr>
        <p:spPr>
          <a:xfrm>
            <a:off x="1133230" y="1676692"/>
            <a:ext cx="10042769" cy="3526093"/>
          </a:xfrm>
          <a:prstGeom prst="rect">
            <a:avLst/>
          </a:prstGeom>
          <a:noFill/>
        </p:spPr>
        <p:txBody>
          <a:bodyPr wrap="square">
            <a:spAutoFit/>
          </a:bodyPr>
          <a:lstStyle/>
          <a:p>
            <a:pPr algn="just">
              <a:lnSpc>
                <a:spcPct val="107000"/>
              </a:lnSpc>
              <a:spcAft>
                <a:spcPts val="800"/>
              </a:spcAft>
            </a:pPr>
            <a:r>
              <a:rPr lang="cs-CZ" sz="2000" dirty="0">
                <a:latin typeface="Arial" panose="020B0604020202020204" pitchFamily="34" charset="0"/>
                <a:ea typeface="Calibri" panose="020F0502020204030204" pitchFamily="34" charset="0"/>
                <a:cs typeface="Arial" panose="020B0604020202020204" pitchFamily="34" charset="0"/>
              </a:rPr>
              <a:t>Největší zájem u oborů s maturitní zkouškou projevili uchazeči o obory Zdravotnické lyceum, Veterinářství, Informační technologie, Pedagogické lyceum, Ekonomika a podnikání, Laboratorní asistent, Ekonomické lyceum, Veřejnosprávní činnost, Kosmetické služby a Obchodní akademie.			</a:t>
            </a:r>
          </a:p>
          <a:p>
            <a:pPr algn="just">
              <a:lnSpc>
                <a:spcPct val="107000"/>
              </a:lnSpc>
              <a:spcAft>
                <a:spcPts val="800"/>
              </a:spcAft>
            </a:pPr>
            <a:r>
              <a:rPr lang="cs-CZ" sz="2000" dirty="0">
                <a:latin typeface="Arial" panose="020B0604020202020204" pitchFamily="34" charset="0"/>
                <a:ea typeface="Calibri" panose="020F0502020204030204" pitchFamily="34" charset="0"/>
                <a:cs typeface="Arial" panose="020B0604020202020204" pitchFamily="34" charset="0"/>
              </a:rPr>
              <a:t>U oborů s výučním listem byl největší zájem o obory Aranžér, Kadeřník, Mechanik opravář motorových vozidel, Autoelektrikář, Elektromechanik </a:t>
            </a:r>
            <a:r>
              <a:rPr lang="cs-CZ" sz="2000" dirty="0" smtClean="0">
                <a:latin typeface="Arial" panose="020B0604020202020204" pitchFamily="34" charset="0"/>
                <a:ea typeface="Calibri" panose="020F0502020204030204" pitchFamily="34" charset="0"/>
                <a:cs typeface="Arial" panose="020B0604020202020204" pitchFamily="34" charset="0"/>
              </a:rPr>
              <a:t>pro </a:t>
            </a:r>
            <a:r>
              <a:rPr lang="cs-CZ" sz="2000" dirty="0">
                <a:latin typeface="Arial" panose="020B0604020202020204" pitchFamily="34" charset="0"/>
                <a:ea typeface="Calibri" panose="020F0502020204030204" pitchFamily="34" charset="0"/>
                <a:cs typeface="Arial" panose="020B0604020202020204" pitchFamily="34" charset="0"/>
              </a:rPr>
              <a:t>zařízení a </a:t>
            </a:r>
            <a:r>
              <a:rPr lang="cs-CZ" sz="2000" dirty="0" smtClean="0">
                <a:latin typeface="Arial" panose="020B0604020202020204" pitchFamily="34" charset="0"/>
                <a:ea typeface="Calibri" panose="020F0502020204030204" pitchFamily="34" charset="0"/>
                <a:cs typeface="Arial" panose="020B0604020202020204" pitchFamily="34" charset="0"/>
              </a:rPr>
              <a:t>přístroje, </a:t>
            </a:r>
            <a:r>
              <a:rPr lang="cs-CZ" sz="2000" dirty="0" smtClean="0">
                <a:latin typeface="Arial" panose="020B0604020202020204" pitchFamily="34" charset="0"/>
                <a:ea typeface="Calibri" panose="020F0502020204030204" pitchFamily="34" charset="0"/>
                <a:cs typeface="Arial" panose="020B0604020202020204" pitchFamily="34" charset="0"/>
              </a:rPr>
              <a:t>Cukrář, Elektrikář a </a:t>
            </a:r>
            <a:r>
              <a:rPr lang="cs-CZ" sz="2000" dirty="0">
                <a:latin typeface="Arial" panose="020B0604020202020204" pitchFamily="34" charset="0"/>
                <a:ea typeface="Calibri" panose="020F0502020204030204" pitchFamily="34" charset="0"/>
                <a:cs typeface="Arial" panose="020B0604020202020204" pitchFamily="34" charset="0"/>
              </a:rPr>
              <a:t>Pekař.	</a:t>
            </a:r>
          </a:p>
          <a:p>
            <a:endParaRPr lang="cs-CZ" sz="2000" dirty="0">
              <a:latin typeface="Arial" panose="020B0604020202020204" pitchFamily="34" charset="0"/>
              <a:ea typeface="Calibri" panose="020F0502020204030204" pitchFamily="34" charset="0"/>
              <a:cs typeface="Arial" panose="020B0604020202020204" pitchFamily="34" charset="0"/>
            </a:endParaRPr>
          </a:p>
          <a:p>
            <a:pPr algn="just"/>
            <a:r>
              <a:rPr lang="cs-CZ" sz="2000" dirty="0">
                <a:latin typeface="Arial" panose="020B0604020202020204" pitchFamily="34" charset="0"/>
                <a:ea typeface="Calibri" panose="020F0502020204030204" pitchFamily="34" charset="0"/>
                <a:cs typeface="Arial" panose="020B0604020202020204" pitchFamily="34" charset="0"/>
              </a:rPr>
              <a:t>Nejnižší zájem byl o obory Kamnář, Lesní mechanizátor, Klempíř a Výrobce </a:t>
            </a:r>
            <a:br>
              <a:rPr lang="cs-CZ" sz="2000" dirty="0">
                <a:latin typeface="Arial" panose="020B0604020202020204" pitchFamily="34" charset="0"/>
                <a:ea typeface="Calibri" panose="020F0502020204030204" pitchFamily="34" charset="0"/>
                <a:cs typeface="Arial" panose="020B0604020202020204" pitchFamily="34" charset="0"/>
              </a:rPr>
            </a:br>
            <a:r>
              <a:rPr lang="cs-CZ" sz="2000" dirty="0">
                <a:latin typeface="Arial" panose="020B0604020202020204" pitchFamily="34" charset="0"/>
                <a:ea typeface="Calibri" panose="020F0502020204030204" pitchFamily="34" charset="0"/>
                <a:cs typeface="Arial" panose="020B0604020202020204" pitchFamily="34" charset="0"/>
              </a:rPr>
              <a:t>a dekoratér keramiky.</a:t>
            </a:r>
            <a:endParaRPr lang="cs-CZ" sz="2000" dirty="0">
              <a:latin typeface="Arial" panose="020B0604020202020204" pitchFamily="34" charset="0"/>
              <a:cs typeface="Arial" panose="020B0604020202020204" pitchFamily="34" charset="0"/>
            </a:endParaRPr>
          </a:p>
        </p:txBody>
      </p:sp>
      <p:sp>
        <p:nvSpPr>
          <p:cNvPr id="3" name="TextovéPole 2"/>
          <p:cNvSpPr txBox="1"/>
          <p:nvPr/>
        </p:nvSpPr>
        <p:spPr>
          <a:xfrm>
            <a:off x="1943119" y="1276582"/>
            <a:ext cx="8422987" cy="400110"/>
          </a:xfrm>
          <a:prstGeom prst="rect">
            <a:avLst/>
          </a:prstGeom>
          <a:noFill/>
        </p:spPr>
        <p:txBody>
          <a:bodyPr wrap="square" rtlCol="0">
            <a:spAutoFit/>
          </a:bodyPr>
          <a:lstStyle/>
          <a:p>
            <a:pPr algn="ctr"/>
            <a:r>
              <a:rPr lang="cs-CZ" sz="2000" b="1" dirty="0"/>
              <a:t>Zájem o obory</a:t>
            </a:r>
          </a:p>
        </p:txBody>
      </p:sp>
      <p:cxnSp>
        <p:nvCxnSpPr>
          <p:cNvPr id="5" name="Přímá spojnice 6"/>
          <p:cNvCxnSpPr/>
          <p:nvPr/>
        </p:nvCxnSpPr>
        <p:spPr>
          <a:xfrm flipV="1">
            <a:off x="810883" y="1200017"/>
            <a:ext cx="10365116" cy="35063"/>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245746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674981" y="-594"/>
            <a:ext cx="7517019" cy="6858594"/>
          </a:xfrm>
          <a:prstGeom prst="rect">
            <a:avLst/>
          </a:prstGeom>
        </p:spPr>
      </p:pic>
      <p:sp>
        <p:nvSpPr>
          <p:cNvPr id="8" name="TextovéPole 7"/>
          <p:cNvSpPr txBox="1"/>
          <p:nvPr/>
        </p:nvSpPr>
        <p:spPr>
          <a:xfrm>
            <a:off x="2020209" y="327800"/>
            <a:ext cx="8204886" cy="523220"/>
          </a:xfrm>
          <a:prstGeom prst="rect">
            <a:avLst/>
          </a:prstGeom>
          <a:noFill/>
        </p:spPr>
        <p:txBody>
          <a:bodyPr wrap="square" rtlCol="0">
            <a:spAutoFit/>
          </a:bodyPr>
          <a:lstStyle/>
          <a:p>
            <a:pPr algn="ctr"/>
            <a:r>
              <a:rPr lang="cs-CZ" sz="2800" b="1" dirty="0">
                <a:latin typeface="Arial" panose="020B0604020202020204" pitchFamily="34" charset="0"/>
                <a:cs typeface="Arial" panose="020B0604020202020204" pitchFamily="34" charset="0"/>
              </a:rPr>
              <a:t>DEMOGRAFICKÝ VÝVOJ</a:t>
            </a:r>
          </a:p>
        </p:txBody>
      </p:sp>
      <p:graphicFrame>
        <p:nvGraphicFramePr>
          <p:cNvPr id="3" name="Tabulka 2"/>
          <p:cNvGraphicFramePr>
            <a:graphicFrameLocks noGrp="1"/>
          </p:cNvGraphicFramePr>
          <p:nvPr>
            <p:extLst/>
          </p:nvPr>
        </p:nvGraphicFramePr>
        <p:xfrm>
          <a:off x="1674260" y="1241395"/>
          <a:ext cx="8875753" cy="1352589"/>
        </p:xfrm>
        <a:graphic>
          <a:graphicData uri="http://schemas.openxmlformats.org/drawingml/2006/table">
            <a:tbl>
              <a:tblPr/>
              <a:tblGrid>
                <a:gridCol w="1436906">
                  <a:extLst>
                    <a:ext uri="{9D8B030D-6E8A-4147-A177-3AD203B41FA5}">
                      <a16:colId xmlns:a16="http://schemas.microsoft.com/office/drawing/2014/main" val="3176514000"/>
                    </a:ext>
                  </a:extLst>
                </a:gridCol>
                <a:gridCol w="572219">
                  <a:extLst>
                    <a:ext uri="{9D8B030D-6E8A-4147-A177-3AD203B41FA5}">
                      <a16:colId xmlns:a16="http://schemas.microsoft.com/office/drawing/2014/main" val="893647338"/>
                    </a:ext>
                  </a:extLst>
                </a:gridCol>
                <a:gridCol w="572219">
                  <a:extLst>
                    <a:ext uri="{9D8B030D-6E8A-4147-A177-3AD203B41FA5}">
                      <a16:colId xmlns:a16="http://schemas.microsoft.com/office/drawing/2014/main" val="3721169048"/>
                    </a:ext>
                  </a:extLst>
                </a:gridCol>
                <a:gridCol w="648906">
                  <a:extLst>
                    <a:ext uri="{9D8B030D-6E8A-4147-A177-3AD203B41FA5}">
                      <a16:colId xmlns:a16="http://schemas.microsoft.com/office/drawing/2014/main" val="1955035840"/>
                    </a:ext>
                  </a:extLst>
                </a:gridCol>
                <a:gridCol w="554182">
                  <a:extLst>
                    <a:ext uri="{9D8B030D-6E8A-4147-A177-3AD203B41FA5}">
                      <a16:colId xmlns:a16="http://schemas.microsoft.com/office/drawing/2014/main" val="3418462211"/>
                    </a:ext>
                  </a:extLst>
                </a:gridCol>
                <a:gridCol w="513569">
                  <a:extLst>
                    <a:ext uri="{9D8B030D-6E8A-4147-A177-3AD203B41FA5}">
                      <a16:colId xmlns:a16="http://schemas.microsoft.com/office/drawing/2014/main" val="1260318914"/>
                    </a:ext>
                  </a:extLst>
                </a:gridCol>
                <a:gridCol w="572219">
                  <a:extLst>
                    <a:ext uri="{9D8B030D-6E8A-4147-A177-3AD203B41FA5}">
                      <a16:colId xmlns:a16="http://schemas.microsoft.com/office/drawing/2014/main" val="1876626497"/>
                    </a:ext>
                  </a:extLst>
                </a:gridCol>
                <a:gridCol w="572219">
                  <a:extLst>
                    <a:ext uri="{9D8B030D-6E8A-4147-A177-3AD203B41FA5}">
                      <a16:colId xmlns:a16="http://schemas.microsoft.com/office/drawing/2014/main" val="4139041872"/>
                    </a:ext>
                  </a:extLst>
                </a:gridCol>
                <a:gridCol w="572219">
                  <a:extLst>
                    <a:ext uri="{9D8B030D-6E8A-4147-A177-3AD203B41FA5}">
                      <a16:colId xmlns:a16="http://schemas.microsoft.com/office/drawing/2014/main" val="2966782104"/>
                    </a:ext>
                  </a:extLst>
                </a:gridCol>
                <a:gridCol w="572219">
                  <a:extLst>
                    <a:ext uri="{9D8B030D-6E8A-4147-A177-3AD203B41FA5}">
                      <a16:colId xmlns:a16="http://schemas.microsoft.com/office/drawing/2014/main" val="2988414806"/>
                    </a:ext>
                  </a:extLst>
                </a:gridCol>
                <a:gridCol w="572219">
                  <a:extLst>
                    <a:ext uri="{9D8B030D-6E8A-4147-A177-3AD203B41FA5}">
                      <a16:colId xmlns:a16="http://schemas.microsoft.com/office/drawing/2014/main" val="1019938377"/>
                    </a:ext>
                  </a:extLst>
                </a:gridCol>
                <a:gridCol w="572219">
                  <a:extLst>
                    <a:ext uri="{9D8B030D-6E8A-4147-A177-3AD203B41FA5}">
                      <a16:colId xmlns:a16="http://schemas.microsoft.com/office/drawing/2014/main" val="2967871108"/>
                    </a:ext>
                  </a:extLst>
                </a:gridCol>
                <a:gridCol w="572219">
                  <a:extLst>
                    <a:ext uri="{9D8B030D-6E8A-4147-A177-3AD203B41FA5}">
                      <a16:colId xmlns:a16="http://schemas.microsoft.com/office/drawing/2014/main" val="1299854087"/>
                    </a:ext>
                  </a:extLst>
                </a:gridCol>
                <a:gridCol w="572219">
                  <a:extLst>
                    <a:ext uri="{9D8B030D-6E8A-4147-A177-3AD203B41FA5}">
                      <a16:colId xmlns:a16="http://schemas.microsoft.com/office/drawing/2014/main" val="3665094201"/>
                    </a:ext>
                  </a:extLst>
                </a:gridCol>
              </a:tblGrid>
              <a:tr h="189996">
                <a:tc>
                  <a:txBody>
                    <a:bodyPr/>
                    <a:lstStyle/>
                    <a:p>
                      <a:pPr algn="l" fontAlgn="ctr"/>
                      <a:r>
                        <a:rPr lang="cs-CZ" sz="1000" b="1" i="0" u="none" strike="noStrike">
                          <a:solidFill>
                            <a:srgbClr val="000000"/>
                          </a:solidFill>
                          <a:effectLst/>
                          <a:latin typeface="Calibri" panose="020F0502020204030204" pitchFamily="34" charset="0"/>
                        </a:rPr>
                        <a:t> </a:t>
                      </a:r>
                    </a:p>
                  </a:txBody>
                  <a:tcPr marL="8474" marR="8474" marT="847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cs-CZ" sz="1000" b="0" i="0" u="none" strike="noStrike">
                          <a:solidFill>
                            <a:srgbClr val="000000"/>
                          </a:solidFill>
                          <a:effectLst/>
                          <a:latin typeface="Calibri" panose="020F0502020204030204" pitchFamily="34" charset="0"/>
                        </a:rPr>
                        <a:t> </a:t>
                      </a:r>
                    </a:p>
                  </a:txBody>
                  <a:tcPr marL="8474" marR="8474" marT="847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cs-CZ" sz="1000" b="0" i="0" u="none" strike="noStrike">
                          <a:solidFill>
                            <a:srgbClr val="000000"/>
                          </a:solidFill>
                          <a:effectLst/>
                          <a:latin typeface="Calibri" panose="020F0502020204030204" pitchFamily="34" charset="0"/>
                        </a:rPr>
                        <a:t> </a:t>
                      </a:r>
                    </a:p>
                  </a:txBody>
                  <a:tcPr marL="8474" marR="8474" marT="847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cs-CZ" sz="1000" b="0" i="0" u="none" strike="noStrike">
                          <a:solidFill>
                            <a:srgbClr val="000000"/>
                          </a:solidFill>
                          <a:effectLst/>
                          <a:latin typeface="Calibri" panose="020F0502020204030204" pitchFamily="34" charset="0"/>
                        </a:rPr>
                        <a:t> </a:t>
                      </a:r>
                    </a:p>
                  </a:txBody>
                  <a:tcPr marL="8474" marR="8474" marT="847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cs-CZ" sz="1000" b="0" i="0" u="none" strike="noStrike">
                          <a:solidFill>
                            <a:srgbClr val="000000"/>
                          </a:solidFill>
                          <a:effectLst/>
                          <a:latin typeface="Calibri" panose="020F0502020204030204" pitchFamily="34" charset="0"/>
                        </a:rPr>
                        <a:t> </a:t>
                      </a:r>
                    </a:p>
                  </a:txBody>
                  <a:tcPr marL="8474" marR="8474" marT="847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cs-CZ" sz="1000" b="0" i="0" u="none" strike="noStrike">
                          <a:solidFill>
                            <a:srgbClr val="000000"/>
                          </a:solidFill>
                          <a:effectLst/>
                          <a:latin typeface="Calibri" panose="020F0502020204030204" pitchFamily="34" charset="0"/>
                        </a:rPr>
                        <a:t> </a:t>
                      </a:r>
                    </a:p>
                  </a:txBody>
                  <a:tcPr marL="8474" marR="8474" marT="8474"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gridSpan="8">
                  <a:txBody>
                    <a:bodyPr/>
                    <a:lstStyle/>
                    <a:p>
                      <a:pPr algn="ctr" fontAlgn="ctr"/>
                      <a:r>
                        <a:rPr lang="cs-CZ" sz="1000" b="1" i="0" u="none" strike="noStrike">
                          <a:solidFill>
                            <a:srgbClr val="000000"/>
                          </a:solidFill>
                          <a:effectLst/>
                          <a:latin typeface="Calibri" panose="020F0502020204030204" pitchFamily="34" charset="0"/>
                        </a:rPr>
                        <a:t>Předpoklad</a:t>
                      </a:r>
                    </a:p>
                  </a:txBody>
                  <a:tcPr marL="8474" marR="8474" marT="84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987806702"/>
                  </a:ext>
                </a:extLst>
              </a:tr>
              <a:tr h="235178">
                <a:tc>
                  <a:txBody>
                    <a:bodyPr/>
                    <a:lstStyle/>
                    <a:p>
                      <a:pPr algn="l" fontAlgn="ctr"/>
                      <a:r>
                        <a:rPr lang="cs-CZ" sz="1000" b="1" i="0" u="none" strike="noStrike">
                          <a:solidFill>
                            <a:srgbClr val="000000"/>
                          </a:solidFill>
                          <a:effectLst/>
                          <a:latin typeface="Calibri" panose="020F0502020204030204" pitchFamily="34" charset="0"/>
                        </a:rPr>
                        <a:t>Třída</a:t>
                      </a:r>
                    </a:p>
                  </a:txBody>
                  <a:tcPr marL="8474" marR="8474" marT="84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a:solidFill>
                            <a:srgbClr val="000000"/>
                          </a:solidFill>
                          <a:effectLst/>
                          <a:latin typeface="Calibri" panose="020F0502020204030204" pitchFamily="34" charset="0"/>
                        </a:rPr>
                        <a:t>IV.</a:t>
                      </a:r>
                    </a:p>
                  </a:txBody>
                  <a:tcPr marL="8474" marR="8474" marT="84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a:solidFill>
                            <a:srgbClr val="000000"/>
                          </a:solidFill>
                          <a:effectLst/>
                          <a:latin typeface="Calibri" panose="020F0502020204030204" pitchFamily="34" charset="0"/>
                        </a:rPr>
                        <a:t>III.</a:t>
                      </a: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a:solidFill>
                            <a:srgbClr val="000000"/>
                          </a:solidFill>
                          <a:effectLst/>
                          <a:latin typeface="Calibri" panose="020F0502020204030204" pitchFamily="34" charset="0"/>
                        </a:rPr>
                        <a:t>II.</a:t>
                      </a: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a:solidFill>
                            <a:srgbClr val="000000"/>
                          </a:solidFill>
                          <a:effectLst/>
                          <a:latin typeface="Calibri" panose="020F0502020204030204" pitchFamily="34" charset="0"/>
                        </a:rPr>
                        <a:t>I.</a:t>
                      </a: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a:solidFill>
                            <a:srgbClr val="000000"/>
                          </a:solidFill>
                          <a:effectLst/>
                          <a:latin typeface="Calibri" panose="020F0502020204030204" pitchFamily="34" charset="0"/>
                        </a:rPr>
                        <a:t>9.</a:t>
                      </a:r>
                    </a:p>
                  </a:txBody>
                  <a:tcPr marL="8474" marR="8474" marT="847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a:solidFill>
                            <a:srgbClr val="000000"/>
                          </a:solidFill>
                          <a:effectLst/>
                          <a:latin typeface="Calibri" panose="020F0502020204030204" pitchFamily="34" charset="0"/>
                        </a:rPr>
                        <a:t>8.</a:t>
                      </a:r>
                    </a:p>
                  </a:txBody>
                  <a:tcPr marL="8474" marR="8474" marT="84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a:solidFill>
                            <a:srgbClr val="000000"/>
                          </a:solidFill>
                          <a:effectLst/>
                          <a:latin typeface="Calibri" panose="020F0502020204030204" pitchFamily="34" charset="0"/>
                        </a:rPr>
                        <a:t>7.</a:t>
                      </a: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a:solidFill>
                            <a:srgbClr val="000000"/>
                          </a:solidFill>
                          <a:effectLst/>
                          <a:latin typeface="Calibri" panose="020F0502020204030204" pitchFamily="34" charset="0"/>
                        </a:rPr>
                        <a:t>6.</a:t>
                      </a: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a:solidFill>
                            <a:srgbClr val="000000"/>
                          </a:solidFill>
                          <a:effectLst/>
                          <a:latin typeface="Calibri" panose="020F0502020204030204" pitchFamily="34" charset="0"/>
                        </a:rPr>
                        <a:t>5.</a:t>
                      </a: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a:solidFill>
                            <a:srgbClr val="000000"/>
                          </a:solidFill>
                          <a:effectLst/>
                          <a:latin typeface="Calibri" panose="020F0502020204030204" pitchFamily="34" charset="0"/>
                        </a:rPr>
                        <a:t>4.</a:t>
                      </a: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a:solidFill>
                            <a:srgbClr val="000000"/>
                          </a:solidFill>
                          <a:effectLst/>
                          <a:latin typeface="Calibri" panose="020F0502020204030204" pitchFamily="34" charset="0"/>
                        </a:rPr>
                        <a:t>3.</a:t>
                      </a: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a:solidFill>
                            <a:srgbClr val="000000"/>
                          </a:solidFill>
                          <a:effectLst/>
                          <a:latin typeface="Calibri" panose="020F0502020204030204" pitchFamily="34" charset="0"/>
                        </a:rPr>
                        <a:t>2.</a:t>
                      </a: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a:solidFill>
                            <a:srgbClr val="000000"/>
                          </a:solidFill>
                          <a:effectLst/>
                          <a:latin typeface="Calibri" panose="020F0502020204030204" pitchFamily="34" charset="0"/>
                        </a:rPr>
                        <a:t>1.</a:t>
                      </a:r>
                    </a:p>
                  </a:txBody>
                  <a:tcPr marL="8474" marR="8474" marT="847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69384943"/>
                  </a:ext>
                </a:extLst>
              </a:tr>
              <a:tr h="260707">
                <a:tc>
                  <a:txBody>
                    <a:bodyPr/>
                    <a:lstStyle/>
                    <a:p>
                      <a:pPr algn="l" fontAlgn="ctr"/>
                      <a:r>
                        <a:rPr lang="cs-CZ" sz="1000" b="1" i="0" u="none" strike="noStrike">
                          <a:solidFill>
                            <a:srgbClr val="000000"/>
                          </a:solidFill>
                          <a:effectLst/>
                          <a:latin typeface="Calibri" panose="020F0502020204030204" pitchFamily="34" charset="0"/>
                        </a:rPr>
                        <a:t>Školní rok</a:t>
                      </a:r>
                    </a:p>
                  </a:txBody>
                  <a:tcPr marL="8474" marR="8474" marT="84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2017/18</a:t>
                      </a:r>
                      <a:endParaRPr lang="cs-CZ" sz="1000" b="1" i="0" u="none" strike="noStrike" dirty="0">
                        <a:solidFill>
                          <a:srgbClr val="000000"/>
                        </a:solidFill>
                        <a:effectLst/>
                        <a:latin typeface="Calibri" panose="020F0502020204030204" pitchFamily="34" charset="0"/>
                      </a:endParaRPr>
                    </a:p>
                  </a:txBody>
                  <a:tcPr marL="8474" marR="8474" marT="84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2018/19</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2019/2020</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2020/21</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2021/22</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2022/23</a:t>
                      </a:r>
                      <a:endParaRPr lang="cs-CZ" sz="1000" b="1" i="0" u="none" strike="noStrike" dirty="0">
                        <a:solidFill>
                          <a:srgbClr val="000000"/>
                        </a:solidFill>
                        <a:effectLst/>
                        <a:latin typeface="Calibri" panose="020F0502020204030204" pitchFamily="34" charset="0"/>
                      </a:endParaRPr>
                    </a:p>
                  </a:txBody>
                  <a:tcPr marL="8474" marR="8474" marT="84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2023/24</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2024/25</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2025/26</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2026/27</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2027/28</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2028/29</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2029/30</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7717427"/>
                  </a:ext>
                </a:extLst>
              </a:tr>
              <a:tr h="242471">
                <a:tc>
                  <a:txBody>
                    <a:bodyPr/>
                    <a:lstStyle/>
                    <a:p>
                      <a:pPr algn="l" fontAlgn="ctr"/>
                      <a:r>
                        <a:rPr lang="cs-CZ" sz="1000" b="1" i="0" u="none" strike="noStrike">
                          <a:solidFill>
                            <a:srgbClr val="000000"/>
                          </a:solidFill>
                          <a:effectLst/>
                          <a:latin typeface="Calibri" panose="020F0502020204030204" pitchFamily="34" charset="0"/>
                        </a:rPr>
                        <a:t>Počet žáků 9. ročníků</a:t>
                      </a:r>
                    </a:p>
                  </a:txBody>
                  <a:tcPr marL="8474" marR="8474" marT="84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000" b="1" i="0" u="none" strike="noStrike" dirty="0">
                          <a:solidFill>
                            <a:srgbClr val="000000"/>
                          </a:solidFill>
                          <a:effectLst/>
                          <a:latin typeface="Calibri" panose="020F0502020204030204" pitchFamily="34" charset="0"/>
                        </a:rPr>
                        <a:t>4 </a:t>
                      </a:r>
                      <a:r>
                        <a:rPr lang="cs-CZ" sz="1000" b="1" i="0" u="none" strike="noStrike" dirty="0" smtClean="0">
                          <a:solidFill>
                            <a:srgbClr val="000000"/>
                          </a:solidFill>
                          <a:effectLst/>
                          <a:latin typeface="Calibri" panose="020F0502020204030204" pitchFamily="34" charset="0"/>
                        </a:rPr>
                        <a:t>153</a:t>
                      </a:r>
                      <a:endParaRPr lang="cs-CZ" sz="1000" b="1" i="0" u="none" strike="noStrike" dirty="0">
                        <a:solidFill>
                          <a:srgbClr val="000000"/>
                        </a:solidFill>
                        <a:effectLst/>
                        <a:latin typeface="Calibri" panose="020F0502020204030204" pitchFamily="34" charset="0"/>
                      </a:endParaRPr>
                    </a:p>
                  </a:txBody>
                  <a:tcPr marL="8474" marR="8474" marT="84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4230</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4456</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4962</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5235</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000" b="1" i="0" u="none" strike="noStrike" dirty="0">
                          <a:solidFill>
                            <a:srgbClr val="000000"/>
                          </a:solidFill>
                          <a:effectLst/>
                          <a:latin typeface="Calibri" panose="020F0502020204030204" pitchFamily="34" charset="0"/>
                        </a:rPr>
                        <a:t>5 840</a:t>
                      </a:r>
                    </a:p>
                  </a:txBody>
                  <a:tcPr marL="5293" marR="5293" marT="52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000" b="1" i="0" u="none" strike="noStrike" dirty="0">
                          <a:solidFill>
                            <a:srgbClr val="000000"/>
                          </a:solidFill>
                          <a:effectLst/>
                          <a:latin typeface="Calibri" panose="020F0502020204030204" pitchFamily="34" charset="0"/>
                        </a:rPr>
                        <a:t>5 961</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000" b="1" i="0" u="none" strike="noStrike" dirty="0">
                          <a:solidFill>
                            <a:srgbClr val="000000"/>
                          </a:solidFill>
                          <a:effectLst/>
                          <a:latin typeface="Calibri" panose="020F0502020204030204" pitchFamily="34" charset="0"/>
                        </a:rPr>
                        <a:t>6 103</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000" b="1" i="0" u="none" strike="noStrike" dirty="0">
                          <a:solidFill>
                            <a:srgbClr val="000000"/>
                          </a:solidFill>
                          <a:effectLst/>
                          <a:latin typeface="Calibri" panose="020F0502020204030204" pitchFamily="34" charset="0"/>
                        </a:rPr>
                        <a:t>6 069</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000" b="1" i="0" u="none" strike="noStrike" dirty="0">
                          <a:solidFill>
                            <a:srgbClr val="000000"/>
                          </a:solidFill>
                          <a:effectLst/>
                          <a:latin typeface="Calibri" panose="020F0502020204030204" pitchFamily="34" charset="0"/>
                        </a:rPr>
                        <a:t>5 771</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000" b="1" i="0" u="none" strike="noStrike" dirty="0">
                          <a:solidFill>
                            <a:srgbClr val="000000"/>
                          </a:solidFill>
                          <a:effectLst/>
                          <a:latin typeface="Calibri" panose="020F0502020204030204" pitchFamily="34" charset="0"/>
                        </a:rPr>
                        <a:t>5 760</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000" b="1" i="0" u="none" strike="noStrike">
                          <a:solidFill>
                            <a:srgbClr val="000000"/>
                          </a:solidFill>
                          <a:effectLst/>
                          <a:latin typeface="Calibri" panose="020F0502020204030204" pitchFamily="34" charset="0"/>
                        </a:rPr>
                        <a:t>5 771</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000" b="1" i="0" u="none" strike="noStrike">
                          <a:solidFill>
                            <a:srgbClr val="000000"/>
                          </a:solidFill>
                          <a:effectLst/>
                          <a:latin typeface="Calibri" panose="020F0502020204030204" pitchFamily="34" charset="0"/>
                        </a:rPr>
                        <a:t>5 826</a:t>
                      </a:r>
                    </a:p>
                  </a:txBody>
                  <a:tcPr marL="5293" marR="5293" marT="529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925758075"/>
                  </a:ext>
                </a:extLst>
              </a:tr>
              <a:tr h="234241">
                <a:tc>
                  <a:txBody>
                    <a:bodyPr/>
                    <a:lstStyle/>
                    <a:p>
                      <a:pPr algn="l" fontAlgn="ctr"/>
                      <a:r>
                        <a:rPr lang="cs-CZ" sz="1000" b="1" i="0" u="none" strike="noStrike" dirty="0">
                          <a:solidFill>
                            <a:srgbClr val="000000"/>
                          </a:solidFill>
                          <a:effectLst/>
                          <a:latin typeface="Calibri" panose="020F0502020204030204" pitchFamily="34" charset="0"/>
                        </a:rPr>
                        <a:t>Víceletá gymnázia nabídka</a:t>
                      </a:r>
                    </a:p>
                  </a:txBody>
                  <a:tcPr marL="8474" marR="8474" marT="84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0" i="0" u="none" strike="noStrike">
                          <a:solidFill>
                            <a:srgbClr val="000000"/>
                          </a:solidFill>
                          <a:effectLst/>
                          <a:latin typeface="Calibri" panose="020F0502020204030204" pitchFamily="34" charset="0"/>
                        </a:rPr>
                        <a:t>X</a:t>
                      </a:r>
                    </a:p>
                  </a:txBody>
                  <a:tcPr marL="8474" marR="8474" marT="84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00" b="0" i="0" u="none" strike="noStrike" dirty="0">
                          <a:solidFill>
                            <a:srgbClr val="000000"/>
                          </a:solidFill>
                          <a:effectLst/>
                          <a:latin typeface="Calibri" panose="020F0502020204030204" pitchFamily="34" charset="0"/>
                        </a:rPr>
                        <a:t>X</a:t>
                      </a: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00" b="0" i="0" u="none" strike="noStrike">
                          <a:solidFill>
                            <a:srgbClr val="000000"/>
                          </a:solidFill>
                          <a:effectLst/>
                          <a:latin typeface="Calibri" panose="020F0502020204030204" pitchFamily="34" charset="0"/>
                        </a:rPr>
                        <a:t>X</a:t>
                      </a: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00" b="0" i="0" u="none" strike="noStrike">
                          <a:solidFill>
                            <a:srgbClr val="000000"/>
                          </a:solidFill>
                          <a:effectLst/>
                          <a:latin typeface="Calibri" panose="020F0502020204030204" pitchFamily="34" charset="0"/>
                        </a:rPr>
                        <a:t>X</a:t>
                      </a: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00" b="0" i="0" u="none" strike="noStrike">
                          <a:solidFill>
                            <a:srgbClr val="000000"/>
                          </a:solidFill>
                          <a:effectLst/>
                          <a:latin typeface="Calibri" panose="020F0502020204030204" pitchFamily="34" charset="0"/>
                        </a:rPr>
                        <a:t>X</a:t>
                      </a:r>
                    </a:p>
                  </a:txBody>
                  <a:tcPr marL="8474" marR="8474" marT="847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00" b="0" i="0" u="none" strike="noStrike">
                          <a:solidFill>
                            <a:srgbClr val="000000"/>
                          </a:solidFill>
                          <a:effectLst/>
                          <a:latin typeface="Calibri" panose="020F0502020204030204" pitchFamily="34" charset="0"/>
                        </a:rPr>
                        <a:t>X</a:t>
                      </a:r>
                    </a:p>
                  </a:txBody>
                  <a:tcPr marL="5293" marR="5293" marT="52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00" b="0" i="0" u="none" strike="noStrike">
                          <a:solidFill>
                            <a:srgbClr val="000000"/>
                          </a:solidFill>
                          <a:effectLst/>
                          <a:latin typeface="Calibri" panose="020F0502020204030204" pitchFamily="34" charset="0"/>
                        </a:rPr>
                        <a:t>180</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00" b="0" i="0" u="none" strike="noStrike">
                          <a:solidFill>
                            <a:srgbClr val="000000"/>
                          </a:solidFill>
                          <a:effectLst/>
                          <a:latin typeface="Calibri" panose="020F0502020204030204" pitchFamily="34" charset="0"/>
                        </a:rPr>
                        <a:t>180</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00" b="0" i="0" u="none" strike="noStrike" dirty="0">
                          <a:solidFill>
                            <a:srgbClr val="000000"/>
                          </a:solidFill>
                          <a:effectLst/>
                          <a:latin typeface="Calibri" panose="020F0502020204030204" pitchFamily="34" charset="0"/>
                        </a:rPr>
                        <a:t>540</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00" b="0" i="0" u="none" strike="noStrike" dirty="0">
                          <a:solidFill>
                            <a:srgbClr val="000000"/>
                          </a:solidFill>
                          <a:effectLst/>
                          <a:latin typeface="Calibri" panose="020F0502020204030204" pitchFamily="34" charset="0"/>
                        </a:rPr>
                        <a:t>540</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00" b="0" i="0" u="none" strike="noStrike">
                          <a:solidFill>
                            <a:srgbClr val="000000"/>
                          </a:solidFill>
                          <a:effectLst/>
                          <a:latin typeface="Calibri" panose="020F0502020204030204" pitchFamily="34" charset="0"/>
                        </a:rPr>
                        <a:t>540</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00" b="0" i="0" u="none" strike="noStrike" dirty="0">
                          <a:solidFill>
                            <a:srgbClr val="000000"/>
                          </a:solidFill>
                          <a:effectLst/>
                          <a:latin typeface="Calibri" panose="020F0502020204030204" pitchFamily="34" charset="0"/>
                        </a:rPr>
                        <a:t>540</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00" b="0" i="0" u="none" strike="noStrike">
                          <a:solidFill>
                            <a:srgbClr val="000000"/>
                          </a:solidFill>
                          <a:effectLst/>
                          <a:latin typeface="Calibri" panose="020F0502020204030204" pitchFamily="34" charset="0"/>
                        </a:rPr>
                        <a:t>540</a:t>
                      </a:r>
                    </a:p>
                  </a:txBody>
                  <a:tcPr marL="5293" marR="5293" marT="529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62691471"/>
                  </a:ext>
                </a:extLst>
              </a:tr>
              <a:tr h="189996">
                <a:tc>
                  <a:txBody>
                    <a:bodyPr/>
                    <a:lstStyle/>
                    <a:p>
                      <a:pPr algn="l" fontAlgn="ctr"/>
                      <a:r>
                        <a:rPr lang="cs-CZ" sz="1000" b="1" i="0" u="none" strike="noStrike">
                          <a:solidFill>
                            <a:srgbClr val="000000"/>
                          </a:solidFill>
                          <a:effectLst/>
                          <a:latin typeface="Calibri" panose="020F0502020204030204" pitchFamily="34" charset="0"/>
                        </a:rPr>
                        <a:t>Počet uchazečů bez gym.</a:t>
                      </a:r>
                    </a:p>
                  </a:txBody>
                  <a:tcPr marL="8474" marR="8474" marT="84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00" b="1" i="0" u="none" strike="noStrike" dirty="0">
                          <a:solidFill>
                            <a:srgbClr val="000000"/>
                          </a:solidFill>
                          <a:effectLst/>
                          <a:latin typeface="Calibri" panose="020F0502020204030204" pitchFamily="34" charset="0"/>
                        </a:rPr>
                        <a:t>4 </a:t>
                      </a:r>
                      <a:r>
                        <a:rPr lang="cs-CZ" sz="1000" b="1" i="0" u="none" strike="noStrike" dirty="0" smtClean="0">
                          <a:solidFill>
                            <a:srgbClr val="000000"/>
                          </a:solidFill>
                          <a:effectLst/>
                          <a:latin typeface="Calibri" panose="020F0502020204030204" pitchFamily="34" charset="0"/>
                        </a:rPr>
                        <a:t>153</a:t>
                      </a:r>
                      <a:endParaRPr lang="cs-CZ" sz="1000" b="1" i="0" u="none" strike="noStrike" dirty="0">
                        <a:solidFill>
                          <a:srgbClr val="000000"/>
                        </a:solidFill>
                        <a:effectLst/>
                        <a:latin typeface="Calibri" panose="020F0502020204030204" pitchFamily="34" charset="0"/>
                      </a:endParaRPr>
                    </a:p>
                  </a:txBody>
                  <a:tcPr marL="8474" marR="8474" marT="84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4230</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4456</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4962</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00" b="1" i="0" u="none" strike="noStrike" dirty="0" smtClean="0">
                          <a:solidFill>
                            <a:srgbClr val="000000"/>
                          </a:solidFill>
                          <a:effectLst/>
                          <a:latin typeface="Calibri" panose="020F0502020204030204" pitchFamily="34" charset="0"/>
                        </a:rPr>
                        <a:t>5235</a:t>
                      </a:r>
                      <a:endParaRPr lang="cs-CZ" sz="1000" b="1" i="0" u="none" strike="noStrike" dirty="0">
                        <a:solidFill>
                          <a:srgbClr val="000000"/>
                        </a:solidFill>
                        <a:effectLst/>
                        <a:latin typeface="Calibri" panose="020F0502020204030204" pitchFamily="34" charset="0"/>
                      </a:endParaRPr>
                    </a:p>
                  </a:txBody>
                  <a:tcPr marL="8474" marR="8474" marT="847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00" b="1" i="0" u="none" strike="noStrike">
                          <a:solidFill>
                            <a:srgbClr val="000000"/>
                          </a:solidFill>
                          <a:effectLst/>
                          <a:latin typeface="Calibri" panose="020F0502020204030204" pitchFamily="34" charset="0"/>
                        </a:rPr>
                        <a:t>5 840</a:t>
                      </a:r>
                    </a:p>
                  </a:txBody>
                  <a:tcPr marL="5293" marR="5293" marT="52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00" b="1" i="0" u="none" strike="noStrike">
                          <a:solidFill>
                            <a:srgbClr val="000000"/>
                          </a:solidFill>
                          <a:effectLst/>
                          <a:latin typeface="Calibri" panose="020F0502020204030204" pitchFamily="34" charset="0"/>
                        </a:rPr>
                        <a:t>5 781</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00" b="1" i="0" u="none" strike="noStrike">
                          <a:solidFill>
                            <a:srgbClr val="000000"/>
                          </a:solidFill>
                          <a:effectLst/>
                          <a:latin typeface="Calibri" panose="020F0502020204030204" pitchFamily="34" charset="0"/>
                        </a:rPr>
                        <a:t>5 923</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00" b="1" i="0" u="none" strike="noStrike">
                          <a:solidFill>
                            <a:srgbClr val="000000"/>
                          </a:solidFill>
                          <a:effectLst/>
                          <a:latin typeface="Calibri" panose="020F0502020204030204" pitchFamily="34" charset="0"/>
                        </a:rPr>
                        <a:t>5 529</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00" b="1" i="0" u="none" strike="noStrike" dirty="0">
                          <a:solidFill>
                            <a:srgbClr val="000000"/>
                          </a:solidFill>
                          <a:effectLst/>
                          <a:latin typeface="Calibri" panose="020F0502020204030204" pitchFamily="34" charset="0"/>
                        </a:rPr>
                        <a:t>5 231</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00" b="1" i="0" u="none" strike="noStrike" dirty="0">
                          <a:solidFill>
                            <a:srgbClr val="000000"/>
                          </a:solidFill>
                          <a:effectLst/>
                          <a:latin typeface="Calibri" panose="020F0502020204030204" pitchFamily="34" charset="0"/>
                        </a:rPr>
                        <a:t>5 220</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00" b="1" i="0" u="none" strike="noStrike" dirty="0">
                          <a:solidFill>
                            <a:srgbClr val="000000"/>
                          </a:solidFill>
                          <a:effectLst/>
                          <a:latin typeface="Calibri" panose="020F0502020204030204" pitchFamily="34" charset="0"/>
                        </a:rPr>
                        <a:t>5 231</a:t>
                      </a:r>
                    </a:p>
                  </a:txBody>
                  <a:tcPr marL="5293" marR="5293" marT="52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00" b="1" i="0" u="none" strike="noStrike" dirty="0">
                          <a:solidFill>
                            <a:srgbClr val="000000"/>
                          </a:solidFill>
                          <a:effectLst/>
                          <a:latin typeface="Calibri" panose="020F0502020204030204" pitchFamily="34" charset="0"/>
                        </a:rPr>
                        <a:t>5 286</a:t>
                      </a:r>
                    </a:p>
                  </a:txBody>
                  <a:tcPr marL="5293" marR="5293" marT="529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269876985"/>
                  </a:ext>
                </a:extLst>
              </a:tr>
            </a:tbl>
          </a:graphicData>
        </a:graphic>
      </p:graphicFrame>
      <p:graphicFrame>
        <p:nvGraphicFramePr>
          <p:cNvPr id="7" name="Graf 6"/>
          <p:cNvGraphicFramePr>
            <a:graphicFrameLocks/>
          </p:cNvGraphicFramePr>
          <p:nvPr>
            <p:extLst/>
          </p:nvPr>
        </p:nvGraphicFramePr>
        <p:xfrm>
          <a:off x="1666864" y="2966897"/>
          <a:ext cx="9001136" cy="3536517"/>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Přímá spojnice 6"/>
          <p:cNvCxnSpPr/>
          <p:nvPr/>
        </p:nvCxnSpPr>
        <p:spPr>
          <a:xfrm>
            <a:off x="1268083" y="851020"/>
            <a:ext cx="9399917"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38081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4674981" y="-594"/>
            <a:ext cx="7517019" cy="6858594"/>
          </a:xfrm>
          <a:prstGeom prst="rect">
            <a:avLst/>
          </a:prstGeom>
        </p:spPr>
      </p:pic>
      <p:sp>
        <p:nvSpPr>
          <p:cNvPr id="2" name="Nadpis 1"/>
          <p:cNvSpPr>
            <a:spLocks noGrp="1"/>
          </p:cNvSpPr>
          <p:nvPr>
            <p:ph type="title"/>
          </p:nvPr>
        </p:nvSpPr>
        <p:spPr>
          <a:xfrm>
            <a:off x="1898199" y="141747"/>
            <a:ext cx="8424862" cy="1000125"/>
          </a:xfrm>
        </p:spPr>
        <p:txBody>
          <a:bodyPr>
            <a:normAutofit/>
          </a:bodyPr>
          <a:lstStyle/>
          <a:p>
            <a:pPr algn="ctr">
              <a:defRPr/>
            </a:pPr>
            <a:r>
              <a:rPr lang="cs-CZ" altLang="cs-CZ" sz="2800" b="1" dirty="0"/>
              <a:t>VÝVOJ POČTU NAROZENÝCH DĚTÍ </a:t>
            </a:r>
            <a:br>
              <a:rPr lang="cs-CZ" altLang="cs-CZ" sz="2800" b="1" dirty="0"/>
            </a:br>
            <a:r>
              <a:rPr lang="cs-CZ" altLang="cs-CZ" sz="2800" b="1" dirty="0"/>
              <a:t>V PLZEŇSKÉM KRAJI </a:t>
            </a:r>
          </a:p>
        </p:txBody>
      </p:sp>
      <p:sp>
        <p:nvSpPr>
          <p:cNvPr id="3" name="TextovéPole 2"/>
          <p:cNvSpPr txBox="1"/>
          <p:nvPr/>
        </p:nvSpPr>
        <p:spPr>
          <a:xfrm>
            <a:off x="9641087" y="5802580"/>
            <a:ext cx="752043" cy="230832"/>
          </a:xfrm>
          <a:prstGeom prst="rect">
            <a:avLst/>
          </a:prstGeom>
          <a:noFill/>
        </p:spPr>
        <p:txBody>
          <a:bodyPr wrap="square" rtlCol="0">
            <a:spAutoFit/>
          </a:bodyPr>
          <a:lstStyle/>
          <a:p>
            <a:r>
              <a:rPr lang="cs-CZ" sz="900" dirty="0"/>
              <a:t>Zdroj: ČSÚ</a:t>
            </a:r>
          </a:p>
        </p:txBody>
      </p:sp>
      <p:sp>
        <p:nvSpPr>
          <p:cNvPr id="6" name="TextovéPole 5"/>
          <p:cNvSpPr txBox="1"/>
          <p:nvPr/>
        </p:nvSpPr>
        <p:spPr>
          <a:xfrm>
            <a:off x="2335438" y="5764109"/>
            <a:ext cx="6957305" cy="307777"/>
          </a:xfrm>
          <a:prstGeom prst="rect">
            <a:avLst/>
          </a:prstGeom>
          <a:solidFill>
            <a:schemeClr val="bg1"/>
          </a:solidFill>
        </p:spPr>
        <p:txBody>
          <a:bodyPr wrap="square" rtlCol="0">
            <a:spAutoFit/>
          </a:bodyPr>
          <a:lstStyle/>
          <a:p>
            <a:r>
              <a:rPr lang="cs-CZ" sz="1400" b="1" dirty="0"/>
              <a:t>                              </a:t>
            </a:r>
            <a:r>
              <a:rPr lang="cs-CZ" sz="1400" b="1" dirty="0">
                <a:solidFill>
                  <a:srgbClr val="00B050"/>
                </a:solidFill>
              </a:rPr>
              <a:t>střední škola                                   </a:t>
            </a:r>
            <a:r>
              <a:rPr lang="cs-CZ" sz="1400" b="1" dirty="0">
                <a:solidFill>
                  <a:srgbClr val="0070C0"/>
                </a:solidFill>
              </a:rPr>
              <a:t>základní škola                            </a:t>
            </a:r>
            <a:r>
              <a:rPr lang="cs-CZ" sz="1400" b="1" dirty="0">
                <a:solidFill>
                  <a:srgbClr val="FFCB00"/>
                </a:solidFill>
              </a:rPr>
              <a:t>mateřská škola</a:t>
            </a:r>
          </a:p>
        </p:txBody>
      </p:sp>
      <p:sp>
        <p:nvSpPr>
          <p:cNvPr id="7" name="TextovéPole 6"/>
          <p:cNvSpPr txBox="1"/>
          <p:nvPr/>
        </p:nvSpPr>
        <p:spPr>
          <a:xfrm>
            <a:off x="1666096" y="5556604"/>
            <a:ext cx="8909914" cy="276999"/>
          </a:xfrm>
          <a:prstGeom prst="rect">
            <a:avLst/>
          </a:prstGeom>
          <a:solidFill>
            <a:schemeClr val="bg1"/>
          </a:solidFill>
        </p:spPr>
        <p:txBody>
          <a:bodyPr wrap="square" rtlCol="0">
            <a:spAutoFit/>
          </a:bodyPr>
          <a:lstStyle/>
          <a:p>
            <a:r>
              <a:rPr lang="cs-CZ" sz="1200" b="1" dirty="0"/>
              <a:t>2021/22                                  </a:t>
            </a:r>
            <a:r>
              <a:rPr lang="cs-CZ" sz="1200" b="1" dirty="0">
                <a:solidFill>
                  <a:srgbClr val="00B050"/>
                </a:solidFill>
              </a:rPr>
              <a:t>IV.       III.       II.       I.       </a:t>
            </a:r>
            <a:r>
              <a:rPr lang="cs-CZ" sz="1200" b="1" dirty="0">
                <a:solidFill>
                  <a:srgbClr val="0070C0"/>
                </a:solidFill>
              </a:rPr>
              <a:t>9.       8.       7.       6.       5.       4.       3.      2.       1.        </a:t>
            </a:r>
            <a:r>
              <a:rPr lang="cs-CZ" sz="1200" b="1" dirty="0">
                <a:solidFill>
                  <a:srgbClr val="FFCB00"/>
                </a:solidFill>
              </a:rPr>
              <a:t>3.       2.       1.</a:t>
            </a:r>
          </a:p>
        </p:txBody>
      </p:sp>
      <p:sp>
        <p:nvSpPr>
          <p:cNvPr id="10" name="TextovéPole 9"/>
          <p:cNvSpPr txBox="1"/>
          <p:nvPr/>
        </p:nvSpPr>
        <p:spPr>
          <a:xfrm>
            <a:off x="1666096" y="1268457"/>
            <a:ext cx="8909914" cy="276999"/>
          </a:xfrm>
          <a:prstGeom prst="rect">
            <a:avLst/>
          </a:prstGeom>
          <a:solidFill>
            <a:schemeClr val="bg1"/>
          </a:solidFill>
        </p:spPr>
        <p:txBody>
          <a:bodyPr wrap="square" rtlCol="0">
            <a:spAutoFit/>
          </a:bodyPr>
          <a:lstStyle/>
          <a:p>
            <a:r>
              <a:rPr lang="cs-CZ" sz="1200" b="1" dirty="0">
                <a:solidFill>
                  <a:srgbClr val="005CA8"/>
                </a:solidFill>
              </a:rPr>
              <a:t>9. ročník v roce                                                             2021  2022  2023  2024  2025 2026 2027  2028 2029 2030  2031 2032  2033  2034 2035</a:t>
            </a:r>
          </a:p>
        </p:txBody>
      </p:sp>
      <p:graphicFrame>
        <p:nvGraphicFramePr>
          <p:cNvPr id="9" name="Graf 8"/>
          <p:cNvGraphicFramePr>
            <a:graphicFrameLocks/>
          </p:cNvGraphicFramePr>
          <p:nvPr>
            <p:extLst/>
          </p:nvPr>
        </p:nvGraphicFramePr>
        <p:xfrm>
          <a:off x="1765401" y="1582440"/>
          <a:ext cx="8690458" cy="4007266"/>
        </p:xfrm>
        <a:graphic>
          <a:graphicData uri="http://schemas.openxmlformats.org/drawingml/2006/chart">
            <c:chart xmlns:c="http://schemas.openxmlformats.org/drawingml/2006/chart" xmlns:r="http://schemas.openxmlformats.org/officeDocument/2006/relationships" r:id="rId3"/>
          </a:graphicData>
        </a:graphic>
      </p:graphicFrame>
      <p:sp>
        <p:nvSpPr>
          <p:cNvPr id="4" name="Zaoblený obdélník 3"/>
          <p:cNvSpPr/>
          <p:nvPr/>
        </p:nvSpPr>
        <p:spPr>
          <a:xfrm>
            <a:off x="4823155" y="1212859"/>
            <a:ext cx="395021" cy="46835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 name="Přímá spojnice 6"/>
          <p:cNvCxnSpPr/>
          <p:nvPr/>
        </p:nvCxnSpPr>
        <p:spPr>
          <a:xfrm>
            <a:off x="1354347" y="1036672"/>
            <a:ext cx="9399917"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766128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4674981" y="-594"/>
            <a:ext cx="7517019" cy="6858594"/>
          </a:xfrm>
          <a:prstGeom prst="rect">
            <a:avLst/>
          </a:prstGeom>
        </p:spPr>
      </p:pic>
      <p:sp>
        <p:nvSpPr>
          <p:cNvPr id="2" name="Nadpis 1"/>
          <p:cNvSpPr txBox="1">
            <a:spLocks noGrp="1"/>
          </p:cNvSpPr>
          <p:nvPr>
            <p:ph type="title"/>
          </p:nvPr>
        </p:nvSpPr>
        <p:spPr>
          <a:xfrm>
            <a:off x="1026543" y="274640"/>
            <a:ext cx="9184257" cy="960440"/>
          </a:xfrm>
        </p:spPr>
        <p:txBody>
          <a:bodyPr>
            <a:normAutofit/>
          </a:bodyPr>
          <a:lstStyle/>
          <a:p>
            <a:pPr lvl="0" algn="ctr"/>
            <a:r>
              <a:rPr lang="cs-CZ" sz="3200" b="1" dirty="0">
                <a:latin typeface="Arial" pitchFamily="34"/>
                <a:cs typeface="Arial" pitchFamily="34"/>
              </a:rPr>
              <a:t>Aktuální informace ve školství</a:t>
            </a:r>
          </a:p>
        </p:txBody>
      </p:sp>
      <p:sp>
        <p:nvSpPr>
          <p:cNvPr id="3" name="Zástupný symbol pro obsah 2"/>
          <p:cNvSpPr txBox="1">
            <a:spLocks noGrp="1"/>
          </p:cNvSpPr>
          <p:nvPr>
            <p:ph idx="1"/>
          </p:nvPr>
        </p:nvSpPr>
        <p:spPr>
          <a:xfrm>
            <a:off x="480922" y="1464100"/>
            <a:ext cx="11230155" cy="4841809"/>
          </a:xfrm>
        </p:spPr>
        <p:txBody>
          <a:bodyPr>
            <a:normAutofit/>
          </a:bodyPr>
          <a:lstStyle/>
          <a:p>
            <a:pPr marL="0" indent="0">
              <a:buNone/>
            </a:pPr>
            <a:endParaRPr lang="cs-CZ" sz="2000" b="1" dirty="0" smtClean="0"/>
          </a:p>
          <a:p>
            <a:pPr marL="0" indent="0">
              <a:buNone/>
            </a:pPr>
            <a:r>
              <a:rPr lang="cs-CZ" sz="2000" b="1" dirty="0" smtClean="0">
                <a:latin typeface="Arial" panose="020B0604020202020204" pitchFamily="34" charset="0"/>
                <a:cs typeface="Arial" panose="020B0604020202020204" pitchFamily="34" charset="0"/>
              </a:rPr>
              <a:t>Číslo </a:t>
            </a:r>
            <a:r>
              <a:rPr lang="cs-CZ" sz="2000" b="1" dirty="0">
                <a:latin typeface="Arial" panose="020B0604020202020204" pitchFamily="34" charset="0"/>
                <a:cs typeface="Arial" panose="020B0604020202020204" pitchFamily="34" charset="0"/>
              </a:rPr>
              <a:t>stanoviska </a:t>
            </a:r>
            <a:r>
              <a:rPr lang="cs-CZ" sz="2000" b="1" dirty="0" smtClean="0">
                <a:latin typeface="Arial" panose="020B0604020202020204" pitchFamily="34" charset="0"/>
                <a:cs typeface="Arial" panose="020B0604020202020204" pitchFamily="34" charset="0"/>
              </a:rPr>
              <a:t>06/18</a:t>
            </a:r>
          </a:p>
          <a:p>
            <a:pPr marL="0" indent="0">
              <a:buNone/>
            </a:pPr>
            <a:endParaRPr lang="cs-CZ" sz="2000" dirty="0">
              <a:latin typeface="Arial" panose="020B0604020202020204" pitchFamily="34" charset="0"/>
              <a:cs typeface="Arial" panose="020B0604020202020204" pitchFamily="34" charset="0"/>
            </a:endParaRPr>
          </a:p>
          <a:p>
            <a:pPr marL="0" indent="0">
              <a:buNone/>
            </a:pPr>
            <a:r>
              <a:rPr lang="cs-CZ" sz="2000" b="1" dirty="0">
                <a:latin typeface="Arial" panose="020B0604020202020204" pitchFamily="34" charset="0"/>
                <a:cs typeface="Arial" panose="020B0604020202020204" pitchFamily="34" charset="0"/>
              </a:rPr>
              <a:t>PS Vzdělávání pro území Plzeňského kraje:</a:t>
            </a:r>
            <a:endParaRPr lang="cs-CZ" sz="2000" dirty="0">
              <a:latin typeface="Arial" panose="020B0604020202020204" pitchFamily="34" charset="0"/>
              <a:cs typeface="Arial" panose="020B0604020202020204" pitchFamily="34" charset="0"/>
            </a:endParaRPr>
          </a:p>
          <a:p>
            <a:pPr marL="0" lvl="0" indent="0">
              <a:buNone/>
            </a:pPr>
            <a:r>
              <a:rPr lang="cs-CZ" sz="2000" b="1" dirty="0">
                <a:latin typeface="Arial" panose="020B0604020202020204" pitchFamily="34" charset="0"/>
                <a:cs typeface="Arial" panose="020B0604020202020204" pitchFamily="34" charset="0"/>
              </a:rPr>
              <a:t>	</a:t>
            </a:r>
            <a:r>
              <a:rPr lang="cs-CZ" sz="2000" b="1" dirty="0" smtClean="0">
                <a:latin typeface="Arial" panose="020B0604020202020204" pitchFamily="34" charset="0"/>
                <a:cs typeface="Arial" panose="020B0604020202020204" pitchFamily="34" charset="0"/>
              </a:rPr>
              <a:t>I. Bere </a:t>
            </a:r>
            <a:r>
              <a:rPr lang="cs-CZ" sz="2000" b="1" dirty="0">
                <a:latin typeface="Arial" panose="020B0604020202020204" pitchFamily="34" charset="0"/>
                <a:cs typeface="Arial" panose="020B0604020202020204" pitchFamily="34" charset="0"/>
              </a:rPr>
              <a:t>na vědomí</a:t>
            </a:r>
          </a:p>
          <a:p>
            <a:pPr marL="0" lvl="0" indent="0">
              <a:buNone/>
            </a:pPr>
            <a:r>
              <a:rPr lang="cs-CZ" sz="2000" b="1"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a</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aktuální informace ve školství</a:t>
            </a:r>
          </a:p>
          <a:p>
            <a:pPr marL="0" indent="0">
              <a:buNone/>
            </a:pPr>
            <a:endParaRPr lang="cs-CZ" sz="2000" dirty="0">
              <a:latin typeface="Arial" panose="020B0604020202020204" pitchFamily="34" charset="0"/>
              <a:cs typeface="Arial" panose="020B0604020202020204" pitchFamily="34" charset="0"/>
            </a:endParaRPr>
          </a:p>
          <a:p>
            <a:pPr marL="0" indent="0">
              <a:buNone/>
            </a:pPr>
            <a:endParaRPr lang="cs-CZ" dirty="0"/>
          </a:p>
        </p:txBody>
      </p:sp>
      <p:cxnSp>
        <p:nvCxnSpPr>
          <p:cNvPr id="4" name="Přímá spojnice 6"/>
          <p:cNvCxnSpPr/>
          <p:nvPr/>
        </p:nvCxnSpPr>
        <p:spPr>
          <a:xfrm>
            <a:off x="810883" y="1235080"/>
            <a:ext cx="9399917"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631153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53" t="6828" b="7457"/>
          <a:stretch/>
        </p:blipFill>
        <p:spPr>
          <a:xfrm>
            <a:off x="1500997" y="9427"/>
            <a:ext cx="10691003" cy="684319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63440" cy="3480816"/>
          </a:xfrm>
          <a:prstGeom prst="rect">
            <a:avLst/>
          </a:prstGeom>
        </p:spPr>
      </p:pic>
      <p:sp>
        <p:nvSpPr>
          <p:cNvPr id="3" name="Nadpis 1"/>
          <p:cNvSpPr txBox="1">
            <a:spLocks noGrp="1"/>
          </p:cNvSpPr>
          <p:nvPr>
            <p:ph type="ctrTitle"/>
          </p:nvPr>
        </p:nvSpPr>
        <p:spPr>
          <a:xfrm>
            <a:off x="1881997" y="3253499"/>
            <a:ext cx="7772400" cy="1272339"/>
          </a:xfrm>
        </p:spPr>
        <p:txBody>
          <a:bodyPr>
            <a:noAutofit/>
          </a:bodyPr>
          <a:lstStyle/>
          <a:p>
            <a:pPr lvl="0"/>
            <a:r>
              <a:rPr lang="cs-CZ" sz="2800" b="1" dirty="0">
                <a:solidFill>
                  <a:srgbClr val="0067AC"/>
                </a:solidFill>
                <a:latin typeface="Arial" pitchFamily="34"/>
                <a:cs typeface="Arial" pitchFamily="34"/>
              </a:rPr>
              <a:t>7</a:t>
            </a:r>
            <a:r>
              <a:rPr lang="cs-CZ" sz="2800" b="1" dirty="0" smtClean="0">
                <a:solidFill>
                  <a:srgbClr val="0067AC"/>
                </a:solidFill>
                <a:latin typeface="Arial" pitchFamily="34"/>
                <a:cs typeface="Arial" pitchFamily="34"/>
              </a:rPr>
              <a:t>. </a:t>
            </a:r>
            <a:r>
              <a:rPr lang="es-ES" sz="2800" b="1" dirty="0" smtClean="0">
                <a:solidFill>
                  <a:srgbClr val="0067AC"/>
                </a:solidFill>
                <a:latin typeface="Arial" pitchFamily="34"/>
                <a:cs typeface="Arial" pitchFamily="34"/>
              </a:rPr>
              <a:t>Diskuse</a:t>
            </a:r>
            <a:r>
              <a:rPr lang="es-ES" sz="2800" b="1" dirty="0">
                <a:solidFill>
                  <a:srgbClr val="0067AC"/>
                </a:solidFill>
                <a:latin typeface="Arial" pitchFamily="34"/>
                <a:cs typeface="Arial" pitchFamily="34"/>
              </a:rPr>
              <a:t>, různé</a:t>
            </a:r>
            <a:endParaRPr lang="cs-CZ" sz="2800" b="1" dirty="0">
              <a:solidFill>
                <a:srgbClr val="0067AC"/>
              </a:solidFill>
              <a:latin typeface="Arial" pitchFamily="34"/>
              <a:cs typeface="Arial" pitchFamily="34"/>
            </a:endParaRPr>
          </a:p>
        </p:txBody>
      </p:sp>
    </p:spTree>
    <p:extLst>
      <p:ext uri="{BB962C8B-B14F-4D97-AF65-F5344CB8AC3E}">
        <p14:creationId xmlns:p14="http://schemas.microsoft.com/office/powerpoint/2010/main" val="3687763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674981" y="0"/>
            <a:ext cx="7517019" cy="6858594"/>
          </a:xfrm>
          <a:prstGeom prst="rect">
            <a:avLst/>
          </a:prstGeom>
        </p:spPr>
      </p:pic>
      <p:sp>
        <p:nvSpPr>
          <p:cNvPr id="5" name="Nadpis 1"/>
          <p:cNvSpPr txBox="1">
            <a:spLocks/>
          </p:cNvSpPr>
          <p:nvPr/>
        </p:nvSpPr>
        <p:spPr>
          <a:xfrm>
            <a:off x="579408" y="24092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b="1" dirty="0" smtClean="0">
                <a:solidFill>
                  <a:schemeClr val="accent5">
                    <a:lumMod val="75000"/>
                  </a:schemeClr>
                </a:solidFill>
                <a:latin typeface="Arial" panose="020B0604020202020204" pitchFamily="34" charset="0"/>
                <a:cs typeface="Arial" panose="020B0604020202020204" pitchFamily="34" charset="0"/>
              </a:rPr>
              <a:t>Děkujeme za pozornost!</a:t>
            </a:r>
            <a:endParaRPr lang="cs-CZ" sz="4000" b="1" dirty="0">
              <a:solidFill>
                <a:schemeClr val="accent5">
                  <a:lumMod val="75000"/>
                </a:schemeClr>
              </a:solidFill>
              <a:latin typeface="Arial" panose="020B0604020202020204" pitchFamily="34" charset="0"/>
              <a:cs typeface="Arial" panose="020B0604020202020204" pitchFamily="34" charset="0"/>
            </a:endParaRPr>
          </a:p>
        </p:txBody>
      </p:sp>
      <p:pic>
        <p:nvPicPr>
          <p:cNvPr id="8" name="Obrázek 7"/>
          <p:cNvPicPr>
            <a:picLocks noChangeAspect="1"/>
          </p:cNvPicPr>
          <p:nvPr/>
        </p:nvPicPr>
        <p:blipFill>
          <a:blip r:embed="rId3"/>
          <a:stretch>
            <a:fillRect/>
          </a:stretch>
        </p:blipFill>
        <p:spPr>
          <a:xfrm>
            <a:off x="2916971" y="5222629"/>
            <a:ext cx="5840474" cy="1304657"/>
          </a:xfrm>
          <a:prstGeom prst="rect">
            <a:avLst/>
          </a:prstGeom>
        </p:spPr>
      </p:pic>
    </p:spTree>
    <p:extLst>
      <p:ext uri="{BB962C8B-B14F-4D97-AF65-F5344CB8AC3E}">
        <p14:creationId xmlns:p14="http://schemas.microsoft.com/office/powerpoint/2010/main" val="297440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4674981" y="77341"/>
            <a:ext cx="7517019" cy="6858594"/>
          </a:xfrm>
          <a:prstGeom prst="rect">
            <a:avLst/>
          </a:prstGeom>
        </p:spPr>
      </p:pic>
      <p:graphicFrame>
        <p:nvGraphicFramePr>
          <p:cNvPr id="2" name="Tabulka 1"/>
          <p:cNvGraphicFramePr>
            <a:graphicFrameLocks noGrp="1"/>
          </p:cNvGraphicFramePr>
          <p:nvPr>
            <p:extLst>
              <p:ext uri="{D42A27DB-BD31-4B8C-83A1-F6EECF244321}">
                <p14:modId xmlns:p14="http://schemas.microsoft.com/office/powerpoint/2010/main" val="3977912647"/>
              </p:ext>
            </p:extLst>
          </p:nvPr>
        </p:nvGraphicFramePr>
        <p:xfrm>
          <a:off x="2165229" y="77341"/>
          <a:ext cx="7703389" cy="6857997"/>
        </p:xfrm>
        <a:graphic>
          <a:graphicData uri="http://schemas.openxmlformats.org/drawingml/2006/table">
            <a:tbl>
              <a:tblPr firstRow="1" firstCol="1" bandRow="1">
                <a:tableStyleId>{5C22544A-7EE6-4342-B048-85BDC9FD1C3A}</a:tableStyleId>
              </a:tblPr>
              <a:tblGrid>
                <a:gridCol w="3513232">
                  <a:extLst>
                    <a:ext uri="{9D8B030D-6E8A-4147-A177-3AD203B41FA5}">
                      <a16:colId xmlns:a16="http://schemas.microsoft.com/office/drawing/2014/main" val="1709855394"/>
                    </a:ext>
                  </a:extLst>
                </a:gridCol>
                <a:gridCol w="3513232">
                  <a:extLst>
                    <a:ext uri="{9D8B030D-6E8A-4147-A177-3AD203B41FA5}">
                      <a16:colId xmlns:a16="http://schemas.microsoft.com/office/drawing/2014/main" val="503239938"/>
                    </a:ext>
                  </a:extLst>
                </a:gridCol>
                <a:gridCol w="676925">
                  <a:extLst>
                    <a:ext uri="{9D8B030D-6E8A-4147-A177-3AD203B41FA5}">
                      <a16:colId xmlns:a16="http://schemas.microsoft.com/office/drawing/2014/main" val="102451039"/>
                    </a:ext>
                  </a:extLst>
                </a:gridCol>
              </a:tblGrid>
              <a:tr h="548639">
                <a:tc rowSpan="7">
                  <a:txBody>
                    <a:bodyPr/>
                    <a:lstStyle/>
                    <a:p>
                      <a:pPr>
                        <a:lnSpc>
                          <a:spcPct val="115000"/>
                        </a:lnSpc>
                        <a:spcAft>
                          <a:spcPts val="0"/>
                        </a:spcAft>
                      </a:pPr>
                      <a:r>
                        <a:rPr lang="cs-CZ" sz="1200" dirty="0">
                          <a:effectLst/>
                        </a:rPr>
                        <a:t>Zástupci klíčových zaměstnavatelů</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marL="0" algn="l" defTabSz="914400" rtl="0" eaLnBrk="1" latinLnBrk="0" hangingPunct="1">
                        <a:lnSpc>
                          <a:spcPct val="115000"/>
                        </a:lnSpc>
                        <a:spcAft>
                          <a:spcPts val="0"/>
                        </a:spcAft>
                      </a:pPr>
                      <a:r>
                        <a:rPr lang="cs-CZ" sz="1200" b="0" kern="1200" dirty="0">
                          <a:solidFill>
                            <a:schemeClr val="tx1"/>
                          </a:solidFill>
                          <a:effectLst/>
                          <a:latin typeface="+mn-lt"/>
                          <a:ea typeface="+mn-ea"/>
                          <a:cs typeface="+mn-cs"/>
                        </a:rPr>
                        <a:t>BHS CORRUGATED </a:t>
                      </a:r>
                      <a:r>
                        <a:rPr lang="cs-CZ" sz="1200" b="0" kern="1200" dirty="0" err="1">
                          <a:solidFill>
                            <a:schemeClr val="tx1"/>
                          </a:solidFill>
                          <a:effectLst/>
                          <a:latin typeface="+mn-lt"/>
                          <a:ea typeface="+mn-ea"/>
                          <a:cs typeface="+mn-cs"/>
                        </a:rPr>
                        <a:t>Fertigungs</a:t>
                      </a:r>
                      <a:r>
                        <a:rPr lang="cs-CZ" sz="1200" b="0" kern="1200" dirty="0">
                          <a:solidFill>
                            <a:schemeClr val="tx1"/>
                          </a:solidFill>
                          <a:effectLst/>
                          <a:latin typeface="+mn-lt"/>
                          <a:ea typeface="+mn-ea"/>
                          <a:cs typeface="+mn-cs"/>
                        </a:rPr>
                        <a:t>, </a:t>
                      </a:r>
                      <a:r>
                        <a:rPr lang="cs-CZ" sz="1200" b="0" kern="1200" dirty="0" err="1">
                          <a:solidFill>
                            <a:schemeClr val="tx1"/>
                          </a:solidFill>
                          <a:effectLst/>
                          <a:latin typeface="+mn-lt"/>
                          <a:ea typeface="+mn-ea"/>
                          <a:cs typeface="+mn-cs"/>
                        </a:rPr>
                        <a:t>Montage</a:t>
                      </a:r>
                      <a:r>
                        <a:rPr lang="cs-CZ" sz="1200" b="0" kern="1200" dirty="0">
                          <a:solidFill>
                            <a:schemeClr val="tx1"/>
                          </a:solidFill>
                          <a:effectLst/>
                          <a:latin typeface="+mn-lt"/>
                          <a:ea typeface="+mn-ea"/>
                          <a:cs typeface="+mn-cs"/>
                        </a:rPr>
                        <a:t>, </a:t>
                      </a:r>
                      <a:r>
                        <a:rPr lang="cs-CZ" sz="1200" b="0" kern="1200" dirty="0" err="1">
                          <a:solidFill>
                            <a:schemeClr val="tx1"/>
                          </a:solidFill>
                          <a:effectLst/>
                          <a:latin typeface="+mn-lt"/>
                          <a:ea typeface="+mn-ea"/>
                          <a:cs typeface="+mn-cs"/>
                        </a:rPr>
                        <a:t>Service</a:t>
                      </a:r>
                      <a:r>
                        <a:rPr lang="cs-CZ" sz="1200" b="0" kern="1200" dirty="0">
                          <a:solidFill>
                            <a:schemeClr val="tx1"/>
                          </a:solidFill>
                          <a:effectLst/>
                          <a:latin typeface="+mn-lt"/>
                          <a:ea typeface="+mn-ea"/>
                          <a:cs typeface="+mn-cs"/>
                        </a:rPr>
                        <a:t>, s.r.o</a:t>
                      </a:r>
                    </a:p>
                  </a:txBody>
                  <a:tcPr marL="56757" marR="56757" marT="0" marB="0">
                    <a:solidFill>
                      <a:schemeClr val="accent5">
                        <a:lumMod val="20000"/>
                        <a:lumOff val="80000"/>
                      </a:schemeClr>
                    </a:solidFill>
                  </a:tcPr>
                </a:tc>
                <a:tc>
                  <a:txBody>
                    <a:bodyPr/>
                    <a:lstStyle/>
                    <a:p>
                      <a:pPr>
                        <a:lnSpc>
                          <a:spcPct val="115000"/>
                        </a:lnSpc>
                        <a:spcAft>
                          <a:spcPts val="0"/>
                        </a:spcAft>
                      </a:pPr>
                      <a:r>
                        <a:rPr lang="cs-CZ" sz="1200" b="0" dirty="0">
                          <a:solidFill>
                            <a:schemeClr val="tx1"/>
                          </a:solidFill>
                          <a:effectLst/>
                        </a:rPr>
                        <a:t>1</a:t>
                      </a:r>
                      <a:endParaRPr lang="cs-CZ"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solidFill>
                      <a:schemeClr val="accent5">
                        <a:lumMod val="20000"/>
                        <a:lumOff val="80000"/>
                      </a:schemeClr>
                    </a:solidFill>
                  </a:tcPr>
                </a:tc>
                <a:extLst>
                  <a:ext uri="{0D108BD9-81ED-4DB2-BD59-A6C34878D82A}">
                    <a16:rowId xmlns:a16="http://schemas.microsoft.com/office/drawing/2014/main" val="501395952"/>
                  </a:ext>
                </a:extLst>
              </a:tr>
              <a:tr h="274320">
                <a:tc vMerge="1">
                  <a:txBody>
                    <a:bodyPr/>
                    <a:lstStyle/>
                    <a:p>
                      <a:endParaRPr lang="cs-CZ"/>
                    </a:p>
                  </a:txBody>
                  <a:tcPr/>
                </a:tc>
                <a:tc>
                  <a:txBody>
                    <a:bodyPr/>
                    <a:lstStyle/>
                    <a:p>
                      <a:pPr>
                        <a:lnSpc>
                          <a:spcPct val="115000"/>
                        </a:lnSpc>
                        <a:spcAft>
                          <a:spcPts val="0"/>
                        </a:spcAft>
                      </a:pPr>
                      <a:r>
                        <a:rPr lang="cs-CZ" sz="1200">
                          <a:effectLst/>
                        </a:rPr>
                        <a:t>Gerresheimer Horšovský Týn spol. s r.o.</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1949785901"/>
                  </a:ext>
                </a:extLst>
              </a:tr>
              <a:tr h="274320">
                <a:tc vMerge="1">
                  <a:txBody>
                    <a:bodyPr/>
                    <a:lstStyle/>
                    <a:p>
                      <a:endParaRPr lang="cs-CZ"/>
                    </a:p>
                  </a:txBody>
                  <a:tcPr/>
                </a:tc>
                <a:tc>
                  <a:txBody>
                    <a:bodyPr/>
                    <a:lstStyle/>
                    <a:p>
                      <a:pPr>
                        <a:lnSpc>
                          <a:spcPct val="115000"/>
                        </a:lnSpc>
                        <a:spcAft>
                          <a:spcPts val="0"/>
                        </a:spcAft>
                      </a:pPr>
                      <a:r>
                        <a:rPr lang="cs-CZ" sz="1200" dirty="0">
                          <a:effectLst/>
                        </a:rPr>
                        <a:t>LASSELSBERGER, s.r.o.</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772402049"/>
                  </a:ext>
                </a:extLst>
              </a:tr>
              <a:tr h="274320">
                <a:tc vMerge="1">
                  <a:txBody>
                    <a:bodyPr/>
                    <a:lstStyle/>
                    <a:p>
                      <a:endParaRPr lang="cs-CZ"/>
                    </a:p>
                  </a:txBody>
                  <a:tcPr/>
                </a:tc>
                <a:tc>
                  <a:txBody>
                    <a:bodyPr/>
                    <a:lstStyle/>
                    <a:p>
                      <a:pPr>
                        <a:lnSpc>
                          <a:spcPct val="115000"/>
                        </a:lnSpc>
                        <a:spcAft>
                          <a:spcPts val="0"/>
                        </a:spcAft>
                      </a:pPr>
                      <a:r>
                        <a:rPr lang="cs-CZ" sz="1200">
                          <a:effectLst/>
                        </a:rPr>
                        <a:t>REVOS Rokycany, s.r.o.</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3331495464"/>
                  </a:ext>
                </a:extLst>
              </a:tr>
              <a:tr h="274320">
                <a:tc vMerge="1">
                  <a:txBody>
                    <a:bodyPr/>
                    <a:lstStyle/>
                    <a:p>
                      <a:endParaRPr lang="cs-CZ"/>
                    </a:p>
                  </a:txBody>
                  <a:tcPr/>
                </a:tc>
                <a:tc>
                  <a:txBody>
                    <a:bodyPr/>
                    <a:lstStyle/>
                    <a:p>
                      <a:pPr>
                        <a:lnSpc>
                          <a:spcPct val="115000"/>
                        </a:lnSpc>
                        <a:spcAft>
                          <a:spcPts val="0"/>
                        </a:spcAft>
                      </a:pPr>
                      <a:r>
                        <a:rPr lang="cs-CZ" sz="1200" dirty="0">
                          <a:effectLst/>
                        </a:rPr>
                        <a:t>Lorenc Logistic, s.r.o.</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1321712285"/>
                  </a:ext>
                </a:extLst>
              </a:tr>
              <a:tr h="274320">
                <a:tc vMerge="1">
                  <a:txBody>
                    <a:bodyPr/>
                    <a:lstStyle/>
                    <a:p>
                      <a:endParaRPr lang="cs-CZ"/>
                    </a:p>
                  </a:txBody>
                  <a:tcPr/>
                </a:tc>
                <a:tc>
                  <a:txBody>
                    <a:bodyPr/>
                    <a:lstStyle/>
                    <a:p>
                      <a:pPr>
                        <a:lnSpc>
                          <a:spcPct val="115000"/>
                        </a:lnSpc>
                        <a:spcAft>
                          <a:spcPts val="0"/>
                        </a:spcAft>
                      </a:pPr>
                      <a:r>
                        <a:rPr lang="cs-CZ" sz="1200" dirty="0">
                          <a:effectLst/>
                        </a:rPr>
                        <a:t>STREICHER, spol. s.r.o. Plzeň</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2789815573"/>
                  </a:ext>
                </a:extLst>
              </a:tr>
              <a:tr h="274320">
                <a:tc vMerge="1">
                  <a:txBody>
                    <a:bodyPr/>
                    <a:lstStyle/>
                    <a:p>
                      <a:endParaRPr lang="cs-CZ"/>
                    </a:p>
                  </a:txBody>
                  <a:tcPr/>
                </a:tc>
                <a:tc>
                  <a:txBody>
                    <a:bodyPr/>
                    <a:lstStyle/>
                    <a:p>
                      <a:pPr>
                        <a:lnSpc>
                          <a:spcPct val="115000"/>
                        </a:lnSpc>
                        <a:spcAft>
                          <a:spcPts val="0"/>
                        </a:spcAft>
                      </a:pPr>
                      <a:r>
                        <a:rPr lang="cs-CZ" sz="1200" dirty="0">
                          <a:effectLst/>
                        </a:rPr>
                        <a:t>ŠKODA TRANSPORTATION a.s.</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665130055"/>
                  </a:ext>
                </a:extLst>
              </a:tr>
              <a:tr h="548639">
                <a:tc rowSpan="4">
                  <a:txBody>
                    <a:bodyPr/>
                    <a:lstStyle/>
                    <a:p>
                      <a:pPr>
                        <a:lnSpc>
                          <a:spcPct val="115000"/>
                        </a:lnSpc>
                        <a:spcAft>
                          <a:spcPts val="0"/>
                        </a:spcAft>
                      </a:pPr>
                      <a:r>
                        <a:rPr lang="cs-CZ" sz="1200" dirty="0">
                          <a:effectLst/>
                        </a:rPr>
                        <a:t>Zástupci profesních komor a asociací</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dirty="0">
                          <a:effectLst/>
                        </a:rPr>
                        <a:t>Krajská hospodářská komora v Plzeňském kraji</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a:effectLst/>
                        </a:rPr>
                        <a:t>3</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1210545477"/>
                  </a:ext>
                </a:extLst>
              </a:tr>
              <a:tr h="274320">
                <a:tc vMerge="1">
                  <a:txBody>
                    <a:bodyPr/>
                    <a:lstStyle/>
                    <a:p>
                      <a:endParaRPr lang="cs-CZ"/>
                    </a:p>
                  </a:txBody>
                  <a:tcPr/>
                </a:tc>
                <a:tc>
                  <a:txBody>
                    <a:bodyPr/>
                    <a:lstStyle/>
                    <a:p>
                      <a:pPr>
                        <a:lnSpc>
                          <a:spcPct val="115000"/>
                        </a:lnSpc>
                        <a:spcAft>
                          <a:spcPts val="0"/>
                        </a:spcAft>
                      </a:pPr>
                      <a:r>
                        <a:rPr lang="cs-CZ" sz="1200">
                          <a:effectLst/>
                        </a:rPr>
                        <a:t>Okresní hospodářská komora Domažlice</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3720610705"/>
                  </a:ext>
                </a:extLst>
              </a:tr>
              <a:tr h="274320">
                <a:tc vMerge="1">
                  <a:txBody>
                    <a:bodyPr/>
                    <a:lstStyle/>
                    <a:p>
                      <a:endParaRPr lang="cs-CZ"/>
                    </a:p>
                  </a:txBody>
                  <a:tcPr/>
                </a:tc>
                <a:tc>
                  <a:txBody>
                    <a:bodyPr/>
                    <a:lstStyle/>
                    <a:p>
                      <a:pPr>
                        <a:lnSpc>
                          <a:spcPct val="115000"/>
                        </a:lnSpc>
                        <a:spcAft>
                          <a:spcPts val="0"/>
                        </a:spcAft>
                      </a:pPr>
                      <a:r>
                        <a:rPr lang="cs-CZ" sz="1200" dirty="0">
                          <a:effectLst/>
                        </a:rPr>
                        <a:t>Okresní hospodářská komora Klatovy</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1775069266"/>
                  </a:ext>
                </a:extLst>
              </a:tr>
              <a:tr h="274320">
                <a:tc vMerge="1">
                  <a:txBody>
                    <a:bodyPr/>
                    <a:lstStyle/>
                    <a:p>
                      <a:endParaRPr lang="cs-CZ"/>
                    </a:p>
                  </a:txBody>
                  <a:tcPr/>
                </a:tc>
                <a:tc>
                  <a:txBody>
                    <a:bodyPr/>
                    <a:lstStyle/>
                    <a:p>
                      <a:pPr>
                        <a:lnSpc>
                          <a:spcPct val="115000"/>
                        </a:lnSpc>
                        <a:spcAft>
                          <a:spcPts val="0"/>
                        </a:spcAft>
                      </a:pPr>
                      <a:r>
                        <a:rPr lang="cs-CZ" sz="1200" dirty="0">
                          <a:effectLst/>
                        </a:rPr>
                        <a:t>Asociace hospodářských komor Jihozápad</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2940330806"/>
                  </a:ext>
                </a:extLst>
              </a:tr>
              <a:tr h="274320">
                <a:tc rowSpan="3">
                  <a:txBody>
                    <a:bodyPr/>
                    <a:lstStyle/>
                    <a:p>
                      <a:pPr>
                        <a:lnSpc>
                          <a:spcPct val="115000"/>
                        </a:lnSpc>
                        <a:spcAft>
                          <a:spcPts val="0"/>
                        </a:spcAft>
                      </a:pPr>
                      <a:r>
                        <a:rPr lang="cs-CZ" sz="1200" dirty="0">
                          <a:effectLst/>
                        </a:rPr>
                        <a:t>Zástupci neformálního a zájmového vzdělávání</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dirty="0">
                          <a:effectLst/>
                        </a:rPr>
                        <a:t>Středisko volného času Radovánek</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3706688168"/>
                  </a:ext>
                </a:extLst>
              </a:tr>
              <a:tr h="274320">
                <a:tc vMerge="1">
                  <a:txBody>
                    <a:bodyPr/>
                    <a:lstStyle/>
                    <a:p>
                      <a:endParaRPr lang="cs-CZ"/>
                    </a:p>
                  </a:txBody>
                  <a:tcPr/>
                </a:tc>
                <a:tc>
                  <a:txBody>
                    <a:bodyPr/>
                    <a:lstStyle/>
                    <a:p>
                      <a:pPr>
                        <a:lnSpc>
                          <a:spcPct val="115000"/>
                        </a:lnSpc>
                        <a:spcAft>
                          <a:spcPts val="0"/>
                        </a:spcAft>
                      </a:pPr>
                      <a:r>
                        <a:rPr lang="cs-CZ" sz="1200" dirty="0">
                          <a:effectLst/>
                        </a:rPr>
                        <a:t>Asociace základních uměleckých škol ČR</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2194746422"/>
                  </a:ext>
                </a:extLst>
              </a:tr>
              <a:tr h="274320">
                <a:tc vMerge="1">
                  <a:txBody>
                    <a:bodyPr/>
                    <a:lstStyle/>
                    <a:p>
                      <a:endParaRPr lang="cs-CZ"/>
                    </a:p>
                  </a:txBody>
                  <a:tcPr/>
                </a:tc>
                <a:tc>
                  <a:txBody>
                    <a:bodyPr/>
                    <a:lstStyle/>
                    <a:p>
                      <a:pPr>
                        <a:lnSpc>
                          <a:spcPct val="115000"/>
                        </a:lnSpc>
                        <a:spcAft>
                          <a:spcPts val="0"/>
                        </a:spcAft>
                      </a:pPr>
                      <a:r>
                        <a:rPr lang="cs-CZ" sz="1200" dirty="0" err="1">
                          <a:effectLst/>
                        </a:rPr>
                        <a:t>Techmania</a:t>
                      </a:r>
                      <a:r>
                        <a:rPr lang="cs-CZ" sz="1200" dirty="0">
                          <a:effectLst/>
                        </a:rPr>
                        <a:t> Science Center o.p.s.</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408325493"/>
                  </a:ext>
                </a:extLst>
              </a:tr>
              <a:tr h="274320">
                <a:tc gridSpan="2">
                  <a:txBody>
                    <a:bodyPr/>
                    <a:lstStyle/>
                    <a:p>
                      <a:pPr>
                        <a:lnSpc>
                          <a:spcPct val="115000"/>
                        </a:lnSpc>
                        <a:spcAft>
                          <a:spcPts val="0"/>
                        </a:spcAft>
                      </a:pPr>
                      <a:r>
                        <a:rPr lang="cs-CZ" sz="1200" dirty="0">
                          <a:effectLst/>
                        </a:rPr>
                        <a:t>RIS3 manažer</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hMerge="1">
                  <a:txBody>
                    <a:bodyPr/>
                    <a:lstStyle/>
                    <a:p>
                      <a:endParaRPr lang="cs-CZ"/>
                    </a:p>
                  </a:txBody>
                  <a:tcPr/>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132950813"/>
                  </a:ext>
                </a:extLst>
              </a:tr>
              <a:tr h="274320">
                <a:tc gridSpan="2">
                  <a:txBody>
                    <a:bodyPr/>
                    <a:lstStyle/>
                    <a:p>
                      <a:pPr>
                        <a:lnSpc>
                          <a:spcPct val="115000"/>
                        </a:lnSpc>
                        <a:spcAft>
                          <a:spcPts val="0"/>
                        </a:spcAft>
                      </a:pPr>
                      <a:r>
                        <a:rPr lang="cs-CZ" sz="1200" dirty="0">
                          <a:effectLst/>
                        </a:rPr>
                        <a:t>Zástupce agentury pro sociální začleňování</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hMerge="1">
                  <a:txBody>
                    <a:bodyPr/>
                    <a:lstStyle/>
                    <a:p>
                      <a:endParaRPr lang="cs-CZ"/>
                    </a:p>
                  </a:txBody>
                  <a:tcPr/>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941691807"/>
                  </a:ext>
                </a:extLst>
              </a:tr>
              <a:tr h="822959">
                <a:tc>
                  <a:txBody>
                    <a:bodyPr/>
                    <a:lstStyle/>
                    <a:p>
                      <a:pPr>
                        <a:lnSpc>
                          <a:spcPct val="115000"/>
                        </a:lnSpc>
                        <a:spcAft>
                          <a:spcPts val="0"/>
                        </a:spcAft>
                      </a:pPr>
                      <a:r>
                        <a:rPr lang="cs-CZ" sz="1200">
                          <a:effectLst/>
                        </a:rPr>
                        <a:t>Zástupci v oblasti regionálního rozvoje reprezentující odborníky v oblasti socioekonomického rozvoje území</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dirty="0">
                          <a:effectLst/>
                        </a:rPr>
                        <a:t>Regionální rozvojová agentura Plzeňského kraje</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a:txBody>
                    <a:bodyPr/>
                    <a:lstStyle/>
                    <a:p>
                      <a:pPr>
                        <a:lnSpc>
                          <a:spcPct val="115000"/>
                        </a:lnSpc>
                        <a:spcAft>
                          <a:spcPts val="0"/>
                        </a:spcAft>
                      </a:pPr>
                      <a:r>
                        <a:rPr lang="cs-CZ" sz="1200">
                          <a:effectLst/>
                        </a:rPr>
                        <a:t>2</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2249069260"/>
                  </a:ext>
                </a:extLst>
              </a:tr>
              <a:tr h="274320">
                <a:tc gridSpan="2">
                  <a:txBody>
                    <a:bodyPr/>
                    <a:lstStyle/>
                    <a:p>
                      <a:pPr>
                        <a:lnSpc>
                          <a:spcPct val="115000"/>
                        </a:lnSpc>
                        <a:spcAft>
                          <a:spcPts val="0"/>
                        </a:spcAft>
                      </a:pPr>
                      <a:r>
                        <a:rPr lang="cs-CZ" sz="1200" dirty="0">
                          <a:effectLst/>
                        </a:rPr>
                        <a:t>Zástupce Úřadu práce ČR</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hMerge="1">
                  <a:txBody>
                    <a:bodyPr/>
                    <a:lstStyle/>
                    <a:p>
                      <a:endParaRPr lang="cs-CZ"/>
                    </a:p>
                  </a:txBody>
                  <a:tcPr/>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3883068089"/>
                  </a:ext>
                </a:extLst>
              </a:tr>
              <a:tr h="274320">
                <a:tc gridSpan="2">
                  <a:txBody>
                    <a:bodyPr/>
                    <a:lstStyle/>
                    <a:p>
                      <a:pPr>
                        <a:lnSpc>
                          <a:spcPct val="115000"/>
                        </a:lnSpc>
                        <a:spcAft>
                          <a:spcPts val="0"/>
                        </a:spcAft>
                      </a:pPr>
                      <a:r>
                        <a:rPr lang="cs-CZ" sz="1200" dirty="0">
                          <a:effectLst/>
                        </a:rPr>
                        <a:t>Zástupce ITI Plzeňské metropolitní oblasti</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hMerge="1">
                  <a:txBody>
                    <a:bodyPr/>
                    <a:lstStyle/>
                    <a:p>
                      <a:endParaRPr lang="cs-CZ"/>
                    </a:p>
                  </a:txBody>
                  <a:tcPr/>
                </a:tc>
                <a:tc>
                  <a:txBody>
                    <a:bodyPr/>
                    <a:lstStyle/>
                    <a:p>
                      <a:pPr>
                        <a:lnSpc>
                          <a:spcPct val="115000"/>
                        </a:lnSpc>
                        <a:spcAft>
                          <a:spcPts val="0"/>
                        </a:spcAft>
                      </a:pPr>
                      <a:r>
                        <a:rPr lang="cs-CZ" sz="12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2467715943"/>
                  </a:ext>
                </a:extLst>
              </a:tr>
              <a:tr h="274320">
                <a:tc gridSpan="2">
                  <a:txBody>
                    <a:bodyPr/>
                    <a:lstStyle/>
                    <a:p>
                      <a:pPr>
                        <a:lnSpc>
                          <a:spcPct val="115000"/>
                        </a:lnSpc>
                        <a:spcAft>
                          <a:spcPts val="0"/>
                        </a:spcAft>
                      </a:pPr>
                      <a:r>
                        <a:rPr lang="cs-CZ" sz="1200" dirty="0">
                          <a:effectLst/>
                        </a:rPr>
                        <a:t>Zástupce krajských sítí MAS</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tc hMerge="1">
                  <a:txBody>
                    <a:bodyPr/>
                    <a:lstStyle/>
                    <a:p>
                      <a:endParaRPr lang="cs-CZ"/>
                    </a:p>
                  </a:txBody>
                  <a:tcPr/>
                </a:tc>
                <a:tc>
                  <a:txBody>
                    <a:bodyPr/>
                    <a:lstStyle/>
                    <a:p>
                      <a:pPr>
                        <a:lnSpc>
                          <a:spcPct val="115000"/>
                        </a:lnSpc>
                        <a:spcAft>
                          <a:spcPts val="0"/>
                        </a:spcAft>
                      </a:pPr>
                      <a:r>
                        <a:rPr lang="cs-CZ" sz="1200" dirty="0">
                          <a:effectLst/>
                        </a:rPr>
                        <a:t>1</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2279111129"/>
                  </a:ext>
                </a:extLst>
              </a:tr>
              <a:tr h="274320">
                <a:tc gridSpan="2">
                  <a:txBody>
                    <a:bodyPr/>
                    <a:lstStyle/>
                    <a:p>
                      <a:pPr>
                        <a:lnSpc>
                          <a:spcPct val="115000"/>
                        </a:lnSpc>
                        <a:spcAft>
                          <a:spcPts val="0"/>
                        </a:spcAft>
                      </a:pPr>
                      <a:r>
                        <a:rPr lang="cs-CZ" sz="1200" b="1" dirty="0">
                          <a:solidFill>
                            <a:schemeClr val="tx1"/>
                          </a:solidFill>
                          <a:effectLst/>
                        </a:rPr>
                        <a:t>Celkový počet členů</a:t>
                      </a:r>
                      <a:endParaRPr lang="cs-CZ"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solidFill>
                      <a:schemeClr val="accent1">
                        <a:lumMod val="75000"/>
                      </a:schemeClr>
                    </a:solidFill>
                  </a:tcPr>
                </a:tc>
                <a:tc hMerge="1">
                  <a:txBody>
                    <a:bodyPr/>
                    <a:lstStyle/>
                    <a:p>
                      <a:endParaRPr lang="cs-CZ"/>
                    </a:p>
                  </a:txBody>
                  <a:tcPr/>
                </a:tc>
                <a:tc>
                  <a:txBody>
                    <a:bodyPr/>
                    <a:lstStyle/>
                    <a:p>
                      <a:pPr>
                        <a:lnSpc>
                          <a:spcPct val="115000"/>
                        </a:lnSpc>
                        <a:spcAft>
                          <a:spcPts val="0"/>
                        </a:spcAft>
                      </a:pPr>
                      <a:r>
                        <a:rPr lang="cs-CZ" sz="1200" b="1" dirty="0">
                          <a:solidFill>
                            <a:schemeClr val="tx1"/>
                          </a:solidFill>
                          <a:effectLst/>
                        </a:rPr>
                        <a:t>51</a:t>
                      </a:r>
                      <a:endParaRPr lang="cs-CZ"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57" marR="56757" marT="0" marB="0">
                    <a:solidFill>
                      <a:schemeClr val="accent1">
                        <a:lumMod val="75000"/>
                      </a:schemeClr>
                    </a:solidFill>
                  </a:tcPr>
                </a:tc>
                <a:extLst>
                  <a:ext uri="{0D108BD9-81ED-4DB2-BD59-A6C34878D82A}">
                    <a16:rowId xmlns:a16="http://schemas.microsoft.com/office/drawing/2014/main" val="713384721"/>
                  </a:ext>
                </a:extLst>
              </a:tr>
            </a:tbl>
          </a:graphicData>
        </a:graphic>
      </p:graphicFrame>
    </p:spTree>
    <p:extLst>
      <p:ext uri="{BB962C8B-B14F-4D97-AF65-F5344CB8AC3E}">
        <p14:creationId xmlns:p14="http://schemas.microsoft.com/office/powerpoint/2010/main" val="2049822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4674981" y="0"/>
            <a:ext cx="7517019" cy="6858594"/>
          </a:xfrm>
          <a:prstGeom prst="rect">
            <a:avLst/>
          </a:prstGeom>
        </p:spPr>
      </p:pic>
      <p:sp>
        <p:nvSpPr>
          <p:cNvPr id="2" name="Nadpis 1"/>
          <p:cNvSpPr txBox="1">
            <a:spLocks noGrp="1"/>
          </p:cNvSpPr>
          <p:nvPr>
            <p:ph type="title"/>
          </p:nvPr>
        </p:nvSpPr>
        <p:spPr>
          <a:xfrm>
            <a:off x="1981200" y="274640"/>
            <a:ext cx="8229600" cy="960440"/>
          </a:xfrm>
        </p:spPr>
        <p:txBody>
          <a:bodyPr>
            <a:normAutofit/>
          </a:bodyPr>
          <a:lstStyle/>
          <a:p>
            <a:pPr lvl="0" algn="ctr"/>
            <a:r>
              <a:rPr lang="cs-CZ" sz="3200" b="1" dirty="0">
                <a:latin typeface="Arial" pitchFamily="34"/>
                <a:cs typeface="Arial" pitchFamily="34"/>
              </a:rPr>
              <a:t>Dodatek č. 4 ke Statutu PS vzdělávání</a:t>
            </a:r>
          </a:p>
        </p:txBody>
      </p:sp>
      <p:sp>
        <p:nvSpPr>
          <p:cNvPr id="3" name="Zástupný symbol pro obsah 2"/>
          <p:cNvSpPr txBox="1">
            <a:spLocks noGrp="1"/>
          </p:cNvSpPr>
          <p:nvPr>
            <p:ph idx="1"/>
          </p:nvPr>
        </p:nvSpPr>
        <p:spPr>
          <a:xfrm>
            <a:off x="480922" y="1464100"/>
            <a:ext cx="11230155" cy="4841809"/>
          </a:xfrm>
        </p:spPr>
        <p:txBody>
          <a:bodyPr>
            <a:normAutofit/>
          </a:bodyPr>
          <a:lstStyle/>
          <a:p>
            <a:pPr marL="0" indent="0">
              <a:buNone/>
            </a:pPr>
            <a:endParaRPr lang="cs-CZ" sz="2000" b="1" dirty="0" smtClean="0"/>
          </a:p>
          <a:p>
            <a:pPr marL="0" indent="0">
              <a:buNone/>
            </a:pPr>
            <a:r>
              <a:rPr lang="cs-CZ" sz="2000" b="1" dirty="0" smtClean="0">
                <a:latin typeface="Arial" panose="020B0604020202020204" pitchFamily="34" charset="0"/>
                <a:cs typeface="Arial" panose="020B0604020202020204" pitchFamily="34" charset="0"/>
              </a:rPr>
              <a:t>Číslo </a:t>
            </a:r>
            <a:r>
              <a:rPr lang="cs-CZ" sz="2000" b="1" dirty="0">
                <a:latin typeface="Arial" panose="020B0604020202020204" pitchFamily="34" charset="0"/>
                <a:cs typeface="Arial" panose="020B0604020202020204" pitchFamily="34" charset="0"/>
              </a:rPr>
              <a:t>stanoviska </a:t>
            </a:r>
            <a:r>
              <a:rPr lang="cs-CZ" sz="2000" b="1" dirty="0" smtClean="0">
                <a:latin typeface="Arial" panose="020B0604020202020204" pitchFamily="34" charset="0"/>
                <a:cs typeface="Arial" panose="020B0604020202020204" pitchFamily="34" charset="0"/>
              </a:rPr>
              <a:t>02/18</a:t>
            </a:r>
          </a:p>
          <a:p>
            <a:pPr marL="0" indent="0">
              <a:buNone/>
            </a:pPr>
            <a:endParaRPr lang="cs-CZ" sz="2000" dirty="0">
              <a:latin typeface="Arial" panose="020B0604020202020204" pitchFamily="34" charset="0"/>
              <a:cs typeface="Arial" panose="020B0604020202020204" pitchFamily="34" charset="0"/>
            </a:endParaRPr>
          </a:p>
          <a:p>
            <a:pPr marL="0" indent="0">
              <a:buNone/>
            </a:pPr>
            <a:r>
              <a:rPr lang="cs-CZ" sz="2000" b="1" dirty="0">
                <a:latin typeface="Arial" panose="020B0604020202020204" pitchFamily="34" charset="0"/>
                <a:cs typeface="Arial" panose="020B0604020202020204" pitchFamily="34" charset="0"/>
              </a:rPr>
              <a:t>PS Vzdělávání pro území Plzeňského kraje:</a:t>
            </a:r>
            <a:endParaRPr lang="cs-CZ" sz="2000" dirty="0">
              <a:latin typeface="Arial" panose="020B0604020202020204" pitchFamily="34" charset="0"/>
              <a:cs typeface="Arial" panose="020B0604020202020204" pitchFamily="34" charset="0"/>
            </a:endParaRPr>
          </a:p>
          <a:p>
            <a:pPr marL="0" lvl="0" indent="0">
              <a:buNone/>
            </a:pPr>
            <a:r>
              <a:rPr lang="cs-CZ" sz="2000" b="1" dirty="0" smtClean="0">
                <a:latin typeface="Arial" panose="020B0604020202020204" pitchFamily="34" charset="0"/>
                <a:cs typeface="Arial" panose="020B0604020202020204" pitchFamily="34" charset="0"/>
              </a:rPr>
              <a:t>	I. Schvaluje</a:t>
            </a:r>
            <a:endParaRPr lang="cs-CZ" sz="2000" dirty="0">
              <a:latin typeface="Arial" panose="020B0604020202020204" pitchFamily="34" charset="0"/>
              <a:cs typeface="Arial" panose="020B0604020202020204" pitchFamily="34" charset="0"/>
            </a:endParaRPr>
          </a:p>
          <a:p>
            <a:pPr marL="457200" lvl="1" indent="0">
              <a:buNone/>
            </a:pPr>
            <a:r>
              <a:rPr lang="cs-CZ" sz="2000" dirty="0" smtClean="0">
                <a:latin typeface="Arial" panose="020B0604020202020204" pitchFamily="34" charset="0"/>
                <a:cs typeface="Arial" panose="020B0604020202020204" pitchFamily="34" charset="0"/>
              </a:rPr>
              <a:t>	a. Dodatek </a:t>
            </a:r>
            <a:r>
              <a:rPr lang="cs-CZ" sz="2000" dirty="0">
                <a:latin typeface="Arial" panose="020B0604020202020204" pitchFamily="34" charset="0"/>
                <a:cs typeface="Arial" panose="020B0604020202020204" pitchFamily="34" charset="0"/>
              </a:rPr>
              <a:t>č. 4 ke statutu PS Vzdělávání</a:t>
            </a:r>
          </a:p>
          <a:p>
            <a:pPr marL="0" lvl="0" indent="0">
              <a:buNone/>
            </a:pPr>
            <a:r>
              <a:rPr lang="cs-CZ" sz="2000" b="1" dirty="0" smtClean="0">
                <a:latin typeface="Arial" panose="020B0604020202020204" pitchFamily="34" charset="0"/>
                <a:cs typeface="Arial" panose="020B0604020202020204" pitchFamily="34" charset="0"/>
              </a:rPr>
              <a:t>	II. Ukládá </a:t>
            </a:r>
            <a:r>
              <a:rPr lang="cs-CZ" sz="2000" b="1" dirty="0">
                <a:latin typeface="Arial" panose="020B0604020202020204" pitchFamily="34" charset="0"/>
                <a:cs typeface="Arial" panose="020B0604020202020204" pitchFamily="34" charset="0"/>
              </a:rPr>
              <a:t>předložit RSK ke schválení</a:t>
            </a:r>
            <a:endParaRPr lang="cs-CZ" sz="2000" dirty="0">
              <a:latin typeface="Arial" panose="020B0604020202020204" pitchFamily="34" charset="0"/>
              <a:cs typeface="Arial" panose="020B0604020202020204" pitchFamily="34" charset="0"/>
            </a:endParaRPr>
          </a:p>
          <a:p>
            <a:pPr marL="457200" lvl="1" indent="0">
              <a:buNone/>
            </a:pPr>
            <a:r>
              <a:rPr lang="cs-CZ" sz="2000" dirty="0" smtClean="0">
                <a:latin typeface="Arial" panose="020B0604020202020204" pitchFamily="34" charset="0"/>
                <a:cs typeface="Arial" panose="020B0604020202020204" pitchFamily="34" charset="0"/>
              </a:rPr>
              <a:t>	a. Dodatek </a:t>
            </a:r>
            <a:r>
              <a:rPr lang="cs-CZ" sz="2000" dirty="0">
                <a:latin typeface="Arial" panose="020B0604020202020204" pitchFamily="34" charset="0"/>
                <a:cs typeface="Arial" panose="020B0604020202020204" pitchFamily="34" charset="0"/>
              </a:rPr>
              <a:t>č. 4 ke statutu PS Vzdělávání</a:t>
            </a:r>
          </a:p>
          <a:p>
            <a:pPr marL="0" indent="0">
              <a:buNone/>
            </a:pPr>
            <a:endParaRPr lang="cs-CZ" sz="2000" dirty="0" smtClean="0">
              <a:latin typeface="Arial" panose="020B0604020202020204" pitchFamily="34" charset="0"/>
              <a:cs typeface="Arial" panose="020B0604020202020204" pitchFamily="34" charset="0"/>
            </a:endParaRPr>
          </a:p>
          <a:p>
            <a:pPr marL="0" indent="0">
              <a:buNone/>
            </a:pPr>
            <a:r>
              <a:rPr lang="cs-CZ" sz="2000" dirty="0" smtClean="0">
                <a:latin typeface="Arial" panose="020B0604020202020204" pitchFamily="34" charset="0"/>
                <a:cs typeface="Arial" panose="020B0604020202020204" pitchFamily="34" charset="0"/>
              </a:rPr>
              <a:t>Počet </a:t>
            </a:r>
            <a:r>
              <a:rPr lang="cs-CZ" sz="2000" dirty="0">
                <a:latin typeface="Arial" panose="020B0604020202020204" pitchFamily="34" charset="0"/>
                <a:cs typeface="Arial" panose="020B0604020202020204" pitchFamily="34" charset="0"/>
              </a:rPr>
              <a:t>příloh stanoviska: 1</a:t>
            </a:r>
          </a:p>
          <a:p>
            <a:endParaRPr lang="cs-CZ" dirty="0"/>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59920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tiv systému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4012</TotalTime>
  <Words>7549</Words>
  <Application>Microsoft Office PowerPoint</Application>
  <PresentationFormat>Širokoúhlá obrazovka</PresentationFormat>
  <Paragraphs>1801</Paragraphs>
  <Slides>77</Slides>
  <Notes>7</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77</vt:i4>
      </vt:variant>
    </vt:vector>
  </HeadingPairs>
  <TitlesOfParts>
    <vt:vector size="86" baseType="lpstr">
      <vt:lpstr>Arial</vt:lpstr>
      <vt:lpstr>Calibri</vt:lpstr>
      <vt:lpstr>Calibri Light</vt:lpstr>
      <vt:lpstr>Symbol</vt:lpstr>
      <vt:lpstr>Times New Roman</vt:lpstr>
      <vt:lpstr>Trebuchet MS</vt:lpstr>
      <vt:lpstr>Wingdings</vt:lpstr>
      <vt:lpstr>Motiv systému Office</vt:lpstr>
      <vt:lpstr>Worksheet</vt:lpstr>
      <vt:lpstr>18. ZASEDÁNÍ  PS VZDĚLÁVÁNÍ</vt:lpstr>
      <vt:lpstr>1. Zahájení, schválení programu</vt:lpstr>
      <vt:lpstr>Program zasedání</vt:lpstr>
      <vt:lpstr>Program zasedání</vt:lpstr>
      <vt:lpstr>2. Schválení dodatku č. 4 ke Statutu PS Vzdělávání</vt:lpstr>
      <vt:lpstr>Dodatek č. 4 ke Statutu PS vzdělávání</vt:lpstr>
      <vt:lpstr>Prezentace aplikace PowerPoint</vt:lpstr>
      <vt:lpstr>Prezentace aplikace PowerPoint</vt:lpstr>
      <vt:lpstr>Dodatek č. 4 ke Statutu PS vzdělávání</vt:lpstr>
      <vt:lpstr>3. Aktuální informace k realizaci projektu „Krajský akční plán rozvoje vzdělávání Plzeňského kraje II“</vt:lpstr>
      <vt:lpstr>Změny členů PS Vzdělávání</vt:lpstr>
      <vt:lpstr>Krajský akční plán rozvoje vzdělávání Plzeňského kraje</vt:lpstr>
      <vt:lpstr>Krajský akční plán rozvoje vzdělávání Plzeňského kraje II</vt:lpstr>
      <vt:lpstr>Jednotlivé kroky tvorby KAP</vt:lpstr>
      <vt:lpstr>Klíčová témata KAP</vt:lpstr>
      <vt:lpstr>Průřezová témata KAP</vt:lpstr>
      <vt:lpstr>Platformy KAP</vt:lpstr>
      <vt:lpstr>Platformy KAP</vt:lpstr>
      <vt:lpstr>Složení členů platformy Odborné a polytechnické vzdělávání</vt:lpstr>
      <vt:lpstr>Složení členů platformy Rozvoj potenciálu</vt:lpstr>
      <vt:lpstr>Složení členů platformy Gramotnosti</vt:lpstr>
      <vt:lpstr>Harmonogram akčního plánování</vt:lpstr>
      <vt:lpstr>OP JAK – plánované výzvy</vt:lpstr>
      <vt:lpstr>OP JAK – plánované výzvy</vt:lpstr>
      <vt:lpstr>IROP 2021-2027 </vt:lpstr>
      <vt:lpstr>npi.cz</vt:lpstr>
      <vt:lpstr>Prezentace aplikace PowerPoint</vt:lpstr>
      <vt:lpstr>Cílové skupiny NPI?</vt:lpstr>
      <vt:lpstr>Metodická podpora  pro SŠ a VOŠ a KAP</vt:lpstr>
      <vt:lpstr>Metodická podpora  akčního plánování v území (MAP)</vt:lpstr>
      <vt:lpstr>Metodická podpora  konzultací Šablon</vt:lpstr>
      <vt:lpstr>Projekt P-AP – základní info</vt:lpstr>
      <vt:lpstr>Akční plánování a strategické řízení rozvoje školství  v území a ve školách</vt:lpstr>
      <vt:lpstr>Aktuální informace k realizaci projektu „Krajský akční plán rozvoje vzdělávání Plzeňského kraje II“</vt:lpstr>
      <vt:lpstr>4. Schválení Souhrnného rámce pro investice do infrastruktury školských poradenských zařízení a vzdělávání ve školách a třídách zřízených dle § 16 odst. 9 školského zákona</vt:lpstr>
      <vt:lpstr>Schválení souhrnného rámce pro investice do infrastruktury speciálních škol</vt:lpstr>
      <vt:lpstr>Schválení souhrnného rámce pro investice do infrastruktury speciálních škol</vt:lpstr>
      <vt:lpstr>5. Představení analýzy potřeb pro potřeby KAP</vt:lpstr>
      <vt:lpstr>Analýza potřeb      v území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Představení analýzy potřeb pro potřeby KAP</vt:lpstr>
      <vt:lpstr>6. Aktuální informace ve školství</vt:lpstr>
      <vt:lpstr>ZÁPIS UKRAJINSKÝCH DĚTÍ A ŽÁKŮ DO MŠ A ZŠ  - § 5 a 6 zákona č. 67/2022 SB. (Lex Ukrajina) </vt:lpstr>
      <vt:lpstr>ZÁPIS UKRAJINSKÝCH DĚTÍ A ŽÁKŮ DO MŠ A ZŠ  - § 5 A 6 zákona č. 67/2022 SB. (Lex Ukrajina) </vt:lpstr>
      <vt:lpstr>ADAPTAČNÍ SKUPINY </vt:lpstr>
      <vt:lpstr>INTENZIVNÍ VÝUKA ČESKÉHO JAZYKA </vt:lpstr>
      <vt:lpstr>ZÁKON č. 67/2022 Sb. (LEX UKRAJINA)</vt:lpstr>
      <vt:lpstr>PŘIJÍMACÍ ŘÍZENÍ NA STŘEDNÍ ŠKOLY - § 7 zákona č. 67/2022 SB. (Lex Ukrajina) </vt:lpstr>
      <vt:lpstr>POČTY UKRAJINSKÝCH DĚTÍ VE ŠKOLÁCH V PK  (PODLE GOOGLE DOTAZNÍKU OD ŠKOL) KE DNI 2. 5. 2022:</vt:lpstr>
      <vt:lpstr>Prezentace aplikace PowerPoint</vt:lpstr>
      <vt:lpstr>Prezentace aplikace PowerPoint</vt:lpstr>
      <vt:lpstr>Prezentace aplikace PowerPoint</vt:lpstr>
      <vt:lpstr>Prezentace aplikace PowerPoint</vt:lpstr>
      <vt:lpstr>Prezentace aplikace PowerPoint</vt:lpstr>
      <vt:lpstr>VÝVOJ POČTU NAROZENÝCH DĚTÍ  V PLZEŇSKÉM KRAJI </vt:lpstr>
      <vt:lpstr>Aktuální informace ve školství</vt:lpstr>
      <vt:lpstr>7. Diskuse, různé</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Šmídová Pavlína</dc:creator>
  <cp:lastModifiedBy>Duda Petr</cp:lastModifiedBy>
  <cp:revision>188</cp:revision>
  <cp:lastPrinted>2021-02-22T12:08:57Z</cp:lastPrinted>
  <dcterms:created xsi:type="dcterms:W3CDTF">2019-03-28T14:20:39Z</dcterms:created>
  <dcterms:modified xsi:type="dcterms:W3CDTF">2022-05-06T04:51:14Z</dcterms:modified>
</cp:coreProperties>
</file>