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1" r:id="rId3"/>
    <p:sldId id="281" r:id="rId4"/>
    <p:sldId id="291" r:id="rId5"/>
    <p:sldId id="312" r:id="rId6"/>
    <p:sldId id="317" r:id="rId7"/>
    <p:sldId id="318" r:id="rId8"/>
    <p:sldId id="313" r:id="rId9"/>
    <p:sldId id="314" r:id="rId10"/>
    <p:sldId id="328" r:id="rId11"/>
    <p:sldId id="327" r:id="rId12"/>
    <p:sldId id="329" r:id="rId13"/>
    <p:sldId id="330" r:id="rId14"/>
    <p:sldId id="316" r:id="rId15"/>
  </p:sldIdLst>
  <p:sldSz cx="9144000" cy="6858000" type="screen4x3"/>
  <p:notesSz cx="6865938" cy="915828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91EE9"/>
    <a:srgbClr val="9989DD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0" autoAdjust="0"/>
    <p:restoredTop sz="94251" autoAdjust="0"/>
  </p:normalViewPr>
  <p:slideViewPr>
    <p:cSldViewPr snapToGrid="0">
      <p:cViewPr>
        <p:scale>
          <a:sx n="100" d="100"/>
          <a:sy n="100" d="100"/>
        </p:scale>
        <p:origin x="-190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11\gis\Gisdata\kraj\OSMS\PracSilyvPK2014\Tabulky-final\Kap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en-US"/>
              <a:t>Graf 3</a:t>
            </a:r>
            <a:r>
              <a:rPr lang="cs-CZ"/>
              <a:t>8</a:t>
            </a:r>
            <a:r>
              <a:rPr lang="en-US"/>
              <a:t> : Mira nezaměstnanosti</a:t>
            </a:r>
            <a:endParaRPr lang="cs-CZ"/>
          </a:p>
          <a:p>
            <a:pPr>
              <a:defRPr/>
            </a:pPr>
            <a:r>
              <a:rPr lang="en-US"/>
              <a:t>v Plzeňském kraji podle stupně vzdělání</a:t>
            </a:r>
          </a:p>
        </c:rich>
      </c:tx>
      <c:layout>
        <c:manualLayout>
          <c:xMode val="edge"/>
          <c:yMode val="edge"/>
          <c:x val="0.12932372185871086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0.19701416065506802"/>
          <c:y val="0.15237590423148326"/>
          <c:w val="0.77763936693542068"/>
          <c:h val="0.45339760578708171"/>
        </c:manualLayout>
      </c:layout>
      <c:barChart>
        <c:barDir val="col"/>
        <c:grouping val="clustered"/>
        <c:ser>
          <c:idx val="0"/>
          <c:order val="0"/>
          <c:dLbls>
            <c:dLbl>
              <c:idx val="6"/>
              <c:layout>
                <c:manualLayout>
                  <c:x val="0"/>
                  <c:y val="5.384461335396664E-2"/>
                </c:manualLayout>
              </c:layout>
              <c:dLblPos val="outEnd"/>
              <c:showVal val="1"/>
            </c:dLbl>
            <c:dLblPos val="ctr"/>
            <c:showVal val="1"/>
          </c:dLbls>
          <c:cat>
            <c:strRef>
              <c:f>'G38'!$A$4:$A$10</c:f>
              <c:strCache>
                <c:ptCount val="7"/>
                <c:pt idx="0">
                  <c:v>bez vzdělání</c:v>
                </c:pt>
                <c:pt idx="1">
                  <c:v>základní vč. neukončeného</c:v>
                </c:pt>
                <c:pt idx="2">
                  <c:v>střední vč. vyučení (bez maturity)</c:v>
                </c:pt>
                <c:pt idx="3">
                  <c:v>úplné střední (s maturitou)</c:v>
                </c:pt>
                <c:pt idx="4">
                  <c:v>nástavbové studium</c:v>
                </c:pt>
                <c:pt idx="5">
                  <c:v>vyšší odborné vzdělání</c:v>
                </c:pt>
                <c:pt idx="6">
                  <c:v>vysokoškolské</c:v>
                </c:pt>
              </c:strCache>
            </c:strRef>
          </c:cat>
          <c:val>
            <c:numRef>
              <c:f>'G38'!$B$4:$B$10</c:f>
              <c:numCache>
                <c:formatCode>###,###,##0.0</c:formatCode>
                <c:ptCount val="7"/>
                <c:pt idx="0">
                  <c:v>33.969465648855007</c:v>
                </c:pt>
                <c:pt idx="1">
                  <c:v>22.698360923102015</c:v>
                </c:pt>
                <c:pt idx="2">
                  <c:v>8.9152717351227739</c:v>
                </c:pt>
                <c:pt idx="3">
                  <c:v>6.3314833667203043</c:v>
                </c:pt>
                <c:pt idx="4">
                  <c:v>5.3416000953857194</c:v>
                </c:pt>
                <c:pt idx="5">
                  <c:v>5.2126556016597485</c:v>
                </c:pt>
                <c:pt idx="6">
                  <c:v>3.2179338801388817</c:v>
                </c:pt>
              </c:numCache>
            </c:numRef>
          </c:val>
        </c:ser>
        <c:gapWidth val="50"/>
        <c:axId val="92456448"/>
        <c:axId val="89657728"/>
      </c:barChart>
      <c:catAx>
        <c:axId val="92456448"/>
        <c:scaling>
          <c:orientation val="minMax"/>
        </c:scaling>
        <c:axPos val="b"/>
        <c:tickLblPos val="nextTo"/>
        <c:crossAx val="89657728"/>
        <c:crosses val="autoZero"/>
        <c:auto val="1"/>
        <c:lblAlgn val="ctr"/>
        <c:lblOffset val="100"/>
      </c:catAx>
      <c:valAx>
        <c:axId val="89657728"/>
        <c:scaling>
          <c:orientation val="minMax"/>
          <c:max val="3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počet nezaměstnaných</a:t>
                </a:r>
                <a:endParaRPr lang="cs-CZ" b="0"/>
              </a:p>
              <a:p>
                <a:pPr>
                  <a:defRPr b="0"/>
                </a:pPr>
                <a:r>
                  <a:rPr lang="en-US" b="0"/>
                  <a:t>na 100 ekon. aktivních</a:t>
                </a:r>
              </a:p>
            </c:rich>
          </c:tx>
          <c:layout>
            <c:manualLayout>
              <c:xMode val="edge"/>
              <c:yMode val="edge"/>
              <c:x val="1.1045802373294881E-3"/>
              <c:y val="0.15839121265911124"/>
            </c:manualLayout>
          </c:layout>
        </c:title>
        <c:numFmt formatCode="#,##0" sourceLinked="0"/>
        <c:tickLblPos val="nextTo"/>
        <c:crossAx val="92456448"/>
        <c:crosses val="autoZero"/>
        <c:crossBetween val="between"/>
      </c:valAx>
    </c:plotArea>
    <c:plotVisOnly val="1"/>
    <c:dispBlanksAs val="gap"/>
  </c:chart>
  <c:spPr>
    <a:ln>
      <a:solidFill>
        <a:schemeClr val="bg1">
          <a:lumMod val="65000"/>
        </a:schemeClr>
      </a:solidFill>
    </a:ln>
  </c:spPr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6165" cy="4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139" y="0"/>
            <a:ext cx="2976164" cy="4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698470"/>
            <a:ext cx="2976165" cy="4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139" y="8698470"/>
            <a:ext cx="2976164" cy="4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8B9915D-7CFE-4275-BB56-23902D85358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6165" cy="4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139" y="0"/>
            <a:ext cx="2976164" cy="4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9938" cy="3433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2" y="4350701"/>
            <a:ext cx="5493077" cy="4120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698470"/>
            <a:ext cx="2976165" cy="4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139" y="8698470"/>
            <a:ext cx="2976164" cy="45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2" tIns="46086" rIns="92172" bIns="460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DB94A53-D6E9-4FD5-8397-E51F61E516F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95101F-B779-4D30-B13E-0A0916A77092}" type="slidenum">
              <a:rPr lang="cs-CZ" altLang="cs-CZ">
                <a:cs typeface="Arial" charset="0"/>
              </a:rPr>
              <a:pPr/>
              <a:t>1</a:t>
            </a:fld>
            <a:endParaRPr lang="cs-CZ" altLang="cs-CZ">
              <a:cs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altLang="cs-CZ" smtClean="0"/>
              <a:t>Rizika chybovosti na projektech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altLang="cs-CZ" smtClean="0"/>
              <a:t>Rizika chybovosti na projektech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7172E-0DDA-4CDC-B3FC-7CA9A94BB9B2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827D7-8167-4E70-AC63-E9ADB5C7759C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7BC15-AD9B-4479-B190-E7DC7FB99238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A24F0-F6BF-455B-B610-50F88BBE506F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5EE826-F530-4E17-85D2-6AA3EE212388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99647-2CC4-4C38-873C-9D98B254746B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03E593-593A-4115-B12B-3E74BAF35550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9B737A-5C88-4C91-907C-52C13EA69258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30E8D-F555-408E-9B6A-68BE87EBADA9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EB6C1A-5AFF-454E-A9B4-2071C398341C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4AA80-D720-4389-925F-4F5A61E340AB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9356FC-A3A5-40E2-9647-D237E75BBB2D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6EDB6-9847-40D1-8788-A87E3EF11D01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C3551-E109-4FD1-9FD5-C6076D3BC533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37288"/>
            <a:ext cx="31686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0787F55-5017-48B0-9867-6F3D2CAB102C}" type="slidenum">
              <a:rPr lang="cs-CZ" altLang="en-US"/>
              <a:pPr/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  <p:sldLayoutId id="2147484029" r:id="rId12"/>
    <p:sldLayoutId id="2147484030" r:id="rId13"/>
    <p:sldLayoutId id="2147484031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0712" y="1652588"/>
            <a:ext cx="6675437" cy="4127500"/>
          </a:xfrm>
        </p:spPr>
        <p:txBody>
          <a:bodyPr/>
          <a:lstStyle/>
          <a:p>
            <a:pPr algn="l" eaLnBrk="1" hangingPunct="1"/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900" dirty="0" smtClean="0"/>
              <a:t>Regionální rozvojová agentura Plzeňského kraje, o.</a:t>
            </a:r>
            <a:r>
              <a:rPr lang="cs-CZ" altLang="cs-CZ" sz="1900" dirty="0" err="1" smtClean="0"/>
              <a:t>p.s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Vývoj a současná struktura pracovních sil v Plzeňském kraji</a:t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sz="2000" dirty="0" smtClean="0"/>
              <a:t>Pracovní skupina Vzdělávání RSK Plzeňského kraje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altLang="cs-CZ" sz="1800" dirty="0" smtClean="0"/>
              <a:t>27. 10. 2015</a:t>
            </a:r>
            <a:r>
              <a:rPr lang="cs-CZ" altLang="cs-CZ" sz="1600" dirty="0" smtClean="0"/>
              <a:t/>
            </a:r>
            <a:br>
              <a:rPr lang="cs-CZ" altLang="cs-CZ" sz="1600" dirty="0" smtClean="0"/>
            </a:b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Struktura ekonomicky aktivních podle hlavních tříd zaměstnání, věku a vzdělání</a:t>
            </a:r>
            <a:endParaRPr lang="cs-CZ" sz="2800" dirty="0"/>
          </a:p>
        </p:txBody>
      </p: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775" y="1553496"/>
            <a:ext cx="9176695" cy="4990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ovéPole 15"/>
          <p:cNvSpPr txBox="1"/>
          <p:nvPr/>
        </p:nvSpPr>
        <p:spPr>
          <a:xfrm>
            <a:off x="114301" y="6496050"/>
            <a:ext cx="1485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 dat: ČSÚ - SLDB 2011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7"/>
            <a:ext cx="6629400" cy="1439863"/>
          </a:xfrm>
        </p:spPr>
        <p:txBody>
          <a:bodyPr/>
          <a:lstStyle/>
          <a:p>
            <a:r>
              <a:rPr lang="cs-CZ" sz="2800" dirty="0" smtClean="0"/>
              <a:t>Přechod absolventů SŠ s maturitou na trh práce - Plzeňský kraj</a:t>
            </a:r>
            <a:endParaRPr lang="cs-CZ" sz="2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14350" y="1933575"/>
          <a:ext cx="8305800" cy="4562470"/>
        </p:xfrm>
        <a:graphic>
          <a:graphicData uri="http://schemas.openxmlformats.org/drawingml/2006/table">
            <a:tbl>
              <a:tblPr/>
              <a:tblGrid>
                <a:gridCol w="461353"/>
                <a:gridCol w="2323900"/>
                <a:gridCol w="908902"/>
                <a:gridCol w="1074156"/>
                <a:gridCol w="1074156"/>
                <a:gridCol w="2463333"/>
              </a:tblGrid>
              <a:tr h="45825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Ekonomicky aktivní 25-29 let dle stupně vzdělání a skupin oborů v roce 2011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Absolventi SŠ v Plzeňském kraji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22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kat.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skupina/podskupina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ekon.akt. 25-29 let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25-29 let v roce 2011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 období 2010-2014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skupina/podskupina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3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aspoň maturita</a:t>
                      </a:r>
                    </a:p>
                  </a:txBody>
                  <a:tcPr marL="9525" marR="9525" marT="9525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19 352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20 196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18 637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gymnázia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vzdělání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vzdělání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7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obchod + veřejná správa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6 401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obchod + veřejná správa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služby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1 462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služby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zdravotnictví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zdravotnictví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5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kultura, právo, umění apod.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kultura, právo, umění apod.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technika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r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5 402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5 250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technika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1 409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elektro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kovo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potrav. apod. *)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9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stavebnictví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zemědělství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zemědělství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9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nezařazeno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nástavba Podnikání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6791325" cy="1295400"/>
          </a:xfrm>
        </p:spPr>
        <p:txBody>
          <a:bodyPr/>
          <a:lstStyle/>
          <a:p>
            <a:r>
              <a:rPr lang="cs-CZ" sz="2800" dirty="0" smtClean="0"/>
              <a:t>Přechod absolventů SŠ bez maturity na trh práce - Plzeňský kraj</a:t>
            </a: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49275" y="1557337"/>
          <a:ext cx="8280400" cy="5031677"/>
        </p:xfrm>
        <a:graphic>
          <a:graphicData uri="http://schemas.openxmlformats.org/drawingml/2006/table">
            <a:tbl>
              <a:tblPr/>
              <a:tblGrid>
                <a:gridCol w="400417"/>
                <a:gridCol w="2310092"/>
                <a:gridCol w="985640"/>
                <a:gridCol w="1067776"/>
                <a:gridCol w="1067776"/>
                <a:gridCol w="2448699"/>
              </a:tblGrid>
              <a:tr h="44691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Ekonomicky aktivní 25-29 let dle stupně vzdělání a skupin oborů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Absolventi SŠ v Plzeňském kraji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795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kat.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skupina/podskupina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25-29 let  v roce 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25-29 let v roce 2011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 období 2010-2014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skupina/podskupina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890">
                <a:tc rowSpan="17"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 výučním listem</a:t>
                      </a:r>
                    </a:p>
                  </a:txBody>
                  <a:tcPr marL="9525" marR="9525" marT="9525" marB="0" vert="vert27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9 101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8 479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5 294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6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obchod + veřejná správa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obchod + veřejná správa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6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služby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služby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6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vzdělání + zdravotnictví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vzdělání + zdravotnictví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6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umění apod.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6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technika celkem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5 419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5 653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technika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3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ICT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3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elektro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elektro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3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kovo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kovo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3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potrav. apod. *)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potrav. apod. *)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3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stavebnictví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stavebnictví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3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obsluha strojů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gridSpan="3"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03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montéři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03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řidiči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1031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neurčeno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66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zemědělství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zemědělství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66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nezařazeno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45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*) zpracování potravin, dřeva, textilu atd.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SHRNUTÍ – </a:t>
            </a:r>
            <a:r>
              <a:rPr lang="cs-CZ" sz="2800" u="sng" dirty="0" smtClean="0"/>
              <a:t>Plzeňský kraj</a:t>
            </a:r>
            <a:endParaRPr lang="cs-CZ" sz="28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91087"/>
          </a:xfrm>
        </p:spPr>
        <p:txBody>
          <a:bodyPr/>
          <a:lstStyle/>
          <a:p>
            <a:r>
              <a:rPr lang="cs-CZ" sz="2400" dirty="0" smtClean="0"/>
              <a:t>Úbytek obyvatel v produktivním věku bude pokračovat</a:t>
            </a:r>
          </a:p>
          <a:p>
            <a:r>
              <a:rPr lang="cs-CZ" sz="2400" dirty="0" smtClean="0"/>
              <a:t>Klesá počet lidí vstupujících na trh práce</a:t>
            </a:r>
          </a:p>
          <a:p>
            <a:r>
              <a:rPr lang="cs-CZ" sz="2400" dirty="0" smtClean="0"/>
              <a:t>Stále menší podíl obyvatel dokončuje střední vzdělání</a:t>
            </a:r>
          </a:p>
          <a:p>
            <a:r>
              <a:rPr lang="cs-CZ" sz="2400" dirty="0" smtClean="0"/>
              <a:t>Nabídka oborů s výučním listem atraktivních pro dívky je omezená</a:t>
            </a:r>
          </a:p>
          <a:p>
            <a:r>
              <a:rPr lang="cs-CZ" sz="2400" dirty="0" smtClean="0"/>
              <a:t>Klesá zájem o technické obory</a:t>
            </a:r>
          </a:p>
          <a:p>
            <a:r>
              <a:rPr lang="cs-CZ" sz="2400" dirty="0" smtClean="0"/>
              <a:t>Mezi roky 2001 a 2011</a:t>
            </a:r>
          </a:p>
          <a:p>
            <a:pPr lvl="1"/>
            <a:r>
              <a:rPr lang="cs-CZ" sz="2000" dirty="0" smtClean="0"/>
              <a:t>klesl počet „Odborných pracovníků a Řemeslníků</a:t>
            </a:r>
          </a:p>
          <a:p>
            <a:pPr lvl="1"/>
            <a:r>
              <a:rPr lang="cs-CZ" sz="2000" dirty="0" smtClean="0"/>
              <a:t>vzrostl počet Specialistů a Obsluhy strojů a zařízení, montérů </a:t>
            </a:r>
          </a:p>
          <a:p>
            <a:r>
              <a:rPr lang="cs-CZ" sz="2400" dirty="0" smtClean="0"/>
              <a:t>…</a:t>
            </a:r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6858000" cy="1295400"/>
          </a:xfrm>
        </p:spPr>
        <p:txBody>
          <a:bodyPr/>
          <a:lstStyle/>
          <a:p>
            <a:r>
              <a:rPr lang="cs-CZ" altLang="cs-CZ" sz="2800" dirty="0" smtClean="0"/>
              <a:t>Děkuji za pozornost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181225"/>
            <a:ext cx="8410576" cy="4419600"/>
          </a:xfrm>
        </p:spPr>
        <p:txBody>
          <a:bodyPr/>
          <a:lstStyle/>
          <a:p>
            <a:pPr>
              <a:buNone/>
            </a:pPr>
            <a:r>
              <a:rPr lang="cs-CZ" altLang="cs-CZ" sz="2000" dirty="0" smtClean="0"/>
              <a:t>Pavel Beneš</a:t>
            </a:r>
          </a:p>
          <a:p>
            <a:pPr>
              <a:buNone/>
            </a:pPr>
            <a:endParaRPr lang="cs-CZ" altLang="cs-CZ" sz="1000" dirty="0" smtClean="0"/>
          </a:p>
          <a:p>
            <a:pPr>
              <a:buNone/>
            </a:pPr>
            <a:r>
              <a:rPr lang="cs-CZ" altLang="cs-CZ" sz="2400" dirty="0" smtClean="0"/>
              <a:t>Regionální rozvojová agentura Plzeňského kraje, o.p.s.</a:t>
            </a:r>
          </a:p>
          <a:p>
            <a:pPr>
              <a:buNone/>
            </a:pPr>
            <a:endParaRPr lang="cs-CZ" altLang="cs-CZ" sz="2400" dirty="0" smtClean="0"/>
          </a:p>
          <a:p>
            <a:pPr lvl="1"/>
            <a:endParaRPr lang="cs-CZ" altLang="cs-CZ" sz="1800" dirty="0" smtClean="0"/>
          </a:p>
          <a:p>
            <a:pPr lvl="1"/>
            <a:endParaRPr lang="cs-CZ" altLang="cs-CZ" sz="1800" dirty="0" smtClean="0"/>
          </a:p>
        </p:txBody>
      </p:sp>
      <p:pic>
        <p:nvPicPr>
          <p:cNvPr id="5123" name="Picture 3" descr="U:\_RRA_PK_\LOGO\RRAPK LOGO 2009\RRA_2009_mens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319464"/>
            <a:ext cx="823589" cy="547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Cíle analýzy a informační zdroje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719262"/>
            <a:ext cx="8402129" cy="4923077"/>
          </a:xfrm>
        </p:spPr>
        <p:txBody>
          <a:bodyPr/>
          <a:lstStyle/>
          <a:p>
            <a:r>
              <a:rPr lang="cs-CZ" altLang="cs-CZ" sz="2400" dirty="0" smtClean="0"/>
              <a:t>Cíle analýzy:</a:t>
            </a:r>
          </a:p>
          <a:p>
            <a:pPr lvl="1"/>
            <a:r>
              <a:rPr lang="cs-CZ" altLang="cs-CZ" sz="2000" dirty="0" smtClean="0"/>
              <a:t>Poznat strukturu pracovních sil v Plzeňského kraje z hlediska</a:t>
            </a:r>
          </a:p>
          <a:p>
            <a:pPr lvl="2">
              <a:spcBef>
                <a:spcPts val="0"/>
              </a:spcBef>
            </a:pPr>
            <a:r>
              <a:rPr lang="cs-CZ" altLang="cs-CZ" sz="1700" dirty="0" smtClean="0"/>
              <a:t>věku</a:t>
            </a:r>
          </a:p>
          <a:p>
            <a:pPr lvl="2">
              <a:spcBef>
                <a:spcPts val="0"/>
              </a:spcBef>
            </a:pPr>
            <a:r>
              <a:rPr lang="cs-CZ" altLang="cs-CZ" sz="1700" dirty="0" smtClean="0"/>
              <a:t>vzdělání</a:t>
            </a:r>
          </a:p>
          <a:p>
            <a:pPr lvl="2">
              <a:spcBef>
                <a:spcPts val="0"/>
              </a:spcBef>
            </a:pPr>
            <a:r>
              <a:rPr lang="cs-CZ" altLang="cs-CZ" sz="1700" dirty="0" smtClean="0"/>
              <a:t>odvětví</a:t>
            </a:r>
          </a:p>
          <a:p>
            <a:pPr lvl="2">
              <a:spcBef>
                <a:spcPts val="0"/>
              </a:spcBef>
            </a:pPr>
            <a:r>
              <a:rPr lang="cs-CZ" altLang="cs-CZ" sz="1700" dirty="0" smtClean="0"/>
              <a:t>tříd zaměstnání</a:t>
            </a:r>
          </a:p>
          <a:p>
            <a:pPr lvl="2">
              <a:buNone/>
            </a:pPr>
            <a:r>
              <a:rPr lang="cs-CZ" altLang="cs-CZ" sz="1700" dirty="0" smtClean="0"/>
              <a:t>včetně kombinace těchto hledisek</a:t>
            </a:r>
          </a:p>
          <a:p>
            <a:pPr lvl="1">
              <a:spcBef>
                <a:spcPts val="600"/>
              </a:spcBef>
            </a:pPr>
            <a:r>
              <a:rPr lang="cs-CZ" altLang="cs-CZ" sz="2000" dirty="0" smtClean="0"/>
              <a:t>Zhodnotit vývojové trendy ve struktuře pracovních sil </a:t>
            </a:r>
          </a:p>
          <a:p>
            <a:pPr lvl="1">
              <a:spcBef>
                <a:spcPts val="600"/>
              </a:spcBef>
            </a:pPr>
            <a:r>
              <a:rPr lang="cs-CZ" altLang="cs-CZ" sz="2000" dirty="0" smtClean="0"/>
              <a:t>Přinést nový komplexní pohled na trh práce – nejen nezaměstnání</a:t>
            </a:r>
          </a:p>
          <a:p>
            <a:pPr lvl="1">
              <a:spcBef>
                <a:spcPts val="600"/>
              </a:spcBef>
            </a:pPr>
            <a:r>
              <a:rPr lang="cs-CZ" altLang="cs-CZ" sz="2000" dirty="0" smtClean="0"/>
              <a:t>Vytvořit podklad pro diskusi o vztahu vzdělávání a regionálního trhu práce v období poklesu počtu obyvatel v produktivním věku</a:t>
            </a:r>
          </a:p>
          <a:p>
            <a:pPr>
              <a:spcBef>
                <a:spcPts val="1200"/>
              </a:spcBef>
            </a:pPr>
            <a:r>
              <a:rPr lang="cs-CZ" altLang="cs-CZ" sz="2400" dirty="0" smtClean="0"/>
              <a:t>Hlavní informační zdroj:</a:t>
            </a:r>
          </a:p>
          <a:p>
            <a:pPr lvl="1"/>
            <a:r>
              <a:rPr lang="cs-CZ" altLang="cs-CZ" sz="2000" dirty="0" smtClean="0"/>
              <a:t>Podrobné výsledky Sčítání lidu, domů a bytů 2011 a 2001 o ekonomické aktivitě obyvatel (Veřejná databáze)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Obsah analýzy a pracovní metoda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4919662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SzPct val="100000"/>
            </a:pPr>
            <a:r>
              <a:rPr lang="cs-CZ" altLang="cs-CZ" sz="2400" dirty="0" smtClean="0"/>
              <a:t>Obsah</a:t>
            </a:r>
          </a:p>
          <a:p>
            <a:pPr marL="80645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cs-CZ" altLang="cs-CZ" sz="2000" dirty="0" smtClean="0"/>
              <a:t>Vývoj počtu obyvatel kraje (důraz na produktivní věk)</a:t>
            </a:r>
          </a:p>
          <a:p>
            <a:pPr marL="80645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cs-CZ" altLang="cs-CZ" sz="2000" dirty="0" smtClean="0"/>
              <a:t>Struktura obyvatel kraje podle vzdělání</a:t>
            </a:r>
          </a:p>
          <a:p>
            <a:pPr marL="80645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cs-CZ" altLang="cs-CZ" sz="2000" dirty="0" smtClean="0"/>
              <a:t>Struktura ekonomicky aktivních obyvatel kraje </a:t>
            </a:r>
          </a:p>
          <a:p>
            <a:pPr marL="80645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cs-CZ" altLang="cs-CZ" sz="2000" dirty="0" smtClean="0"/>
              <a:t>Ekonomicky aktivní v kraji podle odvětví</a:t>
            </a:r>
          </a:p>
          <a:p>
            <a:pPr marL="80645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cs-CZ" altLang="cs-CZ" sz="2000" dirty="0" smtClean="0"/>
              <a:t>Ekonomicky aktivní v kraji podle tříd zaměstnání</a:t>
            </a:r>
          </a:p>
          <a:p>
            <a:pPr marL="80645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cs-CZ" altLang="cs-CZ" sz="2000" dirty="0" smtClean="0"/>
              <a:t>Struktura nezaměstnaných</a:t>
            </a:r>
          </a:p>
          <a:p>
            <a:pPr marL="80645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cs-CZ" altLang="cs-CZ" sz="2000" dirty="0" smtClean="0"/>
              <a:t>Potřeby regionálního trhu práce</a:t>
            </a:r>
          </a:p>
          <a:p>
            <a:pPr marL="457200" indent="-457200">
              <a:spcBef>
                <a:spcPts val="1800"/>
              </a:spcBef>
              <a:buSzPct val="100000"/>
            </a:pPr>
            <a:r>
              <a:rPr lang="cs-CZ" altLang="cs-CZ" sz="2400" dirty="0" smtClean="0"/>
              <a:t>Hlavní pracovní metoda</a:t>
            </a:r>
          </a:p>
          <a:p>
            <a:pPr lvl="1"/>
            <a:r>
              <a:rPr lang="cs-CZ" altLang="cs-CZ" sz="2000" dirty="0" smtClean="0"/>
              <a:t>Srovnání struktury ekonomicky aktivních podle věkových skupin</a:t>
            </a:r>
          </a:p>
          <a:p>
            <a:pPr lvl="2"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Char char="→"/>
            </a:pPr>
            <a:r>
              <a:rPr lang="cs-CZ" altLang="cs-CZ" sz="1800" dirty="0" smtClean="0"/>
              <a:t>dlouhodobé vývojové trendy (viz dále)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6858000" cy="1295400"/>
          </a:xfrm>
        </p:spPr>
        <p:txBody>
          <a:bodyPr/>
          <a:lstStyle/>
          <a:p>
            <a:r>
              <a:rPr lang="cs-CZ" altLang="cs-CZ" sz="2800" dirty="0" smtClean="0"/>
              <a:t>Vývoj a prognóza počtu obyvatel kraje v produktivním věku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719263"/>
            <a:ext cx="8001001" cy="4881562"/>
          </a:xfrm>
        </p:spPr>
        <p:txBody>
          <a:bodyPr/>
          <a:lstStyle/>
          <a:p>
            <a:r>
              <a:rPr lang="cs-CZ" altLang="cs-CZ" sz="2000" dirty="0" smtClean="0"/>
              <a:t>Podle prognózy ČSÚ vč. migrace</a:t>
            </a:r>
          </a:p>
          <a:p>
            <a:pPr lvl="1"/>
            <a:r>
              <a:rPr lang="cs-CZ" altLang="cs-CZ" sz="1800" dirty="0" smtClean="0"/>
              <a:t>v roce 2009 nejvyšší počet obyvatel v produktivním věku (404 tis.)</a:t>
            </a:r>
          </a:p>
          <a:p>
            <a:pPr lvl="2"/>
            <a:r>
              <a:rPr lang="cs-CZ" altLang="cs-CZ" sz="1600" dirty="0" smtClean="0"/>
              <a:t>do roku 2014:  -17 tis. (-4 %)</a:t>
            </a:r>
          </a:p>
          <a:p>
            <a:pPr lvl="2"/>
            <a:r>
              <a:rPr lang="cs-CZ" altLang="cs-CZ" sz="1600" dirty="0" smtClean="0"/>
              <a:t>do roku 2024:  -40 tis. (-10 %)</a:t>
            </a:r>
          </a:p>
          <a:p>
            <a:pPr lvl="1"/>
            <a:r>
              <a:rPr lang="cs-CZ" altLang="cs-CZ" sz="1800" dirty="0" smtClean="0"/>
              <a:t>V následujících 10 letech dojde k poklesu počtu nejmladších obyvatel v produktivním věku</a:t>
            </a:r>
          </a:p>
          <a:p>
            <a:pPr lvl="1"/>
            <a:r>
              <a:rPr lang="cs-CZ" altLang="cs-CZ" sz="1800" dirty="0" smtClean="0"/>
              <a:t>Po SŠ klesne počet obyvatel také ve věku VŠ studia</a:t>
            </a:r>
          </a:p>
          <a:p>
            <a:pPr lvl="1"/>
            <a:endParaRPr lang="cs-CZ" altLang="cs-CZ" sz="1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050" y="3939397"/>
            <a:ext cx="4022725" cy="286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71975" y="3937882"/>
            <a:ext cx="4406901" cy="2862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122238"/>
            <a:ext cx="7267575" cy="1295400"/>
          </a:xfrm>
        </p:spPr>
        <p:txBody>
          <a:bodyPr/>
          <a:lstStyle/>
          <a:p>
            <a:r>
              <a:rPr lang="cs-CZ" altLang="cs-CZ" sz="2800" dirty="0" smtClean="0"/>
              <a:t>Vzdělanostní struktura obyvatel Plzeňského kraje podle věku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719263"/>
            <a:ext cx="8001001" cy="1252537"/>
          </a:xfrm>
        </p:spPr>
        <p:txBody>
          <a:bodyPr/>
          <a:lstStyle/>
          <a:p>
            <a:r>
              <a:rPr lang="cs-CZ" altLang="cs-CZ" sz="2000" dirty="0" smtClean="0"/>
              <a:t>Růst podílu obyvatel</a:t>
            </a:r>
          </a:p>
          <a:p>
            <a:pPr lvl="1"/>
            <a:r>
              <a:rPr lang="cs-CZ" altLang="cs-CZ" sz="1800" dirty="0" smtClean="0"/>
              <a:t>s vyšším vzděláním</a:t>
            </a:r>
          </a:p>
          <a:p>
            <a:pPr lvl="1"/>
            <a:r>
              <a:rPr lang="cs-CZ" altLang="cs-CZ" sz="1800" dirty="0" smtClean="0"/>
              <a:t>s neukončeným vzděláním</a:t>
            </a:r>
          </a:p>
          <a:p>
            <a:pPr lvl="1"/>
            <a:endParaRPr lang="cs-CZ" altLang="cs-CZ" sz="1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25" y="2819400"/>
            <a:ext cx="5739546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Graf 6"/>
          <p:cNvGraphicFramePr/>
          <p:nvPr/>
        </p:nvGraphicFramePr>
        <p:xfrm>
          <a:off x="5848350" y="2828925"/>
          <a:ext cx="318135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467601" y="6457950"/>
            <a:ext cx="1485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 dat: ČSÚ - SLDB 2011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Vzdělanostní struktura obyvatel Plzeňského kraje podle pohlaví a věku</a:t>
            </a:r>
            <a:endParaRPr lang="cs-CZ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50870" y="2962276"/>
            <a:ext cx="5877953" cy="3686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775" y="2971798"/>
            <a:ext cx="2998079" cy="367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199" y="1719263"/>
            <a:ext cx="8001001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ts val="12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altLang="cs-CZ" sz="2000" kern="0" dirty="0" smtClean="0">
                <a:latin typeface="+mn-lt"/>
              </a:rPr>
              <a:t>Ženy se stávají vzdělanější než muži</a:t>
            </a:r>
          </a:p>
          <a:p>
            <a:pPr marL="342900" indent="-342900">
              <a:spcBef>
                <a:spcPts val="12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altLang="cs-CZ" sz="2000" kern="0" dirty="0" smtClean="0">
                <a:latin typeface="+mn-lt"/>
              </a:rPr>
              <a:t>Trvalá převaha mužů ve stupni vyučení</a:t>
            </a:r>
          </a:p>
          <a:p>
            <a:pPr marL="692150" marR="0" lvl="1" indent="-3476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692150" marR="0" lvl="1" indent="-3476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343776" cy="1295400"/>
          </a:xfrm>
        </p:spPr>
        <p:txBody>
          <a:bodyPr/>
          <a:lstStyle/>
          <a:p>
            <a:r>
              <a:rPr lang="cs-CZ" sz="2800" dirty="0" smtClean="0"/>
              <a:t>Oborová struktura vzdělání obyvatel kraje podle věku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95726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26" y="1686874"/>
            <a:ext cx="4582499" cy="510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5825" y="1673325"/>
            <a:ext cx="4362450" cy="51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7524750" y="6505574"/>
            <a:ext cx="14954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 dat: ČSÚ - SLDB 2011</a:t>
            </a:r>
            <a:endParaRPr lang="cs-CZ" sz="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143251" y="6515100"/>
            <a:ext cx="1485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Zdroj dat: ČSÚ - SLDB 2011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5667375" cy="1295400"/>
          </a:xfrm>
        </p:spPr>
        <p:txBody>
          <a:bodyPr/>
          <a:lstStyle/>
          <a:p>
            <a:r>
              <a:rPr lang="cs-CZ" altLang="cs-CZ" sz="2800" dirty="0" smtClean="0"/>
              <a:t>Struktura ekonomicky aktivních v Plzeňském kraji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4448176" cy="1871662"/>
          </a:xfrm>
        </p:spPr>
        <p:txBody>
          <a:bodyPr/>
          <a:lstStyle/>
          <a:p>
            <a:pPr marL="342900" lvl="1" indent="-342900">
              <a:buClr>
                <a:schemeClr val="tx2"/>
              </a:buClr>
            </a:pPr>
            <a:r>
              <a:rPr lang="cs-CZ" altLang="cs-CZ" sz="1800" dirty="0" smtClean="0">
                <a:ea typeface="+mn-ea"/>
                <a:cs typeface="+mn-cs"/>
              </a:rPr>
              <a:t>Nejvíce ve věku 35-38 let</a:t>
            </a:r>
          </a:p>
          <a:p>
            <a:pPr lvl="1"/>
            <a:r>
              <a:rPr lang="cs-CZ" altLang="cs-CZ" sz="1600" dirty="0" smtClean="0"/>
              <a:t>ve věku 25-29 let jen 76 % maxima</a:t>
            </a:r>
          </a:p>
          <a:p>
            <a:r>
              <a:rPr lang="cs-CZ" altLang="cs-CZ" sz="1800" dirty="0" smtClean="0"/>
              <a:t>Růst specialistů na úkor odborných pracovníků </a:t>
            </a:r>
          </a:p>
          <a:p>
            <a:r>
              <a:rPr lang="cs-CZ" altLang="cs-CZ" sz="1800" dirty="0" smtClean="0"/>
              <a:t>Růst obsluhy strojů na úkor řemeslníků</a:t>
            </a:r>
          </a:p>
          <a:p>
            <a:pPr lvl="1"/>
            <a:endParaRPr lang="cs-CZ" altLang="cs-CZ" sz="1200" dirty="0" smtClean="0"/>
          </a:p>
          <a:p>
            <a:pPr lvl="1"/>
            <a:endParaRPr lang="cs-CZ" altLang="cs-CZ" sz="1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938" y="3648873"/>
            <a:ext cx="4741862" cy="308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5423" y="1466851"/>
            <a:ext cx="4004116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192212"/>
          </a:xfrm>
        </p:spPr>
        <p:txBody>
          <a:bodyPr/>
          <a:lstStyle/>
          <a:p>
            <a:r>
              <a:rPr lang="cs-CZ" altLang="cs-CZ" sz="2800" dirty="0" smtClean="0"/>
              <a:t>Vývoj ekonomicky aktivních podle hlavních tříd zaměstnání a věku </a:t>
            </a:r>
            <a:r>
              <a:rPr lang="cs-CZ" altLang="cs-CZ" sz="2000" dirty="0" smtClean="0"/>
              <a:t>(% věk. skupiny)</a:t>
            </a:r>
            <a:endParaRPr lang="cs-CZ" altLang="cs-CZ" sz="28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719263"/>
            <a:ext cx="8001001" cy="4881562"/>
          </a:xfrm>
        </p:spPr>
        <p:txBody>
          <a:bodyPr/>
          <a:lstStyle/>
          <a:p>
            <a:pPr lvl="1"/>
            <a:endParaRPr lang="cs-CZ" altLang="cs-CZ" sz="18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" y="1290638"/>
            <a:ext cx="8867775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6051</TotalTime>
  <Words>763</Words>
  <Application>Microsoft Office PowerPoint</Application>
  <PresentationFormat>Předvádění na obrazovce (4:3)</PresentationFormat>
  <Paragraphs>236</Paragraphs>
  <Slides>14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Síť</vt:lpstr>
      <vt:lpstr>    Regionální rozvojová agentura Plzeňského kraje, o.p.s  Vývoj a současná struktura pracovních sil v Plzeňském kraji   Pracovní skupina Vzdělávání RSK Plzeňského kraje 27. 10. 2015 </vt:lpstr>
      <vt:lpstr>Cíle analýzy a informační zdroje</vt:lpstr>
      <vt:lpstr>Obsah analýzy a pracovní metoda</vt:lpstr>
      <vt:lpstr>Vývoj a prognóza počtu obyvatel kraje v produktivním věku</vt:lpstr>
      <vt:lpstr>Vzdělanostní struktura obyvatel Plzeňského kraje podle věku</vt:lpstr>
      <vt:lpstr>Vzdělanostní struktura obyvatel Plzeňského kraje podle pohlaví a věku</vt:lpstr>
      <vt:lpstr>Oborová struktura vzdělání obyvatel kraje podle věku</vt:lpstr>
      <vt:lpstr>Struktura ekonomicky aktivních v Plzeňském kraji</vt:lpstr>
      <vt:lpstr>Vývoj ekonomicky aktivních podle hlavních tříd zaměstnání a věku (% věk. skupiny)</vt:lpstr>
      <vt:lpstr>Struktura ekonomicky aktivních podle hlavních tříd zaměstnání, věku a vzdělání</vt:lpstr>
      <vt:lpstr>Přechod absolventů SŠ s maturitou na trh práce - Plzeňský kraj</vt:lpstr>
      <vt:lpstr>Přechod absolventů SŠ bez maturity na trh práce - Plzeňský kraj</vt:lpstr>
      <vt:lpstr>SHRNUTÍ – Plzeňský kraj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doksansky</dc:creator>
  <cp:lastModifiedBy>Beneš Pavel, Ing.</cp:lastModifiedBy>
  <cp:revision>424</cp:revision>
  <dcterms:created xsi:type="dcterms:W3CDTF">2009-01-06T11:44:45Z</dcterms:created>
  <dcterms:modified xsi:type="dcterms:W3CDTF">2015-10-27T09:23:31Z</dcterms:modified>
</cp:coreProperties>
</file>