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1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1" r:id="rId3"/>
    <p:sldId id="316" r:id="rId4"/>
    <p:sldId id="317" r:id="rId5"/>
    <p:sldId id="319" r:id="rId6"/>
    <p:sldId id="318" r:id="rId7"/>
    <p:sldId id="320" r:id="rId8"/>
    <p:sldId id="321" r:id="rId9"/>
    <p:sldId id="322" r:id="rId10"/>
    <p:sldId id="323" r:id="rId11"/>
    <p:sldId id="327" r:id="rId12"/>
    <p:sldId id="328" r:id="rId13"/>
    <p:sldId id="329" r:id="rId14"/>
    <p:sldId id="325" r:id="rId15"/>
    <p:sldId id="334" r:id="rId16"/>
    <p:sldId id="335" r:id="rId17"/>
    <p:sldId id="326" r:id="rId18"/>
    <p:sldId id="330" r:id="rId19"/>
    <p:sldId id="331" r:id="rId20"/>
    <p:sldId id="333" r:id="rId21"/>
    <p:sldId id="324" r:id="rId22"/>
    <p:sldId id="336" r:id="rId23"/>
    <p:sldId id="338" r:id="rId24"/>
    <p:sldId id="339" r:id="rId25"/>
    <p:sldId id="340" r:id="rId26"/>
    <p:sldId id="341" r:id="rId27"/>
    <p:sldId id="332" r:id="rId28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370878B-EF99-4110-AF25-F9AE0C066940}">
          <p14:sldIdLst>
            <p14:sldId id="256"/>
            <p14:sldId id="291"/>
            <p14:sldId id="316"/>
            <p14:sldId id="317"/>
            <p14:sldId id="319"/>
            <p14:sldId id="318"/>
            <p14:sldId id="320"/>
            <p14:sldId id="321"/>
            <p14:sldId id="322"/>
            <p14:sldId id="323"/>
            <p14:sldId id="327"/>
            <p14:sldId id="328"/>
            <p14:sldId id="329"/>
            <p14:sldId id="325"/>
            <p14:sldId id="334"/>
            <p14:sldId id="335"/>
            <p14:sldId id="326"/>
            <p14:sldId id="330"/>
            <p14:sldId id="331"/>
            <p14:sldId id="333"/>
            <p14:sldId id="324"/>
            <p14:sldId id="336"/>
            <p14:sldId id="338"/>
            <p14:sldId id="339"/>
            <p14:sldId id="340"/>
            <p14:sldId id="341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82867" autoAdjust="0"/>
  </p:normalViewPr>
  <p:slideViewPr>
    <p:cSldViewPr showGuides="1">
      <p:cViewPr varScale="1">
        <p:scale>
          <a:sx n="89" d="100"/>
          <a:sy n="89" d="100"/>
        </p:scale>
        <p:origin x="612" y="8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7" y="1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2BED-9731-4F41-B85B-F5308387AD93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6"/>
            <a:ext cx="2890665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7" y="9428166"/>
            <a:ext cx="2890665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4A6F-05FC-43A3-9714-954175C73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8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10" y="4715155"/>
            <a:ext cx="533527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026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468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282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123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339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780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21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82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6135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14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23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817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3827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520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100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595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74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90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1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56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25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71600" y="1772816"/>
            <a:ext cx="7272000" cy="2664296"/>
          </a:xfrm>
        </p:spPr>
        <p:txBody>
          <a:bodyPr/>
          <a:lstStyle/>
          <a:p>
            <a:pPr algn="ctr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Vyúčtování dotace </a:t>
            </a:r>
            <a:r>
              <a:rPr lang="cs-CZ" sz="2400" dirty="0"/>
              <a:t>poskytnuté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  dotačního programu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2400" dirty="0"/>
              <a:t>„Podpora sociálních služeb v rámci individuálního projektu Podpora sociálních služeb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Plzeňském kraji 2016 – 2019, třetí kolo</a:t>
            </a:r>
            <a:r>
              <a:rPr lang="cs-CZ" sz="2400" dirty="0" smtClean="0"/>
              <a:t>“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043608" y="4437112"/>
            <a:ext cx="7379651" cy="540000"/>
          </a:xfrm>
        </p:spPr>
        <p:txBody>
          <a:bodyPr/>
          <a:lstStyle/>
          <a:p>
            <a:pPr algn="ctr"/>
            <a:r>
              <a:rPr lang="cs-CZ" sz="2000" dirty="0" smtClean="0"/>
              <a:t>Odbor sociálních věcí, oddělení správní a realizace projektů 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03648" y="4885200"/>
            <a:ext cx="7380352" cy="540000"/>
          </a:xfrm>
        </p:spPr>
        <p:txBody>
          <a:bodyPr/>
          <a:lstStyle/>
          <a:p>
            <a:r>
              <a:rPr lang="cs-CZ" sz="2000" b="1" dirty="0" smtClean="0"/>
              <a:t>prosinec 2020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2 – Položkové čerpání dotace (služby zapojené do projektu od 1. 7. 2016 do 31.12. 2020 bez přerušení)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400" dirty="0" smtClean="0"/>
              <a:t>Sloupec „</a:t>
            </a:r>
            <a:r>
              <a:rPr lang="cs-CZ" sz="1400" i="1" dirty="0" smtClean="0"/>
              <a:t>Finanční prostředky vrácené na základě ročního vyúčtování 2020“</a:t>
            </a:r>
            <a:r>
              <a:rPr lang="cs-CZ" sz="1400" dirty="0" smtClean="0"/>
              <a:t> </a:t>
            </a:r>
            <a:r>
              <a:rPr lang="cs-CZ" sz="1400" dirty="0"/>
              <a:t>– </a:t>
            </a:r>
            <a:r>
              <a:rPr lang="cs-CZ" sz="1400" dirty="0" smtClean="0"/>
              <a:t>automatický výpočet vratky nevyčerpané dotace, která bude převedena na bankovní účet č. 1053009898/5500 nejpozději do dne 31. 1. 2021.</a:t>
            </a:r>
          </a:p>
          <a:p>
            <a:r>
              <a:rPr lang="cs-CZ" sz="1400" dirty="0" smtClean="0"/>
              <a:t>Sloupec „</a:t>
            </a:r>
            <a:r>
              <a:rPr lang="cs-CZ" sz="1400" i="1" dirty="0" smtClean="0"/>
              <a:t>Finanční prostředky vrácené na základě ročního vyúčtování za období 2016 - 2020“</a:t>
            </a:r>
            <a:r>
              <a:rPr lang="cs-CZ" sz="1400" dirty="0" smtClean="0"/>
              <a:t> – </a:t>
            </a:r>
            <a:r>
              <a:rPr lang="cs-CZ" sz="1400" dirty="0"/>
              <a:t>automatický výpočet vratky nevyčerpané </a:t>
            </a:r>
            <a:r>
              <a:rPr lang="cs-CZ" sz="1400" dirty="0" smtClean="0"/>
              <a:t>dotace za celé období realizace projektu, tj. 1. 7. 2016 – 31.12. 2020. </a:t>
            </a:r>
            <a:r>
              <a:rPr lang="cs-CZ" sz="1400" dirty="0" smtClean="0">
                <a:solidFill>
                  <a:srgbClr val="FF0000"/>
                </a:solidFill>
              </a:rPr>
              <a:t>!!! POZOR !!! Příjemce vratku nepřevádí na bankovní účet. </a:t>
            </a:r>
            <a:endParaRPr lang="cs-CZ" sz="1400" dirty="0">
              <a:solidFill>
                <a:srgbClr val="FF0000"/>
              </a:solidFill>
            </a:endParaRPr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000" y="188640"/>
            <a:ext cx="8424000" cy="656832"/>
          </a:xfrm>
        </p:spPr>
        <p:txBody>
          <a:bodyPr/>
          <a:lstStyle/>
          <a:p>
            <a:r>
              <a:rPr lang="cs-CZ" sz="2000" cap="none" dirty="0">
                <a:sym typeface="Wingdings" panose="05000000000000000000" pitchFamily="2" charset="2"/>
              </a:rPr>
              <a:t>Příloha č. </a:t>
            </a:r>
            <a:r>
              <a:rPr lang="cs-CZ" sz="2000" cap="none" dirty="0" smtClean="0">
                <a:sym typeface="Wingdings" panose="05000000000000000000" pitchFamily="2" charset="2"/>
              </a:rPr>
              <a:t>2 </a:t>
            </a:r>
            <a:r>
              <a:rPr lang="cs-CZ" sz="2000" cap="none" dirty="0">
                <a:sym typeface="Wingdings" panose="05000000000000000000" pitchFamily="2" charset="2"/>
              </a:rPr>
              <a:t>– </a:t>
            </a:r>
            <a:r>
              <a:rPr lang="cs-CZ" sz="2000" cap="none" dirty="0" smtClean="0">
                <a:sym typeface="Wingdings" panose="05000000000000000000" pitchFamily="2" charset="2"/>
              </a:rPr>
              <a:t>Položkové čerpání dotace </a:t>
            </a:r>
            <a:r>
              <a:rPr lang="cs-CZ" sz="2000" cap="none" dirty="0">
                <a:sym typeface="Wingdings" panose="05000000000000000000" pitchFamily="2" charset="2"/>
              </a:rPr>
              <a:t> </a:t>
            </a:r>
            <a:r>
              <a:rPr lang="cs-CZ" sz="2000" cap="none" dirty="0" smtClean="0">
                <a:sym typeface="Wingdings" panose="05000000000000000000" pitchFamily="2" charset="2"/>
              </a:rPr>
              <a:t>pro </a:t>
            </a:r>
            <a:r>
              <a:rPr lang="cs-CZ" sz="2000" cap="none" dirty="0" smtClean="0">
                <a:sym typeface="Wingdings" panose="05000000000000000000" pitchFamily="2" charset="2"/>
              </a:rPr>
              <a:t>služby </a:t>
            </a:r>
            <a:r>
              <a:rPr lang="cs-CZ" sz="2000" cap="none" dirty="0" smtClean="0">
                <a:sym typeface="Wingdings" panose="05000000000000000000" pitchFamily="2" charset="2"/>
              </a:rPr>
              <a:t>zapojené do projektu pouze v roce </a:t>
            </a:r>
            <a:r>
              <a:rPr lang="cs-CZ" sz="2000" cap="none" dirty="0" smtClean="0">
                <a:sym typeface="Wingdings" panose="05000000000000000000" pitchFamily="2" charset="2"/>
              </a:rPr>
              <a:t>2020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66183"/>
            <a:ext cx="5022504" cy="5080841"/>
          </a:xfrm>
        </p:spPr>
      </p:pic>
    </p:spTree>
    <p:extLst>
      <p:ext uri="{BB962C8B-B14F-4D97-AF65-F5344CB8AC3E}">
        <p14:creationId xmlns:p14="http://schemas.microsoft.com/office/powerpoint/2010/main" val="360415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2 – Položkové čerpání </a:t>
            </a:r>
            <a:r>
              <a:rPr lang="cs-CZ" sz="2400" cap="none" dirty="0" smtClean="0">
                <a:sym typeface="Wingdings" panose="05000000000000000000" pitchFamily="2" charset="2"/>
              </a:rPr>
              <a:t>dotace (</a:t>
            </a:r>
            <a:r>
              <a:rPr lang="cs-CZ" sz="2400" cap="none" dirty="0">
                <a:sym typeface="Wingdings" panose="05000000000000000000" pitchFamily="2" charset="2"/>
              </a:rPr>
              <a:t>služby zapojené do projektu </a:t>
            </a:r>
            <a:r>
              <a:rPr lang="cs-CZ" sz="2400" cap="none" dirty="0" smtClean="0">
                <a:sym typeface="Wingdings" panose="05000000000000000000" pitchFamily="2" charset="2"/>
              </a:rPr>
              <a:t>pouze v roce 2020)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400" dirty="0"/>
              <a:t>Příloha se vztahuje pouze k poskytnuté dotaci </a:t>
            </a:r>
            <a:r>
              <a:rPr lang="cs-CZ" sz="1400" dirty="0" smtClean="0"/>
              <a:t>v </a:t>
            </a:r>
            <a:r>
              <a:rPr lang="cs-CZ" sz="1400" dirty="0"/>
              <a:t>rámci dotačního programu „Podpora sociálních služeb v rámci individuálního projektu Podpora sociálních služeb v Plzeňském kraji 2016 – 2019, třetí kolo</a:t>
            </a:r>
            <a:r>
              <a:rPr lang="cs-CZ" sz="1400" dirty="0" smtClean="0"/>
              <a:t>“ pro služby zapojené do individuálního projektu pouze v roce 2020</a:t>
            </a:r>
          </a:p>
          <a:p>
            <a:r>
              <a:rPr lang="cs-CZ" sz="1400" dirty="0" smtClean="0"/>
              <a:t>Tato příloha bude vyplněna pro každou dotovanou sociální službu (Př. 2 služby = 2 přílohy č. 2)</a:t>
            </a:r>
            <a:endParaRPr lang="cs-CZ" sz="1400" dirty="0"/>
          </a:p>
          <a:p>
            <a:r>
              <a:rPr lang="cs-CZ" sz="1400" dirty="0" smtClean="0"/>
              <a:t>Sloupec „</a:t>
            </a:r>
            <a:r>
              <a:rPr lang="cs-CZ" sz="1400" i="1" dirty="0" smtClean="0"/>
              <a:t>Převedeno na účet příjemce dotace ze strany Plzeňského kraje za rok 2020</a:t>
            </a:r>
            <a:r>
              <a:rPr lang="cs-CZ" sz="1400" dirty="0" smtClean="0"/>
              <a:t>“ – celková částka dotace, která byla zaslána na účet příjemce v roce 2020 </a:t>
            </a:r>
          </a:p>
          <a:p>
            <a:r>
              <a:rPr lang="cs-CZ" sz="1400" dirty="0"/>
              <a:t>Sloupec „</a:t>
            </a:r>
            <a:r>
              <a:rPr lang="cs-CZ" sz="1400" i="1" dirty="0"/>
              <a:t>Požadavek na položkové čerpání dotace  dle žádosti Plzeňským krajem – 3. kolo“</a:t>
            </a:r>
            <a:r>
              <a:rPr lang="cs-CZ" sz="1400" dirty="0"/>
              <a:t> – příjemce vyplní hodnoty z formuláře Žádost o poskytnutí neinvestiční dotace z programu „Podpora sociálních služeb v rámci individuálního projektu Podpora sociálních služeb v Plzeňském kraji 2016 – 2019, 3. kolo</a:t>
            </a:r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86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2 – Položkové čerpání dotace (služby zapojené do projektu </a:t>
            </a:r>
            <a:r>
              <a:rPr lang="cs-CZ" sz="2400" cap="none" dirty="0" smtClean="0">
                <a:sym typeface="Wingdings" panose="05000000000000000000" pitchFamily="2" charset="2"/>
              </a:rPr>
              <a:t>v roce 2020)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400" dirty="0" smtClean="0"/>
              <a:t>Sloupec </a:t>
            </a:r>
            <a:r>
              <a:rPr lang="cs-CZ" sz="1400" dirty="0"/>
              <a:t>„</a:t>
            </a:r>
            <a:r>
              <a:rPr lang="cs-CZ" sz="1400" i="1" dirty="0"/>
              <a:t>Poslední schválené položkové čerpání dotace Plzeňským krajem“–</a:t>
            </a:r>
            <a:r>
              <a:rPr lang="cs-CZ" sz="1400" dirty="0"/>
              <a:t> příjemce do sloupce uvede hodnoty po změně položkového čerpání schválené v roce 2020. Nedošlo-li v daném roce ke změně položkového čerpání, příjemce sloupec nevyplňuje.</a:t>
            </a:r>
          </a:p>
          <a:p>
            <a:r>
              <a:rPr lang="cs-CZ" sz="1400" dirty="0"/>
              <a:t>Sloupec „</a:t>
            </a:r>
            <a:r>
              <a:rPr lang="cs-CZ" sz="1400" i="1" dirty="0"/>
              <a:t>Skutečně čerpané prostředky poskytnuté dotace za rok 2020“</a:t>
            </a:r>
            <a:r>
              <a:rPr lang="cs-CZ" sz="1400" dirty="0"/>
              <a:t> – výše skutečně použitých prostředků z poskytnuté dotace</a:t>
            </a:r>
            <a:r>
              <a:rPr lang="cs-CZ" sz="1400" dirty="0" smtClean="0"/>
              <a:t>.</a:t>
            </a:r>
          </a:p>
          <a:p>
            <a:pPr marL="0" indent="0" algn="ctr">
              <a:buNone/>
            </a:pPr>
            <a:r>
              <a:rPr lang="cs-CZ" sz="1400" b="1" dirty="0" smtClean="0">
                <a:solidFill>
                  <a:srgbClr val="FF0000"/>
                </a:solidFill>
              </a:rPr>
              <a:t>      !!! </a:t>
            </a:r>
            <a:r>
              <a:rPr lang="cs-CZ" sz="1400" b="1" dirty="0">
                <a:solidFill>
                  <a:srgbClr val="FF0000"/>
                </a:solidFill>
              </a:rPr>
              <a:t>POZOR !!!</a:t>
            </a:r>
            <a:r>
              <a:rPr lang="cs-CZ" sz="1400" dirty="0">
                <a:solidFill>
                  <a:srgbClr val="FF0000"/>
                </a:solidFill>
              </a:rPr>
              <a:t> Nesmí dojít k přečerpání položky o více než 15 % nebo k čerpání dotace v </a:t>
            </a:r>
            <a:r>
              <a:rPr lang="cs-CZ" sz="1400" dirty="0" smtClean="0">
                <a:solidFill>
                  <a:srgbClr val="FF0000"/>
                </a:solidFill>
              </a:rPr>
              <a:t>původně   nulové </a:t>
            </a:r>
            <a:r>
              <a:rPr lang="cs-CZ" sz="1400" dirty="0">
                <a:solidFill>
                  <a:srgbClr val="FF0000"/>
                </a:solidFill>
              </a:rPr>
              <a:t>položce.</a:t>
            </a:r>
          </a:p>
          <a:p>
            <a:r>
              <a:rPr lang="cs-CZ" sz="1400" dirty="0"/>
              <a:t>Sloupec „</a:t>
            </a:r>
            <a:r>
              <a:rPr lang="cs-CZ" sz="1400" i="1" dirty="0"/>
              <a:t>Finanční prostředky vrácené na základě ročního vyúčtování 2020“</a:t>
            </a:r>
            <a:r>
              <a:rPr lang="cs-CZ" sz="1400" dirty="0"/>
              <a:t> – automatický výpočet vratky nevyčerpané dotace, která bude převedena na bankovní účet č. 1053009898/5500 nejpozději do dne 31. 1. 2021.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4067944" y="3076726"/>
            <a:ext cx="414056" cy="35227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3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648072"/>
          </a:xfrm>
        </p:spPr>
        <p:txBody>
          <a:bodyPr/>
          <a:lstStyle/>
          <a:p>
            <a:r>
              <a:rPr lang="cs-CZ" sz="2400" cap="none" dirty="0" smtClean="0"/>
              <a:t>Příloha č</a:t>
            </a:r>
            <a:r>
              <a:rPr lang="cs-CZ" sz="2400" dirty="0" smtClean="0"/>
              <a:t>. 3 – </a:t>
            </a:r>
            <a:r>
              <a:rPr lang="pl-PL" sz="2400" cap="none" dirty="0"/>
              <a:t>Výnosy a náklady sociální služby za rok 2020</a:t>
            </a:r>
            <a:endParaRPr lang="cs-CZ" sz="2400" cap="none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51520" y="1340768"/>
            <a:ext cx="3888432" cy="5112568"/>
          </a:xfrm>
        </p:spPr>
        <p:txBody>
          <a:bodyPr/>
          <a:lstStyle/>
          <a:p>
            <a:r>
              <a:rPr lang="cs-CZ" sz="1200" dirty="0"/>
              <a:t>Příloha se vztahuje k celkovým nákladům a výnosům soc. služby </a:t>
            </a:r>
            <a:r>
              <a:rPr lang="cs-CZ" sz="1200" dirty="0" smtClean="0"/>
              <a:t>v </a:t>
            </a:r>
            <a:r>
              <a:rPr lang="cs-CZ" sz="1200" dirty="0"/>
              <a:t>rozsahu Pověření výkonem SOHZ (nelze vykázat příjmy a výdaje).</a:t>
            </a:r>
          </a:p>
          <a:p>
            <a:r>
              <a:rPr lang="cs-CZ" sz="1200" dirty="0" smtClean="0"/>
              <a:t>Veškeré </a:t>
            </a:r>
            <a:r>
              <a:rPr lang="cs-CZ" sz="1200" dirty="0"/>
              <a:t>náklady a výnosy soc. služby pouze za základní činnosti soc. služby (bez fakultativních činností, zdravotní péče, atd.), které věcně a časově souvisí s obdobím od 1. 1. </a:t>
            </a:r>
            <a:r>
              <a:rPr lang="cs-CZ" sz="1200" dirty="0" smtClean="0"/>
              <a:t>2020 </a:t>
            </a:r>
            <a:r>
              <a:rPr lang="cs-CZ" sz="1200" dirty="0"/>
              <a:t>- 31. 12. </a:t>
            </a:r>
            <a:r>
              <a:rPr lang="cs-CZ" sz="1200" dirty="0" smtClean="0"/>
              <a:t>2020.</a:t>
            </a:r>
            <a:endParaRPr lang="cs-CZ" sz="1200" dirty="0"/>
          </a:p>
          <a:p>
            <a:r>
              <a:rPr lang="cs-CZ" sz="1200" dirty="0"/>
              <a:t> </a:t>
            </a:r>
            <a:r>
              <a:rPr lang="cs-CZ" sz="1200" dirty="0" smtClean="0"/>
              <a:t>Počet </a:t>
            </a:r>
            <a:r>
              <a:rPr lang="cs-CZ" sz="1200" dirty="0"/>
              <a:t>příloh č. 3 = počet sociálních služeb uvedených v Pověření výkonem SOHZ. </a:t>
            </a:r>
          </a:p>
          <a:p>
            <a:r>
              <a:rPr lang="cs-CZ" sz="1200" dirty="0" smtClean="0"/>
              <a:t>Nezaokrouhlovat </a:t>
            </a:r>
            <a:r>
              <a:rPr lang="cs-CZ" sz="1200" dirty="0"/>
              <a:t>částky nákladů a výnosů </a:t>
            </a:r>
            <a:r>
              <a:rPr lang="cs-CZ" sz="1200" dirty="0" smtClean="0"/>
              <a:t>na celá čísla (uvést </a:t>
            </a:r>
            <a:r>
              <a:rPr lang="cs-CZ" sz="1200" dirty="0"/>
              <a:t>hodnotu v Kč na 2 desetinná místa).</a:t>
            </a:r>
          </a:p>
          <a:p>
            <a:pPr marL="0" indent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None/>
            </a:pPr>
            <a:endParaRPr lang="cs-CZ" dirty="0"/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687" y="1341438"/>
            <a:ext cx="3875437" cy="511175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9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080000"/>
          </a:xfrm>
        </p:spPr>
        <p:txBody>
          <a:bodyPr/>
          <a:lstStyle/>
          <a:p>
            <a:r>
              <a:rPr lang="cs-CZ" sz="2400" cap="none" dirty="0"/>
              <a:t>Příloha č</a:t>
            </a:r>
            <a:r>
              <a:rPr lang="cs-CZ" sz="2400" dirty="0"/>
              <a:t>. 3 – </a:t>
            </a:r>
            <a:r>
              <a:rPr lang="pl-PL" sz="2400" cap="none" dirty="0"/>
              <a:t>Výnosy a náklady sociální služby za rok 2020</a:t>
            </a:r>
            <a:endParaRPr lang="cs-CZ" sz="24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896544"/>
          </a:xfrm>
        </p:spPr>
        <p:txBody>
          <a:bodyPr/>
          <a:lstStyle/>
          <a:p>
            <a:r>
              <a:rPr lang="cs-CZ" sz="1600" dirty="0"/>
              <a:t>!!! POZOR !!! – údaje v Příloze č. 3 musí být shodné s údaji v Příloze č. </a:t>
            </a:r>
            <a:r>
              <a:rPr lang="cs-CZ" sz="1600" dirty="0" smtClean="0"/>
              <a:t>4a </a:t>
            </a:r>
            <a:r>
              <a:rPr lang="cs-CZ" sz="1600" dirty="0"/>
              <a:t>(sestava z účetního programu zahrnující náklady a výnosy soc. služby – „Výsledovka“).</a:t>
            </a:r>
          </a:p>
          <a:p>
            <a:r>
              <a:rPr lang="cs-CZ" sz="1600" dirty="0"/>
              <a:t>Vždy okomentovat výnosy v řádcích „Jiné veřejné zdroje“ a „Jiné soukromé zdroje“ (v případě potřeby i výnosy v dalších řádcích).</a:t>
            </a:r>
          </a:p>
          <a:p>
            <a:r>
              <a:rPr lang="cs-CZ" sz="1600" dirty="0" smtClean="0"/>
              <a:t>Dotace </a:t>
            </a:r>
            <a:r>
              <a:rPr lang="cs-CZ" sz="1600" dirty="0"/>
              <a:t>dle § 101a se uvádí ve výši skutečně použité dotace po odečtení případných vratek NEVYČERPANÉ dotace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Dotace z Individuálního projektu </a:t>
            </a:r>
            <a:r>
              <a:rPr lang="cs-CZ" sz="1600" dirty="0"/>
              <a:t>se uvádí ve výši skutečně použité dotace po odečtení případných vratek NEVYČERPANÉ </a:t>
            </a:r>
            <a:r>
              <a:rPr lang="cs-CZ" sz="1600" dirty="0" smtClean="0"/>
              <a:t>dotace. </a:t>
            </a:r>
            <a:endParaRPr lang="cs-CZ" sz="16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!!! Nezohledňuje </a:t>
            </a:r>
            <a:r>
              <a:rPr lang="cs-CZ" sz="1400" dirty="0"/>
              <a:t>se vratka dotace uhrazená na základě Výzvy k vrácení dotace při pochybeních zjištěných při kontrole </a:t>
            </a:r>
            <a:r>
              <a:rPr lang="cs-CZ" sz="1400" dirty="0" smtClean="0"/>
              <a:t>!!!</a:t>
            </a:r>
            <a:endParaRPr lang="cs-CZ" sz="14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689404" y="314096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532440" y="314096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83568" y="4797152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427984" y="4797152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18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080000"/>
          </a:xfrm>
        </p:spPr>
        <p:txBody>
          <a:bodyPr/>
          <a:lstStyle/>
          <a:p>
            <a:r>
              <a:rPr lang="cs-CZ" sz="2400" cap="none" dirty="0"/>
              <a:t>Příloha č</a:t>
            </a:r>
            <a:r>
              <a:rPr lang="cs-CZ" sz="2400" dirty="0"/>
              <a:t>. 3 – </a:t>
            </a:r>
            <a:r>
              <a:rPr lang="pl-PL" sz="2400" cap="none" dirty="0"/>
              <a:t>Výnosy a náklady sociální služby za rok 2020</a:t>
            </a:r>
            <a:endParaRPr lang="cs-CZ" sz="24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1268760"/>
            <a:ext cx="7992888" cy="4896544"/>
          </a:xfrm>
        </p:spPr>
        <p:txBody>
          <a:bodyPr/>
          <a:lstStyle/>
          <a:p>
            <a:pPr lvl="0"/>
            <a:r>
              <a:rPr lang="cs-CZ" sz="1800" u="sng" dirty="0"/>
              <a:t>Celková vratka nadměrné vyrovnávací platby</a:t>
            </a:r>
            <a:r>
              <a:rPr lang="cs-CZ" sz="1800" dirty="0"/>
              <a:t> (vypočte se automaticky). Jedná se o součet vratek nadměrné vyrovnávací platby, ke které dochází ve dvou níže uvedených případech:</a:t>
            </a:r>
          </a:p>
          <a:p>
            <a:pPr lvl="1"/>
            <a:r>
              <a:rPr lang="cs-CZ" sz="1800" dirty="0"/>
              <a:t>kdy výnosy z veřejných zdrojů jsou vyšší než vyrovnávací platba stanovená v Pověření výkonem SOHZ </a:t>
            </a:r>
          </a:p>
          <a:p>
            <a:pPr lvl="1"/>
            <a:r>
              <a:rPr lang="cs-CZ" sz="1800" dirty="0"/>
              <a:t>kdy výnosy jsou vyšší než </a:t>
            </a:r>
            <a:r>
              <a:rPr lang="cs-CZ" sz="1800" dirty="0" smtClean="0"/>
              <a:t>náklady</a:t>
            </a:r>
          </a:p>
          <a:p>
            <a:pPr marL="414000" lvl="1" indent="0">
              <a:buNone/>
            </a:pPr>
            <a:endParaRPr lang="cs-CZ" sz="1800" dirty="0"/>
          </a:p>
          <a:p>
            <a:pPr lvl="0"/>
            <a:r>
              <a:rPr lang="cs-CZ" sz="1800" dirty="0" smtClean="0"/>
              <a:t>Vratku </a:t>
            </a:r>
            <a:r>
              <a:rPr lang="cs-CZ" sz="1800" dirty="0"/>
              <a:t>provést na účet uvedený ve formuláři a </a:t>
            </a:r>
            <a:r>
              <a:rPr lang="cs-CZ" sz="1800" dirty="0" smtClean="0"/>
              <a:t>z </a:t>
            </a:r>
            <a:r>
              <a:rPr lang="cs-CZ" sz="1800" dirty="0"/>
              <a:t>účtu příjemce dotace uvedeného ve Smlouvě o poskytnutí </a:t>
            </a:r>
            <a:r>
              <a:rPr lang="cs-CZ" sz="1800" dirty="0" smtClean="0"/>
              <a:t>účelové dotace.</a:t>
            </a:r>
          </a:p>
          <a:p>
            <a:pPr lvl="0"/>
            <a:r>
              <a:rPr lang="cs-CZ" sz="1800" dirty="0" smtClean="0"/>
              <a:t>Dokument </a:t>
            </a:r>
            <a:r>
              <a:rPr lang="cs-CZ" sz="1800" dirty="0"/>
              <a:t>podepsat, orazítkovat a vyplnit datum.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4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4a – Sestava z účetního programu (analytická</a:t>
            </a:r>
            <a:r>
              <a:rPr lang="cs-CZ" sz="2400" cap="none" dirty="0" smtClean="0">
                <a:sym typeface="Wingdings" panose="05000000000000000000" pitchFamily="2" charset="2"/>
              </a:rPr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400" dirty="0"/>
              <a:t>Sestava z účetního programu zahrnující náklady a výnosy sociální služby </a:t>
            </a:r>
            <a:r>
              <a:rPr lang="cs-CZ" sz="1400" dirty="0" smtClean="0"/>
              <a:t>(tzv. „Výsledovka</a:t>
            </a:r>
            <a:r>
              <a:rPr lang="cs-CZ" sz="1400" dirty="0"/>
              <a:t>“).</a:t>
            </a:r>
          </a:p>
          <a:p>
            <a:r>
              <a:rPr lang="cs-CZ" sz="1400" dirty="0" smtClean="0"/>
              <a:t>Přílohu označit/identifikovat, k jaké službě patří.</a:t>
            </a:r>
          </a:p>
          <a:p>
            <a:r>
              <a:rPr lang="cs-CZ" sz="1400" dirty="0" smtClean="0"/>
              <a:t>Počet příloh č. 4a = počet sociálních služeb uvedených v Pověření výkonem SOHZ</a:t>
            </a:r>
          </a:p>
          <a:p>
            <a:r>
              <a:rPr lang="cs-CZ" sz="1400" dirty="0"/>
              <a:t>Veškeré náklady a výnosy soc. služby pouze za základní činnosti soc. služby (bez fakultativních činností, zdravotní péče, atd.), které věcně a časově souvisejí s obdobím 1. 1. </a:t>
            </a:r>
            <a:r>
              <a:rPr lang="cs-CZ" sz="1400" dirty="0" smtClean="0"/>
              <a:t>2020 </a:t>
            </a:r>
            <a:r>
              <a:rPr lang="cs-CZ" sz="1400" dirty="0"/>
              <a:t>- 31. 12. </a:t>
            </a:r>
            <a:r>
              <a:rPr lang="cs-CZ" sz="1400" dirty="0" smtClean="0"/>
              <a:t>2020</a:t>
            </a:r>
          </a:p>
          <a:p>
            <a:r>
              <a:rPr lang="cs-CZ" sz="1400" dirty="0"/>
              <a:t>Příloha se vztahuje k celkovým nákladům a výnosům soc. služby </a:t>
            </a:r>
            <a:r>
              <a:rPr lang="cs-CZ" sz="1400" dirty="0" smtClean="0"/>
              <a:t>v </a:t>
            </a:r>
            <a:r>
              <a:rPr lang="cs-CZ" sz="1400" dirty="0"/>
              <a:t>rozsahu Pověření výkonem SOHZ, tzn. nejen k </a:t>
            </a:r>
            <a:r>
              <a:rPr lang="cs-CZ" sz="1400" dirty="0" smtClean="0"/>
              <a:t>poskytnuté dotaci </a:t>
            </a:r>
            <a:r>
              <a:rPr lang="cs-CZ" sz="1400" dirty="0"/>
              <a:t>v rámci </a:t>
            </a:r>
            <a:r>
              <a:rPr lang="cs-CZ" sz="1400" dirty="0" smtClean="0"/>
              <a:t>dotačního programu „</a:t>
            </a:r>
            <a:r>
              <a:rPr lang="cs-CZ" sz="1400" dirty="0"/>
              <a:t>Podpora sociálních služeb </a:t>
            </a:r>
            <a:r>
              <a:rPr lang="cs-CZ" sz="1400" dirty="0" smtClean="0"/>
              <a:t>v rámci </a:t>
            </a:r>
            <a:r>
              <a:rPr lang="cs-CZ" sz="1400" dirty="0"/>
              <a:t>individuálního projektu Podpora sociálních služeb v Plzeňském kraji 2016 – 2019, třetí kolo“</a:t>
            </a:r>
            <a:r>
              <a:rPr lang="cs-CZ" sz="1400" dirty="0" smtClean="0"/>
              <a:t> a dotačního titulu </a:t>
            </a:r>
            <a:r>
              <a:rPr lang="cs-CZ" sz="1400" dirty="0"/>
              <a:t>dle § 101a zákona č. 108/2006 Sb., ale i dalším nákladům/výnosům (</a:t>
            </a:r>
            <a:r>
              <a:rPr lang="cs-CZ" sz="1400" dirty="0" smtClean="0"/>
              <a:t>výnosy </a:t>
            </a:r>
            <a:r>
              <a:rPr lang="cs-CZ" sz="1400" dirty="0"/>
              <a:t>od jiných subjektů, </a:t>
            </a:r>
            <a:r>
              <a:rPr lang="cs-CZ" sz="1400" dirty="0" smtClean="0"/>
              <a:t>příspěvky </a:t>
            </a:r>
            <a:r>
              <a:rPr lang="cs-CZ" sz="1400" dirty="0"/>
              <a:t>zřizovatele atd.).</a:t>
            </a:r>
          </a:p>
          <a:p>
            <a:endParaRPr lang="cs-CZ" sz="1400" dirty="0"/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8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4a – Sestava z účetního programu (analytická</a:t>
            </a:r>
            <a:r>
              <a:rPr lang="cs-CZ" sz="2400" cap="none" dirty="0" smtClean="0">
                <a:sym typeface="Wingdings" panose="05000000000000000000" pitchFamily="2" charset="2"/>
              </a:rPr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400" dirty="0"/>
              <a:t>Příloha bude zpracována v okamžiku po zaúčtování případné vratky NEVYČERPANÉ dotace (vypočtené v příloze č. 1), avšak před zaúčtováním případné vratky vyrovnávací platby vypočtené v příloze č. 3.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!!! POZOR !!! Údaje (náklady a výnosy) v Příloze č. </a:t>
            </a:r>
            <a:r>
              <a:rPr lang="cs-CZ" sz="1400" dirty="0" smtClean="0">
                <a:solidFill>
                  <a:srgbClr val="FF0000"/>
                </a:solidFill>
              </a:rPr>
              <a:t>4a </a:t>
            </a:r>
            <a:r>
              <a:rPr lang="cs-CZ" sz="1400" dirty="0">
                <a:solidFill>
                  <a:srgbClr val="FF0000"/>
                </a:solidFill>
              </a:rPr>
              <a:t>musí být shodné s údaji v Příloze č. 3</a:t>
            </a:r>
            <a:r>
              <a:rPr lang="cs-CZ" sz="1400" dirty="0" smtClean="0">
                <a:solidFill>
                  <a:srgbClr val="FF0000"/>
                </a:solidFill>
              </a:rPr>
              <a:t>.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/>
              <a:t>Dokument podepsat, orazítkovat a vyplnit datum</a:t>
            </a:r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3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</a:t>
            </a:r>
            <a:r>
              <a:rPr lang="cs-CZ" sz="2400" cap="none" dirty="0" smtClean="0">
                <a:sym typeface="Wingdings" panose="05000000000000000000" pitchFamily="2" charset="2"/>
              </a:rPr>
              <a:t>4b </a:t>
            </a:r>
            <a:r>
              <a:rPr lang="cs-CZ" sz="2400" cap="none" dirty="0">
                <a:sym typeface="Wingdings" panose="05000000000000000000" pitchFamily="2" charset="2"/>
              </a:rPr>
              <a:t>– Sestava z účetního programu </a:t>
            </a:r>
            <a:r>
              <a:rPr lang="cs-CZ" sz="2400" cap="none" dirty="0" smtClean="0">
                <a:sym typeface="Wingdings" panose="05000000000000000000" pitchFamily="2" charset="2"/>
              </a:rPr>
              <a:t>(dokladová)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424000" cy="5175232"/>
          </a:xfrm>
        </p:spPr>
        <p:txBody>
          <a:bodyPr/>
          <a:lstStyle/>
          <a:p>
            <a:r>
              <a:rPr lang="cs-CZ" sz="1400" dirty="0" smtClean="0"/>
              <a:t>Dokladová „výsledovka“ </a:t>
            </a:r>
            <a:r>
              <a:rPr lang="cs-CZ" sz="1400" dirty="0"/>
              <a:t>za dotaci z dotačního programu "Podpora sociálních služeb v rámci individuálního projektu Podpora sociálních služeb v Plzeňském kraji 2016 - 2019, třetí kolo</a:t>
            </a:r>
            <a:r>
              <a:rPr lang="cs-CZ" sz="1400" dirty="0" smtClean="0"/>
              <a:t>“ zahrnující </a:t>
            </a:r>
            <a:r>
              <a:rPr lang="cs-CZ" sz="1400" dirty="0" smtClean="0"/>
              <a:t>náklady sociální služby, </a:t>
            </a:r>
            <a:r>
              <a:rPr lang="cs-CZ" sz="1400" dirty="0"/>
              <a:t>které věcně a časově souvisejí s </a:t>
            </a:r>
            <a:r>
              <a:rPr lang="cs-CZ" sz="1400" dirty="0" smtClean="0"/>
              <a:t>obdobím </a:t>
            </a:r>
            <a:r>
              <a:rPr lang="cs-CZ" sz="1400" dirty="0"/>
              <a:t>1. 1. 2020 - 31. 12. </a:t>
            </a:r>
            <a:r>
              <a:rPr lang="cs-CZ" sz="1400" dirty="0" smtClean="0"/>
              <a:t>2020.</a:t>
            </a:r>
          </a:p>
          <a:p>
            <a:endParaRPr lang="cs-CZ" sz="1400" dirty="0" smtClean="0"/>
          </a:p>
          <a:p>
            <a:pPr marL="0" indent="0" algn="ctr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!!!POZOR!!!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Údaje </a:t>
            </a:r>
            <a:r>
              <a:rPr lang="cs-CZ" sz="1400" dirty="0">
                <a:solidFill>
                  <a:srgbClr val="FF0000"/>
                </a:solidFill>
              </a:rPr>
              <a:t>(náklady) v Příloze č. 4b musí být shodné s údaji v Příloze č. 2.</a:t>
            </a:r>
          </a:p>
          <a:p>
            <a:pPr marL="0" indent="0" algn="ctr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Údaje </a:t>
            </a:r>
            <a:r>
              <a:rPr lang="cs-CZ" sz="1400" dirty="0">
                <a:solidFill>
                  <a:srgbClr val="FF0000"/>
                </a:solidFill>
              </a:rPr>
              <a:t>(náklady) v Příloze č. 4b musí být shodné s </a:t>
            </a:r>
            <a:r>
              <a:rPr lang="cs-CZ" sz="1400" dirty="0" smtClean="0">
                <a:solidFill>
                  <a:srgbClr val="FF0000"/>
                </a:solidFill>
              </a:rPr>
              <a:t>formulářem Vyúčtování výdajů za rok 2020.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 smtClean="0"/>
              <a:t>Přílohu </a:t>
            </a:r>
            <a:r>
              <a:rPr lang="cs-CZ" sz="1400" dirty="0"/>
              <a:t>označit/identifikovat, k jaké službě patří.</a:t>
            </a:r>
          </a:p>
          <a:p>
            <a:r>
              <a:rPr lang="cs-CZ" sz="1400" dirty="0"/>
              <a:t>Počet příloh č. </a:t>
            </a:r>
            <a:r>
              <a:rPr lang="cs-CZ" sz="1400" dirty="0" smtClean="0"/>
              <a:t>4b </a:t>
            </a:r>
            <a:r>
              <a:rPr lang="cs-CZ" sz="1400" dirty="0"/>
              <a:t>= počet sociálních služeb </a:t>
            </a:r>
            <a:r>
              <a:rPr lang="cs-CZ" sz="1400" dirty="0" smtClean="0"/>
              <a:t>dotovaných z individuálního projektu</a:t>
            </a:r>
            <a:endParaRPr lang="cs-CZ" sz="1400" dirty="0"/>
          </a:p>
          <a:p>
            <a:r>
              <a:rPr lang="cs-CZ" sz="1400" dirty="0" smtClean="0"/>
              <a:t>Dokument </a:t>
            </a:r>
            <a:r>
              <a:rPr lang="cs-CZ" sz="1400" dirty="0"/>
              <a:t>podepsat, orazítkovat a vyplnit datum</a:t>
            </a:r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4239684" y="2780928"/>
            <a:ext cx="484632" cy="4320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4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325388" cy="5256584"/>
          </a:xfrm>
        </p:spPr>
        <p:txBody>
          <a:bodyPr/>
          <a:lstStyle/>
          <a:p>
            <a:r>
              <a:rPr lang="cs-CZ" sz="1600" dirty="0" smtClean="0"/>
              <a:t>Vyúčtování dotace </a:t>
            </a:r>
            <a:r>
              <a:rPr lang="cs-CZ" sz="1600" b="0" dirty="0" smtClean="0"/>
              <a:t>– </a:t>
            </a:r>
            <a:r>
              <a:rPr lang="cs-CZ" sz="1600" b="0" cap="none" dirty="0" smtClean="0">
                <a:latin typeface="+mn-lt"/>
              </a:rPr>
              <a:t>formuláře</a:t>
            </a:r>
            <a:br>
              <a:rPr lang="cs-CZ" sz="1600" b="0" cap="none" dirty="0" smtClean="0">
                <a:latin typeface="+mn-lt"/>
              </a:rPr>
            </a:br>
            <a:r>
              <a:rPr lang="cs-CZ" sz="1600" b="0" cap="none" dirty="0" smtClean="0">
                <a:latin typeface="+mn-lt"/>
              </a:rPr>
              <a:t/>
            </a:r>
            <a:br>
              <a:rPr lang="cs-CZ" sz="1600" b="0" cap="none" dirty="0" smtClean="0">
                <a:latin typeface="+mn-lt"/>
              </a:rPr>
            </a:br>
            <a:r>
              <a:rPr lang="cs-CZ" sz="1600" b="0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 smtClean="0">
                <a:sym typeface="Wingdings" panose="05000000000000000000" pitchFamily="2" charset="2"/>
              </a:rPr>
              <a:t>Úvodní list vyúčtování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>
                <a:sym typeface="Wingdings" panose="05000000000000000000" pitchFamily="2" charset="2"/>
              </a:rPr>
              <a:t>Příloha č. 1 – Finanční vypořádání </a:t>
            </a:r>
            <a:r>
              <a:rPr lang="cs-CZ" sz="1600" b="0" cap="none" dirty="0" smtClean="0">
                <a:sym typeface="Wingdings" panose="05000000000000000000" pitchFamily="2" charset="2"/>
              </a:rPr>
              <a:t>dotace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>
                <a:sym typeface="Wingdings" panose="05000000000000000000" pitchFamily="2" charset="2"/>
              </a:rPr>
              <a:t>Příloha č. 2 – Položkové čerpání </a:t>
            </a:r>
            <a:r>
              <a:rPr lang="cs-CZ" sz="1600" b="0" cap="none" dirty="0" smtClean="0">
                <a:sym typeface="Wingdings" panose="05000000000000000000" pitchFamily="2" charset="2"/>
              </a:rPr>
              <a:t>dotace (2 verze dle délky zapojení služby do projektu)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Příloha č</a:t>
            </a:r>
            <a:r>
              <a:rPr lang="cs-CZ" sz="1600" b="0" cap="none" dirty="0">
                <a:sym typeface="Wingdings" panose="05000000000000000000" pitchFamily="2" charset="2"/>
              </a:rPr>
              <a:t>. 3 – </a:t>
            </a:r>
            <a:r>
              <a:rPr lang="cs-CZ" sz="1600" b="0" cap="none" dirty="0" smtClean="0">
                <a:sym typeface="Wingdings" panose="05000000000000000000" pitchFamily="2" charset="2"/>
              </a:rPr>
              <a:t>Výnosy </a:t>
            </a:r>
            <a:r>
              <a:rPr lang="cs-CZ" sz="1600" b="0" cap="none" dirty="0">
                <a:sym typeface="Wingdings" panose="05000000000000000000" pitchFamily="2" charset="2"/>
              </a:rPr>
              <a:t>a náklady sociální </a:t>
            </a:r>
            <a:r>
              <a:rPr lang="cs-CZ" sz="1600" b="0" cap="none" dirty="0" smtClean="0">
                <a:sym typeface="Wingdings" panose="05000000000000000000" pitchFamily="2" charset="2"/>
              </a:rPr>
              <a:t>služby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Příloha č. 4a </a:t>
            </a:r>
            <a:r>
              <a:rPr lang="cs-CZ" sz="1600" b="0" cap="none" dirty="0">
                <a:sym typeface="Wingdings" panose="05000000000000000000" pitchFamily="2" charset="2"/>
              </a:rPr>
              <a:t>– Sestava z účetního </a:t>
            </a:r>
            <a:r>
              <a:rPr lang="cs-CZ" sz="1600" b="0" cap="none" dirty="0" smtClean="0">
                <a:sym typeface="Wingdings" panose="05000000000000000000" pitchFamily="2" charset="2"/>
              </a:rPr>
              <a:t>programu </a:t>
            </a:r>
            <a:r>
              <a:rPr lang="cs-CZ" sz="1600" b="0" cap="none" dirty="0" smtClean="0">
                <a:sym typeface="Wingdings" panose="05000000000000000000" pitchFamily="2" charset="2"/>
              </a:rPr>
              <a:t>za sociální službu (analytická</a:t>
            </a:r>
            <a:r>
              <a:rPr lang="cs-CZ" sz="1600" b="0" cap="none" dirty="0" smtClean="0">
                <a:sym typeface="Wingdings" panose="05000000000000000000" pitchFamily="2" charset="2"/>
              </a:rPr>
              <a:t>)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Příloha č. 4b </a:t>
            </a:r>
            <a:r>
              <a:rPr lang="cs-CZ" sz="1600" b="0" cap="none" dirty="0">
                <a:sym typeface="Wingdings" panose="05000000000000000000" pitchFamily="2" charset="2"/>
              </a:rPr>
              <a:t>– Sestava z účetního </a:t>
            </a:r>
            <a:r>
              <a:rPr lang="cs-CZ" sz="1600" b="0" cap="none" dirty="0" smtClean="0">
                <a:sym typeface="Wingdings" panose="05000000000000000000" pitchFamily="2" charset="2"/>
              </a:rPr>
              <a:t>programu </a:t>
            </a:r>
            <a:r>
              <a:rPr lang="cs-CZ" sz="1600" b="0" cap="none" dirty="0" smtClean="0">
                <a:sym typeface="Wingdings" panose="05000000000000000000" pitchFamily="2" charset="2"/>
              </a:rPr>
              <a:t>za dotaci (dokladová</a:t>
            </a:r>
            <a:r>
              <a:rPr lang="cs-CZ" sz="1600" b="0" cap="none" dirty="0" smtClean="0">
                <a:sym typeface="Wingdings" panose="05000000000000000000" pitchFamily="2" charset="2"/>
              </a:rPr>
              <a:t>)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>
                <a:sym typeface="Wingdings" panose="05000000000000000000" pitchFamily="2" charset="2"/>
              </a:rPr>
              <a:t/>
            </a:r>
            <a:br>
              <a:rPr lang="cs-CZ" sz="1600" b="0" cap="none" dirty="0">
                <a:sym typeface="Wingdings" panose="05000000000000000000" pitchFamily="2" charset="2"/>
              </a:rPr>
            </a:br>
            <a:r>
              <a:rPr lang="cs-CZ" sz="1600" b="0" cap="none" dirty="0">
                <a:sym typeface="Wingdings" panose="05000000000000000000" pitchFamily="2" charset="2"/>
              </a:rPr>
              <a:t> </a:t>
            </a:r>
            <a:r>
              <a:rPr lang="cs-CZ" sz="1600" b="0" cap="none" dirty="0" smtClean="0">
                <a:sym typeface="Wingdings" panose="05000000000000000000" pitchFamily="2" charset="2"/>
              </a:rPr>
              <a:t>Příloha č. </a:t>
            </a:r>
            <a:r>
              <a:rPr lang="cs-CZ" sz="1600" b="0" cap="none" dirty="0">
                <a:sym typeface="Wingdings" panose="05000000000000000000" pitchFamily="2" charset="2"/>
              </a:rPr>
              <a:t>4c – </a:t>
            </a:r>
            <a:r>
              <a:rPr lang="cs-CZ" sz="1600" b="0" cap="none" dirty="0" smtClean="0">
                <a:sym typeface="Wingdings" panose="05000000000000000000" pitchFamily="2" charset="2"/>
              </a:rPr>
              <a:t>Náklady </a:t>
            </a:r>
            <a:r>
              <a:rPr lang="cs-CZ" sz="1600" b="0" cap="none" dirty="0">
                <a:sym typeface="Wingdings" panose="05000000000000000000" pitchFamily="2" charset="2"/>
              </a:rPr>
              <a:t>a výnosy vztahující se </a:t>
            </a:r>
            <a:r>
              <a:rPr lang="cs-CZ" sz="1600" b="0" cap="none" dirty="0" smtClean="0">
                <a:sym typeface="Wingdings" panose="05000000000000000000" pitchFamily="2" charset="2"/>
              </a:rPr>
              <a:t>k dotaci </a:t>
            </a:r>
            <a:r>
              <a:rPr lang="cs-CZ" sz="1600" b="0" cap="none" dirty="0">
                <a:sym typeface="Wingdings" panose="05000000000000000000" pitchFamily="2" charset="2"/>
              </a:rPr>
              <a:t>MPSV z „programu podpory E</a:t>
            </a:r>
            <a:r>
              <a:rPr lang="cs-CZ" sz="1600" b="0" cap="none" dirty="0" smtClean="0">
                <a:sym typeface="Wingdings" panose="05000000000000000000" pitchFamily="2" charset="2"/>
              </a:rPr>
              <a:t>“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> </a:t>
            </a:r>
            <a:r>
              <a:rPr lang="cs-CZ" sz="1600" b="0" cap="none" dirty="0">
                <a:sym typeface="Wingdings" panose="05000000000000000000" pitchFamily="2" charset="2"/>
              </a:rPr>
              <a:t>Příloha č. </a:t>
            </a:r>
            <a:r>
              <a:rPr lang="cs-CZ" sz="1600" b="0" cap="none" dirty="0" smtClean="0">
                <a:sym typeface="Wingdings" panose="05000000000000000000" pitchFamily="2" charset="2"/>
              </a:rPr>
              <a:t>5 </a:t>
            </a:r>
            <a:r>
              <a:rPr lang="cs-CZ" sz="1600" b="0" cap="none" dirty="0">
                <a:sym typeface="Wingdings" panose="05000000000000000000" pitchFamily="2" charset="2"/>
              </a:rPr>
              <a:t>– </a:t>
            </a:r>
            <a:r>
              <a:rPr lang="cs-CZ" sz="1600" b="0" cap="none" dirty="0" smtClean="0">
                <a:sym typeface="Wingdings" panose="05000000000000000000" pitchFamily="2" charset="2"/>
              </a:rPr>
              <a:t>Monitorovací ukazatele služby</a:t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ym typeface="Wingdings" panose="05000000000000000000" pitchFamily="2" charset="2"/>
              </a:rPr>
            </a:br>
            <a: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  <a:t>!!! POZOR</a:t>
            </a:r>
            <a: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  <a:t>!!! </a:t>
            </a:r>
            <a: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  <a:t>Sociální </a:t>
            </a:r>
            <a: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  <a:t>služby, které čerpají finanční prostředky z </a:t>
            </a:r>
            <a: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  <a:t>OPZ nemohly žádat o dotaci MPSV z „programu podpory D“  absence </a:t>
            </a:r>
            <a: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  <a:t>přílohy Náklady a výnosy vztahující se k dotaci MPSV z „programu podpory </a:t>
            </a:r>
            <a: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  <a:t>D“</a:t>
            </a:r>
            <a: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cs-CZ" sz="1600" b="0" cap="none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cs-CZ" sz="1600" b="0" cap="none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cs-CZ" sz="1600" cap="none" dirty="0" smtClean="0"/>
              <a:t/>
            </a:r>
            <a:br>
              <a:rPr lang="cs-CZ" sz="1600" cap="none" dirty="0" smtClean="0"/>
            </a:b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0225" y="162880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064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0648"/>
            <a:ext cx="8424000" cy="648072"/>
          </a:xfrm>
        </p:spPr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Příloha </a:t>
            </a:r>
            <a:r>
              <a:rPr lang="cs-CZ" sz="2400" cap="none" dirty="0">
                <a:sym typeface="Wingdings" panose="05000000000000000000" pitchFamily="2" charset="2"/>
              </a:rPr>
              <a:t>č. </a:t>
            </a:r>
            <a:r>
              <a:rPr lang="cs-CZ" sz="2400" cap="none" dirty="0" smtClean="0">
                <a:sym typeface="Wingdings" panose="05000000000000000000" pitchFamily="2" charset="2"/>
              </a:rPr>
              <a:t>4c - Náklady </a:t>
            </a:r>
            <a:r>
              <a:rPr lang="cs-CZ" sz="2400" cap="none" dirty="0">
                <a:sym typeface="Wingdings" panose="05000000000000000000" pitchFamily="2" charset="2"/>
              </a:rPr>
              <a:t>a výnosy vztahující se k dotaci MPSV z „programu podpory E“</a:t>
            </a:r>
            <a:br>
              <a:rPr lang="cs-CZ" sz="2400" cap="none" dirty="0">
                <a:sym typeface="Wingdings" panose="05000000000000000000" pitchFamily="2" charset="2"/>
              </a:rPr>
            </a:br>
            <a:r>
              <a:rPr lang="cs-CZ" sz="1600" cap="none" dirty="0">
                <a:sym typeface="Wingdings" panose="05000000000000000000" pitchFamily="2" charset="2"/>
              </a:rPr>
              <a:t> 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100" dirty="0"/>
              <a:t>v případě obdržení dotace od MPSV v rámci dotačního řízení MPSV pro rok 2020 na financování trvání zvýšených provozních výdajů a sanaci výpadku příjmů, v souvislosti s přijímáním karanténních opatření, mimořádných opatření a krizových opatření v sociálních službách v souvislosti s epidemií COVID-19 (Program podpory E) je nutné z důvodu stanovení objektivní výše nákladů na zajištění základních činností sociálních </a:t>
            </a:r>
            <a:r>
              <a:rPr lang="cs-CZ" sz="1100" dirty="0" smtClean="0"/>
              <a:t>služeb doložit náklady a výnosy služby vztahující se k dotaci MPSV z „programu podpory E“.</a:t>
            </a:r>
            <a:endParaRPr lang="cs-CZ" sz="1100" dirty="0"/>
          </a:p>
          <a:p>
            <a:r>
              <a:rPr lang="cs-CZ" sz="1100" dirty="0" smtClean="0"/>
              <a:t>Přílohu </a:t>
            </a:r>
            <a:r>
              <a:rPr lang="cs-CZ" sz="1100" dirty="0"/>
              <a:t>označit/identifikovat, k jaké službě patří.</a:t>
            </a:r>
          </a:p>
          <a:p>
            <a:endParaRPr lang="cs-CZ" sz="1100" dirty="0"/>
          </a:p>
          <a:p>
            <a:endParaRPr lang="cs-CZ" sz="1100" dirty="0"/>
          </a:p>
          <a:p>
            <a:endParaRPr lang="cs-CZ" sz="1100" dirty="0" smtClean="0"/>
          </a:p>
          <a:p>
            <a:pPr marL="0" indent="0">
              <a:buNone/>
            </a:pPr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pPr marL="0" indent="0">
              <a:buNone/>
            </a:pPr>
            <a:endParaRPr lang="cs-CZ" sz="1100" dirty="0" smtClean="0"/>
          </a:p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1100" smtClean="0"/>
              <a:pPr/>
              <a:t>20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225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00496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5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 </a:t>
            </a:r>
            <a:r>
              <a:rPr lang="cs-CZ" sz="1800" cap="none" dirty="0" smtClean="0">
                <a:sym typeface="Wingdings" panose="05000000000000000000" pitchFamily="2" charset="2"/>
              </a:rPr>
              <a:t>(Sociální rehabilitace)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55" y="1412776"/>
            <a:ext cx="7823884" cy="4824413"/>
          </a:xfrm>
        </p:spPr>
      </p:pic>
    </p:spTree>
    <p:extLst>
      <p:ext uri="{BB962C8B-B14F-4D97-AF65-F5344CB8AC3E}">
        <p14:creationId xmlns:p14="http://schemas.microsoft.com/office/powerpoint/2010/main" val="200256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8810" cy="65683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5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 (</a:t>
            </a:r>
            <a:r>
              <a:rPr lang="cs-CZ" sz="1800" cap="none" dirty="0" smtClean="0">
                <a:sym typeface="Wingdings" panose="05000000000000000000" pitchFamily="2" charset="2"/>
              </a:rPr>
              <a:t>Domy na půl cesty)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412776"/>
            <a:ext cx="7834120" cy="5044067"/>
          </a:xfrm>
        </p:spPr>
      </p:pic>
    </p:spTree>
    <p:extLst>
      <p:ext uri="{BB962C8B-B14F-4D97-AF65-F5344CB8AC3E}">
        <p14:creationId xmlns:p14="http://schemas.microsoft.com/office/powerpoint/2010/main" val="23119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4794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5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319248"/>
          </a:xfrm>
        </p:spPr>
        <p:txBody>
          <a:bodyPr/>
          <a:lstStyle/>
          <a:p>
            <a:r>
              <a:rPr lang="cs-CZ" sz="1400" dirty="0"/>
              <a:t>Příloha se vztahuje k monitorovacím ukazatelům za CELOU SOCIÁLNÍ SLUŽBU (pokud není v názvu ukazatele uvedeno jinak).</a:t>
            </a:r>
          </a:p>
          <a:p>
            <a:r>
              <a:rPr lang="cs-CZ" sz="1400" dirty="0" smtClean="0"/>
              <a:t>Počet </a:t>
            </a:r>
            <a:r>
              <a:rPr lang="cs-CZ" sz="1400" dirty="0"/>
              <a:t>vyplněných příloh č. 5 = počet sociálních služeb uvedených v Pověření výkonem SOHZ.</a:t>
            </a:r>
          </a:p>
          <a:p>
            <a:r>
              <a:rPr lang="cs-CZ" sz="1400" dirty="0" smtClean="0"/>
              <a:t>Podle </a:t>
            </a:r>
            <a:r>
              <a:rPr lang="cs-CZ" sz="1400" dirty="0"/>
              <a:t>druhu služby vybrat relevantní list MS Excel formuláře (list </a:t>
            </a:r>
            <a:r>
              <a:rPr lang="cs-CZ" sz="1400" dirty="0" smtClean="0"/>
              <a:t>č</a:t>
            </a:r>
            <a:r>
              <a:rPr lang="cs-CZ" sz="1400" dirty="0"/>
              <a:t>. </a:t>
            </a:r>
            <a:r>
              <a:rPr lang="cs-CZ" sz="1400" dirty="0" smtClean="0"/>
              <a:t>1 - 2).</a:t>
            </a:r>
            <a:endParaRPr lang="cs-CZ" sz="1400" dirty="0"/>
          </a:p>
          <a:p>
            <a:r>
              <a:rPr lang="cs-CZ" sz="1400" dirty="0" smtClean="0"/>
              <a:t>Důležité </a:t>
            </a:r>
            <a:r>
              <a:rPr lang="cs-CZ" sz="1400" dirty="0"/>
              <a:t>vyplnit bezchybně/dle </a:t>
            </a:r>
            <a:r>
              <a:rPr lang="cs-CZ" sz="1400" dirty="0" smtClean="0"/>
              <a:t>skutečnosti </a:t>
            </a:r>
            <a:r>
              <a:rPr lang="cs-CZ" sz="1400" dirty="0"/>
              <a:t>→ </a:t>
            </a:r>
            <a:r>
              <a:rPr lang="cs-CZ" sz="1400" dirty="0" smtClean="0"/>
              <a:t>zdroj </a:t>
            </a:r>
            <a:r>
              <a:rPr lang="cs-CZ" sz="1400" dirty="0"/>
              <a:t>dat pro analýzu nákladovosti sítě sociálních služeb </a:t>
            </a:r>
            <a:r>
              <a:rPr lang="cs-CZ" sz="1400" dirty="0" smtClean="0"/>
              <a:t>v PK.</a:t>
            </a:r>
          </a:p>
          <a:p>
            <a:pPr marL="0" indent="0">
              <a:buNone/>
            </a:pPr>
            <a:r>
              <a:rPr lang="cs-CZ" sz="1400" dirty="0" smtClean="0"/>
              <a:t>„</a:t>
            </a:r>
            <a:r>
              <a:rPr lang="cs-CZ" sz="1400" b="1" i="1" dirty="0" smtClean="0"/>
              <a:t>Celkové </a:t>
            </a:r>
            <a:r>
              <a:rPr lang="cs-CZ" sz="1400" b="1" i="1" dirty="0"/>
              <a:t>náklady sociální služby</a:t>
            </a:r>
            <a:r>
              <a:rPr lang="cs-CZ" sz="1400" dirty="0"/>
              <a:t>“ 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>
                <a:sym typeface="Wingdings" panose="05000000000000000000" pitchFamily="2" charset="2"/>
              </a:rPr>
              <a:t>  </a:t>
            </a:r>
            <a:r>
              <a:rPr lang="cs-CZ" sz="1400" dirty="0" smtClean="0"/>
              <a:t>„</a:t>
            </a:r>
            <a:r>
              <a:rPr lang="cs-CZ" sz="1400" i="1" dirty="0" smtClean="0"/>
              <a:t>Celkové </a:t>
            </a:r>
            <a:r>
              <a:rPr lang="cs-CZ" sz="1400" i="1" dirty="0"/>
              <a:t>náklady sociální služby uvedené v příloze 4a</a:t>
            </a:r>
            <a:r>
              <a:rPr lang="cs-CZ" sz="1400" i="1" dirty="0" smtClean="0"/>
              <a:t>)“ </a:t>
            </a:r>
            <a:r>
              <a:rPr lang="cs-CZ" sz="1400" dirty="0" smtClean="0"/>
              <a:t>- náklady </a:t>
            </a:r>
            <a:r>
              <a:rPr lang="cs-CZ" sz="1400" dirty="0"/>
              <a:t>sociální služby </a:t>
            </a:r>
            <a:r>
              <a:rPr lang="cs-CZ" sz="1400" dirty="0" smtClean="0"/>
              <a:t>bez zohlednění nákladů </a:t>
            </a:r>
            <a:r>
              <a:rPr lang="cs-CZ" sz="1400" dirty="0"/>
              <a:t>hrazených z </a:t>
            </a:r>
            <a:r>
              <a:rPr lang="cs-CZ" sz="1400" dirty="0" smtClean="0"/>
              <a:t>dotace MPSV </a:t>
            </a:r>
            <a:r>
              <a:rPr lang="cs-CZ" sz="1400" dirty="0"/>
              <a:t>(COVID-19) v programu podpory </a:t>
            </a:r>
            <a:r>
              <a:rPr lang="cs-CZ" sz="1400" dirty="0" smtClean="0"/>
              <a:t>E</a:t>
            </a:r>
            <a:r>
              <a:rPr lang="cs-CZ" sz="1400" dirty="0"/>
              <a:t> </a:t>
            </a:r>
            <a:r>
              <a:rPr lang="cs-CZ" sz="1200" b="1" dirty="0" smtClean="0"/>
              <a:t>(náklady musí být ve shodě s přílohou č. 3 a 4a)</a:t>
            </a:r>
            <a:endParaRPr lang="cs-CZ" sz="1200" b="1" dirty="0" smtClean="0"/>
          </a:p>
          <a:p>
            <a:pPr marL="0" indent="0">
              <a:buNone/>
            </a:pPr>
            <a:r>
              <a:rPr lang="cs-CZ" sz="1400" dirty="0" smtClean="0">
                <a:sym typeface="Wingdings" panose="05000000000000000000" pitchFamily="2" charset="2"/>
              </a:rPr>
              <a:t> </a:t>
            </a:r>
            <a:r>
              <a:rPr lang="cs-CZ" sz="1400" dirty="0" smtClean="0"/>
              <a:t>„</a:t>
            </a:r>
            <a:r>
              <a:rPr lang="cs-CZ" sz="1400" i="1" dirty="0" smtClean="0"/>
              <a:t>Celkové </a:t>
            </a:r>
            <a:r>
              <a:rPr lang="cs-CZ" sz="1400" i="1" dirty="0"/>
              <a:t>náklady sociální služby uvedené v příloze 4c</a:t>
            </a:r>
            <a:r>
              <a:rPr lang="cs-CZ" sz="1400" i="1" dirty="0" smtClean="0"/>
              <a:t>)“ </a:t>
            </a:r>
            <a:r>
              <a:rPr lang="cs-CZ" sz="1400" dirty="0" smtClean="0"/>
              <a:t>– pouze náklady </a:t>
            </a:r>
            <a:r>
              <a:rPr lang="cs-CZ" sz="1400" dirty="0"/>
              <a:t>sociální služby hrazené z dotace MPSV (COVID-19) v </a:t>
            </a:r>
            <a:r>
              <a:rPr lang="cs-CZ" sz="1400" dirty="0" smtClean="0"/>
              <a:t>programu </a:t>
            </a:r>
            <a:r>
              <a:rPr lang="cs-CZ" sz="1400" dirty="0"/>
              <a:t>podpory </a:t>
            </a:r>
            <a:r>
              <a:rPr lang="cs-CZ" sz="1400" dirty="0" smtClean="0"/>
              <a:t>E </a:t>
            </a:r>
            <a:r>
              <a:rPr lang="cs-CZ" sz="1200" b="1" dirty="0" smtClean="0"/>
              <a:t>(náklady musí být ve shodě s přílohou č. 4c)</a:t>
            </a:r>
            <a:endParaRPr lang="cs-CZ" sz="1200" b="1" dirty="0" smtClean="0"/>
          </a:p>
          <a:p>
            <a:pPr marL="0" indent="0">
              <a:buNone/>
            </a:pPr>
            <a:endParaRPr lang="cs-CZ" sz="1000" dirty="0" smtClean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548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4794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5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959208"/>
          </a:xfrm>
        </p:spPr>
        <p:txBody>
          <a:bodyPr/>
          <a:lstStyle/>
          <a:p>
            <a:pPr marL="0" indent="0">
              <a:buNone/>
            </a:pPr>
            <a:r>
              <a:rPr lang="cs-CZ" sz="1000" i="1" dirty="0" smtClean="0"/>
              <a:t>„</a:t>
            </a:r>
            <a:r>
              <a:rPr lang="cs-CZ" sz="1400" b="1" i="1" dirty="0"/>
              <a:t>Celkové úvazky pracovníků soc. služby (ambulantní a terénní služby)/Celkový počet lůžek (pobytové služby)“</a:t>
            </a:r>
            <a:r>
              <a:rPr lang="cs-CZ" sz="1400" i="1" dirty="0"/>
              <a:t> </a:t>
            </a:r>
            <a:r>
              <a:rPr lang="cs-CZ" sz="1400" dirty="0"/>
              <a:t>– průměrná měsíční výše úvazků/počet lůžek za rok </a:t>
            </a:r>
            <a:r>
              <a:rPr lang="cs-CZ" sz="1400" dirty="0" smtClean="0"/>
              <a:t>2020 </a:t>
            </a:r>
            <a:r>
              <a:rPr lang="cs-CZ" sz="1400" dirty="0"/>
              <a:t>(nikoli stav na konci roku). V případě úvazků zahrnout i zaměstnance na DPP, DPČ (případně pracovníky najaté prostřednictvím nákupu služeb</a:t>
            </a:r>
            <a:r>
              <a:rPr lang="cs-CZ" sz="1400" dirty="0" smtClean="0"/>
              <a:t>). </a:t>
            </a:r>
          </a:p>
          <a:p>
            <a:pPr marL="0" indent="0" algn="just">
              <a:buNone/>
            </a:pPr>
            <a:r>
              <a:rPr lang="cs-CZ" sz="1400" dirty="0">
                <a:sym typeface="Wingdings" panose="05000000000000000000" pitchFamily="2" charset="2"/>
              </a:rPr>
              <a:t> </a:t>
            </a:r>
            <a:r>
              <a:rPr lang="cs-CZ" sz="1400" dirty="0" smtClean="0">
                <a:sym typeface="Wingdings" panose="05000000000000000000" pitchFamily="2" charset="2"/>
              </a:rPr>
              <a:t> „Z </a:t>
            </a:r>
            <a:r>
              <a:rPr lang="cs-CZ" sz="1400" dirty="0">
                <a:sym typeface="Wingdings" panose="05000000000000000000" pitchFamily="2" charset="2"/>
              </a:rPr>
              <a:t>toho úvazky na DPP uzavřené v důsledku nedostatečného personálního zajištění služby v souvislosti s epidemií COVID-19 </a:t>
            </a:r>
            <a:endParaRPr lang="cs-CZ" sz="1400" dirty="0" smtClean="0">
              <a:sym typeface="Wingdings" panose="05000000000000000000" pitchFamily="2" charset="2"/>
            </a:endParaRPr>
          </a:p>
          <a:p>
            <a:r>
              <a:rPr lang="cs-CZ" sz="1400" dirty="0" smtClean="0"/>
              <a:t>Výpočet </a:t>
            </a:r>
            <a:r>
              <a:rPr lang="cs-CZ" sz="1400" dirty="0"/>
              <a:t>průměrné měsíční výše úvazků/počtu lůžek: součet výše úvazků/počtu lůžek za jednotlivé měsíce /12 (v případě kratšího poskytování služby než 12 měsíců bude součet výše úvazků/počtu lůžek za jednotlivé měsíce dělen nižším počtem měsíců poskytování služby v daném roce</a:t>
            </a:r>
            <a:r>
              <a:rPr lang="cs-CZ" sz="1400" dirty="0" smtClean="0"/>
              <a:t>).</a:t>
            </a:r>
          </a:p>
          <a:p>
            <a:r>
              <a:rPr lang="cs-CZ" sz="1400" dirty="0" smtClean="0"/>
              <a:t>!!! Uvádí </a:t>
            </a:r>
            <a:r>
              <a:rPr lang="cs-CZ" sz="1400" dirty="0"/>
              <a:t>se výše úvazků pracovníků – nikoli počet </a:t>
            </a:r>
            <a:r>
              <a:rPr lang="cs-CZ" sz="1400" dirty="0" smtClean="0"/>
              <a:t>pracovníků !!!</a:t>
            </a:r>
            <a:endParaRPr lang="cs-CZ" sz="1400" dirty="0"/>
          </a:p>
          <a:p>
            <a:pPr marL="0" indent="0">
              <a:buNone/>
            </a:pPr>
            <a:endParaRPr lang="cs-CZ" sz="1000" dirty="0" smtClean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9780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4794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5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175232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dirty="0"/>
              <a:t>„</a:t>
            </a:r>
            <a:r>
              <a:rPr lang="cs-CZ" sz="1400" b="1" i="1" dirty="0"/>
              <a:t>Celkové úvazky pracovníků soc. služby v ZÁKLADNÍ SÍTI (ambulantní a terénní služby)/Celkový počet lůžek v ZÁKLADNÍ SÍTI (pobytové služby)“ </a:t>
            </a:r>
            <a:r>
              <a:rPr lang="cs-CZ" sz="1400" dirty="0"/>
              <a:t>– průměrná měsíční výše úvazků/počet lůžek za rok </a:t>
            </a:r>
            <a:r>
              <a:rPr lang="cs-CZ" sz="1400" dirty="0" smtClean="0"/>
              <a:t>2020, </a:t>
            </a:r>
            <a:r>
              <a:rPr lang="cs-CZ" sz="1400" dirty="0"/>
              <a:t>ale pouze za ZÁKLADNÍ SÍŤ</a:t>
            </a:r>
            <a:r>
              <a:rPr lang="cs-CZ" sz="1400" dirty="0" smtClean="0"/>
              <a:t>.</a:t>
            </a:r>
          </a:p>
          <a:p>
            <a:pPr marL="0" indent="0" algn="just">
              <a:buNone/>
            </a:pPr>
            <a:r>
              <a:rPr lang="cs-CZ" sz="1400" dirty="0">
                <a:sym typeface="Wingdings" panose="05000000000000000000" pitchFamily="2" charset="2"/>
              </a:rPr>
              <a:t> Z toho úvazky pracovníků části služby, která je financována z Individuálního projektu (průměrná měsíční výše úvazků za kalendářní rok) </a:t>
            </a:r>
          </a:p>
          <a:p>
            <a:pPr marL="0" indent="0" algn="just">
              <a:buNone/>
            </a:pPr>
            <a:r>
              <a:rPr lang="cs-CZ" sz="1400" dirty="0">
                <a:sym typeface="Wingdings" panose="05000000000000000000" pitchFamily="2" charset="2"/>
              </a:rPr>
              <a:t>Z toho úvazky na DPP uzavřené v důsledku nedostatečného personálního zajištění služby v souvislosti s epidemií COVID-19</a:t>
            </a:r>
            <a:endParaRPr lang="cs-CZ" sz="1400" dirty="0"/>
          </a:p>
          <a:p>
            <a:r>
              <a:rPr lang="cs-CZ" sz="1400" dirty="0" smtClean="0"/>
              <a:t>Ukazatel </a:t>
            </a:r>
            <a:r>
              <a:rPr lang="cs-CZ" sz="1400" dirty="0"/>
              <a:t>určený pro sledování dodržení </a:t>
            </a:r>
            <a:r>
              <a:rPr lang="cs-CZ" sz="1400" dirty="0" smtClean="0"/>
              <a:t>podmínek, </a:t>
            </a:r>
            <a:r>
              <a:rPr lang="cs-CZ" sz="1400" dirty="0"/>
              <a:t>na </a:t>
            </a:r>
            <a:r>
              <a:rPr lang="cs-CZ" sz="1400" dirty="0" smtClean="0"/>
              <a:t>jejichž základě byla </a:t>
            </a:r>
            <a:r>
              <a:rPr lang="cs-CZ" sz="1400" dirty="0"/>
              <a:t>vypočtena dotace.</a:t>
            </a:r>
          </a:p>
          <a:p>
            <a:r>
              <a:rPr lang="cs-CZ" sz="1400" dirty="0" smtClean="0"/>
              <a:t>!!! </a:t>
            </a:r>
            <a:r>
              <a:rPr lang="cs-CZ" sz="1400" dirty="0"/>
              <a:t>POZOR !!! Vrácení části dotace v případě nenaplnění tohoto monitorovacího ukazatele </a:t>
            </a:r>
            <a:r>
              <a:rPr lang="cs-CZ" sz="1400" dirty="0" smtClean="0"/>
              <a:t>– v </a:t>
            </a:r>
            <a:r>
              <a:rPr lang="cs-CZ" sz="1400" dirty="0"/>
              <a:t>případě CELKOVÝCH ÚVAZKŮ možnost 20% poklesu/nárůstu bez sankcí, v případě LŮŽEK možnost 20% poklesu bez sankcí). </a:t>
            </a: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000" dirty="0" smtClean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099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4794" cy="64807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</a:t>
            </a:r>
            <a:r>
              <a:rPr lang="cs-CZ" sz="2400" cap="none" dirty="0" smtClean="0">
                <a:sym typeface="Wingdings" panose="05000000000000000000" pitchFamily="2" charset="2"/>
              </a:rPr>
              <a:t>5 </a:t>
            </a:r>
            <a:r>
              <a:rPr lang="cs-CZ" sz="2400" cap="none" dirty="0">
                <a:sym typeface="Wingdings" panose="05000000000000000000" pitchFamily="2" charset="2"/>
              </a:rPr>
              <a:t>– </a:t>
            </a:r>
            <a:r>
              <a:rPr lang="cs-CZ" sz="2400" cap="none" dirty="0" smtClean="0">
                <a:sym typeface="Wingdings" panose="05000000000000000000" pitchFamily="2" charset="2"/>
              </a:rPr>
              <a:t>Monitorovací ukazatele služby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112568"/>
          </a:xfrm>
        </p:spPr>
        <p:txBody>
          <a:bodyPr/>
          <a:lstStyle/>
          <a:p>
            <a:pPr algn="just"/>
            <a:r>
              <a:rPr lang="cs-CZ" sz="1400" dirty="0" smtClean="0"/>
              <a:t>„</a:t>
            </a:r>
            <a:r>
              <a:rPr lang="cs-CZ" sz="1400" dirty="0"/>
              <a:t>Nevykazovat úvazky zaměstnanců pobírajících rodičovský příspěvek, peněžitou pomoc v mateřství nebo dlouhodobě nemocných v případě, že za tyto zaměstnance byli přijati noví </a:t>
            </a:r>
            <a:r>
              <a:rPr lang="cs-CZ" sz="1400" dirty="0" smtClean="0"/>
              <a:t>zaměstnanci </a:t>
            </a:r>
            <a:r>
              <a:rPr lang="cs-CZ" sz="1400" dirty="0" smtClean="0">
                <a:sym typeface="Wingdings" panose="05000000000000000000" pitchFamily="2" charset="2"/>
              </a:rPr>
              <a:t> </a:t>
            </a:r>
            <a:r>
              <a:rPr lang="cs-CZ" sz="1400" dirty="0">
                <a:sym typeface="Wingdings" panose="05000000000000000000" pitchFamily="2" charset="2"/>
              </a:rPr>
              <a:t>n</a:t>
            </a:r>
            <a:r>
              <a:rPr lang="cs-CZ" sz="1400" dirty="0" smtClean="0"/>
              <a:t>áklady </a:t>
            </a:r>
            <a:r>
              <a:rPr lang="cs-CZ" sz="1400" dirty="0"/>
              <a:t>na tyto pracovníky jsou zanedbatelné a jejich zahrnutí ovlivňuje výstupy z analýzy nákladovosti sociálních služeb + jejich úvazky by mohly být, v případě přijetí nových zaměstnanců, úvazky nad rámec Pověření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b="1" i="1" dirty="0" smtClean="0"/>
              <a:t>„Celkové </a:t>
            </a:r>
            <a:r>
              <a:rPr lang="cs-CZ" sz="1400" b="1" i="1" dirty="0"/>
              <a:t>úhrady od uživatelů za poskytování základních činností (vč. úhrad za poskytnuté ubytování a stravu</a:t>
            </a:r>
            <a:r>
              <a:rPr lang="cs-CZ" sz="1400" dirty="0" smtClean="0"/>
              <a:t>)“ </a:t>
            </a:r>
            <a:r>
              <a:rPr lang="cs-CZ" sz="1400" dirty="0"/>
              <a:t>- úhrady za poskytovanou péči, za poskytnuté ubytování a poskytovanou stravu. Údaje se vyplňují za CELOU SOCIÁLNÍ SLUŽBU v rozsahu uzavřeného Pověření.	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>
                <a:sym typeface="Wingdings" panose="05000000000000000000" pitchFamily="2" charset="2"/>
              </a:rPr>
              <a:t>“</a:t>
            </a:r>
            <a:r>
              <a:rPr lang="cs-CZ" sz="1400" dirty="0" smtClean="0"/>
              <a:t>Celkové </a:t>
            </a:r>
            <a:r>
              <a:rPr lang="cs-CZ" sz="1400" dirty="0"/>
              <a:t>úhrady od uživatelů uvedené </a:t>
            </a:r>
            <a:r>
              <a:rPr lang="cs-CZ" sz="1400" dirty="0" smtClean="0"/>
              <a:t>jen v </a:t>
            </a:r>
            <a:r>
              <a:rPr lang="cs-CZ" sz="1400" dirty="0"/>
              <a:t>příloze 4a</a:t>
            </a:r>
            <a:r>
              <a:rPr lang="cs-CZ" sz="1400" dirty="0" smtClean="0"/>
              <a:t>)“ </a:t>
            </a:r>
            <a:r>
              <a:rPr lang="cs-CZ" sz="1400" dirty="0"/>
              <a:t>		</a:t>
            </a:r>
          </a:p>
          <a:p>
            <a:pPr marL="0" indent="0">
              <a:buNone/>
            </a:pPr>
            <a:r>
              <a:rPr lang="cs-CZ" sz="1400" dirty="0" smtClean="0">
                <a:sym typeface="Wingdings" panose="05000000000000000000" pitchFamily="2" charset="2"/>
              </a:rPr>
              <a:t>“</a:t>
            </a:r>
            <a:r>
              <a:rPr lang="cs-CZ" sz="1400" dirty="0" smtClean="0"/>
              <a:t>Část </a:t>
            </a:r>
            <a:r>
              <a:rPr lang="cs-CZ" sz="1400" dirty="0"/>
              <a:t>dotace uvedená v příloze 4c</a:t>
            </a:r>
            <a:r>
              <a:rPr lang="cs-CZ" sz="1400" dirty="0" smtClean="0"/>
              <a:t>) </a:t>
            </a:r>
            <a:r>
              <a:rPr lang="cs-CZ" sz="1400" dirty="0"/>
              <a:t>- odpovídající POUZE VÝŠI VÝPADKU </a:t>
            </a:r>
            <a:r>
              <a:rPr lang="cs-CZ" sz="1400" dirty="0" smtClean="0"/>
              <a:t>PŘÍJMŮ, </a:t>
            </a:r>
            <a:r>
              <a:rPr lang="cs-CZ" sz="1400" dirty="0"/>
              <a:t>na které byla poskytnuta dotace MPSV (COVID-19) v programu podpory </a:t>
            </a:r>
            <a:r>
              <a:rPr lang="cs-CZ" sz="1400" dirty="0" smtClean="0"/>
              <a:t>E“ </a:t>
            </a:r>
            <a:r>
              <a:rPr lang="cs-CZ" sz="1400" dirty="0"/>
              <a:t>			</a:t>
            </a:r>
          </a:p>
          <a:p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227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000" y="188640"/>
            <a:ext cx="8424000" cy="656832"/>
          </a:xfrm>
        </p:spPr>
        <p:txBody>
          <a:bodyPr/>
          <a:lstStyle/>
          <a:p>
            <a:r>
              <a:rPr lang="cs-CZ" sz="2400" cap="none" dirty="0" smtClean="0">
                <a:sym typeface="Wingdings" panose="05000000000000000000" pitchFamily="2" charset="2"/>
              </a:rPr>
              <a:t>Termín a způsob předání vyúčtování dotace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478" y="1556792"/>
            <a:ext cx="8064000" cy="4599168"/>
          </a:xfrm>
        </p:spPr>
        <p:txBody>
          <a:bodyPr/>
          <a:lstStyle/>
          <a:p>
            <a:r>
              <a:rPr lang="cs-CZ" dirty="0" smtClean="0"/>
              <a:t>Termín předložení vyúčtování: </a:t>
            </a:r>
            <a:r>
              <a:rPr lang="cs-CZ" b="1" dirty="0" smtClean="0"/>
              <a:t>31. 1. 2021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Vyúčtování </a:t>
            </a:r>
            <a:r>
              <a:rPr lang="cs-CZ" dirty="0"/>
              <a:t>poskytnuté dotace na rok 2020 příjemce předloží v elektronické formě prostřednictvím systému </a:t>
            </a:r>
            <a:r>
              <a:rPr lang="cs-CZ" dirty="0" err="1"/>
              <a:t>eDotace</a:t>
            </a:r>
            <a:r>
              <a:rPr lang="cs-CZ" dirty="0"/>
              <a:t> jako jeden </a:t>
            </a:r>
            <a:r>
              <a:rPr lang="cs-CZ" dirty="0" smtClean="0"/>
              <a:t>soubor u dotačního programu </a:t>
            </a:r>
            <a:r>
              <a:rPr lang="cs-CZ" dirty="0"/>
              <a:t>„Podpora sociálních služeb v rámci individuálního projektu Podpora sociálních služeb v Plzeňském kraji 2016 – 2019, třetí kolo“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098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16632"/>
            <a:ext cx="8244000" cy="720080"/>
          </a:xfrm>
        </p:spPr>
        <p:txBody>
          <a:bodyPr/>
          <a:lstStyle/>
          <a:p>
            <a:pPr algn="ctr"/>
            <a:r>
              <a:rPr lang="cs-CZ" sz="2400" cap="none" dirty="0" smtClean="0"/>
              <a:t>Úvodní  list vyúčtování</a:t>
            </a:r>
            <a:endParaRPr lang="cs-CZ" sz="24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3960000" cy="4635216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cs-CZ" sz="1400" dirty="0" smtClean="0"/>
              <a:t>Formulář určen </a:t>
            </a:r>
            <a:r>
              <a:rPr lang="cs-CZ" sz="1400" dirty="0"/>
              <a:t>pouze pro vyúčtování dotace </a:t>
            </a:r>
            <a:r>
              <a:rPr lang="cs-CZ" sz="1400" dirty="0" smtClean="0"/>
              <a:t>v rámci dotačního programu „Podpora sociálních služeb v rámci individuálního projektu Podpora sociálních služeb v Plzeňském kraji 2016 – 2019, třetí kolo“</a:t>
            </a:r>
            <a:endParaRPr lang="cs-CZ" sz="1400" dirty="0"/>
          </a:p>
          <a:p>
            <a:pPr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cs-CZ" sz="1400" dirty="0" smtClean="0"/>
              <a:t>Dokument </a:t>
            </a:r>
            <a:r>
              <a:rPr lang="cs-CZ" sz="1400" dirty="0"/>
              <a:t>podepsat, orazítkovat a vyplnit </a:t>
            </a:r>
            <a:r>
              <a:rPr lang="cs-CZ" sz="1400" dirty="0" smtClean="0"/>
              <a:t>datum</a:t>
            </a:r>
            <a:endParaRPr lang="cs-CZ" sz="1400" dirty="0"/>
          </a:p>
          <a:p>
            <a:pPr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cs-CZ" sz="1400" dirty="0" smtClean="0"/>
              <a:t>Podpis statutárního </a:t>
            </a:r>
            <a:r>
              <a:rPr lang="cs-CZ" sz="1400" dirty="0"/>
              <a:t>zástupce lze ve formulářích nahradit podpisem zplnomocněné osoby (nutné doložit </a:t>
            </a:r>
            <a:r>
              <a:rPr lang="cs-CZ" sz="1400" dirty="0" smtClean="0"/>
              <a:t>plnou </a:t>
            </a:r>
            <a:r>
              <a:rPr lang="cs-CZ" sz="1400" dirty="0"/>
              <a:t>moc k podpisu</a:t>
            </a:r>
            <a:r>
              <a:rPr lang="cs-CZ" sz="1400" dirty="0" smtClean="0"/>
              <a:t>)</a:t>
            </a:r>
            <a:endParaRPr lang="cs-CZ" sz="1400" dirty="0"/>
          </a:p>
          <a:p>
            <a:endParaRPr lang="cs-CZ" sz="10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327" y="1484784"/>
            <a:ext cx="3287097" cy="4635029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4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000" cy="656832"/>
          </a:xfrm>
        </p:spPr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1 – Finanční vypořádání dotace</a:t>
            </a:r>
            <a:endParaRPr lang="cs-CZ" sz="24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7488832" cy="436551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0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400" cap="none" dirty="0" smtClean="0">
                <a:sym typeface="Wingdings" panose="05000000000000000000" pitchFamily="2" charset="2"/>
              </a:rPr>
              <a:t>Příloha č. 1 – </a:t>
            </a:r>
            <a:r>
              <a:rPr lang="cs-CZ" sz="2400" cap="none" dirty="0">
                <a:sym typeface="Wingdings" panose="05000000000000000000" pitchFamily="2" charset="2"/>
              </a:rPr>
              <a:t>Finanční vypořádání dotace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352480" cy="5355232"/>
          </a:xfrm>
        </p:spPr>
        <p:txBody>
          <a:bodyPr/>
          <a:lstStyle/>
          <a:p>
            <a:r>
              <a:rPr lang="cs-CZ" sz="1400" dirty="0"/>
              <a:t>P</a:t>
            </a:r>
            <a:r>
              <a:rPr lang="cs-CZ" sz="1400" dirty="0" smtClean="0"/>
              <a:t>říloha č. 1 určena </a:t>
            </a:r>
            <a:r>
              <a:rPr lang="cs-CZ" sz="1400" dirty="0"/>
              <a:t>pouze pro vyúčtování dotace v rámci dotačního programu „Podpora sociálních služeb v rámci individuálního projektu Podpora sociálních služeb v Plzeňském kraji 2016 – 2019, třetí kolo</a:t>
            </a:r>
            <a:r>
              <a:rPr lang="cs-CZ" sz="1400" dirty="0" smtClean="0"/>
              <a:t>“.</a:t>
            </a:r>
            <a:endParaRPr lang="cs-CZ" sz="1400" dirty="0"/>
          </a:p>
          <a:p>
            <a:r>
              <a:rPr lang="cs-CZ" sz="1400" dirty="0" smtClean="0"/>
              <a:t>Sloupec </a:t>
            </a:r>
            <a:r>
              <a:rPr lang="cs-CZ" sz="1400" dirty="0"/>
              <a:t>č. 1 – celková výše dotace převedená PK na účet poskytovatele soc. služeb k 31. 12. 2020</a:t>
            </a:r>
            <a:r>
              <a:rPr lang="cs-CZ" sz="1400" dirty="0" smtClean="0"/>
              <a:t>.</a:t>
            </a:r>
            <a:endParaRPr lang="cs-CZ" sz="1400" dirty="0"/>
          </a:p>
          <a:p>
            <a:r>
              <a:rPr lang="cs-CZ" sz="1400" dirty="0" smtClean="0"/>
              <a:t>Sloupec </a:t>
            </a:r>
            <a:r>
              <a:rPr lang="cs-CZ" sz="1400" dirty="0"/>
              <a:t>č. 2 – výše </a:t>
            </a:r>
            <a:r>
              <a:rPr lang="cs-CZ" sz="1400" dirty="0" smtClean="0"/>
              <a:t>vratky uhrazené z dotace </a:t>
            </a:r>
            <a:r>
              <a:rPr lang="cs-CZ" sz="1400" dirty="0"/>
              <a:t>v průběhu roku </a:t>
            </a:r>
            <a:r>
              <a:rPr lang="cs-CZ" sz="1400" dirty="0" smtClean="0"/>
              <a:t>2020 </a:t>
            </a:r>
            <a:r>
              <a:rPr lang="cs-CZ" sz="1400" dirty="0"/>
              <a:t>před vyúčtováním dotace.</a:t>
            </a:r>
          </a:p>
          <a:p>
            <a:r>
              <a:rPr lang="cs-CZ" sz="1400" dirty="0" smtClean="0"/>
              <a:t>Sloupec </a:t>
            </a:r>
            <a:r>
              <a:rPr lang="cs-CZ" sz="1400" dirty="0"/>
              <a:t>č. 3  - výše skutečně použitých finančních prostředků </a:t>
            </a:r>
            <a:r>
              <a:rPr lang="cs-CZ" sz="1400" dirty="0" smtClean="0"/>
              <a:t>z </a:t>
            </a:r>
            <a:r>
              <a:rPr lang="cs-CZ" sz="1400" dirty="0"/>
              <a:t>poskytnuté dotace k 31. 12. </a:t>
            </a:r>
            <a:r>
              <a:rPr lang="cs-CZ" sz="1400" dirty="0" smtClean="0"/>
              <a:t>2020.</a:t>
            </a:r>
            <a:endParaRPr lang="cs-CZ" sz="1400" dirty="0"/>
          </a:p>
          <a:p>
            <a:r>
              <a:rPr lang="cs-CZ" sz="1400" dirty="0" smtClean="0"/>
              <a:t>Do </a:t>
            </a:r>
            <a:r>
              <a:rPr lang="cs-CZ" sz="1400" dirty="0"/>
              <a:t>vyúčtování je možné zahrnout výdaje proplacené do </a:t>
            </a:r>
            <a:r>
              <a:rPr lang="cs-CZ" sz="1400" dirty="0" smtClean="0"/>
              <a:t>20. </a:t>
            </a:r>
            <a:r>
              <a:rPr lang="cs-CZ" sz="1400" dirty="0"/>
              <a:t>1. </a:t>
            </a:r>
            <a:r>
              <a:rPr lang="cs-CZ" sz="1400" dirty="0" smtClean="0"/>
              <a:t>2021, </a:t>
            </a:r>
            <a:r>
              <a:rPr lang="cs-CZ" sz="1400" dirty="0"/>
              <a:t>a to pouze v případě, že věcně a časově souvisí s obdobím kalendářního roku </a:t>
            </a:r>
            <a:r>
              <a:rPr lang="cs-CZ" sz="1400" dirty="0" smtClean="0"/>
              <a:t>2020 </a:t>
            </a:r>
            <a:r>
              <a:rPr lang="cs-CZ" sz="1400" dirty="0"/>
              <a:t>a jsou zaúčtovány jako náklady tohoto roku.</a:t>
            </a:r>
          </a:p>
          <a:p>
            <a:r>
              <a:rPr lang="cs-CZ" sz="1400" dirty="0" smtClean="0"/>
              <a:t>Sloupec </a:t>
            </a:r>
            <a:r>
              <a:rPr lang="cs-CZ" sz="1400" dirty="0"/>
              <a:t>č. 4 – případná vratka dotace </a:t>
            </a:r>
            <a:r>
              <a:rPr lang="cs-CZ" sz="1400" dirty="0" smtClean="0"/>
              <a:t>(automatický výpočet).</a:t>
            </a:r>
            <a:endParaRPr lang="cs-CZ" sz="1400" dirty="0"/>
          </a:p>
          <a:p>
            <a:r>
              <a:rPr lang="cs-CZ" sz="1400" dirty="0" smtClean="0"/>
              <a:t>Dokument </a:t>
            </a:r>
            <a:r>
              <a:rPr lang="cs-CZ" sz="1400" dirty="0"/>
              <a:t>podepsat, orazítkovat a vyplnit datum.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188640"/>
            <a:ext cx="8424000" cy="656832"/>
          </a:xfrm>
        </p:spPr>
        <p:txBody>
          <a:bodyPr/>
          <a:lstStyle/>
          <a:p>
            <a:r>
              <a:rPr lang="cs-CZ" sz="2000" cap="none" dirty="0">
                <a:sym typeface="Wingdings" panose="05000000000000000000" pitchFamily="2" charset="2"/>
              </a:rPr>
              <a:t>Příloha č. </a:t>
            </a:r>
            <a:r>
              <a:rPr lang="cs-CZ" sz="2000" cap="none" dirty="0" smtClean="0">
                <a:sym typeface="Wingdings" panose="05000000000000000000" pitchFamily="2" charset="2"/>
              </a:rPr>
              <a:t>2 </a:t>
            </a:r>
            <a:r>
              <a:rPr lang="cs-CZ" sz="2000" cap="none" dirty="0">
                <a:sym typeface="Wingdings" panose="05000000000000000000" pitchFamily="2" charset="2"/>
              </a:rPr>
              <a:t>– </a:t>
            </a:r>
            <a:r>
              <a:rPr lang="cs-CZ" sz="2000" cap="none" dirty="0" smtClean="0">
                <a:sym typeface="Wingdings" panose="05000000000000000000" pitchFamily="2" charset="2"/>
              </a:rPr>
              <a:t>Položkové čerpání dotace </a:t>
            </a:r>
            <a:r>
              <a:rPr lang="cs-CZ" sz="2000" cap="none" dirty="0" smtClean="0">
                <a:sym typeface="Wingdings" panose="05000000000000000000" pitchFamily="2" charset="2"/>
              </a:rPr>
              <a:t>pro </a:t>
            </a:r>
            <a:r>
              <a:rPr lang="cs-CZ" sz="2000" cap="none" dirty="0" smtClean="0">
                <a:sym typeface="Wingdings" panose="05000000000000000000" pitchFamily="2" charset="2"/>
              </a:rPr>
              <a:t>služby </a:t>
            </a:r>
            <a:r>
              <a:rPr lang="cs-CZ" sz="2000" cap="none" dirty="0" smtClean="0">
                <a:sym typeface="Wingdings" panose="05000000000000000000" pitchFamily="2" charset="2"/>
              </a:rPr>
              <a:t>zapojené do projektu od 1. 7. 2016 do 31.12. 2020 bez </a:t>
            </a:r>
            <a:r>
              <a:rPr lang="cs-CZ" sz="2000" cap="none" dirty="0" smtClean="0">
                <a:sym typeface="Wingdings" panose="05000000000000000000" pitchFamily="2" charset="2"/>
              </a:rPr>
              <a:t>přerušení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45" y="1582265"/>
            <a:ext cx="7755709" cy="4616805"/>
          </a:xfrm>
        </p:spPr>
      </p:pic>
    </p:spTree>
    <p:extLst>
      <p:ext uri="{BB962C8B-B14F-4D97-AF65-F5344CB8AC3E}">
        <p14:creationId xmlns:p14="http://schemas.microsoft.com/office/powerpoint/2010/main" val="20366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2 – Položkové čerpání </a:t>
            </a:r>
            <a:r>
              <a:rPr lang="cs-CZ" sz="2400" cap="none" dirty="0" smtClean="0">
                <a:sym typeface="Wingdings" panose="05000000000000000000" pitchFamily="2" charset="2"/>
              </a:rPr>
              <a:t>dotace (</a:t>
            </a:r>
            <a:r>
              <a:rPr lang="cs-CZ" sz="2400" cap="none" dirty="0">
                <a:sym typeface="Wingdings" panose="05000000000000000000" pitchFamily="2" charset="2"/>
              </a:rPr>
              <a:t>služby zapojené do projektu od 1. 7. 2016 do 31.12. 2020 bez přerušení)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400" dirty="0"/>
              <a:t>Příloha se vztahuje pouze k poskytnuté dotaci </a:t>
            </a:r>
            <a:r>
              <a:rPr lang="cs-CZ" sz="1400" dirty="0" smtClean="0"/>
              <a:t>v </a:t>
            </a:r>
            <a:r>
              <a:rPr lang="cs-CZ" sz="1400" dirty="0"/>
              <a:t>rámci dotačního programu „Podpora sociálních služeb v rámci individuálního projektu Podpora sociálních služeb v Plzeňském kraji 2016 – 2019, třetí kolo</a:t>
            </a:r>
            <a:r>
              <a:rPr lang="cs-CZ" sz="1400" dirty="0" smtClean="0"/>
              <a:t>“ pro služby zapojené do individuálního projektu bez přerušení od 1. 7. 2016 do 31. 12. 2020</a:t>
            </a:r>
          </a:p>
          <a:p>
            <a:r>
              <a:rPr lang="cs-CZ" sz="1400" dirty="0" smtClean="0"/>
              <a:t>Tato příloha bude vyplněna pro každou dotovanou sociální službu (Př. 2 služby = 2 přílohy č. 2)</a:t>
            </a:r>
            <a:endParaRPr lang="cs-CZ" sz="1400" dirty="0"/>
          </a:p>
          <a:p>
            <a:r>
              <a:rPr lang="cs-CZ" sz="1400" dirty="0" smtClean="0"/>
              <a:t>Sloupec „</a:t>
            </a:r>
            <a:r>
              <a:rPr lang="cs-CZ" sz="1400" i="1" dirty="0" smtClean="0"/>
              <a:t>Převedeno na účet příjemce dotace ze strany Plzeňského kraje za rok 2020</a:t>
            </a:r>
            <a:r>
              <a:rPr lang="cs-CZ" sz="1400" dirty="0" smtClean="0"/>
              <a:t>“ – celková částka dotace, která byla zaslána na účet příjemce v roce 2020 </a:t>
            </a:r>
          </a:p>
          <a:p>
            <a:r>
              <a:rPr lang="cs-CZ" sz="1400" dirty="0"/>
              <a:t>Sloupec „</a:t>
            </a:r>
            <a:r>
              <a:rPr lang="cs-CZ" sz="1400" i="1" dirty="0"/>
              <a:t>Převedeno na účet příjemce dotace ze strany Plzeňského kraje za </a:t>
            </a:r>
            <a:r>
              <a:rPr lang="cs-CZ" sz="1400" i="1" dirty="0" smtClean="0"/>
              <a:t>období 2016 - 2020</a:t>
            </a:r>
            <a:r>
              <a:rPr lang="cs-CZ" sz="1400" dirty="0" smtClean="0"/>
              <a:t>“ </a:t>
            </a:r>
            <a:r>
              <a:rPr lang="cs-CZ" sz="1400" dirty="0"/>
              <a:t>– celková částka dotace, která byla zaslána na účet příjemce </a:t>
            </a:r>
            <a:r>
              <a:rPr lang="cs-CZ" sz="1400" dirty="0" smtClean="0"/>
              <a:t>za celé období realizace projektu, tj. od 1. 7. 2016 do 31. 12. 2020</a:t>
            </a:r>
          </a:p>
          <a:p>
            <a:pPr marL="0"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5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2 – Položkové čerpání dotace (služby zapojené do projektu od 1. 7. 2016 do 31.12. 2020 bez přerušení)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200" dirty="0"/>
              <a:t>Sloupec </a:t>
            </a:r>
            <a:r>
              <a:rPr lang="cs-CZ" sz="1200" dirty="0" smtClean="0"/>
              <a:t>„</a:t>
            </a:r>
            <a:r>
              <a:rPr lang="cs-CZ" sz="1200" i="1" dirty="0" smtClean="0"/>
              <a:t>Požadavek na položkové čerpání dotace  dle žádosti nebo po změně Plzeňským krajem – 1. kolo“</a:t>
            </a:r>
            <a:r>
              <a:rPr lang="cs-CZ" sz="1200" dirty="0" smtClean="0"/>
              <a:t> </a:t>
            </a:r>
            <a:r>
              <a:rPr lang="cs-CZ" sz="1200" dirty="0"/>
              <a:t>– příjemce do sloupce uvede hodnoty po schválené změně položkového </a:t>
            </a:r>
            <a:r>
              <a:rPr lang="cs-CZ" sz="1200" dirty="0" smtClean="0"/>
              <a:t>čerpání. Pokud příjemci v období 1. 7. 2016 – 31. 12. 2018  nebyla schválena změna položkového čerpání dotace, vyplní zde hodnoty z formuláře Žádost o poskytnutí neinvestiční dotace z programu „Podpora sociálních služeb v rámci individuálního projektu Podpora sociálních služeb v Plzeňském kraji 2016 – 2019</a:t>
            </a:r>
            <a:r>
              <a:rPr lang="cs-CZ" sz="1200" dirty="0" smtClean="0"/>
              <a:t>. </a:t>
            </a:r>
            <a:endParaRPr lang="cs-CZ" sz="1200" dirty="0" smtClean="0"/>
          </a:p>
          <a:p>
            <a:r>
              <a:rPr lang="cs-CZ" sz="1200" dirty="0" smtClean="0"/>
              <a:t>Sloupec „</a:t>
            </a:r>
            <a:r>
              <a:rPr lang="cs-CZ" sz="1200" i="1" dirty="0" smtClean="0"/>
              <a:t>Požadavek </a:t>
            </a:r>
            <a:r>
              <a:rPr lang="cs-CZ" sz="1200" i="1" dirty="0"/>
              <a:t>na položkové čerpání dotace  dle žádosti nebo po změně Plzeňským krajem – </a:t>
            </a:r>
            <a:r>
              <a:rPr lang="cs-CZ" sz="1200" i="1" dirty="0" smtClean="0"/>
              <a:t>2. </a:t>
            </a:r>
            <a:r>
              <a:rPr lang="cs-CZ" sz="1200" i="1" dirty="0"/>
              <a:t>kolo“</a:t>
            </a:r>
            <a:r>
              <a:rPr lang="cs-CZ" sz="1200" dirty="0"/>
              <a:t> – příjemce do sloupce uvede hodnoty po schválené změně položkového </a:t>
            </a:r>
            <a:r>
              <a:rPr lang="cs-CZ" sz="1200" dirty="0" smtClean="0"/>
              <a:t>čerpání. Pokud </a:t>
            </a:r>
            <a:r>
              <a:rPr lang="cs-CZ" sz="1200" dirty="0"/>
              <a:t>příjemci </a:t>
            </a:r>
            <a:r>
              <a:rPr lang="cs-CZ" sz="1200" dirty="0" smtClean="0"/>
              <a:t>nebyla v roce 2019 schválena </a:t>
            </a:r>
            <a:r>
              <a:rPr lang="cs-CZ" sz="1200" dirty="0"/>
              <a:t>změna položkového čerpání dotace, vyplní zde hodnoty z formuláře Žádost o poskytnutí neinvestiční dotace z programu „Podpora sociálních služeb v rámci individuálního projektu Podpora sociálních služeb v Plzeňském kraji 2016 – </a:t>
            </a:r>
            <a:r>
              <a:rPr lang="cs-CZ" sz="1200" dirty="0" smtClean="0"/>
              <a:t>2019, druhé kolo.</a:t>
            </a:r>
            <a:endParaRPr lang="cs-CZ" sz="1200" dirty="0"/>
          </a:p>
          <a:p>
            <a:r>
              <a:rPr lang="cs-CZ" sz="1200" dirty="0" smtClean="0"/>
              <a:t>Sloupec </a:t>
            </a:r>
            <a:r>
              <a:rPr lang="cs-CZ" sz="1200" dirty="0"/>
              <a:t>„</a:t>
            </a:r>
            <a:r>
              <a:rPr lang="cs-CZ" sz="1200" i="1" dirty="0"/>
              <a:t>Požadavek na položkové čerpání dotace  dle žádosti </a:t>
            </a:r>
            <a:r>
              <a:rPr lang="cs-CZ" sz="1200" i="1" dirty="0" smtClean="0"/>
              <a:t>Plzeňským </a:t>
            </a:r>
            <a:r>
              <a:rPr lang="cs-CZ" sz="1200" i="1" dirty="0"/>
              <a:t>krajem – </a:t>
            </a:r>
            <a:r>
              <a:rPr lang="cs-CZ" sz="1200" i="1" dirty="0" smtClean="0"/>
              <a:t>3. </a:t>
            </a:r>
            <a:r>
              <a:rPr lang="cs-CZ" sz="1200" i="1" dirty="0"/>
              <a:t>kolo“</a:t>
            </a:r>
            <a:r>
              <a:rPr lang="cs-CZ" sz="1200" dirty="0"/>
              <a:t> </a:t>
            </a:r>
            <a:r>
              <a:rPr lang="cs-CZ" sz="1200" dirty="0" smtClean="0"/>
              <a:t>– </a:t>
            </a:r>
            <a:r>
              <a:rPr lang="cs-CZ" sz="1200" dirty="0"/>
              <a:t>příjemce vyplní hodnoty z formuláře Žádost o poskytnutí neinvestiční dotace z programu „Podpora sociálních služeb v rámci individuálního projektu Podpora sociálních služeb v Plzeňském kraji 2016 </a:t>
            </a:r>
            <a:r>
              <a:rPr lang="cs-CZ" sz="1200" dirty="0" smtClean="0"/>
              <a:t>– 2019, 3. kolo</a:t>
            </a:r>
            <a:endParaRPr lang="cs-CZ" sz="1200" dirty="0"/>
          </a:p>
          <a:p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0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 dirty="0">
                <a:sym typeface="Wingdings" panose="05000000000000000000" pitchFamily="2" charset="2"/>
              </a:rPr>
              <a:t>Příloha č. 2 – Položkové čerpání dotace (služby zapojené do projektu od 1. 7. 2016 do 31.12. 2020 bez přerušení)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340768"/>
            <a:ext cx="8244000" cy="5040560"/>
          </a:xfrm>
        </p:spPr>
        <p:txBody>
          <a:bodyPr/>
          <a:lstStyle/>
          <a:p>
            <a:r>
              <a:rPr lang="cs-CZ" sz="1100" dirty="0"/>
              <a:t>Sloupec „</a:t>
            </a:r>
            <a:r>
              <a:rPr lang="cs-CZ" sz="1100" i="1" dirty="0"/>
              <a:t>Požadavek na položkové čerpání dotace celkem za všechna kola“</a:t>
            </a:r>
            <a:r>
              <a:rPr lang="cs-CZ" sz="1100" dirty="0"/>
              <a:t> </a:t>
            </a:r>
            <a:r>
              <a:rPr lang="cs-CZ" sz="1100" dirty="0" smtClean="0"/>
              <a:t>– automatický součet položek rozpočtu za dobu realizace projektu, tj. 1. 7. 2016 – 31. 12. 2020.</a:t>
            </a:r>
            <a:endParaRPr lang="cs-CZ" sz="1100" dirty="0"/>
          </a:p>
          <a:p>
            <a:r>
              <a:rPr lang="cs-CZ" sz="1100" dirty="0"/>
              <a:t>Sloupec „</a:t>
            </a:r>
            <a:r>
              <a:rPr lang="cs-CZ" sz="1100" i="1" dirty="0"/>
              <a:t>Poslední schválené položkové čerpání dotace Plzeňským krajem“–</a:t>
            </a:r>
            <a:r>
              <a:rPr lang="cs-CZ" sz="1100" dirty="0" smtClean="0"/>
              <a:t> </a:t>
            </a:r>
            <a:r>
              <a:rPr lang="cs-CZ" sz="1100" dirty="0"/>
              <a:t>příjemce do sloupce uvede hodnoty </a:t>
            </a:r>
            <a:r>
              <a:rPr lang="cs-CZ" sz="1100" dirty="0" smtClean="0"/>
              <a:t>po </a:t>
            </a:r>
            <a:r>
              <a:rPr lang="cs-CZ" sz="1100" dirty="0"/>
              <a:t>změně položkového </a:t>
            </a:r>
            <a:r>
              <a:rPr lang="cs-CZ" sz="1100" dirty="0" smtClean="0"/>
              <a:t>čerpání schválené v roce 2020. Nedošlo-li v daném roce ke změně položkového čerpání, příjemce sloupec nevyplňuje.</a:t>
            </a:r>
            <a:endParaRPr lang="cs-CZ" sz="1100" dirty="0"/>
          </a:p>
          <a:p>
            <a:r>
              <a:rPr lang="cs-CZ" sz="1100" dirty="0" smtClean="0"/>
              <a:t>Sloupec „</a:t>
            </a:r>
            <a:r>
              <a:rPr lang="cs-CZ" sz="1100" i="1" dirty="0" smtClean="0"/>
              <a:t>Skutečně čerpané prostředky poskytnuté dotace za rok 2020“</a:t>
            </a:r>
            <a:r>
              <a:rPr lang="cs-CZ" sz="1100" dirty="0" smtClean="0"/>
              <a:t> </a:t>
            </a:r>
            <a:r>
              <a:rPr lang="cs-CZ" sz="1100" dirty="0"/>
              <a:t>– výše skutečně použitých prostředků z poskytnuté </a:t>
            </a:r>
            <a:r>
              <a:rPr lang="cs-CZ" sz="1100" dirty="0" smtClean="0"/>
              <a:t>dotace.</a:t>
            </a:r>
          </a:p>
          <a:p>
            <a:r>
              <a:rPr lang="cs-CZ" sz="1100" dirty="0"/>
              <a:t>Sloupec </a:t>
            </a:r>
            <a:r>
              <a:rPr lang="cs-CZ" sz="1100" dirty="0" smtClean="0"/>
              <a:t>„</a:t>
            </a:r>
            <a:r>
              <a:rPr lang="cs-CZ" sz="1100" i="1" dirty="0"/>
              <a:t>Skutečně čerpané prostředky poskytnuté dotace za </a:t>
            </a:r>
            <a:r>
              <a:rPr lang="cs-CZ" sz="1100" i="1" dirty="0" smtClean="0"/>
              <a:t>období 2016 - 2020</a:t>
            </a:r>
            <a:r>
              <a:rPr lang="cs-CZ" sz="1100" i="1" dirty="0"/>
              <a:t>“ </a:t>
            </a:r>
            <a:r>
              <a:rPr lang="cs-CZ" sz="1100" dirty="0" smtClean="0"/>
              <a:t> </a:t>
            </a:r>
            <a:r>
              <a:rPr lang="cs-CZ" sz="1100" dirty="0"/>
              <a:t>– výše skutečně použitých prostředků z poskytnuté </a:t>
            </a:r>
            <a:r>
              <a:rPr lang="cs-CZ" sz="1100" dirty="0" smtClean="0"/>
              <a:t>dotace za dobu realizace projektu, </a:t>
            </a:r>
            <a:r>
              <a:rPr lang="cs-CZ" sz="1100" dirty="0"/>
              <a:t>tj. 1. 7. 2016 – 31. 12. </a:t>
            </a:r>
            <a:r>
              <a:rPr lang="cs-CZ" sz="1100" dirty="0" smtClean="0"/>
              <a:t>2020</a:t>
            </a:r>
            <a:r>
              <a:rPr lang="cs-CZ" sz="1100" dirty="0" smtClean="0"/>
              <a:t>. </a:t>
            </a:r>
            <a:r>
              <a:rPr lang="cs-CZ" sz="1100" dirty="0" smtClean="0"/>
              <a:t>Skutečně čerpané prostředky za </a:t>
            </a:r>
            <a:r>
              <a:rPr lang="cs-CZ" sz="1100" dirty="0"/>
              <a:t>období 1. 7. 2016 – 31. 12. 2019 musí být </a:t>
            </a:r>
            <a:r>
              <a:rPr lang="cs-CZ" sz="1100" dirty="0" smtClean="0"/>
              <a:t>ve shodě s položkovým čerpáním dotace předloženém v rámci průběžného vyúčtování dotace v předchozích letech.</a:t>
            </a:r>
            <a:endParaRPr lang="cs-CZ" sz="11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smtClean="0">
                <a:solidFill>
                  <a:srgbClr val="FF0000"/>
                </a:solidFill>
              </a:rPr>
              <a:t>!!! </a:t>
            </a:r>
            <a:r>
              <a:rPr lang="cs-CZ" sz="1100" b="1" dirty="0">
                <a:solidFill>
                  <a:srgbClr val="FF0000"/>
                </a:solidFill>
              </a:rPr>
              <a:t>POZOR !!!</a:t>
            </a:r>
            <a:r>
              <a:rPr lang="cs-CZ" sz="1100" dirty="0">
                <a:solidFill>
                  <a:srgbClr val="FF0000"/>
                </a:solidFill>
              </a:rPr>
              <a:t> Nesmí dojít k přečerpání položky o více než 15 % nebo k čerpání dotace v původně </a:t>
            </a:r>
            <a:r>
              <a:rPr lang="cs-CZ" sz="1100" dirty="0" smtClean="0">
                <a:solidFill>
                  <a:srgbClr val="FF0000"/>
                </a:solidFill>
              </a:rPr>
              <a:t>nulové </a:t>
            </a:r>
            <a:r>
              <a:rPr lang="cs-CZ" sz="1100" dirty="0">
                <a:solidFill>
                  <a:srgbClr val="FF0000"/>
                </a:solidFill>
              </a:rPr>
              <a:t>položce.</a:t>
            </a:r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2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5779</TotalTime>
  <Words>3074</Words>
  <Application>Microsoft Office PowerPoint</Application>
  <PresentationFormat>Předvádění na obrazovce (4:3)</PresentationFormat>
  <Paragraphs>206</Paragraphs>
  <Slides>27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Wingdings</vt:lpstr>
      <vt:lpstr>Wingdings 3</vt:lpstr>
      <vt:lpstr>prezentace</vt:lpstr>
      <vt:lpstr> Vyúčtování dotace poskytnuté  z  dotačního programu  „Podpora sociálních služeb v rámci individuálního projektu Podpora sociálních služeb  v Plzeňském kraji 2016 – 2019, třetí kolo“ </vt:lpstr>
      <vt:lpstr>Vyúčtování dotace – formuláře   Úvodní list vyúčtování   Příloha č. 1 – Finanční vypořádání dotace   Příloha č. 2 – Položkové čerpání dotace (2 verze dle délky zapojení služby do projektu)   Příloha č. 3 – Výnosy a náklady sociální služby   Příloha č. 4a – Sestava z účetního programu za sociální službu (analytická)   Příloha č. 4b – Sestava z účetního programu za dotaci (dokladová)   Příloha č. 4c – Náklady a výnosy vztahující se k dotaci MPSV z „programu podpory E“   Příloha č. 5 – Monitorovací ukazatele služby  !!! POZOR!!! Sociální služby, které čerpají finanční prostředky z OPZ nemohly žádat o dotaci MPSV z „programu podpory D“  absence přílohy Náklady a výnosy vztahující se k dotaci MPSV z „programu podpory D“   </vt:lpstr>
      <vt:lpstr>Úvodní  list vyúčtování</vt:lpstr>
      <vt:lpstr>Příloha č. 1 – Finanční vypořádání dotace</vt:lpstr>
      <vt:lpstr> Příloha č. 1 – Finanční vypořádání dotace</vt:lpstr>
      <vt:lpstr>Příloha č. 2 – Položkové čerpání dotace pro služby zapojené do projektu od 1. 7. 2016 do 31.12. 2020 bez přerušení</vt:lpstr>
      <vt:lpstr>Příloha č. 2 – Položkové čerpání dotace (služby zapojené do projektu od 1. 7. 2016 do 31.12. 2020 bez přerušení)</vt:lpstr>
      <vt:lpstr>Příloha č. 2 – Položkové čerpání dotace (služby zapojené do projektu od 1. 7. 2016 do 31.12. 2020 bez přerušení)</vt:lpstr>
      <vt:lpstr>Příloha č. 2 – Položkové čerpání dotace (služby zapojené do projektu od 1. 7. 2016 do 31.12. 2020 bez přerušení)</vt:lpstr>
      <vt:lpstr>Příloha č. 2 – Položkové čerpání dotace (služby zapojené do projektu od 1. 7. 2016 do 31.12. 2020 bez přerušení)</vt:lpstr>
      <vt:lpstr>Příloha č. 2 – Položkové čerpání dotace  pro služby zapojené do projektu pouze v roce 2020</vt:lpstr>
      <vt:lpstr>Příloha č. 2 – Položkové čerpání dotace (služby zapojené do projektu pouze v roce 2020)</vt:lpstr>
      <vt:lpstr>Příloha č. 2 – Položkové čerpání dotace (služby zapojené do projektu v roce 2020)</vt:lpstr>
      <vt:lpstr>Příloha č. 3 – Výnosy a náklady sociální služby za rok 2020</vt:lpstr>
      <vt:lpstr>Příloha č. 3 – Výnosy a náklady sociální služby za rok 2020</vt:lpstr>
      <vt:lpstr>Příloha č. 3 – Výnosy a náklady sociální služby za rok 2020</vt:lpstr>
      <vt:lpstr>Příloha č. 4a – Sestava z účetního programu (analytická)</vt:lpstr>
      <vt:lpstr>Příloha č. 4a – Sestava z účetního programu (analytická)</vt:lpstr>
      <vt:lpstr>Příloha č. 4b – Sestava z účetního programu (dokladová)</vt:lpstr>
      <vt:lpstr>Příloha č. 4c - Náklady a výnosy vztahující se k dotaci MPSV z „programu podpory E“  </vt:lpstr>
      <vt:lpstr>Příloha č. 5 – Monitorovací ukazatele služby (Sociální rehabilitace)</vt:lpstr>
      <vt:lpstr>Příloha č. 5 – Monitorovací ukazatele služby (Domy na půl cesty)</vt:lpstr>
      <vt:lpstr>Příloha č. 5 – Monitorovací ukazatele služby</vt:lpstr>
      <vt:lpstr>Příloha č. 5 – Monitorovací ukazatele služby</vt:lpstr>
      <vt:lpstr>Příloha č. 5 – Monitorovací ukazatele služby</vt:lpstr>
      <vt:lpstr>Příloha č. 5 – Monitorovací ukazatele služby</vt:lpstr>
      <vt:lpstr>Termín a způsob předání vyúčtování dotace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Petroková Helena (MPSV)</dc:creator>
  <cp:lastModifiedBy>Kulhánková Renata</cp:lastModifiedBy>
  <cp:revision>292</cp:revision>
  <cp:lastPrinted>2017-03-31T11:15:15Z</cp:lastPrinted>
  <dcterms:created xsi:type="dcterms:W3CDTF">2015-02-20T08:23:15Z</dcterms:created>
  <dcterms:modified xsi:type="dcterms:W3CDTF">2020-12-01T13:34:42Z</dcterms:modified>
</cp:coreProperties>
</file>