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308" r:id="rId3"/>
    <p:sldId id="282" r:id="rId4"/>
    <p:sldId id="287" r:id="rId5"/>
    <p:sldId id="284" r:id="rId6"/>
    <p:sldId id="289" r:id="rId7"/>
    <p:sldId id="325" r:id="rId8"/>
    <p:sldId id="326" r:id="rId9"/>
    <p:sldId id="327" r:id="rId10"/>
    <p:sldId id="328" r:id="rId11"/>
    <p:sldId id="329" r:id="rId12"/>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F3F"/>
    <a:srgbClr val="000099"/>
    <a:srgbClr val="996633"/>
    <a:srgbClr val="DB7D00"/>
    <a:srgbClr val="F9E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3166" autoAdjust="0"/>
    <p:restoredTop sz="74591" autoAdjust="0"/>
  </p:normalViewPr>
  <p:slideViewPr>
    <p:cSldViewPr>
      <p:cViewPr varScale="1">
        <p:scale>
          <a:sx n="86" d="100"/>
          <a:sy n="86" d="100"/>
        </p:scale>
        <p:origin x="-23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4284"/>
    </p:cViewPr>
  </p:sorterViewPr>
  <p:notesViewPr>
    <p:cSldViewPr>
      <p:cViewPr varScale="1">
        <p:scale>
          <a:sx n="69" d="100"/>
          <a:sy n="69" d="100"/>
        </p:scale>
        <p:origin x="-279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EDA9FB6-D9ED-404E-AFD2-37E0835FC3D6}" type="datetimeFigureOut">
              <a:rPr lang="cs-CZ" smtClean="0"/>
              <a:pPr/>
              <a:t>2.11.2016</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4BA257B-425A-4350-8792-7C494188941C}" type="slidenum">
              <a:rPr lang="cs-CZ" smtClean="0"/>
              <a:pPr/>
              <a:t>‹#›</a:t>
            </a:fld>
            <a:endParaRPr lang="cs-CZ"/>
          </a:p>
        </p:txBody>
      </p:sp>
    </p:spTree>
    <p:extLst>
      <p:ext uri="{BB962C8B-B14F-4D97-AF65-F5344CB8AC3E}">
        <p14:creationId xmlns:p14="http://schemas.microsoft.com/office/powerpoint/2010/main" val="1282080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7B48070-1754-4046-9E38-6F5D9D5E9BB1}" type="datetimeFigureOut">
              <a:rPr lang="cs-CZ" smtClean="0"/>
              <a:pPr/>
              <a:t>2.11.2016</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A477F0F-9C0A-45F8-A7AE-EABCF9118898}" type="slidenum">
              <a:rPr lang="cs-CZ" smtClean="0"/>
              <a:pPr/>
              <a:t>‹#›</a:t>
            </a:fld>
            <a:endParaRPr lang="cs-CZ"/>
          </a:p>
        </p:txBody>
      </p:sp>
    </p:spTree>
    <p:extLst>
      <p:ext uri="{BB962C8B-B14F-4D97-AF65-F5344CB8AC3E}">
        <p14:creationId xmlns:p14="http://schemas.microsoft.com/office/powerpoint/2010/main" val="122146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1</a:t>
            </a:fld>
            <a:endParaRPr lang="cs-CZ"/>
          </a:p>
        </p:txBody>
      </p:sp>
    </p:spTree>
    <p:extLst>
      <p:ext uri="{BB962C8B-B14F-4D97-AF65-F5344CB8AC3E}">
        <p14:creationId xmlns:p14="http://schemas.microsoft.com/office/powerpoint/2010/main" val="1731293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u="sng" kern="1200" dirty="0" smtClean="0">
                <a:solidFill>
                  <a:schemeClr val="tx1"/>
                </a:solidFill>
                <a:effectLst/>
                <a:latin typeface="+mn-lt"/>
                <a:ea typeface="+mn-ea"/>
                <a:cs typeface="+mn-cs"/>
              </a:rPr>
              <a:t>Zmínit následnou podmínku: nejpozději do 3 let od Rozhodnutí zajistit vydání územně plánovací dokumentace včetně nabytí její účinnosti</a:t>
            </a:r>
            <a:r>
              <a:rPr lang="cs-CZ"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400" dirty="0" smtClean="0">
              <a:solidFill>
                <a:schemeClr val="tx1"/>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solidFill>
                  <a:schemeClr val="tx1"/>
                </a:solidFill>
                <a:latin typeface="Arial" panose="020B0604020202020204" pitchFamily="34" charset="0"/>
                <a:cs typeface="Arial" panose="020B0604020202020204" pitchFamily="34" charset="0"/>
              </a:rPr>
              <a:t>Zmínit neuznatelné náklady!!!!</a:t>
            </a:r>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10</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b="1" kern="1200" dirty="0" smtClean="0">
                <a:solidFill>
                  <a:schemeClr val="tx1"/>
                </a:solidFill>
                <a:effectLst/>
                <a:latin typeface="+mn-lt"/>
                <a:ea typeface="+mn-ea"/>
                <a:cs typeface="+mn-cs"/>
              </a:rPr>
              <a:t>Zmínit že termín realizace </a:t>
            </a:r>
            <a:r>
              <a:rPr lang="cs-CZ" sz="1200" b="1" u="sng" kern="1200" dirty="0" smtClean="0">
                <a:solidFill>
                  <a:schemeClr val="tx1"/>
                </a:solidFill>
                <a:effectLst/>
                <a:latin typeface="+mn-lt"/>
                <a:ea typeface="+mn-ea"/>
                <a:cs typeface="+mn-cs"/>
              </a:rPr>
              <a:t>max. rok 2019</a:t>
            </a:r>
            <a:r>
              <a:rPr lang="cs-CZ" sz="1200" kern="1200" dirty="0" smtClean="0">
                <a:solidFill>
                  <a:schemeClr val="tx1"/>
                </a:solidFill>
                <a:effectLst/>
                <a:latin typeface="+mn-lt"/>
                <a:ea typeface="+mn-ea"/>
                <a:cs typeface="+mn-cs"/>
              </a:rPr>
              <a:t>, financovat lze v roce 2017-2019 (střednědobý výhled)</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b="1" kern="1200" dirty="0" smtClean="0">
                <a:solidFill>
                  <a:schemeClr val="tx1"/>
                </a:solidFill>
                <a:effectLst/>
                <a:latin typeface="+mn-lt"/>
                <a:ea typeface="+mn-ea"/>
                <a:cs typeface="+mn-cs"/>
              </a:rPr>
              <a:t>Koloběh dotace</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Zmínit průběh žádosti – Rozhodnutí  (3 závazné termíny + 1x následná podmínka) – Proplácení – ZVA</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Finanční prostředky budou uvolňovány na </a:t>
            </a:r>
            <a:r>
              <a:rPr lang="cs-CZ" sz="1200" b="1" u="sng" kern="1200" dirty="0" smtClean="0">
                <a:solidFill>
                  <a:schemeClr val="tx1"/>
                </a:solidFill>
                <a:effectLst/>
                <a:latin typeface="+mn-lt"/>
                <a:ea typeface="+mn-ea"/>
                <a:cs typeface="+mn-cs"/>
              </a:rPr>
              <a:t>základě faktur a částek uvedených ve smlouvě </a:t>
            </a:r>
            <a:r>
              <a:rPr lang="cs-CZ" sz="1200" kern="1200" dirty="0" smtClean="0">
                <a:solidFill>
                  <a:schemeClr val="tx1"/>
                </a:solidFill>
                <a:effectLst/>
                <a:latin typeface="+mn-lt"/>
                <a:ea typeface="+mn-ea"/>
                <a:cs typeface="+mn-cs"/>
              </a:rPr>
              <a:t>s dodavatelem/dodavateli. (Pozn.: faktura musí být vystavena nejdříve v roce 2017 a její splatnost nesmí být dřívějšího data, než je datum Rozhodnutí.</a:t>
            </a:r>
            <a:endParaRPr lang="cs-CZ" sz="1400" dirty="0" smtClean="0">
              <a:solidFill>
                <a:schemeClr val="tx1"/>
              </a:solidFill>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11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pPr marL="0" indent="0">
              <a:buFontTx/>
              <a:buNone/>
            </a:pPr>
            <a:r>
              <a:rPr lang="cs-CZ" b="0" dirty="0" smtClean="0"/>
              <a:t>Obecná a specifická pravidla – aktualizace!!! U SC 3.3 </a:t>
            </a:r>
            <a:r>
              <a:rPr lang="cs-CZ" b="0" u="sng" dirty="0" smtClean="0"/>
              <a:t>13.5.2016 </a:t>
            </a:r>
          </a:p>
          <a:p>
            <a:pPr marL="0" indent="0">
              <a:buFontTx/>
              <a:buNone/>
            </a:pPr>
            <a:endParaRPr lang="cs-CZ" b="0" u="sng" dirty="0" smtClean="0"/>
          </a:p>
          <a:p>
            <a:pPr hangingPunct="0"/>
            <a:r>
              <a:rPr lang="cs-CZ" sz="1200" kern="1200" dirty="0" smtClean="0">
                <a:solidFill>
                  <a:schemeClr val="tx1"/>
                </a:solidFill>
                <a:effectLst/>
                <a:latin typeface="+mn-lt"/>
                <a:ea typeface="+mn-ea"/>
                <a:cs typeface="+mn-cs"/>
              </a:rPr>
              <a:t>Dne 13. 5. 2016 byly vydány aktualizace specifických pravidel výzev pro žadatele a příjemce SC 3.3 IROP. Nejpodstatnější změnou bylo datum zahájení realizace projektu, které se nově váže na první právní úkon týkající se aktivit projektu, na které jsou vynaloženy způsobilé výdaje. Financovatelné jsou všechny uznatelné výdaje po 1. lednu 2014.</a:t>
            </a:r>
          </a:p>
          <a:p>
            <a:pPr hangingPunct="0"/>
            <a:r>
              <a:rPr lang="cs-CZ" sz="1200" b="1" kern="1200" dirty="0" smtClean="0">
                <a:solidFill>
                  <a:schemeClr val="tx1"/>
                </a:solidFill>
                <a:effectLst/>
                <a:latin typeface="+mn-lt"/>
                <a:ea typeface="+mn-ea"/>
                <a:cs typeface="+mn-cs"/>
              </a:rPr>
              <a:t> </a:t>
            </a:r>
            <a:endParaRPr lang="cs-CZ" sz="1200" kern="1200" dirty="0" smtClean="0">
              <a:solidFill>
                <a:schemeClr val="tx1"/>
              </a:solidFill>
              <a:effectLst/>
              <a:latin typeface="+mn-lt"/>
              <a:ea typeface="+mn-ea"/>
              <a:cs typeface="+mn-cs"/>
            </a:endParaRPr>
          </a:p>
          <a:p>
            <a:pPr marL="0" indent="0">
              <a:buFontTx/>
              <a:buNone/>
            </a:pPr>
            <a:endParaRPr lang="cs-CZ" b="0" u="sng" dirty="0" smtClean="0"/>
          </a:p>
          <a:p>
            <a:pPr marL="0" indent="0">
              <a:buFontTx/>
              <a:buNone/>
            </a:pPr>
            <a:endParaRPr lang="cs-CZ" b="0" dirty="0" smtClean="0"/>
          </a:p>
          <a:p>
            <a:pPr marL="171450" indent="-171450">
              <a:buFontTx/>
              <a:buChar char="-"/>
            </a:pPr>
            <a:endParaRPr lang="cs-CZ" b="0" dirty="0" smtClean="0"/>
          </a:p>
          <a:p>
            <a:pPr marL="171450" indent="-171450">
              <a:buFontTx/>
              <a:buChar char="-"/>
            </a:pPr>
            <a:endParaRPr lang="cs-CZ" b="0" dirty="0" smtClean="0"/>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cs-CZ" sz="2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cs-CZ" b="1" dirty="0" smtClean="0">
                <a:solidFill>
                  <a:schemeClr val="tx1"/>
                </a:solidFill>
              </a:rPr>
              <a:t>Datem zahájení realizace projektu se rozumí datum prvního právního úkonu týkajícího se aktivit projektu, na které jsou vynaloženy způsobilé výdaje</a:t>
            </a:r>
            <a:r>
              <a:rPr lang="cs-CZ" dirty="0" smtClean="0">
                <a:solidFill>
                  <a:schemeClr val="tx1"/>
                </a:solidFill>
              </a:rPr>
              <a:t>. Datum zahájení realizace projektu může být stanoven nejdříve na 1.1.2014, a to i v případě, že první právní úkon byl učiněn před tímto datem. </a:t>
            </a:r>
            <a:r>
              <a:rPr lang="cs-CZ" b="1" dirty="0" smtClean="0">
                <a:solidFill>
                  <a:schemeClr val="tx1"/>
                </a:solidFill>
              </a:rPr>
              <a:t>Dříve platilo schválené zadání po 1.1.2014</a:t>
            </a:r>
          </a:p>
          <a:p>
            <a:pPr marL="0" marR="0" indent="0" algn="l" defTabSz="914400" rtl="0" eaLnBrk="1" fontAlgn="auto" latinLnBrk="0" hangingPunct="1">
              <a:lnSpc>
                <a:spcPct val="100000"/>
              </a:lnSpc>
              <a:spcBef>
                <a:spcPts val="0"/>
              </a:spcBef>
              <a:spcAft>
                <a:spcPts val="0"/>
              </a:spcAft>
              <a:buClrTx/>
              <a:buSzTx/>
              <a:buFontTx/>
              <a:buNone/>
              <a:tabLst/>
              <a:defRPr/>
            </a:pPr>
            <a:endParaRPr lang="cs-CZ"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solidFill>
                  <a:schemeClr val="tx1"/>
                </a:solidFill>
              </a:rPr>
              <a:t>Způsobem zahájení projektu může být například: schválené zadání, podpis smlouvy s dodavatelem… podle toho, která z těchto možností zahajuje aktivity, na které jsou uplatňovány způsobilé výdaje.</a:t>
            </a:r>
          </a:p>
          <a:p>
            <a:pPr marL="0" marR="0" indent="0" algn="l" defTabSz="914400" rtl="0" eaLnBrk="1" fontAlgn="auto" latinLnBrk="0" hangingPunct="1">
              <a:lnSpc>
                <a:spcPct val="100000"/>
              </a:lnSpc>
              <a:spcBef>
                <a:spcPts val="0"/>
              </a:spcBef>
              <a:spcAft>
                <a:spcPts val="0"/>
              </a:spcAft>
              <a:buClrTx/>
              <a:buSzTx/>
              <a:buFontTx/>
              <a:buNone/>
              <a:tabLst/>
              <a:defRPr/>
            </a:pPr>
            <a:endParaRPr lang="cs-CZ"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solidFill>
                  <a:schemeClr val="tx1"/>
                </a:solidFill>
              </a:rPr>
              <a:t>Př.: Schválené zadání ÚP – červen 2013, smlouva s dodavatelem – září 2013 =&gt; zahájení realizace projektu je 1.1.2014!!! </a:t>
            </a:r>
          </a:p>
          <a:p>
            <a:pPr marL="0" marR="0" indent="0" algn="l" defTabSz="914400" rtl="0" eaLnBrk="1" fontAlgn="auto" latinLnBrk="0" hangingPunct="1">
              <a:lnSpc>
                <a:spcPct val="100000"/>
              </a:lnSpc>
              <a:spcBef>
                <a:spcPts val="0"/>
              </a:spcBef>
              <a:spcAft>
                <a:spcPts val="0"/>
              </a:spcAft>
              <a:buClrTx/>
              <a:buSzTx/>
              <a:buFontTx/>
              <a:buNone/>
              <a:tabLst/>
              <a:defRPr/>
            </a:pPr>
            <a:endParaRPr lang="cs-CZ"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solidFill>
                  <a:schemeClr val="tx1"/>
                </a:solidFill>
              </a:rPr>
              <a:t>Při žádosti o platbu, bude Centrem regionálního rozvoje individuálně posuzováno, zda výdaje na činnosti jsou uznatelným nákladem a zda byly vykonány po 1.1.2014, ty činnosti, které byly vykonány před 1.1.2014 jsou neuznatelné. </a:t>
            </a:r>
          </a:p>
          <a:p>
            <a:pPr marL="0" marR="0" indent="0" algn="l" defTabSz="914400" rtl="0" eaLnBrk="1" fontAlgn="auto" latinLnBrk="0" hangingPunct="1">
              <a:lnSpc>
                <a:spcPct val="100000"/>
              </a:lnSpc>
              <a:spcBef>
                <a:spcPts val="0"/>
              </a:spcBef>
              <a:spcAft>
                <a:spcPts val="0"/>
              </a:spcAft>
              <a:buClrTx/>
              <a:buSzTx/>
              <a:buFontTx/>
              <a:buNone/>
              <a:tabLst/>
              <a:defRPr/>
            </a:pPr>
            <a:endParaRPr lang="cs-CZ"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b="1" dirty="0" smtClean="0">
                <a:solidFill>
                  <a:schemeClr val="tx1"/>
                </a:solidFill>
              </a:rPr>
              <a:t>Uznatelný náklad i DPH!!! Zmínit příklady nezpůsobilých.</a:t>
            </a:r>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cs-CZ" b="1" u="sng" dirty="0" smtClean="0">
              <a:solidFill>
                <a:schemeClr val="tx1"/>
              </a:solidFill>
            </a:endParaRPr>
          </a:p>
          <a:p>
            <a:pPr algn="just"/>
            <a:r>
              <a:rPr lang="cs-CZ" dirty="0" smtClean="0">
                <a:solidFill>
                  <a:schemeClr val="tx1"/>
                </a:solidFill>
              </a:rPr>
              <a:t>*)Datem zahájení realizace projektu se rozumí </a:t>
            </a:r>
            <a:r>
              <a:rPr lang="cs-CZ" b="1" u="sng" dirty="0" smtClean="0">
                <a:solidFill>
                  <a:schemeClr val="tx1"/>
                </a:solidFill>
              </a:rPr>
              <a:t>datum prvního právního úkonu týkajícího se aktivit projektu</a:t>
            </a:r>
            <a:r>
              <a:rPr lang="cs-CZ" dirty="0" smtClean="0">
                <a:solidFill>
                  <a:schemeClr val="tx1"/>
                </a:solidFill>
              </a:rPr>
              <a:t>, </a:t>
            </a:r>
            <a:r>
              <a:rPr lang="cs-CZ" b="1" u="sng" dirty="0" smtClean="0">
                <a:solidFill>
                  <a:schemeClr val="tx1"/>
                </a:solidFill>
              </a:rPr>
              <a:t>na které jsou vynaloženy způsobilé výdaje</a:t>
            </a:r>
            <a:r>
              <a:rPr lang="cs-CZ" dirty="0" smtClean="0">
                <a:solidFill>
                  <a:schemeClr val="tx1"/>
                </a:solidFill>
              </a:rPr>
              <a:t>. Datum zahájení realizace projektu může být stanoven nejdříve na 1.1.2014, a to i v případě, že první právní úkon byl učiněn před tímto datem.</a:t>
            </a:r>
          </a:p>
          <a:p>
            <a:pPr algn="just"/>
            <a:endParaRPr lang="cs-CZ" dirty="0" smtClean="0">
              <a:solidFill>
                <a:schemeClr val="tx1"/>
              </a:solidFill>
            </a:endParaRPr>
          </a:p>
          <a:p>
            <a:pPr algn="just"/>
            <a:r>
              <a:rPr lang="cs-CZ" dirty="0" smtClean="0">
                <a:solidFill>
                  <a:schemeClr val="tx1"/>
                </a:solidFill>
              </a:rPr>
              <a:t>Způsobem zahájení projektu může být například: schválené zadání, podpis smlouvy s dodavatelem… podle toho, která z těchto možností zahajuje aktivity, na které jsou uplatňovány způsobilé výdaje.</a:t>
            </a:r>
          </a:p>
          <a:p>
            <a:pPr algn="just"/>
            <a:endParaRPr lang="cs-CZ" dirty="0" smtClean="0">
              <a:solidFill>
                <a:schemeClr val="tx1"/>
              </a:solidFill>
            </a:endParaRPr>
          </a:p>
          <a:p>
            <a:pPr algn="just"/>
            <a:r>
              <a:rPr lang="cs-CZ" dirty="0" smtClean="0">
                <a:solidFill>
                  <a:schemeClr val="tx1"/>
                </a:solidFill>
              </a:rPr>
              <a:t>Př.: Schválené zadání RP – červen 2013, smlouva s dodavatelem – září 2013 =&gt; zahájení realizace projektu je 1.1.2014!!! </a:t>
            </a:r>
          </a:p>
          <a:p>
            <a:pPr algn="just"/>
            <a:endParaRPr lang="cs-CZ" dirty="0" smtClean="0">
              <a:solidFill>
                <a:schemeClr val="tx1"/>
              </a:solidFill>
            </a:endParaRPr>
          </a:p>
          <a:p>
            <a:pPr algn="just"/>
            <a:r>
              <a:rPr lang="cs-CZ" dirty="0" smtClean="0">
                <a:solidFill>
                  <a:schemeClr val="tx1"/>
                </a:solidFill>
              </a:rPr>
              <a:t>Při žádosti o platbu, bude Centrem regionálního rozvoje individuálně posuzováno, zda výdaje na činnosti jsou uznatelným nákladem a zda byly vykonány po 1.1.2014, ty činnosti, které byly vykonány před 1.1.2014 jsou neuznatelné.   </a:t>
            </a:r>
          </a:p>
          <a:p>
            <a:pPr algn="just"/>
            <a:endParaRPr lang="cs-CZ" dirty="0" smtClean="0">
              <a:solidFill>
                <a:schemeClr val="tx1"/>
              </a:solidFill>
            </a:endParaRPr>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solidFill>
                  <a:schemeClr val="tx1"/>
                </a:solidFill>
                <a:latin typeface="+mn-lt"/>
                <a:cs typeface="Arial" panose="020B0604020202020204" pitchFamily="34" charset="0"/>
              </a:rPr>
              <a:t>Projekty na zpracování ÚS mohou realizovat v celém správním obvodu obce s rozšířenou působností (rozdíl od projektů na územní a regulační plány). Pozor ÚSK vždy v celém správním obvodu!!!</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dirty="0" smtClean="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b="1" u="sng" dirty="0" smtClean="0">
                <a:solidFill>
                  <a:schemeClr val="tx1"/>
                </a:solidFill>
                <a:latin typeface="+mn-lt"/>
                <a:cs typeface="Arial" panose="020B0604020202020204" pitchFamily="34" charset="0"/>
              </a:rPr>
              <a:t>Metodiky:</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u="sng" dirty="0" smtClean="0">
                <a:solidFill>
                  <a:schemeClr val="tx1"/>
                </a:solidFill>
                <a:latin typeface="+mn-lt"/>
                <a:cs typeface="Arial" panose="020B0604020202020204" pitchFamily="34" charset="0"/>
              </a:rPr>
              <a:t>Územní studie veřejného prostranství – metodický návod pro pořízení a zpracování</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u="sng" dirty="0" smtClean="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u="sng" dirty="0" smtClean="0">
                <a:solidFill>
                  <a:schemeClr val="tx1"/>
                </a:solidFill>
                <a:latin typeface="+mn-lt"/>
                <a:cs typeface="Arial" panose="020B0604020202020204" pitchFamily="34" charset="0"/>
              </a:rPr>
              <a:t>ZADÁNÍ ÚZEMNÍ STUDIE KRAJINY</a:t>
            </a:r>
            <a:r>
              <a:rPr lang="cs-CZ" sz="1200" u="sng" baseline="0" dirty="0" smtClean="0">
                <a:solidFill>
                  <a:schemeClr val="tx1"/>
                </a:solidFill>
                <a:latin typeface="+mn-lt"/>
                <a:cs typeface="Arial" panose="020B0604020202020204" pitchFamily="34" charset="0"/>
              </a:rPr>
              <a:t> </a:t>
            </a:r>
            <a:r>
              <a:rPr lang="cs-CZ" sz="1200" u="sng" dirty="0" smtClean="0">
                <a:solidFill>
                  <a:schemeClr val="tx1"/>
                </a:solidFill>
                <a:latin typeface="+mn-lt"/>
                <a:cs typeface="Arial" panose="020B0604020202020204" pitchFamily="34" charset="0"/>
              </a:rPr>
              <a:t>pro správní obvod obce s rozšířenou působností</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dirty="0" smtClean="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solidFill>
                  <a:schemeClr val="tx1"/>
                </a:solidFill>
                <a:latin typeface="+mn-lt"/>
                <a:cs typeface="Arial" panose="020B0604020202020204" pitchFamily="34" charset="0"/>
              </a:rPr>
              <a:t>TEN-E transevropské energetické sítě</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solidFill>
                  <a:schemeClr val="tx1"/>
                </a:solidFill>
                <a:latin typeface="+mn-lt"/>
                <a:cs typeface="Arial" panose="020B0604020202020204" pitchFamily="34" charset="0"/>
              </a:rPr>
              <a:t>TEN-T transevropské dopravní sítě</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dirty="0" smtClean="0">
              <a:solidFill>
                <a:schemeClr val="tx1"/>
              </a:solidFill>
              <a:latin typeface="+mn-lt"/>
              <a:cs typeface="Arial" panose="020B0604020202020204" pitchFamily="34" charset="0"/>
            </a:endParaRPr>
          </a:p>
          <a:p>
            <a:pPr marL="0" lvl="0" indent="0" algn="just" hangingPunct="0">
              <a:buClr>
                <a:srgbClr val="000099"/>
              </a:buClr>
              <a:buNone/>
            </a:pPr>
            <a:r>
              <a:rPr lang="cs-CZ" sz="1200" b="1" dirty="0" smtClean="0">
                <a:solidFill>
                  <a:schemeClr val="tx1"/>
                </a:solidFill>
                <a:latin typeface="+mn-lt"/>
                <a:cs typeface="Arial" panose="020B0604020202020204" pitchFamily="34" charset="0"/>
              </a:rPr>
              <a:t>Územní studie řešící krajinu</a:t>
            </a:r>
            <a:r>
              <a:rPr lang="cs-CZ" sz="1200" dirty="0" smtClean="0">
                <a:solidFill>
                  <a:schemeClr val="tx1"/>
                </a:solidFill>
                <a:latin typeface="+mn-lt"/>
                <a:cs typeface="Arial" panose="020B0604020202020204" pitchFamily="34" charset="0"/>
              </a:rPr>
              <a:t> podrobně ve všech souvislostech ve vazbě na zelenou infrastrukturu, Adaptační strategii EU, protipovodňovou ochranu a Evropskou úmluvu o krajině na území správního obvodu ORP.</a:t>
            </a:r>
          </a:p>
          <a:p>
            <a:pPr marL="0" lvl="0" indent="0" algn="just" hangingPunct="0">
              <a:buClr>
                <a:srgbClr val="000099"/>
              </a:buClr>
              <a:buNone/>
            </a:pPr>
            <a:r>
              <a:rPr lang="cs-CZ" sz="1200" dirty="0" smtClean="0">
                <a:solidFill>
                  <a:schemeClr val="tx1"/>
                </a:solidFill>
                <a:latin typeface="+mn-lt"/>
                <a:cs typeface="Arial" panose="020B0604020202020204" pitchFamily="34" charset="0"/>
              </a:rPr>
              <a:t>Územní studie krajiny slouží jako nezávazný, ale neopominutelný podklad pro územní plánování, zejména pro řešení koncepce uspořádání krajiny v územních plánech, ale i pro doplnění územně analytických podkladů či pro upřesnění řešení krajiny v zásadách územního rozvoje. Zároveň jsou podkladem pro plánovací a rozhodovací činnost dalších orgánů. Vždy musí být zpracovány pro celý správní obvod obce s rozšířenou působností. </a:t>
            </a:r>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lgn="just" hangingPunct="0">
              <a:spcBef>
                <a:spcPts val="600"/>
              </a:spcBef>
              <a:spcAft>
                <a:spcPts val="0"/>
              </a:spcAft>
              <a:tabLst>
                <a:tab pos="449580" algn="l"/>
              </a:tabLst>
            </a:pPr>
            <a:r>
              <a:rPr lang="cs-CZ" sz="1200" dirty="0" smtClean="0">
                <a:solidFill>
                  <a:schemeClr val="tx1"/>
                </a:solidFill>
                <a:latin typeface="+mj-lt"/>
                <a:cs typeface="Arial" panose="020B0604020202020204" pitchFamily="34" charset="0"/>
              </a:rPr>
              <a:t>*)Datem zahájení realizace projektu se rozumí datum prvního právního úkonu týkajícího se aktivit projektu, na které jsou vynaloženy způsobilé výdaje. Datum zahájení realizace projektu může být stanoven nejdříve na   </a:t>
            </a:r>
          </a:p>
          <a:p>
            <a:pPr algn="just" hangingPunct="0">
              <a:spcBef>
                <a:spcPts val="600"/>
              </a:spcBef>
              <a:spcAft>
                <a:spcPts val="0"/>
              </a:spcAft>
              <a:tabLst>
                <a:tab pos="449580" algn="l"/>
              </a:tabLst>
            </a:pPr>
            <a:r>
              <a:rPr lang="cs-CZ" sz="1200" dirty="0" smtClean="0">
                <a:solidFill>
                  <a:schemeClr val="tx1"/>
                </a:solidFill>
                <a:latin typeface="+mj-lt"/>
                <a:cs typeface="Arial" panose="020B0604020202020204" pitchFamily="34" charset="0"/>
              </a:rPr>
              <a:t>   1.1.2014, a to i v případě, že první právní úkon byl učiněn před tímto datem.</a:t>
            </a:r>
          </a:p>
          <a:p>
            <a:pPr algn="just" hangingPunct="0">
              <a:spcBef>
                <a:spcPts val="600"/>
              </a:spcBef>
              <a:spcAft>
                <a:spcPts val="0"/>
              </a:spcAft>
              <a:tabLst>
                <a:tab pos="449580" algn="l"/>
              </a:tabLst>
            </a:pPr>
            <a:endParaRPr lang="cs-CZ" sz="1200" dirty="0" smtClean="0">
              <a:solidFill>
                <a:schemeClr val="tx1"/>
              </a:solidFill>
              <a:latin typeface="+mj-lt"/>
              <a:cs typeface="Arial" panose="020B0604020202020204" pitchFamily="34" charset="0"/>
            </a:endParaRPr>
          </a:p>
          <a:p>
            <a:pPr algn="just" hangingPunct="0">
              <a:spcBef>
                <a:spcPts val="600"/>
              </a:spcBef>
              <a:spcAft>
                <a:spcPts val="0"/>
              </a:spcAft>
              <a:tabLst>
                <a:tab pos="449580" algn="l"/>
              </a:tabLst>
            </a:pPr>
            <a:r>
              <a:rPr lang="cs-CZ" sz="1200" dirty="0" smtClean="0">
                <a:solidFill>
                  <a:schemeClr val="tx1"/>
                </a:solidFill>
                <a:latin typeface="+mj-lt"/>
                <a:cs typeface="Arial" panose="020B0604020202020204" pitchFamily="34" charset="0"/>
              </a:rPr>
              <a:t>Způsobem zahájení projektu může být například: datum předání  zadání, podpis smlouvy s dodavatelem… podle toho, která z těchto možností zahajuje aktivity, na které jsou uplatňovány způsobilé výdaje.</a:t>
            </a:r>
          </a:p>
          <a:p>
            <a:pPr algn="just" hangingPunct="0">
              <a:spcBef>
                <a:spcPts val="600"/>
              </a:spcBef>
              <a:spcAft>
                <a:spcPts val="0"/>
              </a:spcAft>
              <a:tabLst>
                <a:tab pos="449580" algn="l"/>
              </a:tabLst>
            </a:pPr>
            <a:endParaRPr lang="cs-CZ" sz="1200" dirty="0" smtClean="0">
              <a:solidFill>
                <a:schemeClr val="tx1"/>
              </a:solidFill>
              <a:latin typeface="+mj-lt"/>
              <a:cs typeface="Arial" panose="020B0604020202020204" pitchFamily="34" charset="0"/>
            </a:endParaRPr>
          </a:p>
          <a:p>
            <a:pPr algn="just" hangingPunct="0">
              <a:spcBef>
                <a:spcPts val="600"/>
              </a:spcBef>
              <a:spcAft>
                <a:spcPts val="0"/>
              </a:spcAft>
              <a:tabLst>
                <a:tab pos="449580" algn="l"/>
              </a:tabLst>
            </a:pPr>
            <a:r>
              <a:rPr lang="cs-CZ" sz="1200" dirty="0" smtClean="0">
                <a:solidFill>
                  <a:schemeClr val="tx1"/>
                </a:solidFill>
                <a:latin typeface="+mj-lt"/>
                <a:cs typeface="Arial" panose="020B0604020202020204" pitchFamily="34" charset="0"/>
              </a:rPr>
              <a:t>Př.: Smlouva s dodavatelem - předání zadání ÚS – listopad 2013 =&gt; zahájení realizace projektu je 1.1.2014!!! </a:t>
            </a:r>
          </a:p>
          <a:p>
            <a:pPr algn="just" hangingPunct="0">
              <a:spcBef>
                <a:spcPts val="600"/>
              </a:spcBef>
              <a:spcAft>
                <a:spcPts val="0"/>
              </a:spcAft>
              <a:tabLst>
                <a:tab pos="449580" algn="l"/>
              </a:tabLst>
            </a:pPr>
            <a:endParaRPr lang="cs-CZ" sz="1200" dirty="0" smtClean="0">
              <a:solidFill>
                <a:schemeClr val="tx1"/>
              </a:solidFill>
              <a:latin typeface="+mj-lt"/>
              <a:cs typeface="Arial" panose="020B0604020202020204" pitchFamily="34" charset="0"/>
            </a:endParaRPr>
          </a:p>
          <a:p>
            <a:pPr algn="just" hangingPunct="0">
              <a:spcBef>
                <a:spcPts val="600"/>
              </a:spcBef>
              <a:spcAft>
                <a:spcPts val="0"/>
              </a:spcAft>
              <a:tabLst>
                <a:tab pos="449580" algn="l"/>
              </a:tabLst>
            </a:pPr>
            <a:r>
              <a:rPr lang="cs-CZ" sz="1200" dirty="0" smtClean="0">
                <a:solidFill>
                  <a:schemeClr val="tx1"/>
                </a:solidFill>
                <a:latin typeface="+mj-lt"/>
                <a:cs typeface="Arial" panose="020B0604020202020204" pitchFamily="34" charset="0"/>
              </a:rPr>
              <a:t>Při žádosti o platbu, bude Centrem regionálního rozvoje individuálně posuzováno, zda výdaje na činnosti jsou uznatelným nákladem a zda byly vykonány po 1.1.2014, ty činnosti, které byly vykonány před 1.1.2014 jsou neuznatelné. </a:t>
            </a:r>
          </a:p>
          <a:p>
            <a:pPr algn="just" hangingPunct="0">
              <a:spcBef>
                <a:spcPts val="600"/>
              </a:spcBef>
              <a:spcAft>
                <a:spcPts val="0"/>
              </a:spcAft>
              <a:tabLst>
                <a:tab pos="449580" algn="l"/>
              </a:tabLst>
            </a:pPr>
            <a:endParaRPr lang="cs-CZ" sz="1200" dirty="0" smtClean="0">
              <a:solidFill>
                <a:schemeClr val="tx1"/>
              </a:solidFill>
              <a:latin typeface="+mj-lt"/>
              <a:cs typeface="Arial" panose="020B0604020202020204" pitchFamily="34" charset="0"/>
            </a:endParaRPr>
          </a:p>
          <a:p>
            <a:pPr algn="just" hangingPunct="0">
              <a:spcBef>
                <a:spcPts val="600"/>
              </a:spcBef>
              <a:spcAft>
                <a:spcPts val="0"/>
              </a:spcAft>
              <a:tabLst>
                <a:tab pos="449580" algn="l"/>
              </a:tabLst>
            </a:pPr>
            <a:r>
              <a:rPr lang="cs-CZ" sz="1200" dirty="0" smtClean="0">
                <a:solidFill>
                  <a:schemeClr val="tx1"/>
                </a:solidFill>
                <a:latin typeface="+mj-lt"/>
                <a:cs typeface="Arial" panose="020B0604020202020204" pitchFamily="34" charset="0"/>
              </a:rPr>
              <a:t>ÚSK: </a:t>
            </a:r>
            <a:r>
              <a:rPr lang="cs-CZ" sz="1200" b="1" dirty="0" smtClean="0">
                <a:solidFill>
                  <a:schemeClr val="tx1"/>
                </a:solidFill>
                <a:latin typeface="+mj-lt"/>
                <a:cs typeface="Arial" panose="020B0604020202020204" pitchFamily="34" charset="0"/>
              </a:rPr>
              <a:t>Kofinancování tvorby územních studií krajiny hrazených z IROP, </a:t>
            </a:r>
            <a:r>
              <a:rPr lang="cs-CZ" sz="1200" b="0" dirty="0" smtClean="0">
                <a:solidFill>
                  <a:schemeClr val="tx1"/>
                </a:solidFill>
                <a:latin typeface="+mj-lt"/>
                <a:cs typeface="Arial" panose="020B0604020202020204" pitchFamily="34" charset="0"/>
              </a:rPr>
              <a:t>k žádosti Rozhodnutí, před financováním posouzení</a:t>
            </a:r>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lgn="just" hangingPunct="0">
              <a:spcBef>
                <a:spcPts val="600"/>
              </a:spcBef>
              <a:spcAft>
                <a:spcPts val="0"/>
              </a:spcAft>
              <a:tabLst>
                <a:tab pos="449580" algn="l"/>
              </a:tabLst>
            </a:pPr>
            <a:r>
              <a:rPr lang="cs-CZ" sz="1200" dirty="0" smtClean="0">
                <a:solidFill>
                  <a:schemeClr val="tx1"/>
                </a:solidFill>
                <a:latin typeface="+mj-lt"/>
                <a:cs typeface="Arial" panose="020B0604020202020204" pitchFamily="34" charset="0"/>
              </a:rPr>
              <a:t>Další </a:t>
            </a:r>
            <a:r>
              <a:rPr lang="cs-CZ" sz="1200" dirty="0" err="1" smtClean="0">
                <a:solidFill>
                  <a:schemeClr val="tx1"/>
                </a:solidFill>
                <a:latin typeface="+mj-lt"/>
                <a:cs typeface="Arial" panose="020B0604020202020204" pitchFamily="34" charset="0"/>
              </a:rPr>
              <a:t>info</a:t>
            </a:r>
            <a:r>
              <a:rPr lang="cs-CZ" sz="1200" dirty="0" smtClean="0">
                <a:solidFill>
                  <a:schemeClr val="tx1"/>
                </a:solidFill>
                <a:latin typeface="+mj-lt"/>
                <a:cs typeface="Arial" panose="020B0604020202020204" pitchFamily="34" charset="0"/>
              </a:rPr>
              <a:t> viz stránka MMR.cz nebo dotaceeu.cz nebo crr.cz</a:t>
            </a:r>
            <a:endParaRPr lang="cs-CZ" sz="1200" b="0" dirty="0" smtClean="0">
              <a:solidFill>
                <a:schemeClr val="tx1"/>
              </a:solidFill>
              <a:latin typeface="+mj-lt"/>
              <a:cs typeface="Arial" panose="020B0604020202020204" pitchFamily="34" charset="0"/>
            </a:endParaRPr>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8</a:t>
            </a:fld>
            <a:endParaRPr lang="cs-CZ"/>
          </a:p>
        </p:txBody>
      </p:sp>
    </p:spTree>
    <p:extLst>
      <p:ext uri="{BB962C8B-B14F-4D97-AF65-F5344CB8AC3E}">
        <p14:creationId xmlns:p14="http://schemas.microsoft.com/office/powerpoint/2010/main" val="1731293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solidFill>
                  <a:schemeClr val="tx1"/>
                </a:solidFill>
                <a:latin typeface="Arial" panose="020B0604020202020204" pitchFamily="34" charset="0"/>
                <a:cs typeface="Arial" panose="020B0604020202020204" pitchFamily="34" charset="0"/>
              </a:rPr>
              <a:t>Rok 2016: 168 přijatých projektů, 109 k financování, alokace vyčerpána.</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400" dirty="0" smtClean="0">
              <a:solidFill>
                <a:schemeClr val="tx1"/>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solidFill>
                  <a:schemeClr val="tx1"/>
                </a:solidFill>
                <a:latin typeface="Arial" panose="020B0604020202020204" pitchFamily="34" charset="0"/>
                <a:cs typeface="Arial" panose="020B0604020202020204" pitchFamily="34" charset="0"/>
              </a:rPr>
              <a:t>Bližší </a:t>
            </a:r>
            <a:r>
              <a:rPr lang="cs-CZ" sz="1400" dirty="0" err="1" smtClean="0">
                <a:solidFill>
                  <a:schemeClr val="tx1"/>
                </a:solidFill>
                <a:latin typeface="Arial" panose="020B0604020202020204" pitchFamily="34" charset="0"/>
                <a:cs typeface="Arial" panose="020B0604020202020204" pitchFamily="34" charset="0"/>
              </a:rPr>
              <a:t>info</a:t>
            </a:r>
            <a:r>
              <a:rPr lang="cs-CZ" sz="1400" dirty="0" smtClean="0">
                <a:solidFill>
                  <a:schemeClr val="tx1"/>
                </a:solidFill>
                <a:latin typeface="Arial" panose="020B0604020202020204" pitchFamily="34" charset="0"/>
                <a:cs typeface="Arial" panose="020B0604020202020204" pitchFamily="34" charset="0"/>
              </a:rPr>
              <a:t>, viz stránky MMR.</a:t>
            </a:r>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list">
    <p:spTree>
      <p:nvGrpSpPr>
        <p:cNvPr id="1" name=""/>
        <p:cNvGrpSpPr/>
        <p:nvPr/>
      </p:nvGrpSpPr>
      <p:grpSpPr>
        <a:xfrm>
          <a:off x="0" y="0"/>
          <a:ext cx="0" cy="0"/>
          <a:chOff x="0" y="0"/>
          <a:chExt cx="0" cy="0"/>
        </a:xfrm>
      </p:grpSpPr>
      <p:sp>
        <p:nvSpPr>
          <p:cNvPr id="5" name="Podnadpis 2"/>
          <p:cNvSpPr>
            <a:spLocks noGrp="1"/>
          </p:cNvSpPr>
          <p:nvPr>
            <p:ph type="subTitle" idx="1" hasCustomPrompt="1"/>
          </p:nvPr>
        </p:nvSpPr>
        <p:spPr>
          <a:xfrm>
            <a:off x="1403648" y="4581128"/>
            <a:ext cx="7056784" cy="1800200"/>
          </a:xfrm>
          <a:prstGeom prst="rect">
            <a:avLst/>
          </a:prstGeom>
        </p:spPr>
        <p:txBody>
          <a:bodyPr anchor="b">
            <a:noAutofit/>
          </a:bodyPr>
          <a:lstStyle>
            <a:lvl1pPr marL="0" indent="0" algn="l">
              <a:spcBef>
                <a:spcPts val="1000"/>
              </a:spcBef>
              <a:spcAft>
                <a:spcPts val="1000"/>
              </a:spcAft>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autoři projektu</a:t>
            </a:r>
            <a:endParaRPr lang="cs-CZ" dirty="0"/>
          </a:p>
        </p:txBody>
      </p:sp>
      <p:sp>
        <p:nvSpPr>
          <p:cNvPr id="6" name="Nadpis 13"/>
          <p:cNvSpPr>
            <a:spLocks noGrp="1" noChangeAspect="1"/>
          </p:cNvSpPr>
          <p:nvPr>
            <p:ph type="title" hasCustomPrompt="1"/>
          </p:nvPr>
        </p:nvSpPr>
        <p:spPr>
          <a:xfrm>
            <a:off x="1403648" y="1988840"/>
            <a:ext cx="7283152" cy="1872208"/>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dirty="0" smtClean="0"/>
              <a:t>NÁZEV PREZENTACE</a:t>
            </a:r>
            <a:endParaRPr lang="cs-CZ" dirty="0"/>
          </a:p>
        </p:txBody>
      </p:sp>
      <p:sp>
        <p:nvSpPr>
          <p:cNvPr id="7" name="Podnadpis 2"/>
          <p:cNvSpPr txBox="1">
            <a:spLocks/>
          </p:cNvSpPr>
          <p:nvPr userDrawn="1"/>
        </p:nvSpPr>
        <p:spPr>
          <a:xfrm>
            <a:off x="1403648" y="3789040"/>
            <a:ext cx="7209184" cy="576064"/>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cs-CZ" sz="26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MINISTERSTVO PRO MÍSTNÍ ROZVOJ ČR</a:t>
            </a:r>
          </a:p>
        </p:txBody>
      </p:sp>
      <p:pic>
        <p:nvPicPr>
          <p:cNvPr id="8" name="Obrázek 7" descr="mmr_cr_rgb.emf"/>
          <p:cNvPicPr>
            <a:picLocks noChangeAspect="1"/>
          </p:cNvPicPr>
          <p:nvPr userDrawn="1"/>
        </p:nvPicPr>
        <p:blipFill>
          <a:blip r:embed="rId2" cstate="print"/>
          <a:stretch>
            <a:fillRect/>
          </a:stretch>
        </p:blipFill>
        <p:spPr>
          <a:xfrm>
            <a:off x="323528" y="692696"/>
            <a:ext cx="2565000" cy="5625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4392488"/>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smtClean="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smtClean="0"/>
              <a:t>NADPIS</a:t>
            </a:r>
            <a:endParaRPr lang="cs-CZ" dirty="0"/>
          </a:p>
        </p:txBody>
      </p:sp>
      <p:pic>
        <p:nvPicPr>
          <p:cNvPr id="4" name="Obrázek 3"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nitřní list bez nadpisu">
    <p:spTree>
      <p:nvGrpSpPr>
        <p:cNvPr id="1" name=""/>
        <p:cNvGrpSpPr/>
        <p:nvPr/>
      </p:nvGrpSpPr>
      <p:grpSpPr>
        <a:xfrm>
          <a:off x="0" y="0"/>
          <a:ext cx="0" cy="0"/>
          <a:chOff x="0" y="0"/>
          <a:chExt cx="0" cy="0"/>
        </a:xfrm>
      </p:grpSpPr>
      <p:sp>
        <p:nvSpPr>
          <p:cNvPr id="7" name="Zástupný symbol pro obsah 2"/>
          <p:cNvSpPr>
            <a:spLocks noGrp="1"/>
          </p:cNvSpPr>
          <p:nvPr>
            <p:ph idx="1" hasCustomPrompt="1"/>
          </p:nvPr>
        </p:nvSpPr>
        <p:spPr>
          <a:xfrm>
            <a:off x="395536" y="1484784"/>
            <a:ext cx="8291264" cy="4968552"/>
          </a:xfrm>
          <a:prstGeom prst="rect">
            <a:avLst/>
          </a:prstGeom>
        </p:spPr>
        <p:txBody>
          <a:bodyPr>
            <a:normAutofit/>
          </a:bodyPr>
          <a:lstStyle>
            <a:lvl1pPr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smtClean="0"/>
              <a:t>Klepnutím vložíte text</a:t>
            </a:r>
          </a:p>
        </p:txBody>
      </p:sp>
      <p:pic>
        <p:nvPicPr>
          <p:cNvPr id="3" name="Obrázek 2"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nitřní list s odrážkami">
    <p:spTree>
      <p:nvGrpSpPr>
        <p:cNvPr id="1" name=""/>
        <p:cNvGrpSpPr/>
        <p:nvPr/>
      </p:nvGrpSpPr>
      <p:grpSpPr>
        <a:xfrm>
          <a:off x="0" y="0"/>
          <a:ext cx="0" cy="0"/>
          <a:chOff x="0" y="0"/>
          <a:chExt cx="0" cy="0"/>
        </a:xfrm>
      </p:grpSpPr>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smtClean="0"/>
              <a:t>NADPIS</a:t>
            </a:r>
            <a:endParaRPr lang="cs-CZ" dirty="0"/>
          </a:p>
        </p:txBody>
      </p:sp>
      <p:sp>
        <p:nvSpPr>
          <p:cNvPr id="4" name="Zástupný symbol pro obsah 2"/>
          <p:cNvSpPr>
            <a:spLocks noGrp="1"/>
          </p:cNvSpPr>
          <p:nvPr>
            <p:ph idx="10"/>
          </p:nvPr>
        </p:nvSpPr>
        <p:spPr>
          <a:xfrm>
            <a:off x="467544" y="2060849"/>
            <a:ext cx="8229600" cy="4392488"/>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pic>
        <p:nvPicPr>
          <p:cNvPr id="5" name="Obrázek 4"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9109423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Obrázek 9" descr="podtisk_modry.emf"/>
          <p:cNvPicPr>
            <a:picLocks noChangeAspect="1"/>
          </p:cNvPicPr>
          <p:nvPr/>
        </p:nvPicPr>
        <p:blipFill>
          <a:blip r:embed="rId6" cstate="print"/>
          <a:srcRect l="17008" b="8622"/>
          <a:stretch>
            <a:fillRect/>
          </a:stretch>
        </p:blipFill>
        <p:spPr>
          <a:xfrm>
            <a:off x="2" y="1988841"/>
            <a:ext cx="7908545" cy="4869160"/>
          </a:xfrm>
          <a:prstGeom prst="rect">
            <a:avLst/>
          </a:prstGeom>
        </p:spPr>
      </p:pic>
      <p:sp>
        <p:nvSpPr>
          <p:cNvPr id="8" name="Obdélník 7"/>
          <p:cNvSpPr>
            <a:spLocks noChangeAspect="1"/>
          </p:cNvSpPr>
          <p:nvPr/>
        </p:nvSpPr>
        <p:spPr>
          <a:xfrm>
            <a:off x="0" y="1"/>
            <a:ext cx="9144000" cy="260648"/>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
        <p:nvSpPr>
          <p:cNvPr id="9" name="Obdélník 8"/>
          <p:cNvSpPr/>
          <p:nvPr/>
        </p:nvSpPr>
        <p:spPr>
          <a:xfrm>
            <a:off x="0" y="260649"/>
            <a:ext cx="9144000" cy="144016"/>
          </a:xfrm>
          <a:prstGeom prst="rect">
            <a:avLst/>
          </a:prstGeom>
          <a:gradFill>
            <a:gsLst>
              <a:gs pos="0">
                <a:srgbClr val="000099"/>
              </a:gs>
              <a:gs pos="100000">
                <a:schemeClr val="bg1">
                  <a:alpha val="0"/>
                </a:schemeClr>
              </a:gs>
            </a:gsLst>
            <a:lin ang="0" scaled="1"/>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mmr.cz/"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mmr.cz/cs/Ministerstvo/Programy-a-dotace"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hyperlink" Target="https://www3.mmr.cz/za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403648" y="1700808"/>
            <a:ext cx="7283152" cy="1872208"/>
          </a:xfrm>
        </p:spPr>
        <p:txBody>
          <a:bodyPr/>
          <a:lstStyle/>
          <a:p>
            <a:r>
              <a:rPr lang="cs-CZ" sz="3600" dirty="0" smtClean="0"/>
              <a:t>Financování územních plánů, regulačních plánů  a územních studií ze SC 3.3 IROP</a:t>
            </a:r>
            <a:endParaRPr lang="en-US" sz="3600" dirty="0"/>
          </a:p>
        </p:txBody>
      </p:sp>
      <p:sp>
        <p:nvSpPr>
          <p:cNvPr id="4" name="Podnadpis 3"/>
          <p:cNvSpPr>
            <a:spLocks noGrp="1"/>
          </p:cNvSpPr>
          <p:nvPr>
            <p:ph type="subTitle" idx="1"/>
          </p:nvPr>
        </p:nvSpPr>
        <p:spPr>
          <a:xfrm>
            <a:off x="1403648" y="4561091"/>
            <a:ext cx="7056784" cy="1604213"/>
          </a:xfrm>
        </p:spPr>
        <p:txBody>
          <a:bodyPr/>
          <a:lstStyle/>
          <a:p>
            <a:endParaRPr lang="cs-CZ" sz="1800" i="1" dirty="0"/>
          </a:p>
        </p:txBody>
      </p:sp>
      <p:pic>
        <p:nvPicPr>
          <p:cNvPr id="5" name="Picture 3"/>
          <p:cNvPicPr>
            <a:picLocks noChangeAspect="1" noChangeArrowheads="1"/>
          </p:cNvPicPr>
          <p:nvPr/>
        </p:nvPicPr>
        <p:blipFill>
          <a:blip r:embed="rId3" cstate="print"/>
          <a:srcRect/>
          <a:stretch>
            <a:fillRect/>
          </a:stretch>
        </p:blipFill>
        <p:spPr bwMode="auto">
          <a:xfrm>
            <a:off x="6877783" y="548680"/>
            <a:ext cx="1294617" cy="864096"/>
          </a:xfrm>
          <a:prstGeom prst="rect">
            <a:avLst/>
          </a:prstGeom>
          <a:noFill/>
          <a:ln w="9525">
            <a:noFill/>
            <a:miter lim="800000"/>
            <a:headEnd/>
            <a:tailEnd/>
          </a:ln>
        </p:spPr>
      </p:pic>
      <p:sp>
        <p:nvSpPr>
          <p:cNvPr id="2" name="Obdélník 1"/>
          <p:cNvSpPr/>
          <p:nvPr/>
        </p:nvSpPr>
        <p:spPr>
          <a:xfrm>
            <a:off x="1403648" y="4561091"/>
            <a:ext cx="6768752" cy="923330"/>
          </a:xfrm>
          <a:prstGeom prst="rect">
            <a:avLst/>
          </a:prstGeom>
        </p:spPr>
        <p:txBody>
          <a:bodyPr wrap="square">
            <a:spAutoFit/>
          </a:bodyPr>
          <a:lstStyle/>
          <a:p>
            <a:pPr>
              <a:spcBef>
                <a:spcPts val="0"/>
              </a:spcBef>
              <a:spcAft>
                <a:spcPts val="0"/>
              </a:spcAft>
            </a:pPr>
            <a:r>
              <a:rPr lang="cs-CZ" dirty="0"/>
              <a:t>Ing</a:t>
            </a:r>
            <a:r>
              <a:rPr lang="cs-CZ" dirty="0" smtClean="0"/>
              <a:t>. Eva Fialová, Ing. Ilona Kunešová, Ing. Filip Novosád</a:t>
            </a:r>
            <a:endParaRPr lang="cs-CZ" dirty="0"/>
          </a:p>
          <a:p>
            <a:pPr>
              <a:spcBef>
                <a:spcPts val="0"/>
              </a:spcBef>
              <a:spcAft>
                <a:spcPts val="0"/>
              </a:spcAft>
            </a:pPr>
            <a:r>
              <a:rPr lang="cs-CZ" dirty="0"/>
              <a:t>Odbor územního plánování</a:t>
            </a:r>
          </a:p>
          <a:p>
            <a:pPr>
              <a:spcBef>
                <a:spcPts val="0"/>
              </a:spcBef>
              <a:spcAft>
                <a:spcPts val="0"/>
              </a:spcAft>
            </a:pPr>
            <a:endParaRPr lang="cs-CZ" dirty="0"/>
          </a:p>
        </p:txBody>
      </p:sp>
    </p:spTree>
    <p:extLst>
      <p:ext uri="{BB962C8B-B14F-4D97-AF65-F5344CB8AC3E}">
        <p14:creationId xmlns:p14="http://schemas.microsoft.com/office/powerpoint/2010/main" val="160609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3193504" y="620688"/>
            <a:ext cx="8291264" cy="504056"/>
          </a:xfrm>
        </p:spPr>
        <p:txBody>
          <a:bodyPr/>
          <a:lstStyle/>
          <a:p>
            <a:endParaRPr lang="cs-CZ" dirty="0"/>
          </a:p>
        </p:txBody>
      </p:sp>
      <p:sp>
        <p:nvSpPr>
          <p:cNvPr id="3" name="Zástupný symbol pro obsah 2"/>
          <p:cNvSpPr>
            <a:spLocks noGrp="1"/>
          </p:cNvSpPr>
          <p:nvPr>
            <p:ph idx="10"/>
          </p:nvPr>
        </p:nvSpPr>
        <p:spPr>
          <a:xfrm>
            <a:off x="467544" y="908720"/>
            <a:ext cx="8229600" cy="4392488"/>
          </a:xfrm>
        </p:spPr>
        <p:txBody>
          <a:bodyPr/>
          <a:lstStyle/>
          <a:p>
            <a:pPr marL="0" indent="0">
              <a:buNone/>
            </a:pPr>
            <a:r>
              <a:rPr lang="cs-CZ" b="1" dirty="0" smtClean="0">
                <a:solidFill>
                  <a:srgbClr val="000099"/>
                </a:solidFill>
              </a:rPr>
              <a:t>Podmínky dotace</a:t>
            </a:r>
            <a:endParaRPr lang="cs-CZ" b="1" dirty="0">
              <a:solidFill>
                <a:srgbClr val="000099"/>
              </a:solidFill>
            </a:endParaRPr>
          </a:p>
          <a:p>
            <a:pPr algn="just"/>
            <a:r>
              <a:rPr lang="cs-CZ" sz="2000" b="1" dirty="0" smtClean="0"/>
              <a:t>obce</a:t>
            </a:r>
            <a:r>
              <a:rPr lang="cs-CZ" sz="2000" b="1" dirty="0"/>
              <a:t>, které nemají žádný územní plán, nebo mají územní plán schválený před 1. 1. </a:t>
            </a:r>
            <a:r>
              <a:rPr lang="cs-CZ" sz="2000" b="1" dirty="0" smtClean="0"/>
              <a:t>2007</a:t>
            </a:r>
          </a:p>
          <a:p>
            <a:pPr lvl="0" algn="just"/>
            <a:r>
              <a:rPr lang="cs-CZ" sz="2000" b="1" dirty="0"/>
              <a:t>je smluvně zajištěno zpracování územního plánu v souladu se zákonem č. 183/2006 </a:t>
            </a:r>
            <a:r>
              <a:rPr lang="cs-CZ" sz="2000" b="1" dirty="0" smtClean="0"/>
              <a:t>Sb.</a:t>
            </a:r>
          </a:p>
          <a:p>
            <a:pPr lvl="0" algn="just"/>
            <a:r>
              <a:rPr lang="cs-CZ" sz="2000" b="1" dirty="0"/>
              <a:t>j</a:t>
            </a:r>
            <a:r>
              <a:rPr lang="cs-CZ" sz="2000" b="1" dirty="0" smtClean="0"/>
              <a:t>e schválené zadání územního plánu</a:t>
            </a:r>
          </a:p>
          <a:p>
            <a:pPr marL="0" indent="0">
              <a:buNone/>
            </a:pPr>
            <a:r>
              <a:rPr lang="cs-CZ" b="1" dirty="0" smtClean="0">
                <a:solidFill>
                  <a:srgbClr val="000099"/>
                </a:solidFill>
              </a:rPr>
              <a:t>Uznatelné náklady</a:t>
            </a:r>
            <a:endParaRPr lang="cs-CZ" sz="2400" dirty="0" smtClean="0"/>
          </a:p>
          <a:p>
            <a:pPr algn="just" fontAlgn="base" hangingPunct="0"/>
            <a:r>
              <a:rPr lang="cs-CZ" sz="2000" b="1" dirty="0"/>
              <a:t>výdaje na zpracování územního plánu provedené projektantem </a:t>
            </a:r>
            <a:endParaRPr lang="cs-CZ" sz="2000" b="1" dirty="0" smtClean="0"/>
          </a:p>
          <a:p>
            <a:pPr algn="just" fontAlgn="base" hangingPunct="0"/>
            <a:r>
              <a:rPr lang="cs-CZ" sz="2000" b="1" dirty="0" smtClean="0"/>
              <a:t>(pouze etapy návrh </a:t>
            </a:r>
            <a:r>
              <a:rPr lang="cs-CZ" sz="2000" b="1" dirty="0" err="1" smtClean="0"/>
              <a:t>úp</a:t>
            </a:r>
            <a:r>
              <a:rPr lang="cs-CZ" sz="2000" b="1" dirty="0" smtClean="0"/>
              <a:t> pro společné jednání a </a:t>
            </a:r>
            <a:r>
              <a:rPr lang="cs-CZ" sz="2000" b="1" dirty="0" err="1" smtClean="0"/>
              <a:t>úpravený</a:t>
            </a:r>
            <a:r>
              <a:rPr lang="cs-CZ" sz="2000" b="1" dirty="0" smtClean="0"/>
              <a:t> návrh </a:t>
            </a:r>
            <a:r>
              <a:rPr lang="cs-CZ" sz="2000" b="1" dirty="0" err="1" smtClean="0"/>
              <a:t>úp</a:t>
            </a:r>
            <a:r>
              <a:rPr lang="cs-CZ" sz="2000" b="1" dirty="0" smtClean="0"/>
              <a:t> pro veřejné projednání)</a:t>
            </a:r>
          </a:p>
          <a:p>
            <a:pPr algn="just" fontAlgn="base" hangingPunct="0"/>
            <a:r>
              <a:rPr lang="cs-CZ" sz="2000" b="1" dirty="0" smtClean="0"/>
              <a:t>výdaje </a:t>
            </a:r>
            <a:r>
              <a:rPr lang="cs-CZ" sz="2000" b="1" dirty="0"/>
              <a:t>na vyhodnocení vlivů územního plánu na udržitelný rozvoj </a:t>
            </a:r>
            <a:r>
              <a:rPr lang="cs-CZ" sz="2000" b="1" dirty="0" smtClean="0"/>
              <a:t>území</a:t>
            </a:r>
          </a:p>
          <a:p>
            <a:pPr algn="just" fontAlgn="base" hangingPunct="0"/>
            <a:r>
              <a:rPr lang="cs-CZ" sz="2000" b="1" dirty="0" smtClean="0"/>
              <a:t>výdaje </a:t>
            </a:r>
            <a:r>
              <a:rPr lang="cs-CZ" sz="2000" b="1" dirty="0"/>
              <a:t>na nákup služeb spojených s digitálním zpracováním územních plánů ve vektorové formě provedené </a:t>
            </a:r>
            <a:r>
              <a:rPr lang="cs-CZ" sz="2000" b="1" dirty="0" smtClean="0"/>
              <a:t>projektantem</a:t>
            </a:r>
            <a:endParaRPr lang="cs-CZ" sz="2000" b="1" dirty="0"/>
          </a:p>
          <a:p>
            <a:pPr lvl="0" algn="just" fontAlgn="base" hangingPunct="0"/>
            <a:r>
              <a:rPr lang="cs-CZ" sz="2000" b="1" dirty="0"/>
              <a:t>daň z přidané hodnoty u neplátců </a:t>
            </a:r>
            <a:r>
              <a:rPr lang="cs-CZ" sz="2000" b="1" dirty="0" smtClean="0"/>
              <a:t>DPH</a:t>
            </a:r>
            <a:endParaRPr lang="cs-CZ" sz="2000" b="1" dirty="0"/>
          </a:p>
          <a:p>
            <a:pPr lvl="0" algn="just" fontAlgn="base" hangingPunct="0"/>
            <a:r>
              <a:rPr lang="cs-CZ" sz="2000" b="1" dirty="0"/>
              <a:t>DPH u plátců, pokud nemají nárok na odpočet DPH na </a:t>
            </a:r>
            <a:r>
              <a:rPr lang="cs-CZ" sz="2000" b="1" dirty="0" smtClean="0"/>
              <a:t>vstupu</a:t>
            </a:r>
            <a:endParaRPr lang="cs-CZ" sz="2000" b="1" dirty="0"/>
          </a:p>
          <a:p>
            <a:endParaRPr lang="cs-CZ" sz="2400" b="1" dirty="0"/>
          </a:p>
          <a:p>
            <a:endParaRPr lang="cs-CZ" sz="2400" dirty="0" smtClean="0"/>
          </a:p>
        </p:txBody>
      </p:sp>
      <p:pic>
        <p:nvPicPr>
          <p:cNvPr id="33794" name="Picture 2"/>
          <p:cNvPicPr>
            <a:picLocks noChangeAspect="1" noChangeArrowheads="1"/>
          </p:cNvPicPr>
          <p:nvPr/>
        </p:nvPicPr>
        <p:blipFill>
          <a:blip r:embed="rId3" cstate="print"/>
          <a:srcRect/>
          <a:stretch>
            <a:fillRect/>
          </a:stretch>
        </p:blipFill>
        <p:spPr bwMode="auto">
          <a:xfrm>
            <a:off x="7200400" y="548680"/>
            <a:ext cx="972000" cy="648000"/>
          </a:xfrm>
          <a:prstGeom prst="rect">
            <a:avLst/>
          </a:prstGeom>
          <a:noFill/>
          <a:ln w="9525">
            <a:solidFill>
              <a:schemeClr val="tx1"/>
            </a:solidFill>
            <a:miter lim="800000"/>
            <a:headEnd/>
            <a:tailEnd/>
          </a:ln>
        </p:spPr>
      </p:pic>
    </p:spTree>
    <p:extLst>
      <p:ext uri="{BB962C8B-B14F-4D97-AF65-F5344CB8AC3E}">
        <p14:creationId xmlns:p14="http://schemas.microsoft.com/office/powerpoint/2010/main" val="35794442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3193504" y="620688"/>
            <a:ext cx="8291264" cy="504056"/>
          </a:xfrm>
        </p:spPr>
        <p:txBody>
          <a:bodyPr/>
          <a:lstStyle/>
          <a:p>
            <a:endParaRPr lang="cs-CZ" dirty="0"/>
          </a:p>
        </p:txBody>
      </p:sp>
      <p:sp>
        <p:nvSpPr>
          <p:cNvPr id="3" name="Zástupný symbol pro obsah 2"/>
          <p:cNvSpPr>
            <a:spLocks noGrp="1"/>
          </p:cNvSpPr>
          <p:nvPr>
            <p:ph idx="10"/>
          </p:nvPr>
        </p:nvSpPr>
        <p:spPr>
          <a:xfrm>
            <a:off x="467544" y="1268760"/>
            <a:ext cx="8229600" cy="4392488"/>
          </a:xfrm>
        </p:spPr>
        <p:txBody>
          <a:bodyPr/>
          <a:lstStyle/>
          <a:p>
            <a:pPr marL="0" indent="0">
              <a:buNone/>
            </a:pPr>
            <a:r>
              <a:rPr lang="cs-CZ" b="1" dirty="0" smtClean="0">
                <a:solidFill>
                  <a:srgbClr val="000099"/>
                </a:solidFill>
              </a:rPr>
              <a:t>Zahájení/ukončení akce/projektu</a:t>
            </a:r>
            <a:endParaRPr lang="cs-CZ" b="1" dirty="0">
              <a:solidFill>
                <a:srgbClr val="000099"/>
              </a:solidFill>
            </a:endParaRPr>
          </a:p>
          <a:p>
            <a:pPr algn="just"/>
            <a:r>
              <a:rPr lang="cs-CZ" sz="2000" b="1" dirty="0"/>
              <a:t>Datem zahájení realizace akce</a:t>
            </a:r>
            <a:r>
              <a:rPr lang="cs-CZ" sz="2000" dirty="0"/>
              <a:t> na pořízení územních plánu je </a:t>
            </a:r>
            <a:r>
              <a:rPr lang="cs-CZ" sz="2000" b="1" dirty="0">
                <a:solidFill>
                  <a:srgbClr val="00AF3F"/>
                </a:solidFill>
              </a:rPr>
              <a:t>datum schválení zadání územního </a:t>
            </a:r>
            <a:r>
              <a:rPr lang="cs-CZ" sz="2000" b="1" dirty="0" smtClean="0">
                <a:solidFill>
                  <a:srgbClr val="00AF3F"/>
                </a:solidFill>
              </a:rPr>
              <a:t>plánu</a:t>
            </a:r>
            <a:endParaRPr lang="cs-CZ" sz="2000" b="1" dirty="0">
              <a:solidFill>
                <a:srgbClr val="00AF3F"/>
              </a:solidFill>
            </a:endParaRPr>
          </a:p>
          <a:p>
            <a:pPr algn="just"/>
            <a:r>
              <a:rPr lang="cs-CZ" sz="2000" b="1" dirty="0" smtClean="0"/>
              <a:t>Datem </a:t>
            </a:r>
            <a:r>
              <a:rPr lang="cs-CZ" sz="2000" b="1" dirty="0"/>
              <a:t>ukončení realizace akce</a:t>
            </a:r>
            <a:r>
              <a:rPr lang="cs-CZ" sz="2000" dirty="0"/>
              <a:t> na pořízení územních plánů je </a:t>
            </a:r>
            <a:r>
              <a:rPr lang="cs-CZ" sz="2000" b="1" dirty="0">
                <a:solidFill>
                  <a:srgbClr val="00AF3F"/>
                </a:solidFill>
              </a:rPr>
              <a:t>datum předání upraveného návrhu územního plánu pro veřejné projednání </a:t>
            </a:r>
            <a:r>
              <a:rPr lang="cs-CZ" sz="2000" b="1" dirty="0" smtClean="0">
                <a:solidFill>
                  <a:srgbClr val="00AF3F"/>
                </a:solidFill>
              </a:rPr>
              <a:t>pořizovateli</a:t>
            </a:r>
            <a:endParaRPr lang="cs-CZ" sz="2000" b="1" dirty="0">
              <a:solidFill>
                <a:srgbClr val="00AF3F"/>
              </a:solidFill>
            </a:endParaRPr>
          </a:p>
          <a:p>
            <a:pPr marL="0" indent="0">
              <a:buNone/>
            </a:pPr>
            <a:r>
              <a:rPr lang="cs-CZ" b="1" dirty="0" smtClean="0">
                <a:solidFill>
                  <a:srgbClr val="000099"/>
                </a:solidFill>
              </a:rPr>
              <a:t>Financování akce/projektu</a:t>
            </a:r>
            <a:endParaRPr lang="cs-CZ" sz="2000" dirty="0" smtClean="0"/>
          </a:p>
          <a:p>
            <a:pPr algn="just" fontAlgn="base" hangingPunct="0"/>
            <a:r>
              <a:rPr lang="cs-CZ" sz="2000" dirty="0" smtClean="0"/>
              <a:t>Víceleté financování – finanční bilance investiční/neinvestiční </a:t>
            </a:r>
          </a:p>
          <a:p>
            <a:pPr algn="just" fontAlgn="base" hangingPunct="0"/>
            <a:r>
              <a:rPr lang="cs-CZ" sz="2000" dirty="0" smtClean="0"/>
              <a:t>Forma ex ante/ex post</a:t>
            </a:r>
          </a:p>
          <a:p>
            <a:pPr algn="just" fontAlgn="base" hangingPunct="0"/>
            <a:r>
              <a:rPr lang="cs-CZ" sz="2000" dirty="0"/>
              <a:t>Finanční prostředky budou uvolňovány na základě </a:t>
            </a:r>
            <a:r>
              <a:rPr lang="cs-CZ" sz="2000" dirty="0" smtClean="0"/>
              <a:t>originálu faktur + předávací protokol</a:t>
            </a:r>
          </a:p>
          <a:p>
            <a:pPr algn="just" fontAlgn="base" hangingPunct="0"/>
            <a:r>
              <a:rPr lang="cs-CZ" sz="2000" u="sng" dirty="0" smtClean="0"/>
              <a:t>Zpětné proplácení faktur není možné</a:t>
            </a:r>
          </a:p>
          <a:p>
            <a:pPr algn="just" fontAlgn="base" hangingPunct="0"/>
            <a:endParaRPr lang="cs-CZ" sz="2000" dirty="0"/>
          </a:p>
          <a:p>
            <a:endParaRPr lang="cs-CZ" sz="2400" dirty="0"/>
          </a:p>
          <a:p>
            <a:endParaRPr lang="cs-CZ" sz="2400" dirty="0" smtClean="0"/>
          </a:p>
        </p:txBody>
      </p:sp>
      <p:pic>
        <p:nvPicPr>
          <p:cNvPr id="33794" name="Picture 2"/>
          <p:cNvPicPr>
            <a:picLocks noChangeAspect="1" noChangeArrowheads="1"/>
          </p:cNvPicPr>
          <p:nvPr/>
        </p:nvPicPr>
        <p:blipFill>
          <a:blip r:embed="rId3" cstate="print"/>
          <a:srcRect/>
          <a:stretch>
            <a:fillRect/>
          </a:stretch>
        </p:blipFill>
        <p:spPr bwMode="auto">
          <a:xfrm>
            <a:off x="7200400" y="548680"/>
            <a:ext cx="972000" cy="648000"/>
          </a:xfrm>
          <a:prstGeom prst="rect">
            <a:avLst/>
          </a:prstGeom>
          <a:noFill/>
          <a:ln w="9525">
            <a:solidFill>
              <a:schemeClr val="tx1"/>
            </a:solidFill>
            <a:miter lim="800000"/>
            <a:headEnd/>
            <a:tailEnd/>
          </a:ln>
        </p:spPr>
      </p:pic>
    </p:spTree>
    <p:extLst>
      <p:ext uri="{BB962C8B-B14F-4D97-AF65-F5344CB8AC3E}">
        <p14:creationId xmlns:p14="http://schemas.microsoft.com/office/powerpoint/2010/main" val="31691465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79459" y="728700"/>
            <a:ext cx="8291264" cy="504056"/>
          </a:xfrm>
        </p:spPr>
        <p:txBody>
          <a:bodyPr/>
          <a:lstStyle/>
          <a:p>
            <a:endParaRPr lang="cs-CZ" dirty="0"/>
          </a:p>
        </p:txBody>
      </p:sp>
      <p:sp>
        <p:nvSpPr>
          <p:cNvPr id="3" name="Zástupný symbol pro obsah 2"/>
          <p:cNvSpPr>
            <a:spLocks noGrp="1"/>
          </p:cNvSpPr>
          <p:nvPr>
            <p:ph idx="10"/>
          </p:nvPr>
        </p:nvSpPr>
        <p:spPr>
          <a:xfrm>
            <a:off x="467544" y="1484784"/>
            <a:ext cx="8229600" cy="4392488"/>
          </a:xfrm>
        </p:spPr>
        <p:txBody>
          <a:bodyPr/>
          <a:lstStyle/>
          <a:p>
            <a:pPr marL="0" indent="0">
              <a:buNone/>
            </a:pPr>
            <a:r>
              <a:rPr lang="cs-CZ" b="1" dirty="0" smtClean="0">
                <a:solidFill>
                  <a:srgbClr val="000099"/>
                </a:solidFill>
              </a:rPr>
              <a:t>Integrovaný regionální operační program</a:t>
            </a:r>
          </a:p>
          <a:p>
            <a:pPr algn="just"/>
            <a:r>
              <a:rPr lang="cs-CZ" sz="2400" b="1" dirty="0">
                <a:cs typeface="Arial" panose="020B0604020202020204" pitchFamily="34" charset="0"/>
              </a:rPr>
              <a:t>Program řízen MMR, </a:t>
            </a:r>
            <a:r>
              <a:rPr lang="cs-CZ" sz="2400" b="1" dirty="0" smtClean="0">
                <a:cs typeface="Arial" panose="020B0604020202020204" pitchFamily="34" charset="0"/>
                <a:hlinkClick r:id="rId3"/>
              </a:rPr>
              <a:t>www.mmr.cz</a:t>
            </a:r>
            <a:endParaRPr lang="cs-CZ" sz="2400" b="1" dirty="0" smtClean="0">
              <a:cs typeface="Arial" panose="020B0604020202020204" pitchFamily="34" charset="0"/>
            </a:endParaRPr>
          </a:p>
          <a:p>
            <a:pPr algn="just"/>
            <a:r>
              <a:rPr lang="cs-CZ" sz="2400" b="1" dirty="0" smtClean="0">
                <a:cs typeface="Arial" panose="020B0604020202020204" pitchFamily="34" charset="0"/>
              </a:rPr>
              <a:t>EFRR</a:t>
            </a:r>
          </a:p>
          <a:p>
            <a:pPr algn="just"/>
            <a:r>
              <a:rPr lang="cs-CZ" sz="2400" b="1" dirty="0"/>
              <a:t>Obecná a specifická </a:t>
            </a:r>
            <a:r>
              <a:rPr lang="cs-CZ" sz="2400" b="1" dirty="0" smtClean="0"/>
              <a:t>pravidla </a:t>
            </a:r>
            <a:endParaRPr lang="cs-CZ" sz="2400" b="1" dirty="0">
              <a:cs typeface="Arial" panose="020B0604020202020204" pitchFamily="34" charset="0"/>
            </a:endParaRPr>
          </a:p>
          <a:p>
            <a:pPr algn="just"/>
            <a:r>
              <a:rPr lang="cs-CZ" sz="2400" b="1" dirty="0" smtClean="0"/>
              <a:t>Prioritní osa 3: Dobrá správa území a zefektivnění veřejných institucí</a:t>
            </a:r>
          </a:p>
          <a:p>
            <a:pPr algn="just"/>
            <a:r>
              <a:rPr lang="cs-CZ" sz="2400" b="1" dirty="0" smtClean="0"/>
              <a:t>Specifický cíl 3.3: Podpora pořizování a uplatňování dokumentů územního rozvoje </a:t>
            </a:r>
          </a:p>
          <a:p>
            <a:pPr algn="just"/>
            <a:r>
              <a:rPr lang="cs-CZ" sz="2400" b="1" dirty="0" smtClean="0">
                <a:solidFill>
                  <a:srgbClr val="00AF3F"/>
                </a:solidFill>
              </a:rPr>
              <a:t>Příjemci: Obce s rozšířenou působností</a:t>
            </a:r>
          </a:p>
          <a:p>
            <a:pPr algn="just"/>
            <a:r>
              <a:rPr lang="cs-CZ" sz="2400" b="1" dirty="0" smtClean="0"/>
              <a:t>Podporováno: některé ÚP (změny), RP a ÚS</a:t>
            </a:r>
          </a:p>
          <a:p>
            <a:endParaRPr lang="cs-CZ" sz="2400" b="1" dirty="0" smtClean="0"/>
          </a:p>
        </p:txBody>
      </p:sp>
      <p:pic>
        <p:nvPicPr>
          <p:cNvPr id="5" name="Picture 3"/>
          <p:cNvPicPr>
            <a:picLocks noChangeAspect="1" noChangeArrowheads="1"/>
          </p:cNvPicPr>
          <p:nvPr/>
        </p:nvPicPr>
        <p:blipFill>
          <a:blip r:embed="rId4" cstate="print"/>
          <a:srcRect/>
          <a:stretch>
            <a:fillRect/>
          </a:stretch>
        </p:blipFill>
        <p:spPr bwMode="auto">
          <a:xfrm>
            <a:off x="6877783" y="548680"/>
            <a:ext cx="1294617" cy="864096"/>
          </a:xfrm>
          <a:prstGeom prst="rect">
            <a:avLst/>
          </a:prstGeom>
          <a:noFill/>
          <a:ln w="9525">
            <a:noFill/>
            <a:miter lim="800000"/>
            <a:headEnd/>
            <a:tailEnd/>
          </a:ln>
        </p:spPr>
      </p:pic>
    </p:spTree>
    <p:extLst>
      <p:ext uri="{BB962C8B-B14F-4D97-AF65-F5344CB8AC3E}">
        <p14:creationId xmlns:p14="http://schemas.microsoft.com/office/powerpoint/2010/main" val="3670152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Územní plány a jejich změny</a:t>
            </a:r>
            <a:endParaRPr lang="cs-CZ" dirty="0"/>
          </a:p>
        </p:txBody>
      </p:sp>
      <p:sp>
        <p:nvSpPr>
          <p:cNvPr id="3" name="Zástupný symbol pro obsah 2"/>
          <p:cNvSpPr>
            <a:spLocks noGrp="1"/>
          </p:cNvSpPr>
          <p:nvPr>
            <p:ph idx="10"/>
          </p:nvPr>
        </p:nvSpPr>
        <p:spPr/>
        <p:txBody>
          <a:bodyPr/>
          <a:lstStyle/>
          <a:p>
            <a:pPr algn="just"/>
            <a:r>
              <a:rPr lang="cs-CZ" sz="2000" b="1" dirty="0" smtClean="0">
                <a:solidFill>
                  <a:srgbClr val="00AF3F"/>
                </a:solidFill>
              </a:rPr>
              <a:t>Průběžná výzva č. 2 IROP</a:t>
            </a:r>
          </a:p>
          <a:p>
            <a:pPr algn="just"/>
            <a:r>
              <a:rPr lang="cs-CZ" sz="2000" b="1" dirty="0" smtClean="0"/>
              <a:t>Ukončení příjmu žádostí 31. 3. 2017</a:t>
            </a:r>
          </a:p>
          <a:p>
            <a:pPr algn="just"/>
            <a:r>
              <a:rPr lang="cs-CZ" sz="2000" b="1" dirty="0" smtClean="0"/>
              <a:t>Zahájení projektu od 1. 1. 2014</a:t>
            </a:r>
          </a:p>
          <a:p>
            <a:pPr algn="just"/>
            <a:r>
              <a:rPr lang="cs-CZ" sz="2000" b="1" dirty="0" smtClean="0"/>
              <a:t>Ukončení realizace projektu do 31. 12. 2019 (návrh ÚP po VP)</a:t>
            </a:r>
          </a:p>
          <a:p>
            <a:pPr algn="just"/>
            <a:r>
              <a:rPr lang="cs-CZ" sz="2000" b="1" dirty="0" smtClean="0"/>
              <a:t>Celková alokace 630 mil. Kč, z čehož 85% je financováno z EU, 5% ze státního rozpočtu a zbývajících </a:t>
            </a:r>
            <a:r>
              <a:rPr lang="cs-CZ" sz="2000" b="1" dirty="0" smtClean="0">
                <a:solidFill>
                  <a:srgbClr val="00AF3F"/>
                </a:solidFill>
              </a:rPr>
              <a:t>10% je hrazeno příjemcem</a:t>
            </a:r>
          </a:p>
          <a:p>
            <a:pPr algn="just"/>
            <a:r>
              <a:rPr lang="cs-CZ" sz="2000" b="1" dirty="0" smtClean="0"/>
              <a:t>Min. limit  300 tis. Kč/250 tis. Kč</a:t>
            </a:r>
          </a:p>
          <a:p>
            <a:pPr algn="just"/>
            <a:r>
              <a:rPr lang="cs-CZ" sz="2000" b="1" dirty="0" smtClean="0"/>
              <a:t>V případě změn územních plánů – nutnost změny musí vyplývat z územních studií řešících veřejnou infrastrukturu nebo krajinu</a:t>
            </a:r>
          </a:p>
          <a:p>
            <a:pPr algn="just"/>
            <a:r>
              <a:rPr lang="cs-CZ" sz="2000" b="1" u="sng" dirty="0" smtClean="0"/>
              <a:t>Uznatelné náklady</a:t>
            </a:r>
            <a:r>
              <a:rPr lang="cs-CZ" sz="2000" b="1" dirty="0" smtClean="0"/>
              <a:t>: návrh ÚP pro společné jednání, vyhodnocení ÚP na URÚ, úprava návrhu ÚP pro i po veřejném projednání </a:t>
            </a:r>
          </a:p>
        </p:txBody>
      </p:sp>
      <p:pic>
        <p:nvPicPr>
          <p:cNvPr id="8" name="Picture 3"/>
          <p:cNvPicPr>
            <a:picLocks noChangeAspect="1" noChangeArrowheads="1"/>
          </p:cNvPicPr>
          <p:nvPr/>
        </p:nvPicPr>
        <p:blipFill>
          <a:blip r:embed="rId3" cstate="print"/>
          <a:srcRect/>
          <a:stretch>
            <a:fillRect/>
          </a:stretch>
        </p:blipFill>
        <p:spPr bwMode="auto">
          <a:xfrm>
            <a:off x="6877783" y="548680"/>
            <a:ext cx="1294617" cy="864096"/>
          </a:xfrm>
          <a:prstGeom prst="rect">
            <a:avLst/>
          </a:prstGeom>
          <a:noFill/>
          <a:ln w="9525">
            <a:noFill/>
            <a:miter lim="800000"/>
            <a:headEnd/>
            <a:tailEnd/>
          </a:ln>
        </p:spPr>
      </p:pic>
      <p:sp>
        <p:nvSpPr>
          <p:cNvPr id="9" name="Nadpis 1"/>
          <p:cNvSpPr txBox="1">
            <a:spLocks/>
          </p:cNvSpPr>
          <p:nvPr/>
        </p:nvSpPr>
        <p:spPr>
          <a:xfrm>
            <a:off x="3379459" y="728700"/>
            <a:ext cx="8291264" cy="504056"/>
          </a:xfrm>
          <a:prstGeom prst="rect">
            <a:avLst/>
          </a:prstGeom>
        </p:spPr>
        <p:txBody>
          <a:bodyPr anchor="t">
            <a:noAutofit/>
          </a:bodyPr>
          <a:lstStyle>
            <a:lvl1pPr algn="l" defTabSz="914400" rtl="0" eaLnBrk="1" latinLnBrk="0" hangingPunct="1">
              <a:spcBef>
                <a:spcPct val="0"/>
              </a:spcBef>
              <a:buNone/>
              <a:defRPr sz="3200" b="1" kern="1200">
                <a:solidFill>
                  <a:srgbClr val="000099"/>
                </a:solidFill>
                <a:latin typeface="Arial" pitchFamily="34" charset="0"/>
                <a:ea typeface="+mj-ea"/>
                <a:cs typeface="Arial" pitchFamily="34" charset="0"/>
              </a:defRPr>
            </a:lvl1pPr>
          </a:lstStyle>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Regulační plány</a:t>
            </a:r>
            <a:endParaRPr lang="cs-CZ" dirty="0"/>
          </a:p>
        </p:txBody>
      </p:sp>
      <p:sp>
        <p:nvSpPr>
          <p:cNvPr id="3" name="Zástupný symbol pro obsah 2"/>
          <p:cNvSpPr>
            <a:spLocks noGrp="1"/>
          </p:cNvSpPr>
          <p:nvPr>
            <p:ph idx="10"/>
          </p:nvPr>
        </p:nvSpPr>
        <p:spPr/>
        <p:txBody>
          <a:bodyPr/>
          <a:lstStyle/>
          <a:p>
            <a:pPr algn="just"/>
            <a:r>
              <a:rPr lang="cs-CZ" sz="2000" b="1" dirty="0" smtClean="0"/>
              <a:t>Výzva č. 3 IROP</a:t>
            </a:r>
          </a:p>
          <a:p>
            <a:pPr algn="just"/>
            <a:r>
              <a:rPr lang="cs-CZ" sz="2000" b="1" dirty="0" smtClean="0">
                <a:solidFill>
                  <a:srgbClr val="00AF3F"/>
                </a:solidFill>
              </a:rPr>
              <a:t>Regulační </a:t>
            </a:r>
            <a:r>
              <a:rPr lang="cs-CZ" sz="2000" b="1" dirty="0">
                <a:solidFill>
                  <a:srgbClr val="00AF3F"/>
                </a:solidFill>
              </a:rPr>
              <a:t>plány z vlastního podnětu obce nenahrazující územní </a:t>
            </a:r>
            <a:r>
              <a:rPr lang="cs-CZ" sz="2000" b="1" dirty="0" smtClean="0">
                <a:solidFill>
                  <a:srgbClr val="00AF3F"/>
                </a:solidFill>
              </a:rPr>
              <a:t>rozhodnutí </a:t>
            </a:r>
            <a:endParaRPr lang="cs-CZ" sz="2000" b="1" dirty="0">
              <a:solidFill>
                <a:srgbClr val="00AF3F"/>
              </a:solidFill>
            </a:endParaRPr>
          </a:p>
          <a:p>
            <a:pPr algn="just"/>
            <a:r>
              <a:rPr lang="cs-CZ" sz="2000" b="1" dirty="0" smtClean="0"/>
              <a:t>Ukončení příjmu žádostí 31. 3. 2017</a:t>
            </a:r>
          </a:p>
          <a:p>
            <a:pPr algn="just"/>
            <a:r>
              <a:rPr lang="cs-CZ" sz="2000" b="1" dirty="0" smtClean="0"/>
              <a:t>Zahájení projektu od  1. 1. 2014</a:t>
            </a:r>
          </a:p>
          <a:p>
            <a:pPr algn="just"/>
            <a:r>
              <a:rPr lang="cs-CZ" sz="2000" b="1" dirty="0" smtClean="0"/>
              <a:t>Ukončení realizace projektu do 31. 12. 2019 (návrh RP po VP)</a:t>
            </a:r>
          </a:p>
          <a:p>
            <a:pPr algn="just"/>
            <a:r>
              <a:rPr lang="cs-CZ" sz="2000" b="1" dirty="0" smtClean="0"/>
              <a:t>Celková alokace 235,2 mil. Kč, z čehož 85% je financováno        z EU, 5% ze státního rozpočtu a zbývajících </a:t>
            </a:r>
            <a:r>
              <a:rPr lang="cs-CZ" sz="2000" b="1" dirty="0" smtClean="0">
                <a:solidFill>
                  <a:srgbClr val="00AF3F"/>
                </a:solidFill>
              </a:rPr>
              <a:t>10% je hrazeno příjemcem.</a:t>
            </a:r>
          </a:p>
          <a:p>
            <a:pPr algn="just"/>
            <a:r>
              <a:rPr lang="sv-SE" sz="2000" b="1" dirty="0"/>
              <a:t>Min. limit  </a:t>
            </a:r>
            <a:r>
              <a:rPr lang="cs-CZ" sz="2000" b="1" dirty="0" smtClean="0"/>
              <a:t>200</a:t>
            </a:r>
            <a:r>
              <a:rPr lang="sv-SE" sz="2000" b="1" dirty="0" smtClean="0"/>
              <a:t> </a:t>
            </a:r>
            <a:r>
              <a:rPr lang="sv-SE" sz="2000" b="1" dirty="0"/>
              <a:t>tis. </a:t>
            </a:r>
            <a:r>
              <a:rPr lang="cs-CZ" sz="2000" b="1" dirty="0" smtClean="0"/>
              <a:t>Kč (projekt může zahrnovat více RP)</a:t>
            </a:r>
          </a:p>
          <a:p>
            <a:pPr algn="just"/>
            <a:r>
              <a:rPr lang="cs-CZ" sz="2000" b="1" u="sng" dirty="0" smtClean="0"/>
              <a:t>Uznatelné </a:t>
            </a:r>
            <a:r>
              <a:rPr lang="cs-CZ" sz="2000" b="1" u="sng" dirty="0"/>
              <a:t>náklady</a:t>
            </a:r>
            <a:r>
              <a:rPr lang="cs-CZ" sz="2000" b="1" dirty="0"/>
              <a:t>: návrh </a:t>
            </a:r>
            <a:r>
              <a:rPr lang="cs-CZ" sz="2000" b="1" dirty="0" smtClean="0"/>
              <a:t>RP </a:t>
            </a:r>
            <a:r>
              <a:rPr lang="cs-CZ" sz="2000" b="1" dirty="0"/>
              <a:t>pro společné </a:t>
            </a:r>
            <a:r>
              <a:rPr lang="cs-CZ" sz="2000" b="1" dirty="0" smtClean="0"/>
              <a:t>jednání, úprava </a:t>
            </a:r>
            <a:r>
              <a:rPr lang="cs-CZ" sz="2000" b="1" dirty="0"/>
              <a:t>návrhu </a:t>
            </a:r>
            <a:r>
              <a:rPr lang="cs-CZ" sz="2000" b="1" dirty="0" smtClean="0"/>
              <a:t>RP </a:t>
            </a:r>
            <a:r>
              <a:rPr lang="cs-CZ" sz="2000" b="1" dirty="0"/>
              <a:t>pro i po veřejném projednání </a:t>
            </a:r>
          </a:p>
          <a:p>
            <a:pPr algn="just"/>
            <a:endParaRPr lang="sv-SE" sz="2000" b="1" dirty="0"/>
          </a:p>
          <a:p>
            <a:pPr algn="just"/>
            <a:endParaRPr lang="cs-CZ" sz="2400" b="1" dirty="0" smtClean="0">
              <a:solidFill>
                <a:srgbClr val="00AF3F"/>
              </a:solidFill>
            </a:endParaRPr>
          </a:p>
        </p:txBody>
      </p:sp>
      <p:pic>
        <p:nvPicPr>
          <p:cNvPr id="6" name="Picture 3"/>
          <p:cNvPicPr>
            <a:picLocks noChangeAspect="1" noChangeArrowheads="1"/>
          </p:cNvPicPr>
          <p:nvPr/>
        </p:nvPicPr>
        <p:blipFill>
          <a:blip r:embed="rId3" cstate="print"/>
          <a:srcRect/>
          <a:stretch>
            <a:fillRect/>
          </a:stretch>
        </p:blipFill>
        <p:spPr bwMode="auto">
          <a:xfrm>
            <a:off x="6877783" y="548680"/>
            <a:ext cx="1294617" cy="864096"/>
          </a:xfrm>
          <a:prstGeom prst="rect">
            <a:avLst/>
          </a:prstGeom>
          <a:noFill/>
          <a:ln w="9525">
            <a:noFill/>
            <a:miter lim="800000"/>
            <a:headEnd/>
            <a:tailEnd/>
          </a:ln>
        </p:spPr>
      </p:pic>
      <p:sp>
        <p:nvSpPr>
          <p:cNvPr id="7" name="Nadpis 1"/>
          <p:cNvSpPr txBox="1">
            <a:spLocks/>
          </p:cNvSpPr>
          <p:nvPr/>
        </p:nvSpPr>
        <p:spPr>
          <a:xfrm>
            <a:off x="3379459" y="728700"/>
            <a:ext cx="8291264" cy="504056"/>
          </a:xfrm>
          <a:prstGeom prst="rect">
            <a:avLst/>
          </a:prstGeom>
        </p:spPr>
        <p:txBody>
          <a:bodyPr anchor="t">
            <a:noAutofit/>
          </a:bodyPr>
          <a:lstStyle>
            <a:lvl1pPr algn="l" defTabSz="914400" rtl="0" eaLnBrk="1" latinLnBrk="0" hangingPunct="1">
              <a:spcBef>
                <a:spcPct val="0"/>
              </a:spcBef>
              <a:buNone/>
              <a:defRPr sz="3200" b="1" kern="1200">
                <a:solidFill>
                  <a:srgbClr val="000099"/>
                </a:solidFill>
                <a:latin typeface="Arial" pitchFamily="34" charset="0"/>
                <a:ea typeface="+mj-ea"/>
                <a:cs typeface="Arial" pitchFamily="34" charset="0"/>
              </a:defRPr>
            </a:lvl1pPr>
          </a:lstStyle>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Územní studie</a:t>
            </a:r>
            <a:endParaRPr lang="cs-CZ" dirty="0"/>
          </a:p>
        </p:txBody>
      </p:sp>
      <p:sp>
        <p:nvSpPr>
          <p:cNvPr id="3" name="Zástupný symbol pro obsah 2"/>
          <p:cNvSpPr>
            <a:spLocks noGrp="1"/>
          </p:cNvSpPr>
          <p:nvPr>
            <p:ph idx="10"/>
          </p:nvPr>
        </p:nvSpPr>
        <p:spPr/>
        <p:txBody>
          <a:bodyPr/>
          <a:lstStyle/>
          <a:p>
            <a:r>
              <a:rPr lang="cs-CZ" sz="2400" b="1" dirty="0" smtClean="0"/>
              <a:t>Výzva č. 9 IROP</a:t>
            </a:r>
          </a:p>
          <a:p>
            <a:r>
              <a:rPr lang="cs-CZ" sz="2400" b="1" dirty="0" smtClean="0"/>
              <a:t>Projekty na zpracování ÚS se mohou realizovat          </a:t>
            </a:r>
            <a:r>
              <a:rPr lang="cs-CZ" sz="2400" b="1" u="sng" dirty="0" smtClean="0">
                <a:solidFill>
                  <a:srgbClr val="00AF3F"/>
                </a:solidFill>
              </a:rPr>
              <a:t>v celém správním obvodu ORP</a:t>
            </a:r>
            <a:endParaRPr lang="cs-CZ" sz="2400" b="1" u="sng" dirty="0" smtClean="0"/>
          </a:p>
          <a:p>
            <a:r>
              <a:rPr lang="cs-CZ" sz="2400" b="1" dirty="0" smtClean="0">
                <a:cs typeface="Arial" panose="020B0604020202020204" pitchFamily="34" charset="0"/>
              </a:rPr>
              <a:t>Územní studie zaměřené na:</a:t>
            </a:r>
          </a:p>
          <a:p>
            <a:pPr lvl="1">
              <a:buFont typeface="Courier New" pitchFamily="49" charset="0"/>
              <a:buChar char="o"/>
            </a:pPr>
            <a:r>
              <a:rPr lang="cs-CZ" sz="2000" b="1" dirty="0" smtClean="0">
                <a:solidFill>
                  <a:srgbClr val="00AF3F"/>
                </a:solidFill>
                <a:cs typeface="Arial" panose="020B0604020202020204" pitchFamily="34" charset="0"/>
              </a:rPr>
              <a:t>veřejnou technickou infrastrukturu </a:t>
            </a:r>
            <a:r>
              <a:rPr lang="cs-CZ" sz="2000" b="1" dirty="0" smtClean="0">
                <a:cs typeface="Arial" panose="020B0604020202020204" pitchFamily="34" charset="0"/>
              </a:rPr>
              <a:t>ve vazbě na TEN-E nebo na záměry vyplývající z PÚR ČR,</a:t>
            </a:r>
          </a:p>
          <a:p>
            <a:pPr lvl="1">
              <a:buFont typeface="Courier New" pitchFamily="49" charset="0"/>
              <a:buChar char="o"/>
            </a:pPr>
            <a:r>
              <a:rPr lang="cs-CZ" sz="2000" b="1" dirty="0" smtClean="0">
                <a:solidFill>
                  <a:srgbClr val="00AF3F"/>
                </a:solidFill>
                <a:cs typeface="Arial" panose="020B0604020202020204" pitchFamily="34" charset="0"/>
              </a:rPr>
              <a:t>veřejnou dopravní infrastrukturu </a:t>
            </a:r>
            <a:r>
              <a:rPr lang="cs-CZ" sz="2000" b="1" dirty="0" smtClean="0">
                <a:cs typeface="Arial" panose="020B0604020202020204" pitchFamily="34" charset="0"/>
              </a:rPr>
              <a:t>ve vazbě na TEN-T nebo na záměry vyplývající z PÚR ČR,</a:t>
            </a:r>
            <a:endParaRPr lang="cs-CZ" sz="2000" b="1" dirty="0" smtClean="0">
              <a:solidFill>
                <a:srgbClr val="00AF3F"/>
              </a:solidFill>
              <a:cs typeface="Arial" panose="020B0604020202020204" pitchFamily="34" charset="0"/>
            </a:endParaRPr>
          </a:p>
          <a:p>
            <a:pPr lvl="1">
              <a:buFont typeface="Courier New" pitchFamily="49" charset="0"/>
              <a:buChar char="o"/>
            </a:pPr>
            <a:r>
              <a:rPr lang="cs-CZ" sz="2000" b="1" dirty="0" smtClean="0">
                <a:solidFill>
                  <a:srgbClr val="00AF3F"/>
                </a:solidFill>
                <a:cs typeface="Arial" panose="020B0604020202020204" pitchFamily="34" charset="0"/>
              </a:rPr>
              <a:t>veřejná prostranství </a:t>
            </a:r>
            <a:r>
              <a:rPr lang="cs-CZ" sz="2000" b="1" dirty="0" smtClean="0">
                <a:solidFill>
                  <a:prstClr val="black"/>
                </a:solidFill>
              </a:rPr>
              <a:t>pro vybrané území správního obvodu ORP</a:t>
            </a:r>
            <a:r>
              <a:rPr lang="cs-CZ" sz="2000" b="1" dirty="0" smtClean="0"/>
              <a:t>, </a:t>
            </a:r>
            <a:r>
              <a:rPr lang="cs-CZ" sz="2000" b="1" dirty="0" smtClean="0">
                <a:cs typeface="Arial" panose="020B0604020202020204" pitchFamily="34" charset="0"/>
              </a:rPr>
              <a:t>v souladu s ÚP,</a:t>
            </a:r>
          </a:p>
          <a:p>
            <a:pPr lvl="1">
              <a:buFont typeface="Courier New" pitchFamily="49" charset="0"/>
              <a:buChar char="o"/>
            </a:pPr>
            <a:r>
              <a:rPr lang="cs-CZ" sz="2000" b="1" dirty="0" smtClean="0">
                <a:solidFill>
                  <a:srgbClr val="00AF3F"/>
                </a:solidFill>
                <a:cs typeface="Arial" panose="020B0604020202020204" pitchFamily="34" charset="0"/>
              </a:rPr>
              <a:t>řešení krajiny </a:t>
            </a:r>
            <a:r>
              <a:rPr lang="cs-CZ" sz="2000" b="1" dirty="0" smtClean="0">
                <a:solidFill>
                  <a:prstClr val="black"/>
                </a:solidFill>
              </a:rPr>
              <a:t>podrobně ve všech souvislostech </a:t>
            </a:r>
            <a:r>
              <a:rPr lang="cs-CZ" sz="2000" b="1" dirty="0" smtClean="0">
                <a:cs typeface="Arial" panose="020B0604020202020204" pitchFamily="34" charset="0"/>
              </a:rPr>
              <a:t>v rozsahu </a:t>
            </a:r>
            <a:r>
              <a:rPr lang="cs-CZ" sz="2000" b="1" u="sng" dirty="0" smtClean="0">
                <a:cs typeface="Arial" panose="020B0604020202020204" pitchFamily="34" charset="0"/>
              </a:rPr>
              <a:t>celého správního obvodu </a:t>
            </a:r>
            <a:r>
              <a:rPr lang="cs-CZ" sz="2000" b="1" dirty="0" smtClean="0">
                <a:cs typeface="Arial" panose="020B0604020202020204" pitchFamily="34" charset="0"/>
              </a:rPr>
              <a:t>ORP.</a:t>
            </a:r>
          </a:p>
        </p:txBody>
      </p:sp>
      <p:pic>
        <p:nvPicPr>
          <p:cNvPr id="6" name="Picture 3"/>
          <p:cNvPicPr>
            <a:picLocks noChangeAspect="1" noChangeArrowheads="1"/>
          </p:cNvPicPr>
          <p:nvPr/>
        </p:nvPicPr>
        <p:blipFill>
          <a:blip r:embed="rId3" cstate="print"/>
          <a:srcRect/>
          <a:stretch>
            <a:fillRect/>
          </a:stretch>
        </p:blipFill>
        <p:spPr bwMode="auto">
          <a:xfrm>
            <a:off x="6877783" y="548680"/>
            <a:ext cx="1294617" cy="864096"/>
          </a:xfrm>
          <a:prstGeom prst="rect">
            <a:avLst/>
          </a:prstGeom>
          <a:noFill/>
          <a:ln w="9525">
            <a:noFill/>
            <a:miter lim="800000"/>
            <a:headEnd/>
            <a:tailEnd/>
          </a:ln>
        </p:spPr>
      </p:pic>
      <p:sp>
        <p:nvSpPr>
          <p:cNvPr id="7" name="Nadpis 1"/>
          <p:cNvSpPr txBox="1">
            <a:spLocks/>
          </p:cNvSpPr>
          <p:nvPr/>
        </p:nvSpPr>
        <p:spPr>
          <a:xfrm>
            <a:off x="3379459" y="728700"/>
            <a:ext cx="8291264" cy="504056"/>
          </a:xfrm>
          <a:prstGeom prst="rect">
            <a:avLst/>
          </a:prstGeom>
        </p:spPr>
        <p:txBody>
          <a:bodyPr anchor="t">
            <a:noAutofit/>
          </a:bodyPr>
          <a:lstStyle>
            <a:lvl1pPr algn="l" defTabSz="914400" rtl="0" eaLnBrk="1" latinLnBrk="0" hangingPunct="1">
              <a:spcBef>
                <a:spcPct val="0"/>
              </a:spcBef>
              <a:buNone/>
              <a:defRPr sz="3200" b="1" kern="1200">
                <a:solidFill>
                  <a:srgbClr val="000099"/>
                </a:solidFill>
                <a:latin typeface="Arial" pitchFamily="34" charset="0"/>
                <a:ea typeface="+mj-ea"/>
                <a:cs typeface="Arial" pitchFamily="34" charset="0"/>
              </a:defRPr>
            </a:lvl1pPr>
          </a:lstStyle>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Územní studie</a:t>
            </a:r>
            <a:endParaRPr lang="cs-CZ" dirty="0"/>
          </a:p>
        </p:txBody>
      </p:sp>
      <p:sp>
        <p:nvSpPr>
          <p:cNvPr id="3" name="Zástupný symbol pro obsah 2"/>
          <p:cNvSpPr>
            <a:spLocks noGrp="1"/>
          </p:cNvSpPr>
          <p:nvPr>
            <p:ph idx="10"/>
          </p:nvPr>
        </p:nvSpPr>
        <p:spPr/>
        <p:txBody>
          <a:bodyPr/>
          <a:lstStyle/>
          <a:p>
            <a:pPr algn="just"/>
            <a:r>
              <a:rPr lang="cs-CZ" sz="2000" b="1" dirty="0" smtClean="0"/>
              <a:t>Ukončení příjmu žádostí 31. 3. 2017</a:t>
            </a:r>
          </a:p>
          <a:p>
            <a:pPr algn="just"/>
            <a:r>
              <a:rPr lang="cs-CZ" sz="2000" b="1" dirty="0" smtClean="0"/>
              <a:t>Zahájení projektu od  1. 1. 2014</a:t>
            </a:r>
          </a:p>
          <a:p>
            <a:pPr algn="just"/>
            <a:r>
              <a:rPr lang="cs-CZ" sz="2000" b="1" dirty="0" smtClean="0"/>
              <a:t>Ukončení realizace projektu do 31. 12. 2019 (ÚS </a:t>
            </a:r>
            <a:r>
              <a:rPr lang="cs-CZ" sz="2000" b="1" dirty="0" smtClean="0">
                <a:sym typeface="Symbol"/>
              </a:rPr>
              <a:t> </a:t>
            </a:r>
            <a:r>
              <a:rPr lang="cs-CZ" sz="2000" b="1" dirty="0" smtClean="0"/>
              <a:t>EÚPČ)</a:t>
            </a:r>
          </a:p>
          <a:p>
            <a:pPr algn="just"/>
            <a:r>
              <a:rPr lang="cs-CZ" sz="2000" b="1" dirty="0" smtClean="0"/>
              <a:t>Celková alokace 450 mil. Kč, z čehož 85% je financováno z EU, 5% ze státního rozpočtu a zbývajících </a:t>
            </a:r>
            <a:r>
              <a:rPr lang="cs-CZ" sz="2000" b="1" dirty="0" smtClean="0">
                <a:solidFill>
                  <a:srgbClr val="00AF3F"/>
                </a:solidFill>
              </a:rPr>
              <a:t>10% je hrazeno příjemcem</a:t>
            </a:r>
          </a:p>
          <a:p>
            <a:pPr algn="just"/>
            <a:r>
              <a:rPr lang="cs-CZ" sz="2000" b="1" u="sng" dirty="0" smtClean="0"/>
              <a:t>ÚSK v jednání s MŽP dofinancování části podílu příjemce          z národního programu Životní prostředí</a:t>
            </a:r>
          </a:p>
          <a:p>
            <a:pPr algn="just"/>
            <a:r>
              <a:rPr lang="cs-CZ" sz="2000" b="1" dirty="0"/>
              <a:t>Min. limit  200 tis. Kč (projekt může zahrnovat více </a:t>
            </a:r>
            <a:r>
              <a:rPr lang="cs-CZ" sz="2000" b="1" dirty="0" smtClean="0"/>
              <a:t>ÚS)</a:t>
            </a:r>
          </a:p>
          <a:p>
            <a:pPr algn="just"/>
            <a:r>
              <a:rPr lang="cs-CZ" sz="2000" b="1" u="sng" dirty="0"/>
              <a:t>Uznatelné náklady: </a:t>
            </a:r>
            <a:r>
              <a:rPr lang="cs-CZ" sz="2000" b="1" dirty="0" smtClean="0"/>
              <a:t>výdaje na nezbytné doplňující průzkumy      a rozbory, zpracování ÚS a úprava ÚS pro schválení možnosti jejího využití pořizovatelem</a:t>
            </a:r>
            <a:endParaRPr lang="cs-CZ" sz="2000" b="1" dirty="0"/>
          </a:p>
          <a:p>
            <a:pPr algn="just"/>
            <a:endParaRPr lang="cs-CZ" sz="2400" b="1" dirty="0" smtClean="0"/>
          </a:p>
        </p:txBody>
      </p:sp>
      <p:pic>
        <p:nvPicPr>
          <p:cNvPr id="8" name="Picture 3"/>
          <p:cNvPicPr>
            <a:picLocks noChangeAspect="1" noChangeArrowheads="1"/>
          </p:cNvPicPr>
          <p:nvPr/>
        </p:nvPicPr>
        <p:blipFill>
          <a:blip r:embed="rId3" cstate="print"/>
          <a:srcRect/>
          <a:stretch>
            <a:fillRect/>
          </a:stretch>
        </p:blipFill>
        <p:spPr bwMode="auto">
          <a:xfrm>
            <a:off x="6877783" y="548680"/>
            <a:ext cx="1294617" cy="864096"/>
          </a:xfrm>
          <a:prstGeom prst="rect">
            <a:avLst/>
          </a:prstGeom>
          <a:noFill/>
          <a:ln w="9525">
            <a:noFill/>
            <a:miter lim="800000"/>
            <a:headEnd/>
            <a:tailEnd/>
          </a:ln>
        </p:spPr>
      </p:pic>
      <p:sp>
        <p:nvSpPr>
          <p:cNvPr id="7" name="Nadpis 1"/>
          <p:cNvSpPr txBox="1">
            <a:spLocks/>
          </p:cNvSpPr>
          <p:nvPr/>
        </p:nvSpPr>
        <p:spPr>
          <a:xfrm>
            <a:off x="3379459" y="728700"/>
            <a:ext cx="8291264" cy="504056"/>
          </a:xfrm>
          <a:prstGeom prst="rect">
            <a:avLst/>
          </a:prstGeom>
        </p:spPr>
        <p:txBody>
          <a:bodyPr anchor="t">
            <a:noAutofit/>
          </a:bodyPr>
          <a:lstStyle>
            <a:lvl1pPr algn="l" defTabSz="914400" rtl="0" eaLnBrk="1" latinLnBrk="0" hangingPunct="1">
              <a:spcBef>
                <a:spcPct val="0"/>
              </a:spcBef>
              <a:buNone/>
              <a:defRPr sz="3200" b="1" kern="1200">
                <a:solidFill>
                  <a:srgbClr val="000099"/>
                </a:solidFill>
                <a:latin typeface="Arial" pitchFamily="34" charset="0"/>
                <a:ea typeface="+mj-ea"/>
                <a:cs typeface="Arial" pitchFamily="34" charset="0"/>
              </a:defRPr>
            </a:lvl1pPr>
          </a:lstStyle>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Aktivity SC 3.3 IROP ze SC 4.1 IROP </a:t>
            </a:r>
            <a:endParaRPr lang="cs-CZ" dirty="0"/>
          </a:p>
        </p:txBody>
      </p:sp>
      <p:sp>
        <p:nvSpPr>
          <p:cNvPr id="3" name="Zástupný symbol pro obsah 2"/>
          <p:cNvSpPr>
            <a:spLocks noGrp="1"/>
          </p:cNvSpPr>
          <p:nvPr>
            <p:ph idx="10"/>
          </p:nvPr>
        </p:nvSpPr>
        <p:spPr/>
        <p:txBody>
          <a:bodyPr/>
          <a:lstStyle/>
          <a:p>
            <a:pPr algn="just"/>
            <a:r>
              <a:rPr lang="cs-CZ" sz="2000" b="1" dirty="0"/>
              <a:t>4.1 Posílení komunitně vedeného místního rozvoje (CLLD) za účelem zvýšení kvality života ve venkovských oblastech </a:t>
            </a:r>
            <a:r>
              <a:rPr lang="cs-CZ" sz="2000" b="1" dirty="0" smtClean="0"/>
              <a:t>            a </a:t>
            </a:r>
            <a:r>
              <a:rPr lang="cs-CZ" sz="2000" b="1" dirty="0"/>
              <a:t>aktivizace místního </a:t>
            </a:r>
            <a:r>
              <a:rPr lang="cs-CZ" sz="2000" b="1" dirty="0" smtClean="0"/>
              <a:t>potenciálu</a:t>
            </a:r>
          </a:p>
          <a:p>
            <a:pPr algn="just"/>
            <a:r>
              <a:rPr lang="cs-CZ" sz="2000" b="1" dirty="0" smtClean="0">
                <a:solidFill>
                  <a:srgbClr val="00AF3F"/>
                </a:solidFill>
              </a:rPr>
              <a:t>Průběžná výzva č. 45 IROP, příjem žádostí do 31.10.2022</a:t>
            </a:r>
            <a:endParaRPr lang="cs-CZ" sz="2000" b="1" dirty="0">
              <a:solidFill>
                <a:srgbClr val="00AF3F"/>
              </a:solidFill>
            </a:endParaRPr>
          </a:p>
          <a:p>
            <a:pPr algn="just"/>
            <a:r>
              <a:rPr lang="cs-CZ" sz="2000" dirty="0"/>
              <a:t>Problematika územního plánování a její podpora z IROP musí být zanesena ve strategii dané MAS</a:t>
            </a:r>
          </a:p>
          <a:p>
            <a:pPr algn="just"/>
            <a:r>
              <a:rPr lang="cs-CZ" sz="2000" dirty="0" smtClean="0"/>
              <a:t>EU 95</a:t>
            </a:r>
            <a:r>
              <a:rPr lang="cs-CZ" sz="2000" dirty="0"/>
              <a:t>%, </a:t>
            </a:r>
            <a:r>
              <a:rPr lang="cs-CZ" sz="2000" b="1" dirty="0">
                <a:solidFill>
                  <a:srgbClr val="00AF3F"/>
                </a:solidFill>
              </a:rPr>
              <a:t>příjemce 5</a:t>
            </a:r>
            <a:r>
              <a:rPr lang="cs-CZ" sz="2000" b="1" dirty="0" smtClean="0">
                <a:solidFill>
                  <a:srgbClr val="00AF3F"/>
                </a:solidFill>
              </a:rPr>
              <a:t>% -  </a:t>
            </a:r>
            <a:r>
              <a:rPr lang="cs-CZ" sz="2000" b="1" dirty="0" smtClean="0"/>
              <a:t>alokace výzvy 95 mil. Kč</a:t>
            </a:r>
            <a:endParaRPr lang="cs-CZ" sz="2000" b="1" dirty="0"/>
          </a:p>
          <a:p>
            <a:pPr algn="just"/>
            <a:r>
              <a:rPr lang="cs-CZ" sz="2000" b="1" dirty="0"/>
              <a:t>Žadatelem i příjemcem </a:t>
            </a:r>
            <a:r>
              <a:rPr lang="cs-CZ" sz="2000" b="1" dirty="0" smtClean="0"/>
              <a:t>ORP, </a:t>
            </a:r>
            <a:r>
              <a:rPr lang="cs-CZ" sz="2000" b="1" dirty="0" smtClean="0">
                <a:solidFill>
                  <a:srgbClr val="00AF3F"/>
                </a:solidFill>
              </a:rPr>
              <a:t>realizace projektů do 30.6.2023</a:t>
            </a:r>
            <a:endParaRPr lang="cs-CZ" sz="2000" b="1" dirty="0">
              <a:solidFill>
                <a:srgbClr val="00AF3F"/>
              </a:solidFill>
            </a:endParaRPr>
          </a:p>
          <a:p>
            <a:pPr algn="just"/>
            <a:r>
              <a:rPr lang="cs-CZ" sz="2000" dirty="0"/>
              <a:t>U RP/ÚP se ORP musí nacházet na území MAS, MAS musí uvést ve strategii potřebu realizace takového projektu</a:t>
            </a:r>
          </a:p>
          <a:p>
            <a:pPr algn="just"/>
            <a:r>
              <a:rPr lang="cs-CZ" sz="2000" dirty="0"/>
              <a:t>U ÚSVP – území pro které se bude dělat musí být na území MAS </a:t>
            </a:r>
            <a:r>
              <a:rPr lang="cs-CZ" sz="2000" dirty="0" smtClean="0"/>
              <a:t>    a </a:t>
            </a:r>
            <a:r>
              <a:rPr lang="cs-CZ" sz="2000" dirty="0"/>
              <a:t>řešeno ve strategii </a:t>
            </a:r>
            <a:r>
              <a:rPr lang="cs-CZ" sz="2000" dirty="0" smtClean="0"/>
              <a:t>CLLD</a:t>
            </a:r>
            <a:endParaRPr lang="cs-CZ" sz="2000" b="1" dirty="0"/>
          </a:p>
          <a:p>
            <a:r>
              <a:rPr lang="cs-CZ" sz="2000" b="1" dirty="0"/>
              <a:t>CLLD – viz národní síť MAS, http://nsmascr.cz</a:t>
            </a:r>
          </a:p>
          <a:p>
            <a:pPr marL="171450" indent="-171450">
              <a:buFontTx/>
              <a:buChar char="-"/>
            </a:pPr>
            <a:endParaRPr lang="cs-CZ" sz="2000" b="1" dirty="0"/>
          </a:p>
          <a:p>
            <a:pPr algn="just"/>
            <a:endParaRPr lang="cs-CZ" sz="2400" b="1" dirty="0" smtClean="0"/>
          </a:p>
        </p:txBody>
      </p:sp>
      <p:pic>
        <p:nvPicPr>
          <p:cNvPr id="8" name="Picture 3"/>
          <p:cNvPicPr>
            <a:picLocks noChangeAspect="1" noChangeArrowheads="1"/>
          </p:cNvPicPr>
          <p:nvPr/>
        </p:nvPicPr>
        <p:blipFill>
          <a:blip r:embed="rId3" cstate="print"/>
          <a:srcRect/>
          <a:stretch>
            <a:fillRect/>
          </a:stretch>
        </p:blipFill>
        <p:spPr bwMode="auto">
          <a:xfrm>
            <a:off x="6877783" y="548680"/>
            <a:ext cx="1294617" cy="864096"/>
          </a:xfrm>
          <a:prstGeom prst="rect">
            <a:avLst/>
          </a:prstGeom>
          <a:noFill/>
          <a:ln w="9525">
            <a:noFill/>
            <a:miter lim="800000"/>
            <a:headEnd/>
            <a:tailEnd/>
          </a:ln>
        </p:spPr>
      </p:pic>
      <p:sp>
        <p:nvSpPr>
          <p:cNvPr id="7" name="Nadpis 1"/>
          <p:cNvSpPr txBox="1">
            <a:spLocks/>
          </p:cNvSpPr>
          <p:nvPr/>
        </p:nvSpPr>
        <p:spPr>
          <a:xfrm>
            <a:off x="3379459" y="728700"/>
            <a:ext cx="8291264" cy="504056"/>
          </a:xfrm>
          <a:prstGeom prst="rect">
            <a:avLst/>
          </a:prstGeom>
        </p:spPr>
        <p:txBody>
          <a:bodyPr anchor="t">
            <a:noAutofit/>
          </a:bodyPr>
          <a:lstStyle>
            <a:lvl1pPr algn="l" defTabSz="914400" rtl="0" eaLnBrk="1" latinLnBrk="0" hangingPunct="1">
              <a:spcBef>
                <a:spcPct val="0"/>
              </a:spcBef>
              <a:buNone/>
              <a:defRPr sz="3200" b="1" kern="1200">
                <a:solidFill>
                  <a:srgbClr val="000099"/>
                </a:solidFill>
                <a:latin typeface="Arial" pitchFamily="34" charset="0"/>
                <a:ea typeface="+mj-ea"/>
                <a:cs typeface="Arial" pitchFamily="34" charset="0"/>
              </a:defRPr>
            </a:lvl1pPr>
          </a:lstStyle>
          <a:p>
            <a:endParaRPr lang="cs-CZ" dirty="0"/>
          </a:p>
        </p:txBody>
      </p:sp>
    </p:spTree>
    <p:extLst>
      <p:ext uri="{BB962C8B-B14F-4D97-AF65-F5344CB8AC3E}">
        <p14:creationId xmlns:p14="http://schemas.microsoft.com/office/powerpoint/2010/main" val="3500547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Nadpis 2"/>
          <p:cNvSpPr>
            <a:spLocks noGrp="1"/>
          </p:cNvSpPr>
          <p:nvPr>
            <p:ph type="title"/>
          </p:nvPr>
        </p:nvSpPr>
        <p:spPr>
          <a:xfrm>
            <a:off x="1403648" y="1700808"/>
            <a:ext cx="7283152" cy="1872208"/>
          </a:xfrm>
        </p:spPr>
        <p:txBody>
          <a:bodyPr/>
          <a:lstStyle/>
          <a:p>
            <a:r>
              <a:rPr lang="cs-CZ" sz="3600" dirty="0" smtClean="0"/>
              <a:t>Dotace z národního programu „Podpora územně plánovacích činností obcí“</a:t>
            </a:r>
            <a:endParaRPr lang="en-US" sz="3600" dirty="0"/>
          </a:p>
        </p:txBody>
      </p:sp>
      <p:pic>
        <p:nvPicPr>
          <p:cNvPr id="6" name="Picture 2"/>
          <p:cNvPicPr>
            <a:picLocks noChangeAspect="1" noChangeArrowheads="1"/>
          </p:cNvPicPr>
          <p:nvPr/>
        </p:nvPicPr>
        <p:blipFill>
          <a:blip r:embed="rId3" cstate="print"/>
          <a:srcRect/>
          <a:stretch>
            <a:fillRect/>
          </a:stretch>
        </p:blipFill>
        <p:spPr bwMode="auto">
          <a:xfrm>
            <a:off x="7200400" y="548680"/>
            <a:ext cx="972000" cy="648000"/>
          </a:xfrm>
          <a:prstGeom prst="rect">
            <a:avLst/>
          </a:prstGeom>
          <a:noFill/>
          <a:ln w="9525">
            <a:solidFill>
              <a:schemeClr val="tx1"/>
            </a:solidFill>
            <a:miter lim="800000"/>
            <a:headEnd/>
            <a:tailEnd/>
          </a:ln>
        </p:spPr>
      </p:pic>
      <p:sp>
        <p:nvSpPr>
          <p:cNvPr id="2" name="Podnadpis 1"/>
          <p:cNvSpPr>
            <a:spLocks noGrp="1"/>
          </p:cNvSpPr>
          <p:nvPr>
            <p:ph type="subTitle" idx="1"/>
          </p:nvPr>
        </p:nvSpPr>
        <p:spPr/>
        <p:txBody>
          <a:bodyPr/>
          <a:lstStyle/>
          <a:p>
            <a:endParaRPr lang="cs-CZ"/>
          </a:p>
        </p:txBody>
      </p:sp>
    </p:spTree>
    <p:extLst>
      <p:ext uri="{BB962C8B-B14F-4D97-AF65-F5344CB8AC3E}">
        <p14:creationId xmlns:p14="http://schemas.microsoft.com/office/powerpoint/2010/main" val="28402492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3193504" y="620688"/>
            <a:ext cx="8291264" cy="504056"/>
          </a:xfrm>
        </p:spPr>
        <p:txBody>
          <a:bodyPr/>
          <a:lstStyle/>
          <a:p>
            <a:endParaRPr lang="cs-CZ" dirty="0"/>
          </a:p>
        </p:txBody>
      </p:sp>
      <p:sp>
        <p:nvSpPr>
          <p:cNvPr id="3" name="Zástupný symbol pro obsah 2"/>
          <p:cNvSpPr>
            <a:spLocks noGrp="1"/>
          </p:cNvSpPr>
          <p:nvPr>
            <p:ph idx="10"/>
          </p:nvPr>
        </p:nvSpPr>
        <p:spPr>
          <a:xfrm>
            <a:off x="539552" y="1196680"/>
            <a:ext cx="8229600" cy="6408784"/>
          </a:xfrm>
        </p:spPr>
        <p:txBody>
          <a:bodyPr/>
          <a:lstStyle/>
          <a:p>
            <a:pPr marL="0" indent="0">
              <a:buNone/>
            </a:pPr>
            <a:r>
              <a:rPr lang="cs-CZ" b="1" dirty="0" smtClean="0">
                <a:solidFill>
                  <a:srgbClr val="000099"/>
                </a:solidFill>
              </a:rPr>
              <a:t>Národní program „Podpora územně   plánovacích činností obcí“ (2016-2020)</a:t>
            </a:r>
            <a:endParaRPr lang="cs-CZ" sz="2000" b="1" dirty="0" smtClean="0"/>
          </a:p>
          <a:p>
            <a:pPr algn="just"/>
            <a:r>
              <a:rPr lang="cs-CZ" sz="2000" b="1" dirty="0" smtClean="0"/>
              <a:t>Podprogram „Podpora územně plánovacích dokumentací </a:t>
            </a:r>
            <a:r>
              <a:rPr lang="cs-CZ" sz="2000" b="1" dirty="0" err="1" smtClean="0"/>
              <a:t>obcí“</a:t>
            </a:r>
            <a:r>
              <a:rPr lang="cs-CZ" sz="2000" b="1" dirty="0" err="1" smtClean="0">
                <a:cs typeface="Arial" panose="020B0604020202020204" pitchFamily="34" charset="0"/>
              </a:rPr>
              <a:t>Dotační</a:t>
            </a:r>
            <a:r>
              <a:rPr lang="cs-CZ" sz="2000" b="1" dirty="0" smtClean="0">
                <a:cs typeface="Arial" panose="020B0604020202020204" pitchFamily="34" charset="0"/>
              </a:rPr>
              <a:t> titul „Územní plán“ (nové územní plány)</a:t>
            </a:r>
          </a:p>
          <a:p>
            <a:pPr algn="just"/>
            <a:r>
              <a:rPr lang="cs-CZ" sz="2000" b="1" dirty="0" smtClean="0">
                <a:cs typeface="Arial" panose="020B0604020202020204" pitchFamily="34" charset="0"/>
              </a:rPr>
              <a:t>Příjemce </a:t>
            </a:r>
            <a:r>
              <a:rPr lang="cs-CZ" sz="2000" b="1" dirty="0" smtClean="0">
                <a:solidFill>
                  <a:srgbClr val="00AF3F"/>
                </a:solidFill>
                <a:cs typeface="Arial" panose="020B0604020202020204" pitchFamily="34" charset="0"/>
              </a:rPr>
              <a:t>obec </a:t>
            </a:r>
            <a:r>
              <a:rPr lang="cs-CZ" sz="2000" b="1" dirty="0" smtClean="0"/>
              <a:t>(mimo ORP, hl. m. Prahu, projekty IOP a PRV)</a:t>
            </a:r>
          </a:p>
          <a:p>
            <a:pPr algn="just"/>
            <a:r>
              <a:rPr lang="cs-CZ" sz="2000" b="1" dirty="0" smtClean="0"/>
              <a:t>Celková </a:t>
            </a:r>
            <a:r>
              <a:rPr lang="cs-CZ" sz="2000" b="1" dirty="0"/>
              <a:t>alokace 20 mil. Kč pro rok </a:t>
            </a:r>
            <a:r>
              <a:rPr lang="cs-CZ" sz="2000" b="1" dirty="0" smtClean="0"/>
              <a:t>2017</a:t>
            </a:r>
            <a:endParaRPr lang="cs-CZ" sz="2000" b="1" dirty="0"/>
          </a:p>
          <a:p>
            <a:pPr algn="just"/>
            <a:r>
              <a:rPr lang="cs-CZ" sz="2000" b="1" dirty="0"/>
              <a:t>Státní rozpočet 80 </a:t>
            </a:r>
            <a:r>
              <a:rPr lang="en-GB" sz="2000" b="1" dirty="0" smtClean="0"/>
              <a:t>%</a:t>
            </a:r>
            <a:r>
              <a:rPr lang="cs-CZ" sz="2000" b="1" dirty="0" smtClean="0"/>
              <a:t> z uznatelných nákladů</a:t>
            </a:r>
            <a:r>
              <a:rPr lang="en-GB" sz="2000" b="1" dirty="0" smtClean="0"/>
              <a:t> </a:t>
            </a:r>
            <a:r>
              <a:rPr lang="en-GB" sz="2000" b="1" dirty="0"/>
              <a:t>(max.</a:t>
            </a:r>
            <a:r>
              <a:rPr lang="cs-CZ" sz="2000" b="1" dirty="0"/>
              <a:t> 400 tis. Kč na jeden územní plán), </a:t>
            </a:r>
            <a:r>
              <a:rPr lang="cs-CZ" sz="2000" b="1" dirty="0">
                <a:solidFill>
                  <a:srgbClr val="00AF3F"/>
                </a:solidFill>
              </a:rPr>
              <a:t>příjemce 20 </a:t>
            </a:r>
            <a:r>
              <a:rPr lang="en-GB" sz="2000" b="1" dirty="0" smtClean="0">
                <a:solidFill>
                  <a:srgbClr val="00AF3F"/>
                </a:solidFill>
              </a:rPr>
              <a:t>%</a:t>
            </a:r>
            <a:endParaRPr lang="cs-CZ" sz="2000" b="1" dirty="0" smtClean="0">
              <a:solidFill>
                <a:srgbClr val="00AF3F"/>
              </a:solidFill>
            </a:endParaRPr>
          </a:p>
          <a:p>
            <a:pPr algn="just"/>
            <a:r>
              <a:rPr lang="cs-CZ" sz="2400" b="1" u="sng" dirty="0" smtClean="0">
                <a:solidFill>
                  <a:srgbClr val="00AF3F"/>
                </a:solidFill>
              </a:rPr>
              <a:t>Výzva pro rok 2017 od 17.10. - 30.12. 2016 (do 12,00hod)</a:t>
            </a:r>
          </a:p>
          <a:p>
            <a:pPr marL="0" indent="0">
              <a:buNone/>
            </a:pPr>
            <a:r>
              <a:rPr lang="cs-CZ" sz="2000" b="1" dirty="0">
                <a:solidFill>
                  <a:srgbClr val="000099"/>
                </a:solidFill>
              </a:rPr>
              <a:t>Náležitosti žádosti</a:t>
            </a:r>
          </a:p>
          <a:p>
            <a:pPr lvl="1" algn="just"/>
            <a:r>
              <a:rPr lang="cs-CZ" sz="1600" b="1" dirty="0"/>
              <a:t>Metodický pokyn - </a:t>
            </a:r>
            <a:r>
              <a:rPr lang="cs-CZ" sz="1600" b="1" dirty="0">
                <a:solidFill>
                  <a:srgbClr val="00AF3F"/>
                </a:solidFill>
                <a:hlinkClick r:id="rId3"/>
              </a:rPr>
              <a:t>www.mmr.cz/cs/Ministerstvo/Programy-a-dotace</a:t>
            </a:r>
            <a:endParaRPr lang="cs-CZ" sz="1600" b="1" dirty="0">
              <a:solidFill>
                <a:srgbClr val="00AF3F"/>
              </a:solidFill>
            </a:endParaRPr>
          </a:p>
          <a:p>
            <a:pPr lvl="1" algn="just"/>
            <a:r>
              <a:rPr lang="cs-CZ" sz="1600" b="1" dirty="0">
                <a:solidFill>
                  <a:srgbClr val="FF0000"/>
                </a:solidFill>
              </a:rPr>
              <a:t>Žádost – elektronické podání prostřednictvím DIS ZAD </a:t>
            </a:r>
            <a:r>
              <a:rPr lang="cs-CZ" sz="1600" b="1" dirty="0">
                <a:solidFill>
                  <a:srgbClr val="FF0000"/>
                </a:solidFill>
                <a:hlinkClick r:id="rId4"/>
              </a:rPr>
              <a:t>https://</a:t>
            </a:r>
            <a:r>
              <a:rPr lang="cs-CZ" sz="1600" b="1" dirty="0" smtClean="0">
                <a:solidFill>
                  <a:srgbClr val="FF0000"/>
                </a:solidFill>
                <a:hlinkClick r:id="rId4"/>
              </a:rPr>
              <a:t>www3.mmr.cz/zad</a:t>
            </a:r>
            <a:r>
              <a:rPr lang="cs-CZ" sz="1600" b="1" dirty="0" smtClean="0">
                <a:solidFill>
                  <a:srgbClr val="FF0000"/>
                </a:solidFill>
              </a:rPr>
              <a:t> + </a:t>
            </a:r>
            <a:r>
              <a:rPr lang="cs-CZ" sz="1600" b="1" dirty="0">
                <a:solidFill>
                  <a:srgbClr val="FF0000"/>
                </a:solidFill>
              </a:rPr>
              <a:t>doručit do podatelny MMR (fyzicky nebo přes datovou schránku zkonvertovanou) </a:t>
            </a:r>
          </a:p>
          <a:p>
            <a:pPr algn="just"/>
            <a:endParaRPr lang="cs-CZ" sz="2000" b="1" u="sng" dirty="0">
              <a:solidFill>
                <a:srgbClr val="00AF3F"/>
              </a:solidFill>
            </a:endParaRPr>
          </a:p>
        </p:txBody>
      </p:sp>
      <p:pic>
        <p:nvPicPr>
          <p:cNvPr id="33794" name="Picture 2"/>
          <p:cNvPicPr>
            <a:picLocks noChangeAspect="1" noChangeArrowheads="1"/>
          </p:cNvPicPr>
          <p:nvPr/>
        </p:nvPicPr>
        <p:blipFill>
          <a:blip r:embed="rId5" cstate="print"/>
          <a:srcRect/>
          <a:stretch>
            <a:fillRect/>
          </a:stretch>
        </p:blipFill>
        <p:spPr bwMode="auto">
          <a:xfrm>
            <a:off x="7200400" y="548680"/>
            <a:ext cx="972000" cy="648000"/>
          </a:xfrm>
          <a:prstGeom prst="rect">
            <a:avLst/>
          </a:prstGeom>
          <a:noFill/>
          <a:ln w="9525">
            <a:solidFill>
              <a:schemeClr val="tx1"/>
            </a:solidFill>
            <a:miter lim="800000"/>
            <a:headEnd/>
            <a:tailEnd/>
          </a:ln>
        </p:spPr>
      </p:pic>
    </p:spTree>
    <p:extLst>
      <p:ext uri="{BB962C8B-B14F-4D97-AF65-F5344CB8AC3E}">
        <p14:creationId xmlns:p14="http://schemas.microsoft.com/office/powerpoint/2010/main" val="8022734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MMR_klas">
  <a:themeElements>
    <a:clrScheme name="Barvy MMR">
      <a:dk1>
        <a:sysClr val="windowText" lastClr="000000"/>
      </a:dk1>
      <a:lt1>
        <a:sysClr val="window" lastClr="FFFFFF"/>
      </a:lt1>
      <a:dk2>
        <a:srgbClr val="262626"/>
      </a:dk2>
      <a:lt2>
        <a:srgbClr val="EEECE1"/>
      </a:lt2>
      <a:accent1>
        <a:srgbClr val="000099"/>
      </a:accent1>
      <a:accent2>
        <a:srgbClr val="00AF3F"/>
      </a:accent2>
      <a:accent3>
        <a:srgbClr val="F9E300"/>
      </a:accent3>
      <a:accent4>
        <a:srgbClr val="E21C18"/>
      </a:accent4>
      <a:accent5>
        <a:srgbClr val="24A7AF"/>
      </a:accent5>
      <a:accent6>
        <a:srgbClr val="868686"/>
      </a:accent6>
      <a:hlink>
        <a:srgbClr val="00AF3F"/>
      </a:hlink>
      <a:folHlink>
        <a:srgbClr val="868686"/>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2876</TotalTime>
  <Words>1648</Words>
  <Application>Microsoft Office PowerPoint</Application>
  <PresentationFormat>Předvádění na obrazovce (4:3)</PresentationFormat>
  <Paragraphs>155</Paragraphs>
  <Slides>11</Slides>
  <Notes>11</Notes>
  <HiddenSlides>4</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MMR_klas</vt:lpstr>
      <vt:lpstr>Financování územních plánů, regulačních plánů  a územních studií ze SC 3.3 IROP</vt:lpstr>
      <vt:lpstr>Prezentace aplikace PowerPoint</vt:lpstr>
      <vt:lpstr>Územní plány a jejich změny</vt:lpstr>
      <vt:lpstr>Regulační plány</vt:lpstr>
      <vt:lpstr>Územní studie</vt:lpstr>
      <vt:lpstr>Územní studie</vt:lpstr>
      <vt:lpstr>Aktivity SC 3.3 IROP ze SC 4.1 IROP </vt:lpstr>
      <vt:lpstr>Dotace z národního programu „Podpora územně plánovacích činností obcí“</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Josef.Morkus@mmr.cz</dc:creator>
  <cp:lastModifiedBy>uzivatel</cp:lastModifiedBy>
  <cp:revision>333</cp:revision>
  <cp:lastPrinted>2016-10-07T14:47:41Z</cp:lastPrinted>
  <dcterms:created xsi:type="dcterms:W3CDTF">2014-02-26T13:05:03Z</dcterms:created>
  <dcterms:modified xsi:type="dcterms:W3CDTF">2016-11-02T09:41:59Z</dcterms:modified>
</cp:coreProperties>
</file>