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57" d="100"/>
          <a:sy n="57" d="100"/>
        </p:scale>
        <p:origin x="629"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BAAD736B-ED22-44F4-9494-5EC9E826BB15}"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243F2-CDD1-4945-A01D-7CBE17151EC5}" type="slidenum">
              <a:rPr lang="cs-CZ" smtClean="0"/>
              <a:t>‹#›</a:t>
            </a:fld>
            <a:endParaRPr lang="cs-CZ"/>
          </a:p>
        </p:txBody>
      </p:sp>
    </p:spTree>
    <p:extLst>
      <p:ext uri="{BB962C8B-B14F-4D97-AF65-F5344CB8AC3E}">
        <p14:creationId xmlns:p14="http://schemas.microsoft.com/office/powerpoint/2010/main" val="868527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D736B-ED22-44F4-9494-5EC9E826BB15}"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243F2-CDD1-4945-A01D-7CBE17151EC5}" type="slidenum">
              <a:rPr lang="cs-CZ" smtClean="0"/>
              <a:t>‹#›</a:t>
            </a:fld>
            <a:endParaRPr lang="cs-CZ"/>
          </a:p>
        </p:txBody>
      </p:sp>
    </p:spTree>
    <p:extLst>
      <p:ext uri="{BB962C8B-B14F-4D97-AF65-F5344CB8AC3E}">
        <p14:creationId xmlns:p14="http://schemas.microsoft.com/office/powerpoint/2010/main" val="4206462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D736B-ED22-44F4-9494-5EC9E826BB15}"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243F2-CDD1-4945-A01D-7CBE17151EC5}" type="slidenum">
              <a:rPr lang="cs-CZ" smtClean="0"/>
              <a:t>‹#›</a:t>
            </a:fld>
            <a:endParaRPr lang="cs-CZ"/>
          </a:p>
        </p:txBody>
      </p:sp>
    </p:spTree>
    <p:extLst>
      <p:ext uri="{BB962C8B-B14F-4D97-AF65-F5344CB8AC3E}">
        <p14:creationId xmlns:p14="http://schemas.microsoft.com/office/powerpoint/2010/main" val="670634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D736B-ED22-44F4-9494-5EC9E826BB15}"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243F2-CDD1-4945-A01D-7CBE17151EC5}" type="slidenum">
              <a:rPr lang="cs-CZ" smtClean="0"/>
              <a:t>‹#›</a:t>
            </a:fld>
            <a:endParaRPr lang="cs-CZ"/>
          </a:p>
        </p:txBody>
      </p:sp>
    </p:spTree>
    <p:extLst>
      <p:ext uri="{BB962C8B-B14F-4D97-AF65-F5344CB8AC3E}">
        <p14:creationId xmlns:p14="http://schemas.microsoft.com/office/powerpoint/2010/main" val="1363506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BAAD736B-ED22-44F4-9494-5EC9E826BB15}" type="datetimeFigureOut">
              <a:rPr lang="cs-CZ" smtClean="0"/>
              <a:t>26.09.2024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5B243F2-CDD1-4945-A01D-7CBE17151EC5}" type="slidenum">
              <a:rPr lang="cs-CZ" smtClean="0"/>
              <a:t>‹#›</a:t>
            </a:fld>
            <a:endParaRPr lang="cs-CZ"/>
          </a:p>
        </p:txBody>
      </p:sp>
    </p:spTree>
    <p:extLst>
      <p:ext uri="{BB962C8B-B14F-4D97-AF65-F5344CB8AC3E}">
        <p14:creationId xmlns:p14="http://schemas.microsoft.com/office/powerpoint/2010/main" val="887231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D736B-ED22-44F4-9494-5EC9E826BB15}" type="datetimeFigureOut">
              <a:rPr lang="cs-CZ" smtClean="0"/>
              <a:t>26.09.2024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5B243F2-CDD1-4945-A01D-7CBE17151EC5}" type="slidenum">
              <a:rPr lang="cs-CZ" smtClean="0"/>
              <a:t>‹#›</a:t>
            </a:fld>
            <a:endParaRPr lang="cs-CZ"/>
          </a:p>
        </p:txBody>
      </p:sp>
    </p:spTree>
    <p:extLst>
      <p:ext uri="{BB962C8B-B14F-4D97-AF65-F5344CB8AC3E}">
        <p14:creationId xmlns:p14="http://schemas.microsoft.com/office/powerpoint/2010/main" val="2355944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D736B-ED22-44F4-9494-5EC9E826BB15}" type="datetimeFigureOut">
              <a:rPr lang="cs-CZ" smtClean="0"/>
              <a:t>26.09.2024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5B243F2-CDD1-4945-A01D-7CBE17151EC5}" type="slidenum">
              <a:rPr lang="cs-CZ" smtClean="0"/>
              <a:t>‹#›</a:t>
            </a:fld>
            <a:endParaRPr lang="cs-CZ"/>
          </a:p>
        </p:txBody>
      </p:sp>
    </p:spTree>
    <p:extLst>
      <p:ext uri="{BB962C8B-B14F-4D97-AF65-F5344CB8AC3E}">
        <p14:creationId xmlns:p14="http://schemas.microsoft.com/office/powerpoint/2010/main" val="4169573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D736B-ED22-44F4-9494-5EC9E826BB15}" type="datetimeFigureOut">
              <a:rPr lang="cs-CZ" smtClean="0"/>
              <a:t>26.09.2024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5B243F2-CDD1-4945-A01D-7CBE17151EC5}" type="slidenum">
              <a:rPr lang="cs-CZ" smtClean="0"/>
              <a:t>‹#›</a:t>
            </a:fld>
            <a:endParaRPr lang="cs-CZ"/>
          </a:p>
        </p:txBody>
      </p:sp>
    </p:spTree>
    <p:extLst>
      <p:ext uri="{BB962C8B-B14F-4D97-AF65-F5344CB8AC3E}">
        <p14:creationId xmlns:p14="http://schemas.microsoft.com/office/powerpoint/2010/main" val="301035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D736B-ED22-44F4-9494-5EC9E826BB15}" type="datetimeFigureOut">
              <a:rPr lang="cs-CZ" smtClean="0"/>
              <a:t>26.09.2024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5B243F2-CDD1-4945-A01D-7CBE17151EC5}" type="slidenum">
              <a:rPr lang="cs-CZ" smtClean="0"/>
              <a:t>‹#›</a:t>
            </a:fld>
            <a:endParaRPr lang="cs-CZ"/>
          </a:p>
        </p:txBody>
      </p:sp>
    </p:spTree>
    <p:extLst>
      <p:ext uri="{BB962C8B-B14F-4D97-AF65-F5344CB8AC3E}">
        <p14:creationId xmlns:p14="http://schemas.microsoft.com/office/powerpoint/2010/main" val="1010217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BAAD736B-ED22-44F4-9494-5EC9E826BB15}" type="datetimeFigureOut">
              <a:rPr lang="cs-CZ" smtClean="0"/>
              <a:t>26.09.2024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5B243F2-CDD1-4945-A01D-7CBE17151EC5}" type="slidenum">
              <a:rPr lang="cs-CZ" smtClean="0"/>
              <a:t>‹#›</a:t>
            </a:fld>
            <a:endParaRPr lang="cs-CZ"/>
          </a:p>
        </p:txBody>
      </p:sp>
    </p:spTree>
    <p:extLst>
      <p:ext uri="{BB962C8B-B14F-4D97-AF65-F5344CB8AC3E}">
        <p14:creationId xmlns:p14="http://schemas.microsoft.com/office/powerpoint/2010/main" val="2294358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BAAD736B-ED22-44F4-9494-5EC9E826BB15}" type="datetimeFigureOut">
              <a:rPr lang="cs-CZ" smtClean="0"/>
              <a:t>26.09.2024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5B243F2-CDD1-4945-A01D-7CBE17151EC5}" type="slidenum">
              <a:rPr lang="cs-CZ" smtClean="0"/>
              <a:t>‹#›</a:t>
            </a:fld>
            <a:endParaRPr lang="cs-CZ"/>
          </a:p>
        </p:txBody>
      </p:sp>
    </p:spTree>
    <p:extLst>
      <p:ext uri="{BB962C8B-B14F-4D97-AF65-F5344CB8AC3E}">
        <p14:creationId xmlns:p14="http://schemas.microsoft.com/office/powerpoint/2010/main" val="3081341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D736B-ED22-44F4-9494-5EC9E826BB15}" type="datetimeFigureOut">
              <a:rPr lang="cs-CZ" smtClean="0"/>
              <a:t>26.09.2024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243F2-CDD1-4945-A01D-7CBE17151EC5}" type="slidenum">
              <a:rPr lang="cs-CZ" smtClean="0"/>
              <a:t>‹#›</a:t>
            </a:fld>
            <a:endParaRPr lang="cs-CZ"/>
          </a:p>
        </p:txBody>
      </p:sp>
    </p:spTree>
    <p:extLst>
      <p:ext uri="{BB962C8B-B14F-4D97-AF65-F5344CB8AC3E}">
        <p14:creationId xmlns:p14="http://schemas.microsoft.com/office/powerpoint/2010/main" val="4112082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000" b="1" dirty="0" smtClean="0">
                <a:latin typeface="+mn-lt"/>
              </a:rPr>
              <a:t>Schválení změny stavby při kontrolní prohlídce</a:t>
            </a:r>
            <a:endParaRPr lang="cs-CZ" sz="4000" b="1" dirty="0">
              <a:latin typeface="+mn-lt"/>
            </a:endParaRP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300567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561975"/>
          </a:xfrm>
        </p:spPr>
        <p:txBody>
          <a:bodyPr>
            <a:normAutofit/>
          </a:bodyPr>
          <a:lstStyle/>
          <a:p>
            <a:r>
              <a:rPr lang="cs-CZ" sz="3200" b="1" dirty="0">
                <a:latin typeface="+mn-lt"/>
              </a:rPr>
              <a:t>Kontrolní prohlídka stavby</a:t>
            </a:r>
            <a:endParaRPr lang="cs-CZ" sz="3200" dirty="0">
              <a:latin typeface="+mn-lt"/>
            </a:endParaRPr>
          </a:p>
        </p:txBody>
      </p:sp>
      <p:sp>
        <p:nvSpPr>
          <p:cNvPr id="3" name="Zástupný symbol pro obsah 2"/>
          <p:cNvSpPr>
            <a:spLocks noGrp="1"/>
          </p:cNvSpPr>
          <p:nvPr>
            <p:ph idx="1"/>
          </p:nvPr>
        </p:nvSpPr>
        <p:spPr>
          <a:xfrm>
            <a:off x="838200" y="1104900"/>
            <a:ext cx="10515600" cy="5072063"/>
          </a:xfrm>
        </p:spPr>
        <p:txBody>
          <a:bodyPr>
            <a:normAutofit fontScale="92500" lnSpcReduction="10000"/>
          </a:bodyPr>
          <a:lstStyle/>
          <a:p>
            <a:pPr marL="0" indent="0">
              <a:buNone/>
            </a:pPr>
            <a:r>
              <a:rPr lang="cs-CZ" dirty="0" smtClean="0"/>
              <a:t>§ 134 odst. 1</a:t>
            </a:r>
          </a:p>
          <a:p>
            <a:pPr marL="0" indent="0">
              <a:buNone/>
            </a:pPr>
            <a:r>
              <a:rPr lang="cs-CZ" dirty="0" smtClean="0"/>
              <a:t>Stavební </a:t>
            </a:r>
            <a:r>
              <a:rPr lang="cs-CZ" dirty="0"/>
              <a:t>úřad může při kontrolní prohlídce schválit změnu stavby před jejím </a:t>
            </a:r>
            <a:r>
              <a:rPr lang="cs-CZ" dirty="0" smtClean="0"/>
              <a:t>dokončením. </a:t>
            </a:r>
          </a:p>
          <a:p>
            <a:pPr marL="0" indent="0">
              <a:buNone/>
            </a:pPr>
            <a:r>
              <a:rPr lang="cs-CZ" dirty="0" smtClean="0"/>
              <a:t>§ </a:t>
            </a:r>
            <a:r>
              <a:rPr lang="cs-CZ" dirty="0"/>
              <a:t>118 odst. </a:t>
            </a:r>
            <a:r>
              <a:rPr lang="cs-CZ" dirty="0" smtClean="0"/>
              <a:t>6</a:t>
            </a:r>
          </a:p>
          <a:p>
            <a:pPr marL="0" indent="0">
              <a:buNone/>
            </a:pPr>
            <a:r>
              <a:rPr lang="cs-CZ" dirty="0"/>
              <a:t>Změnu stavby, která se nedotýká práv ostatních účastníků stavebního řízení, může stavební úřad schválit rozhodnutím vydaným na místě při kontrolní prohlídce stavby. Rozhodnutí je stavebníkovi oznámeno zápisem do stavebního deníku nebo jednoduchého záznamu o stavbě; stavební úřad jej následně bez zbytečného odkladu zaznamená do spisu, podle okolností vyznačí změnu též v ověřené projektové dokumentaci. Může tak učinit, jen pokud se změna nedotýká podmínek územního rozhodnutí, veřejných zájmů chráněných zvláštními právními předpisy nebo v případě, kdy příslušný dotčený orgán písemně anebo prohlášením do protokolu se změnou souhlasí.</a:t>
            </a:r>
            <a:endParaRPr lang="cs-CZ" dirty="0" smtClean="0"/>
          </a:p>
        </p:txBody>
      </p:sp>
    </p:spTree>
    <p:extLst>
      <p:ext uri="{BB962C8B-B14F-4D97-AF65-F5344CB8AC3E}">
        <p14:creationId xmlns:p14="http://schemas.microsoft.com/office/powerpoint/2010/main" val="2911323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65175"/>
          </a:xfrm>
        </p:spPr>
        <p:txBody>
          <a:bodyPr/>
          <a:lstStyle/>
          <a:p>
            <a:r>
              <a:rPr lang="cs-CZ" sz="3200" b="1" dirty="0" smtClean="0">
                <a:latin typeface="+mn-lt"/>
              </a:rPr>
              <a:t>Postup podle § 118 odst. 6</a:t>
            </a:r>
            <a:r>
              <a:rPr lang="cs-CZ" dirty="0" smtClean="0"/>
              <a:t> </a:t>
            </a:r>
            <a:endParaRPr lang="cs-CZ" dirty="0"/>
          </a:p>
        </p:txBody>
      </p:sp>
      <p:sp>
        <p:nvSpPr>
          <p:cNvPr id="3" name="Zástupný symbol pro obsah 2"/>
          <p:cNvSpPr>
            <a:spLocks noGrp="1"/>
          </p:cNvSpPr>
          <p:nvPr>
            <p:ph idx="1"/>
          </p:nvPr>
        </p:nvSpPr>
        <p:spPr>
          <a:xfrm>
            <a:off x="838200" y="1282700"/>
            <a:ext cx="10515600" cy="4894263"/>
          </a:xfrm>
        </p:spPr>
        <p:txBody>
          <a:bodyPr/>
          <a:lstStyle/>
          <a:p>
            <a:pPr marL="0" indent="0">
              <a:buNone/>
            </a:pPr>
            <a:r>
              <a:rPr lang="cs-CZ" dirty="0" smtClean="0"/>
              <a:t>rozsudek Krajského soudu </a:t>
            </a:r>
            <a:r>
              <a:rPr lang="cs-CZ" dirty="0"/>
              <a:t>v Hradci Králové </a:t>
            </a:r>
            <a:r>
              <a:rPr lang="cs-CZ" dirty="0" smtClean="0"/>
              <a:t>čj</a:t>
            </a:r>
            <a:r>
              <a:rPr lang="cs-CZ" dirty="0"/>
              <a:t>. 30 A 11/2017 ze dne 14. 12. </a:t>
            </a:r>
            <a:r>
              <a:rPr lang="cs-CZ" dirty="0" smtClean="0"/>
              <a:t>2018</a:t>
            </a:r>
          </a:p>
          <a:p>
            <a:pPr marL="0" indent="0">
              <a:buNone/>
            </a:pPr>
            <a:r>
              <a:rPr lang="cs-CZ" dirty="0" smtClean="0"/>
              <a:t>§ </a:t>
            </a:r>
            <a:r>
              <a:rPr lang="cs-CZ" dirty="0"/>
              <a:t>118 odst. 6 stavebního zákona je speciálním ustanovením ve vztahu k jeho ostatním ustanovením o změně stavby před dokončením, a proto na řízení podle něho je nezbytné subsidiárně aplikovat správní </a:t>
            </a:r>
            <a:r>
              <a:rPr lang="cs-CZ" dirty="0" smtClean="0"/>
              <a:t>řád</a:t>
            </a:r>
          </a:p>
          <a:p>
            <a:pPr marL="0" indent="0">
              <a:buNone/>
            </a:pPr>
            <a:r>
              <a:rPr lang="cs-CZ" dirty="0" smtClean="0"/>
              <a:t>ve věci musí být předem podaná žádost, </a:t>
            </a:r>
            <a:r>
              <a:rPr lang="cs-CZ" dirty="0"/>
              <a:t>která musí obsahovat náležitosti nejen podle správního řádu, ale i stavebního zákona, zejména pak plynoucí z jeho ustanovení § 118 odst. </a:t>
            </a:r>
            <a:r>
              <a:rPr lang="cs-CZ" dirty="0" smtClean="0"/>
              <a:t>3, bez </a:t>
            </a:r>
            <a:r>
              <a:rPr lang="cs-CZ" dirty="0"/>
              <a:t>takové žádosti nelze „rozhodnutí vydané na místě při kontrolní prohlídce stavby“ </a:t>
            </a:r>
            <a:r>
              <a:rPr lang="cs-CZ" dirty="0" smtClean="0"/>
              <a:t>vydat </a:t>
            </a:r>
            <a:endParaRPr lang="cs-CZ" dirty="0"/>
          </a:p>
          <a:p>
            <a:pPr marL="0" indent="0">
              <a:buNone/>
            </a:pPr>
            <a:endParaRPr lang="cs-CZ" dirty="0"/>
          </a:p>
        </p:txBody>
      </p:sp>
    </p:spTree>
    <p:extLst>
      <p:ext uri="{BB962C8B-B14F-4D97-AF65-F5344CB8AC3E}">
        <p14:creationId xmlns:p14="http://schemas.microsoft.com/office/powerpoint/2010/main" val="593903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39775"/>
          </a:xfrm>
        </p:spPr>
        <p:txBody>
          <a:bodyPr>
            <a:normAutofit/>
          </a:bodyPr>
          <a:lstStyle/>
          <a:p>
            <a:r>
              <a:rPr lang="cs-CZ" sz="3200" b="1" dirty="0">
                <a:latin typeface="+mn-lt"/>
              </a:rPr>
              <a:t>Postup podle § 118 odst. 6</a:t>
            </a:r>
            <a:r>
              <a:rPr lang="cs-CZ" sz="3200" dirty="0">
                <a:latin typeface="+mn-lt"/>
              </a:rPr>
              <a:t> </a:t>
            </a:r>
          </a:p>
        </p:txBody>
      </p:sp>
      <p:sp>
        <p:nvSpPr>
          <p:cNvPr id="3" name="Zástupný symbol pro obsah 2"/>
          <p:cNvSpPr>
            <a:spLocks noGrp="1"/>
          </p:cNvSpPr>
          <p:nvPr>
            <p:ph idx="1"/>
          </p:nvPr>
        </p:nvSpPr>
        <p:spPr>
          <a:xfrm>
            <a:off x="838200" y="1219200"/>
            <a:ext cx="10515600" cy="4957763"/>
          </a:xfrm>
        </p:spPr>
        <p:txBody>
          <a:bodyPr/>
          <a:lstStyle/>
          <a:p>
            <a:pPr marL="0" indent="0">
              <a:buNone/>
            </a:pPr>
            <a:r>
              <a:rPr lang="cs-CZ" dirty="0"/>
              <a:t>jediným účastníkem řízení je žadatel (stavebník</a:t>
            </a:r>
            <a:r>
              <a:rPr lang="cs-CZ" dirty="0" smtClean="0"/>
              <a:t>) </a:t>
            </a:r>
          </a:p>
          <a:p>
            <a:pPr marL="0" indent="0">
              <a:buNone/>
            </a:pPr>
            <a:r>
              <a:rPr lang="cs-CZ" dirty="0" smtClean="0"/>
              <a:t>vychází se z </a:t>
            </a:r>
            <a:r>
              <a:rPr lang="cs-CZ" dirty="0"/>
              <a:t>předpokladu, že se změna nedotýká práv jiných osob, resp. práv jiných účastníků původního stavebního </a:t>
            </a:r>
            <a:r>
              <a:rPr lang="cs-CZ" dirty="0" smtClean="0"/>
              <a:t>řízení, odůvodnění </a:t>
            </a:r>
            <a:r>
              <a:rPr lang="cs-CZ" dirty="0"/>
              <a:t>postupu stavebního úřadu </a:t>
            </a:r>
            <a:r>
              <a:rPr lang="cs-CZ" dirty="0" smtClean="0"/>
              <a:t>z </a:t>
            </a:r>
            <a:r>
              <a:rPr lang="cs-CZ" dirty="0"/>
              <a:t>tohoto pohledu, jeho závěr, že tomu tak skutečně je, musí být obsahem správního </a:t>
            </a:r>
            <a:r>
              <a:rPr lang="cs-CZ" dirty="0" smtClean="0"/>
              <a:t>spisu, </a:t>
            </a:r>
          </a:p>
          <a:p>
            <a:pPr marL="0" indent="0">
              <a:buNone/>
            </a:pPr>
            <a:r>
              <a:rPr lang="cs-CZ" dirty="0" smtClean="0"/>
              <a:t>stavební úřad musí uvést své úvahy o </a:t>
            </a:r>
            <a:r>
              <a:rPr lang="cs-CZ" dirty="0"/>
              <a:t>tom, že požadovaná změna je v souladu s územním rozhodnutím nebo jiným úkonem nahrazujícím územní rozhodnutí, jakož i s veřejnými zájmy chráněnými zvláštními předpisy. </a:t>
            </a:r>
          </a:p>
          <a:p>
            <a:pPr marL="0" indent="0">
              <a:buNone/>
            </a:pPr>
            <a:endParaRPr lang="cs-CZ" dirty="0"/>
          </a:p>
        </p:txBody>
      </p:sp>
    </p:spTree>
    <p:extLst>
      <p:ext uri="{BB962C8B-B14F-4D97-AF65-F5344CB8AC3E}">
        <p14:creationId xmlns:p14="http://schemas.microsoft.com/office/powerpoint/2010/main" val="2752228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90575"/>
          </a:xfrm>
        </p:spPr>
        <p:txBody>
          <a:bodyPr>
            <a:normAutofit/>
          </a:bodyPr>
          <a:lstStyle/>
          <a:p>
            <a:r>
              <a:rPr lang="cs-CZ" sz="3200" b="1" dirty="0">
                <a:latin typeface="+mn-lt"/>
              </a:rPr>
              <a:t>Postup podle § 118 odst. 6 </a:t>
            </a:r>
          </a:p>
        </p:txBody>
      </p:sp>
      <p:sp>
        <p:nvSpPr>
          <p:cNvPr id="3" name="Zástupný symbol pro obsah 2"/>
          <p:cNvSpPr>
            <a:spLocks noGrp="1"/>
          </p:cNvSpPr>
          <p:nvPr>
            <p:ph idx="1"/>
          </p:nvPr>
        </p:nvSpPr>
        <p:spPr>
          <a:xfrm>
            <a:off x="838200" y="1257300"/>
            <a:ext cx="10515600" cy="4919663"/>
          </a:xfrm>
        </p:spPr>
        <p:txBody>
          <a:bodyPr/>
          <a:lstStyle/>
          <a:p>
            <a:pPr marL="0" indent="0">
              <a:buNone/>
            </a:pPr>
            <a:r>
              <a:rPr lang="cs-CZ" dirty="0" smtClean="0"/>
              <a:t>stavební </a:t>
            </a:r>
            <a:r>
              <a:rPr lang="cs-CZ" dirty="0"/>
              <a:t>úřad </a:t>
            </a:r>
            <a:r>
              <a:rPr lang="cs-CZ" dirty="0" smtClean="0"/>
              <a:t>může schválit </a:t>
            </a:r>
            <a:r>
              <a:rPr lang="cs-CZ" dirty="0"/>
              <a:t>rozhodnutím vydaným na místě při kontrolní prohlídce stavby změnu stavby, přičemž takové rozhodnutí je stavebníkovi oznámeno zápisem do stavebního deníku nebo jednoduchého záznamu o </a:t>
            </a:r>
            <a:r>
              <a:rPr lang="cs-CZ" dirty="0" smtClean="0"/>
              <a:t>stavbě,</a:t>
            </a:r>
          </a:p>
          <a:p>
            <a:pPr marL="0" indent="0">
              <a:buNone/>
            </a:pPr>
            <a:r>
              <a:rPr lang="cs-CZ" dirty="0" smtClean="0"/>
              <a:t>stavební </a:t>
            </a:r>
            <a:r>
              <a:rPr lang="cs-CZ" dirty="0"/>
              <a:t>úřad jej následně bez zbytečného odkladu zaznamená do spisu, podle okolností vyznačí změnu též v ověřené projektové </a:t>
            </a:r>
            <a:r>
              <a:rPr lang="cs-CZ" dirty="0" smtClean="0"/>
              <a:t>dokumentaci, </a:t>
            </a:r>
          </a:p>
          <a:p>
            <a:pPr marL="0" indent="0">
              <a:buNone/>
            </a:pPr>
            <a:r>
              <a:rPr lang="cs-CZ" dirty="0" smtClean="0"/>
              <a:t>právě </a:t>
            </a:r>
            <a:r>
              <a:rPr lang="cs-CZ" dirty="0"/>
              <a:t>při kontrolní prohlídce stavební úřad vyhodnotí navrhovanou změnu stavby před jejím dokončením, a pokud jsou splněny zákonem stanovené požadavky, schválí změnu stavby před jejím </a:t>
            </a:r>
            <a:r>
              <a:rPr lang="cs-CZ" dirty="0" smtClean="0"/>
              <a:t>dokončením </a:t>
            </a:r>
            <a:endParaRPr lang="cs-CZ" dirty="0"/>
          </a:p>
          <a:p>
            <a:pPr marL="0" indent="0">
              <a:buNone/>
            </a:pPr>
            <a:endParaRPr lang="cs-CZ" dirty="0"/>
          </a:p>
        </p:txBody>
      </p:sp>
    </p:spTree>
    <p:extLst>
      <p:ext uri="{BB962C8B-B14F-4D97-AF65-F5344CB8AC3E}">
        <p14:creationId xmlns:p14="http://schemas.microsoft.com/office/powerpoint/2010/main" val="19456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27075"/>
          </a:xfrm>
        </p:spPr>
        <p:txBody>
          <a:bodyPr>
            <a:normAutofit/>
          </a:bodyPr>
          <a:lstStyle/>
          <a:p>
            <a:r>
              <a:rPr lang="cs-CZ" sz="3200" b="1" dirty="0">
                <a:latin typeface="+mn-lt"/>
              </a:rPr>
              <a:t>Postup podle § 118 odst. 6 </a:t>
            </a:r>
            <a:endParaRPr lang="cs-CZ" sz="3200" dirty="0">
              <a:latin typeface="+mn-lt"/>
            </a:endParaRPr>
          </a:p>
        </p:txBody>
      </p:sp>
      <p:sp>
        <p:nvSpPr>
          <p:cNvPr id="3" name="Zástupný symbol pro obsah 2"/>
          <p:cNvSpPr>
            <a:spLocks noGrp="1"/>
          </p:cNvSpPr>
          <p:nvPr>
            <p:ph idx="1"/>
          </p:nvPr>
        </p:nvSpPr>
        <p:spPr>
          <a:xfrm>
            <a:off x="838200" y="1231900"/>
            <a:ext cx="10515600" cy="4945063"/>
          </a:xfrm>
        </p:spPr>
        <p:txBody>
          <a:bodyPr>
            <a:normAutofit lnSpcReduction="10000"/>
          </a:bodyPr>
          <a:lstStyle/>
          <a:p>
            <a:pPr marL="0" indent="0">
              <a:buNone/>
            </a:pPr>
            <a:r>
              <a:rPr lang="cs-CZ" dirty="0" smtClean="0"/>
              <a:t>o </a:t>
            </a:r>
            <a:r>
              <a:rPr lang="cs-CZ" dirty="0"/>
              <a:t>průběhu kontrolní prohlídky se pořizuje protokol, do něhož se zaznamenávají její </a:t>
            </a:r>
            <a:r>
              <a:rPr lang="cs-CZ" dirty="0" smtClean="0"/>
              <a:t>výsledky, protokol </a:t>
            </a:r>
            <a:r>
              <a:rPr lang="cs-CZ" dirty="0"/>
              <a:t>z kontrolní prohlídky musí být </a:t>
            </a:r>
            <a:r>
              <a:rPr lang="cs-CZ" dirty="0" smtClean="0"/>
              <a:t>založen </a:t>
            </a:r>
            <a:r>
              <a:rPr lang="cs-CZ" dirty="0"/>
              <a:t>ve správním </a:t>
            </a:r>
            <a:r>
              <a:rPr lang="cs-CZ" dirty="0" smtClean="0"/>
              <a:t>spisu</a:t>
            </a:r>
          </a:p>
          <a:p>
            <a:pPr marL="0" indent="0">
              <a:buNone/>
            </a:pPr>
            <a:r>
              <a:rPr lang="cs-CZ" dirty="0" smtClean="0"/>
              <a:t>rozhodnutí </a:t>
            </a:r>
            <a:r>
              <a:rPr lang="cs-CZ" dirty="0"/>
              <a:t>vydané na místě při kontrolní prohlídce stavby musí být na místě vyhotoveno a vyhlášeno a je obsahem protokolu pořízeného při kontrolní </a:t>
            </a:r>
            <a:r>
              <a:rPr lang="cs-CZ" dirty="0" smtClean="0"/>
              <a:t>prohlídce</a:t>
            </a:r>
          </a:p>
          <a:p>
            <a:pPr marL="0" indent="0">
              <a:buNone/>
            </a:pPr>
            <a:r>
              <a:rPr lang="cs-CZ" dirty="0" smtClean="0"/>
              <a:t>musí </a:t>
            </a:r>
            <a:r>
              <a:rPr lang="cs-CZ" dirty="0"/>
              <a:t>obsahovat výrokovou část rozhodnutí, stručné odůvodnění, datum vydání, číslo jednací, datum vyhotovení, otisk úředního razítka, jméno, příjmení, funkci nebo služební číslo a podpis oprávněné úřední osoby, poučení účastníků, tedy náležitosti rozhodnutí podle správního řádu (§ 67, 68 a 69 správního řádu</a:t>
            </a:r>
            <a:r>
              <a:rPr lang="cs-CZ" dirty="0" smtClean="0"/>
              <a:t>)</a:t>
            </a:r>
          </a:p>
          <a:p>
            <a:pPr marL="0" indent="0">
              <a:buNone/>
            </a:pPr>
            <a:r>
              <a:rPr lang="cs-CZ" dirty="0" smtClean="0"/>
              <a:t>z </a:t>
            </a:r>
            <a:r>
              <a:rPr lang="cs-CZ" dirty="0"/>
              <a:t>odůvodnění musí být zejména zřejmé, že byly splněny podmínky pro vydání rozhodnutí postupem podle § 118 odst. </a:t>
            </a:r>
            <a:r>
              <a:rPr lang="cs-CZ" dirty="0" smtClean="0"/>
              <a:t>6</a:t>
            </a:r>
            <a:endParaRPr lang="cs-CZ" dirty="0"/>
          </a:p>
        </p:txBody>
      </p:sp>
    </p:spTree>
    <p:extLst>
      <p:ext uri="{BB962C8B-B14F-4D97-AF65-F5344CB8AC3E}">
        <p14:creationId xmlns:p14="http://schemas.microsoft.com/office/powerpoint/2010/main" val="1049578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39775"/>
          </a:xfrm>
        </p:spPr>
        <p:txBody>
          <a:bodyPr>
            <a:normAutofit/>
          </a:bodyPr>
          <a:lstStyle/>
          <a:p>
            <a:r>
              <a:rPr lang="cs-CZ" sz="3200" b="1" dirty="0">
                <a:latin typeface="+mn-lt"/>
              </a:rPr>
              <a:t>Postup podle § 118 odst. 6 </a:t>
            </a:r>
            <a:endParaRPr lang="cs-CZ" sz="3200" dirty="0">
              <a:latin typeface="+mn-lt"/>
            </a:endParaRPr>
          </a:p>
        </p:txBody>
      </p:sp>
      <p:sp>
        <p:nvSpPr>
          <p:cNvPr id="3" name="Zástupný symbol pro obsah 2"/>
          <p:cNvSpPr>
            <a:spLocks noGrp="1"/>
          </p:cNvSpPr>
          <p:nvPr>
            <p:ph idx="1"/>
          </p:nvPr>
        </p:nvSpPr>
        <p:spPr>
          <a:xfrm>
            <a:off x="838200" y="1244600"/>
            <a:ext cx="10515600" cy="4932363"/>
          </a:xfrm>
        </p:spPr>
        <p:txBody>
          <a:bodyPr/>
          <a:lstStyle/>
          <a:p>
            <a:pPr marL="0" indent="0">
              <a:buNone/>
            </a:pPr>
            <a:r>
              <a:rPr lang="cs-CZ" dirty="0" smtClean="0"/>
              <a:t>zápisem </a:t>
            </a:r>
            <a:r>
              <a:rPr lang="cs-CZ" dirty="0"/>
              <a:t>do stavebního deníku je stavebníkovi rozhodnutí pouze </a:t>
            </a:r>
            <a:r>
              <a:rPr lang="cs-CZ" dirty="0" smtClean="0"/>
              <a:t>oznámeno</a:t>
            </a:r>
          </a:p>
          <a:p>
            <a:pPr marL="0" indent="0">
              <a:buNone/>
            </a:pPr>
            <a:r>
              <a:rPr lang="cs-CZ" dirty="0" smtClean="0"/>
              <a:t>oznámení </a:t>
            </a:r>
            <a:r>
              <a:rPr lang="cs-CZ" dirty="0"/>
              <a:t>rozhodnutí zápisem do stavebního deníku, případně formou jednoduchého záznamu, musí obsahovat minimálně výrokovou část rozhodnutí a poučení účastníků </a:t>
            </a:r>
            <a:r>
              <a:rPr lang="cs-CZ" dirty="0" smtClean="0"/>
              <a:t>řízení</a:t>
            </a:r>
          </a:p>
          <a:p>
            <a:pPr marL="0" indent="0">
              <a:buNone/>
            </a:pPr>
            <a:r>
              <a:rPr lang="cs-CZ" dirty="0" smtClean="0"/>
              <a:t>rozhodnutí vydané na místě (ústně vyhlášené rozhodnutí) je upraveno správním řádem v ustanoveních § 67 odst. 2 a 3, § 72 odst. 1 a 2)</a:t>
            </a:r>
          </a:p>
          <a:p>
            <a:pPr marL="0" indent="0">
              <a:buNone/>
            </a:pPr>
            <a:r>
              <a:rPr lang="cs-CZ" dirty="0" smtClean="0"/>
              <a:t>rozsudek Krajského soudu v Hradci Králové </a:t>
            </a:r>
            <a:r>
              <a:rPr lang="cs-CZ" dirty="0"/>
              <a:t>čj. 30 A 11/2017 ze dne 14. 12. </a:t>
            </a:r>
            <a:r>
              <a:rPr lang="cs-CZ" dirty="0" smtClean="0"/>
              <a:t>2018, který se postupem podle § 118 odst. 6 stavebního zákona zabýval, lze vyhledat na webových stránkách NSS </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143131385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662</Words>
  <Application>Microsoft Office PowerPoint</Application>
  <PresentationFormat>Širokoúhlá obrazovka</PresentationFormat>
  <Paragraphs>28</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Motiv Office</vt:lpstr>
      <vt:lpstr>Schválení změny stavby při kontrolní prohlídce</vt:lpstr>
      <vt:lpstr>Kontrolní prohlídka stavby</vt:lpstr>
      <vt:lpstr>Postup podle § 118 odst. 6 </vt:lpstr>
      <vt:lpstr>Postup podle § 118 odst. 6 </vt:lpstr>
      <vt:lpstr>Postup podle § 118 odst. 6 </vt:lpstr>
      <vt:lpstr>Postup podle § 118 odst. 6 </vt:lpstr>
      <vt:lpstr>Postup podle § 118 odst. 6 </vt:lpstr>
    </vt:vector>
  </TitlesOfParts>
  <Company>Plzeňský kraj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Schválení změny stavby při kontrolní prohlídce</dc:title>
  <dc:creator>Štvánová Helena</dc:creator>
  <cp:lastModifiedBy>Milerová Jaroslava</cp:lastModifiedBy>
  <cp:revision>1</cp:revision>
  <dcterms:created xsi:type="dcterms:W3CDTF">2022-06-29T12:24:12Z</dcterms:created>
  <dcterms:modified xsi:type="dcterms:W3CDTF">2024-09-26T14:35:13Z</dcterms:modified>
</cp:coreProperties>
</file>