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60" r:id="rId4"/>
    <p:sldId id="266" r:id="rId5"/>
    <p:sldId id="267" r:id="rId6"/>
    <p:sldId id="271" r:id="rId7"/>
    <p:sldId id="270" r:id="rId8"/>
    <p:sldId id="276" r:id="rId9"/>
    <p:sldId id="277" r:id="rId10"/>
    <p:sldId id="268" r:id="rId11"/>
    <p:sldId id="269" r:id="rId12"/>
    <p:sldId id="278" r:id="rId13"/>
    <p:sldId id="279" r:id="rId14"/>
    <p:sldId id="280" r:id="rId15"/>
    <p:sldId id="281" r:id="rId16"/>
    <p:sldId id="282" r:id="rId17"/>
    <p:sldId id="272" r:id="rId18"/>
    <p:sldId id="273" r:id="rId19"/>
    <p:sldId id="275" r:id="rId20"/>
    <p:sldId id="274" r:id="rId21"/>
    <p:sldId id="283" r:id="rId22"/>
    <p:sldId id="284" r:id="rId23"/>
    <p:sldId id="285" r:id="rId24"/>
    <p:sldId id="286" r:id="rId25"/>
    <p:sldId id="287" r:id="rId26"/>
    <p:sldId id="291" r:id="rId27"/>
    <p:sldId id="290" r:id="rId28"/>
    <p:sldId id="288" r:id="rId29"/>
    <p:sldId id="289" r:id="rId30"/>
    <p:sldId id="265" r:id="rId31"/>
    <p:sldId id="259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558" autoAdjust="0"/>
  </p:normalViewPr>
  <p:slideViewPr>
    <p:cSldViewPr snapToGrid="0">
      <p:cViewPr varScale="1">
        <p:scale>
          <a:sx n="47" d="100"/>
          <a:sy n="47" d="100"/>
        </p:scale>
        <p:origin x="10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4C72C-BE34-4D94-A8F4-C97FF0F51A52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B3DAA-815E-4FAE-B70F-8D46903EB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48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0AFD2-EAFF-4E5E-B999-A84BFB32CEA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D7DA0-19A3-42FE-A1CF-55BD6DF4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614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 stavby - např. drobné stavby uvedené v příloze č. 1 ke stavebnímu zákonu nebo změny využití území podle § 214 stavebního zákona).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7DA0-19A3-42FE-A1CF-55BD6DF4704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055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 poznámce pod čarou</a:t>
            </a:r>
            <a:r>
              <a:rPr lang="cs-CZ" baseline="0" dirty="0" smtClean="0"/>
              <a:t> jsou uvedeny tyto zákony: </a:t>
            </a:r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o </a:t>
            </a:r>
            <a:r>
              <a:rPr lang="cs-CZ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geol</a:t>
            </a:r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pracích, ZOPK, zákon o ochraně ZPF, zákon o lesích, zákon o EIA, zákon o vodách, zákon o pohřebnictví, zákon o ochraně ovzduší, </a:t>
            </a:r>
            <a:r>
              <a:rPr lang="pt-B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o prevenci závažných havárií a</a:t>
            </a:r>
          </a:p>
          <a:p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o odpadech.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7DA0-19A3-42FE-A1CF-55BD6DF4704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375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 smtClean="0"/>
              <a:t>POZOR! - na vydání ostatních částí koordinovaného závazného stanoviska se uplatní </a:t>
            </a:r>
            <a:r>
              <a:rPr lang="cs-CZ" dirty="0" smtClean="0"/>
              <a:t>úprava v § 178 stavebního zákona, tj. muselo by být vydáno do </a:t>
            </a:r>
            <a:r>
              <a:rPr lang="cs-CZ" b="1" dirty="0" smtClean="0"/>
              <a:t>30 dnů</a:t>
            </a:r>
            <a:r>
              <a:rPr lang="cs-CZ" dirty="0" smtClean="0"/>
              <a:t>, </a:t>
            </a:r>
            <a:r>
              <a:rPr lang="cs-CZ" b="1" dirty="0" smtClean="0"/>
              <a:t>v případě prodloužení ze zákonných důvodů do 30 + 30, tj. 60 dnů, </a:t>
            </a:r>
            <a:r>
              <a:rPr lang="cs-CZ" dirty="0" smtClean="0"/>
              <a:t>jinak by nastala fikce.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Nastávají-li problémy při vydání dílčích výstupů, pak je na místě aplikovat § 140 odst. 3 správního řádu a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vyloučit toto dílčí závazné stanovisko do </a:t>
            </a:r>
            <a:r>
              <a:rPr lang="pt-B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samostatného „řízení o vydání závazného stanoviska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7DA0-19A3-42FE-A1CF-55BD6DF4704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45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Zveřejňována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 všechna jednotná environmentální </a:t>
            </a:r>
            <a:r>
              <a:rPr lang="pl-PL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stanoviska, bez ohledu na to, zda je jejich součástí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posouzení vlivů záměru na životní prostředí, či nikoli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7DA0-19A3-42FE-A1CF-55BD6DF4704B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816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Mze</a:t>
            </a:r>
            <a:r>
              <a:rPr lang="cs-CZ" dirty="0" smtClean="0"/>
              <a:t> – dává</a:t>
            </a:r>
            <a:r>
              <a:rPr lang="cs-CZ" baseline="0" dirty="0" smtClean="0"/>
              <a:t> souhlas  MŽP v části, v níž podle jiného právního předpisu vykonává působnost ústředního správního úřadu </a:t>
            </a:r>
            <a:r>
              <a:rPr lang="cs-CZ" baseline="0" dirty="0" err="1" smtClean="0"/>
              <a:t>Mze</a:t>
            </a:r>
            <a:r>
              <a:rPr lang="cs-CZ" baseline="0" dirty="0" smtClean="0"/>
              <a:t>:</a:t>
            </a:r>
          </a:p>
          <a:p>
            <a:r>
              <a:rPr lang="cs-CZ" baseline="0" dirty="0" smtClean="0"/>
              <a:t>u odvolání proti JES s potvrzením nebo změnou JES</a:t>
            </a:r>
          </a:p>
          <a:p>
            <a:r>
              <a:rPr lang="cs-CZ" baseline="0" dirty="0" smtClean="0"/>
              <a:t>u přezkumu se sdělením o nezahájení přezkumného řízení, zastavením přezkumného řízení nebo se změnou či zrušením JES v přezkumném řízení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7DA0-19A3-42FE-A1CF-55BD6DF4704B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982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posouzení EIA – posouzení vždy nebo pozitivní</a:t>
            </a:r>
            <a:r>
              <a:rPr lang="cs-CZ" baseline="0" dirty="0" smtClean="0"/>
              <a:t> závěr zjišťovacího řízení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7DA0-19A3-42FE-A1CF-55BD6DF4704B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998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706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997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78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1856" y="11406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Jednotné environmentální</a:t>
            </a:r>
            <a:br>
              <a:rPr lang="cs-CZ" b="1" dirty="0"/>
            </a:br>
            <a:r>
              <a:rPr lang="cs-CZ" b="1" dirty="0"/>
              <a:t>stanovisko (JES)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1856" y="3803206"/>
            <a:ext cx="9144000" cy="1655762"/>
          </a:xfrm>
        </p:spPr>
        <p:txBody>
          <a:bodyPr>
            <a:normAutofit/>
          </a:bodyPr>
          <a:lstStyle/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zákon </a:t>
            </a:r>
            <a:r>
              <a:rPr lang="cs-CZ" b="1" dirty="0"/>
              <a:t>č. 148/2023 Sb</a:t>
            </a:r>
            <a:r>
              <a:rPr lang="cs-CZ" b="1" dirty="0" smtClean="0"/>
              <a:t>., o jednotném environmentálním stanovisku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1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JES jako závazné stanovisko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§ 2 odst. 1 zákona o JES:</a:t>
            </a:r>
          </a:p>
          <a:p>
            <a:pPr marL="0" indent="0">
              <a:buNone/>
            </a:pPr>
            <a:r>
              <a:rPr lang="cs-CZ" dirty="0" smtClean="0"/>
              <a:t>JES </a:t>
            </a:r>
            <a:r>
              <a:rPr lang="cs-CZ" dirty="0"/>
              <a:t>je </a:t>
            </a:r>
            <a:r>
              <a:rPr lang="cs-CZ" b="1" dirty="0"/>
              <a:t>závazné stanovisko k vlivům na životní prostředí </a:t>
            </a:r>
            <a:r>
              <a:rPr lang="cs-CZ" dirty="0"/>
              <a:t>u záměru, který </a:t>
            </a:r>
            <a:r>
              <a:rPr lang="cs-CZ" b="1" dirty="0"/>
              <a:t>podléhá povolování podle stavebního zákona nebo posouzení vlivů na životní prostředí podle zákona o </a:t>
            </a:r>
            <a:r>
              <a:rPr lang="cs-CZ" b="1" dirty="0" smtClean="0"/>
              <a:t>EIA</a:t>
            </a:r>
            <a:r>
              <a:rPr lang="cs-CZ" dirty="0" smtClean="0"/>
              <a:t>, </a:t>
            </a:r>
            <a:r>
              <a:rPr lang="cs-CZ" dirty="0"/>
              <a:t>které se vydává namísto správních úkonů stanovených jinými právními předpisy v oblasti ochrany životního </a:t>
            </a:r>
            <a:r>
              <a:rPr lang="cs-CZ" dirty="0" smtClean="0"/>
              <a:t>prostředí.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jedná se o ZS dle § 149 SŘ</a:t>
            </a:r>
          </a:p>
          <a:p>
            <a:pPr marL="0" indent="0" algn="just">
              <a:buNone/>
            </a:pPr>
            <a:r>
              <a:rPr lang="cs-CZ" dirty="0" smtClean="0"/>
              <a:t>musí  obsahovat náležitosti dle § 149 SŘ + zákon o JES  obsahuje v § 6 další náležitosti, které má JES obsahovat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JES musí být součástí koordinovaného stanoviska dle § 176 nového stavebního zákona, pokud jsou splněný zákonné podmínky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5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JES je pro správní orgány vedoucí následující řízení tímto ZS vázány (§ 50 odst. 4 SŘ) a </a:t>
            </a:r>
            <a:r>
              <a:rPr lang="cs-CZ" b="1" dirty="0" smtClean="0"/>
              <a:t>nemohou jej hodnotit </a:t>
            </a:r>
            <a:r>
              <a:rPr lang="cs-CZ" b="1" dirty="0"/>
              <a:t>podle své </a:t>
            </a:r>
            <a:r>
              <a:rPr lang="cs-CZ" b="1" dirty="0" smtClean="0"/>
              <a:t>úvahy</a:t>
            </a:r>
          </a:p>
          <a:p>
            <a:r>
              <a:rPr lang="cs-CZ" dirty="0" smtClean="0"/>
              <a:t>správní orgány ale </a:t>
            </a:r>
            <a:r>
              <a:rPr lang="cs-CZ" b="1" dirty="0" smtClean="0"/>
              <a:t>mohou posuzovat</a:t>
            </a:r>
            <a:r>
              <a:rPr lang="cs-CZ" dirty="0" smtClean="0"/>
              <a:t>, jestli </a:t>
            </a:r>
            <a:r>
              <a:rPr lang="cs-CZ" b="1" dirty="0" smtClean="0"/>
              <a:t>ZS splňuje </a:t>
            </a:r>
            <a:r>
              <a:rPr lang="cs-CZ" b="1" dirty="0"/>
              <a:t>zákonné </a:t>
            </a:r>
            <a:r>
              <a:rPr lang="cs-CZ" b="1" dirty="0" smtClean="0"/>
              <a:t>požadavky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39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(§ 3 zákona o JES)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Žadatel má možnost předložit  JES </a:t>
            </a:r>
            <a:r>
              <a:rPr lang="cs-CZ" dirty="0"/>
              <a:t>stavebnímu úřadu, </a:t>
            </a:r>
            <a:r>
              <a:rPr lang="cs-CZ" b="1" dirty="0"/>
              <a:t>nebo vyčkat, až si JES stavební úřad sám </a:t>
            </a:r>
            <a:r>
              <a:rPr lang="cs-CZ" b="1" dirty="0" smtClean="0"/>
              <a:t>vyžádá.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žádost obsahuje náležitosti dle § 37 SŘ + </a:t>
            </a:r>
            <a:r>
              <a:rPr lang="cs-CZ" b="1" dirty="0"/>
              <a:t>náležitosti vyžadované jinými právními předpisy, </a:t>
            </a:r>
            <a:r>
              <a:rPr lang="cs-CZ" dirty="0"/>
              <a:t>na </a:t>
            </a:r>
            <a:r>
              <a:rPr lang="cs-CZ" dirty="0" smtClean="0"/>
              <a:t>základě nichž </a:t>
            </a:r>
            <a:r>
              <a:rPr lang="cs-CZ" dirty="0"/>
              <a:t>se vydává správní akt nahrazovaný </a:t>
            </a:r>
            <a:r>
              <a:rPr lang="cs-CZ" dirty="0" smtClean="0"/>
              <a:t>JES</a:t>
            </a:r>
            <a:endParaRPr lang="cs-CZ" dirty="0"/>
          </a:p>
          <a:p>
            <a:r>
              <a:rPr lang="cs-CZ" dirty="0" smtClean="0"/>
              <a:t>neobsahuje-li žádost všechny náležitosti nebo trpí vadami příslušný orgán </a:t>
            </a:r>
            <a:r>
              <a:rPr lang="cs-CZ" b="1" dirty="0" smtClean="0"/>
              <a:t>vyzve žadatele bez zbytečného odkladu</a:t>
            </a:r>
            <a:r>
              <a:rPr lang="cs-CZ" b="1" dirty="0"/>
              <a:t>, nejdéle do 10 pracovních dnů ode dne podání </a:t>
            </a:r>
            <a:r>
              <a:rPr lang="cs-CZ" b="1" dirty="0" smtClean="0"/>
              <a:t>žádosti</a:t>
            </a:r>
            <a:r>
              <a:rPr lang="cs-CZ" dirty="0" smtClean="0"/>
              <a:t>, </a:t>
            </a:r>
            <a:r>
              <a:rPr lang="cs-CZ" b="1" dirty="0" smtClean="0"/>
              <a:t>k </a:t>
            </a:r>
            <a:r>
              <a:rPr lang="cs-CZ" b="1" dirty="0"/>
              <a:t>odstranění vad </a:t>
            </a:r>
            <a:r>
              <a:rPr lang="cs-CZ" dirty="0" smtClean="0"/>
              <a:t>žádosti.</a:t>
            </a:r>
          </a:p>
          <a:p>
            <a:r>
              <a:rPr lang="cs-CZ" dirty="0" smtClean="0"/>
              <a:t>příslušný orgán poskytne žadateli </a:t>
            </a:r>
            <a:r>
              <a:rPr lang="cs-CZ" b="1" dirty="0" smtClean="0"/>
              <a:t>přiměřenou </a:t>
            </a:r>
            <a:r>
              <a:rPr lang="cs-CZ" b="1" dirty="0"/>
              <a:t>lhůtu </a:t>
            </a:r>
            <a:r>
              <a:rPr lang="cs-CZ" dirty="0"/>
              <a:t>a poučí jej </a:t>
            </a:r>
            <a:r>
              <a:rPr lang="cs-CZ" dirty="0" smtClean="0"/>
              <a:t>o následcích </a:t>
            </a:r>
            <a:r>
              <a:rPr lang="cs-CZ" dirty="0"/>
              <a:t>neodstranění vad </a:t>
            </a:r>
            <a:r>
              <a:rPr lang="cs-CZ" dirty="0" smtClean="0"/>
              <a:t>žádosti.</a:t>
            </a:r>
          </a:p>
          <a:p>
            <a:r>
              <a:rPr lang="cs-CZ" b="1" dirty="0" smtClean="0"/>
              <a:t>Neodstraní-li </a:t>
            </a:r>
            <a:r>
              <a:rPr lang="cs-CZ" b="1" dirty="0"/>
              <a:t>žadatel </a:t>
            </a:r>
            <a:r>
              <a:rPr lang="cs-CZ" b="1" dirty="0" smtClean="0"/>
              <a:t>ve stanovené </a:t>
            </a:r>
            <a:r>
              <a:rPr lang="cs-CZ" b="1" dirty="0"/>
              <a:t>lhůtě vady žádosti</a:t>
            </a:r>
            <a:r>
              <a:rPr lang="cs-CZ" dirty="0"/>
              <a:t>, které brání vydání </a:t>
            </a:r>
            <a:r>
              <a:rPr lang="cs-CZ" dirty="0" smtClean="0"/>
              <a:t>JES, </a:t>
            </a:r>
            <a:r>
              <a:rPr lang="cs-CZ" b="1" dirty="0"/>
              <a:t>sdělí mu příslušný orgán písemně, </a:t>
            </a:r>
            <a:r>
              <a:rPr lang="cs-CZ" b="1" dirty="0" smtClean="0"/>
              <a:t>že JES </a:t>
            </a:r>
            <a:r>
              <a:rPr lang="cs-CZ" b="1" dirty="0"/>
              <a:t>nemůže být vydáno.</a:t>
            </a:r>
          </a:p>
        </p:txBody>
      </p:sp>
    </p:spTree>
    <p:extLst>
      <p:ext uri="{BB962C8B-B14F-4D97-AF65-F5344CB8AC3E}">
        <p14:creationId xmlns:p14="http://schemas.microsoft.com/office/powerpoint/2010/main" val="158801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752" y="1690688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Doručením výzvy </a:t>
            </a:r>
            <a:r>
              <a:rPr lang="cs-CZ" dirty="0"/>
              <a:t>k úpravě nebo doplnění žádosti podle § </a:t>
            </a:r>
            <a:r>
              <a:rPr lang="cs-CZ" dirty="0" smtClean="0"/>
              <a:t>3 odstavce 3 zákona o JES </a:t>
            </a:r>
            <a:r>
              <a:rPr lang="cs-CZ" dirty="0"/>
              <a:t>se běh lhůty </a:t>
            </a:r>
            <a:r>
              <a:rPr lang="cs-CZ" b="1" dirty="0"/>
              <a:t>přerušuje (§ 5 odst. 3).</a:t>
            </a:r>
          </a:p>
          <a:p>
            <a:r>
              <a:rPr lang="cs-CZ" b="1" dirty="0" smtClean="0"/>
              <a:t>Lhůta </a:t>
            </a:r>
            <a:r>
              <a:rPr lang="cs-CZ" b="1" dirty="0"/>
              <a:t>pro vydání </a:t>
            </a:r>
            <a:r>
              <a:rPr lang="cs-CZ" b="1" dirty="0" smtClean="0"/>
              <a:t>JES běží </a:t>
            </a:r>
            <a:r>
              <a:rPr lang="cs-CZ" b="1" dirty="0"/>
              <a:t>znovu </a:t>
            </a:r>
            <a:r>
              <a:rPr lang="cs-CZ" dirty="0"/>
              <a:t>(tj. </a:t>
            </a:r>
            <a:r>
              <a:rPr lang="cs-CZ" dirty="0" smtClean="0"/>
              <a:t>celá lhůta</a:t>
            </a:r>
            <a:r>
              <a:rPr lang="cs-CZ" dirty="0"/>
              <a:t>) </a:t>
            </a:r>
            <a:r>
              <a:rPr lang="cs-CZ" b="1" dirty="0"/>
              <a:t>ode dne doručení upravené nebo </a:t>
            </a:r>
            <a:r>
              <a:rPr lang="cs-CZ" b="1" dirty="0" smtClean="0"/>
              <a:t>doplněné žádosti </a:t>
            </a:r>
            <a:r>
              <a:rPr lang="cs-CZ" b="1" dirty="0"/>
              <a:t>příslušnému orgánu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0522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Lhůty pro vydání JES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zvláštní úprava </a:t>
            </a:r>
          </a:p>
          <a:p>
            <a:r>
              <a:rPr lang="cs-CZ" dirty="0" smtClean="0"/>
              <a:t>ORP  má 30 dní + může si prodloužit  (usnesením) o dalších 30 dní </a:t>
            </a:r>
          </a:p>
          <a:p>
            <a:r>
              <a:rPr lang="cs-CZ" dirty="0" smtClean="0"/>
              <a:t>KÚ má 60 dní </a:t>
            </a:r>
            <a:r>
              <a:rPr lang="cs-CZ" dirty="0"/>
              <a:t>+ může si prodloužit </a:t>
            </a:r>
            <a:r>
              <a:rPr lang="cs-CZ" dirty="0" smtClean="0"/>
              <a:t>(usnesením) o </a:t>
            </a:r>
            <a:r>
              <a:rPr lang="cs-CZ" dirty="0"/>
              <a:t>dalších 30 </a:t>
            </a:r>
            <a:r>
              <a:rPr lang="cs-CZ" dirty="0" smtClean="0"/>
              <a:t>dní (tj. až 90 dní)</a:t>
            </a:r>
          </a:p>
          <a:p>
            <a:pPr algn="just"/>
            <a:r>
              <a:rPr lang="cs-CZ" dirty="0" smtClean="0"/>
              <a:t>zákonnou lhůtu lze usnesením poznamenaným do spisu prodloužit o 30 </a:t>
            </a:r>
            <a:r>
              <a:rPr lang="cs-CZ" dirty="0"/>
              <a:t>dnů je-li s ohledem na okolnosti záměru </a:t>
            </a:r>
            <a:r>
              <a:rPr lang="cs-CZ" b="1" dirty="0"/>
              <a:t>nezbytné obstarat další podklady, provést ohledání na místě nebo jedná-li se o zvlášť složitý případ</a:t>
            </a:r>
          </a:p>
        </p:txBody>
      </p:sp>
    </p:spTree>
    <p:extLst>
      <p:ext uri="{BB962C8B-B14F-4D97-AF65-F5344CB8AC3E}">
        <p14:creationId xmlns:p14="http://schemas.microsoft.com/office/powerpoint/2010/main" val="87072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Fikce JES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i="1" dirty="0" smtClean="0"/>
              <a:t>použije se ustanovení § 178 nového stavebního zákona: </a:t>
            </a:r>
          </a:p>
          <a:p>
            <a:pPr marL="0" indent="0">
              <a:buNone/>
            </a:pPr>
            <a:r>
              <a:rPr lang="cs-CZ" b="1" i="1" dirty="0"/>
              <a:t>Nevydá-li dotčený orgán vyjádření nebo závazné </a:t>
            </a:r>
            <a:r>
              <a:rPr lang="cs-CZ" b="1" i="1" dirty="0" smtClean="0"/>
              <a:t>stanovisko ve </a:t>
            </a:r>
            <a:r>
              <a:rPr lang="cs-CZ" b="1" i="1" dirty="0"/>
              <a:t>lhůtě </a:t>
            </a:r>
            <a:r>
              <a:rPr lang="cs-CZ" i="1" dirty="0"/>
              <a:t>pro jeho vydání, </a:t>
            </a:r>
            <a:r>
              <a:rPr lang="cs-CZ" b="1" i="1" dirty="0"/>
              <a:t>považuje se za souhlasné a </a:t>
            </a:r>
            <a:r>
              <a:rPr lang="cs-CZ" b="1" i="1" dirty="0" smtClean="0"/>
              <a:t>bez podmínek.</a:t>
            </a:r>
          </a:p>
          <a:p>
            <a:endParaRPr lang="pl-PL" dirty="0" smtClean="0"/>
          </a:p>
          <a:p>
            <a:r>
              <a:rPr lang="pl-PL" dirty="0" smtClean="0"/>
              <a:t>To netýká </a:t>
            </a:r>
            <a:r>
              <a:rPr lang="pl-PL" i="1" dirty="0" smtClean="0"/>
              <a:t>JES</a:t>
            </a:r>
            <a:r>
              <a:rPr lang="pl-PL" i="1" dirty="0"/>
              <a:t>, </a:t>
            </a:r>
            <a:r>
              <a:rPr lang="pl-PL" i="1" dirty="0" smtClean="0"/>
              <a:t>u něhož je dle § 178 odst. 4 nového stavebního zákona vyloučena fikce:</a:t>
            </a:r>
          </a:p>
          <a:p>
            <a:pPr marL="871538" indent="-514350" algn="just">
              <a:buAutoNum type="alphaLcParenR"/>
            </a:pPr>
            <a:r>
              <a:rPr lang="cs-CZ" b="1" i="1" dirty="0" smtClean="0"/>
              <a:t>závazné </a:t>
            </a:r>
            <a:r>
              <a:rPr lang="cs-CZ" b="1" i="1" dirty="0"/>
              <a:t>stanovisko k posouzení vlivů </a:t>
            </a:r>
            <a:r>
              <a:rPr lang="cs-CZ" i="1" dirty="0"/>
              <a:t>provedení záměru na životní </a:t>
            </a:r>
            <a:r>
              <a:rPr lang="cs-CZ" i="1" dirty="0" smtClean="0"/>
              <a:t>prostředí podle </a:t>
            </a:r>
            <a:r>
              <a:rPr lang="cs-CZ" i="1" dirty="0"/>
              <a:t>zákona o </a:t>
            </a:r>
            <a:r>
              <a:rPr lang="cs-CZ" i="1" dirty="0" smtClean="0"/>
              <a:t>EIA,</a:t>
            </a:r>
            <a:endParaRPr lang="cs-CZ" i="1" dirty="0"/>
          </a:p>
          <a:p>
            <a:pPr marL="871538" indent="-514350" algn="just">
              <a:buAutoNum type="alphaLcParenR"/>
            </a:pPr>
            <a:r>
              <a:rPr lang="cs-CZ" i="1" dirty="0" smtClean="0"/>
              <a:t>JES</a:t>
            </a:r>
            <a:r>
              <a:rPr lang="cs-CZ" b="1" i="1" dirty="0" smtClean="0"/>
              <a:t> </a:t>
            </a:r>
            <a:r>
              <a:rPr lang="cs-CZ" b="1" i="1" dirty="0"/>
              <a:t>vydané </a:t>
            </a:r>
            <a:r>
              <a:rPr lang="cs-CZ" i="1" dirty="0"/>
              <a:t>podle zákona o </a:t>
            </a:r>
            <a:r>
              <a:rPr lang="cs-CZ" i="1" dirty="0" smtClean="0"/>
              <a:t>JES </a:t>
            </a:r>
            <a:r>
              <a:rPr lang="cs-CZ" b="1" i="1" dirty="0" smtClean="0"/>
              <a:t>namísto </a:t>
            </a:r>
            <a:r>
              <a:rPr lang="cs-CZ" b="1" i="1" dirty="0"/>
              <a:t>závazného stanoviska k posouzení vlivů </a:t>
            </a:r>
            <a:r>
              <a:rPr lang="cs-CZ" i="1" dirty="0" smtClean="0"/>
              <a:t>provedení záměru </a:t>
            </a:r>
            <a:r>
              <a:rPr lang="cs-CZ" i="1" dirty="0"/>
              <a:t>na životní prostředí podle zákona o posuzování vlivů na životní prostředí </a:t>
            </a:r>
            <a:r>
              <a:rPr lang="cs-CZ" b="1" i="1" dirty="0" smtClean="0"/>
              <a:t>nebo správního </a:t>
            </a:r>
            <a:r>
              <a:rPr lang="cs-CZ" b="1" i="1" dirty="0"/>
              <a:t>úkonu orgánu ochrany přírody </a:t>
            </a:r>
            <a:r>
              <a:rPr lang="cs-CZ" i="1" dirty="0"/>
              <a:t>podle zákona o ochraně přírody a </a:t>
            </a:r>
            <a:r>
              <a:rPr lang="cs-CZ" i="1" dirty="0" smtClean="0"/>
              <a:t>krajiny uvedeného v § 178 odst. 4 nového stavebního zákona.</a:t>
            </a:r>
            <a:endParaRPr lang="cs-CZ" i="1" dirty="0"/>
          </a:p>
          <a:p>
            <a:r>
              <a:rPr lang="cs-CZ" sz="2000" i="1" dirty="0" smtClean="0"/>
              <a:t>Pozn.: Nebyla-li </a:t>
            </a:r>
            <a:r>
              <a:rPr lang="cs-CZ" sz="2000" i="1" dirty="0"/>
              <a:t>usnesením lhůta pro vydání JES prodloužena, </a:t>
            </a:r>
            <a:r>
              <a:rPr lang="cs-CZ" sz="2000" i="1" dirty="0" smtClean="0"/>
              <a:t>nastává fikce </a:t>
            </a:r>
            <a:r>
              <a:rPr lang="cs-CZ" sz="2000" i="1" dirty="0"/>
              <a:t>souhlasu již po marném uplynutí zákonné lhůty pro </a:t>
            </a:r>
            <a:r>
              <a:rPr lang="cs-CZ" sz="2000" i="1" dirty="0" smtClean="0"/>
              <a:t>jeho vydání</a:t>
            </a:r>
            <a:r>
              <a:rPr lang="cs-CZ" sz="2000" i="1" dirty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160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JES (§ 6 zákona o JES)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Příslušný </a:t>
            </a:r>
            <a:r>
              <a:rPr lang="cs-CZ" dirty="0"/>
              <a:t>orgán vydá souhlasné </a:t>
            </a:r>
            <a:r>
              <a:rPr lang="cs-CZ" dirty="0" smtClean="0"/>
              <a:t>JES, </a:t>
            </a:r>
            <a:r>
              <a:rPr lang="cs-CZ" dirty="0"/>
              <a:t>je-li posuzovaný záměr z hlediska vlivů na </a:t>
            </a:r>
            <a:r>
              <a:rPr lang="cs-CZ" b="1" u="sng" dirty="0"/>
              <a:t>všechny dotčené složky </a:t>
            </a:r>
            <a:r>
              <a:rPr lang="cs-CZ" dirty="0"/>
              <a:t>životního prostředí přípustný; v opačném případě vydá nesouhlasné </a:t>
            </a:r>
            <a:r>
              <a:rPr lang="cs-CZ" dirty="0" smtClean="0"/>
              <a:t>JES.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Závazná </a:t>
            </a:r>
            <a:r>
              <a:rPr lang="cs-CZ" b="1" dirty="0"/>
              <a:t>část </a:t>
            </a:r>
            <a:r>
              <a:rPr lang="cs-CZ" dirty="0" smtClean="0"/>
              <a:t>JES </a:t>
            </a:r>
            <a:r>
              <a:rPr lang="cs-CZ" dirty="0"/>
              <a:t>kromě obecných náležitostí stanovených </a:t>
            </a:r>
            <a:r>
              <a:rPr lang="cs-CZ" dirty="0" smtClean="0"/>
              <a:t>SŘ dále obsahuje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identifikaci </a:t>
            </a:r>
            <a:r>
              <a:rPr lang="cs-CZ" b="1" dirty="0"/>
              <a:t>záměru</a:t>
            </a:r>
            <a:r>
              <a:rPr lang="cs-CZ" dirty="0"/>
              <a:t>, včetně označení pozemků, na nichž se </a:t>
            </a:r>
            <a:r>
              <a:rPr lang="cs-CZ" dirty="0" smtClean="0"/>
              <a:t>nachází,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označení </a:t>
            </a:r>
            <a:r>
              <a:rPr lang="cs-CZ" b="1" dirty="0"/>
              <a:t>dokumentace nebo srovnatelného podkladu</a:t>
            </a:r>
            <a:r>
              <a:rPr lang="cs-CZ" dirty="0"/>
              <a:t> vyžadovaného jiným právním předpisem podle § 3 odst. 2, popřípadě jejich částí rozhodných pro vydání </a:t>
            </a:r>
            <a:r>
              <a:rPr lang="cs-CZ" dirty="0" smtClean="0"/>
              <a:t>JES, </a:t>
            </a:r>
            <a:r>
              <a:rPr lang="cs-CZ" dirty="0"/>
              <a:t>zejména označení zpracovatele, data zpracování a označení změny nebo revize, </a:t>
            </a:r>
            <a:r>
              <a:rPr lang="cs-CZ" dirty="0" smtClean="0"/>
              <a:t>a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podmínky </a:t>
            </a:r>
            <a:r>
              <a:rPr lang="cs-CZ" b="1" dirty="0"/>
              <a:t>pro povolení </a:t>
            </a:r>
            <a:r>
              <a:rPr lang="cs-CZ" dirty="0"/>
              <a:t>záměru, je-li </a:t>
            </a:r>
            <a:r>
              <a:rPr lang="cs-CZ" dirty="0" smtClean="0"/>
              <a:t>JES souhlasné </a:t>
            </a:r>
            <a:r>
              <a:rPr lang="cs-CZ" dirty="0"/>
              <a:t>a umožňují-li stanovení podmínek jiné právní předpisy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Součástí </a:t>
            </a:r>
            <a:r>
              <a:rPr lang="cs-CZ" b="1" dirty="0"/>
              <a:t>odůvodnění</a:t>
            </a:r>
            <a:r>
              <a:rPr lang="cs-CZ" dirty="0"/>
              <a:t> </a:t>
            </a:r>
            <a:r>
              <a:rPr lang="cs-CZ" dirty="0" smtClean="0"/>
              <a:t>JES je</a:t>
            </a:r>
          </a:p>
          <a:p>
            <a:pPr marL="514350" indent="-514350">
              <a:buAutoNum type="alphaLcParenR"/>
            </a:pPr>
            <a:r>
              <a:rPr lang="cs-CZ" dirty="0" smtClean="0"/>
              <a:t>odůvodnění </a:t>
            </a:r>
            <a:r>
              <a:rPr lang="cs-CZ" b="1" dirty="0"/>
              <a:t>přípustnosti nebo nepřípustnosti záměru </a:t>
            </a:r>
            <a:r>
              <a:rPr lang="cs-CZ" dirty="0"/>
              <a:t>z hlediska všech dotčených složek životního </a:t>
            </a:r>
            <a:r>
              <a:rPr lang="cs-CZ" dirty="0" smtClean="0"/>
              <a:t>prostředí,</a:t>
            </a:r>
          </a:p>
          <a:p>
            <a:pPr marL="514350" indent="-514350">
              <a:buAutoNum type="alphaLcParenR"/>
            </a:pPr>
            <a:r>
              <a:rPr lang="cs-CZ" dirty="0" smtClean="0"/>
              <a:t>odůvodnění </a:t>
            </a:r>
            <a:r>
              <a:rPr lang="cs-CZ" b="1" dirty="0"/>
              <a:t>jednotlivých podmínek pro povolení</a:t>
            </a:r>
            <a:r>
              <a:rPr lang="cs-CZ" dirty="0"/>
              <a:t> záměru </a:t>
            </a:r>
            <a:r>
              <a:rPr lang="cs-CZ" dirty="0" smtClean="0"/>
              <a:t>a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výčet </a:t>
            </a:r>
            <a:r>
              <a:rPr lang="cs-CZ" b="1" dirty="0"/>
              <a:t>jednotlivých správních úkonů</a:t>
            </a:r>
            <a:r>
              <a:rPr lang="cs-CZ" dirty="0"/>
              <a:t>, namísto nichž se vydává </a:t>
            </a:r>
            <a:r>
              <a:rPr lang="cs-CZ" dirty="0" smtClean="0"/>
              <a:t>JES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JES musí obsahovat i náležitosti dle § 149 odst. 2 SŘ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76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</a:t>
            </a:r>
            <a:r>
              <a:rPr lang="cs-CZ" dirty="0" smtClean="0"/>
              <a:t>m JES v odvolacím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Obsah JES lze napadnout v </a:t>
            </a:r>
            <a:r>
              <a:rPr lang="cs-CZ" b="1" dirty="0"/>
              <a:t>odvolání proti rozhodnutí, které je jím </a:t>
            </a:r>
            <a:r>
              <a:rPr lang="cs-CZ" b="1" dirty="0" smtClean="0"/>
              <a:t>podmíněno </a:t>
            </a:r>
            <a:r>
              <a:rPr lang="pl-PL" dirty="0" smtClean="0"/>
              <a:t>(</a:t>
            </a:r>
            <a:r>
              <a:rPr lang="pl-PL" dirty="0"/>
              <a:t>postup podle § 149 odst. 7 </a:t>
            </a:r>
            <a:r>
              <a:rPr lang="pl-PL" dirty="0" smtClean="0"/>
              <a:t>SŘ)</a:t>
            </a:r>
          </a:p>
          <a:p>
            <a:pPr algn="just"/>
            <a:r>
              <a:rPr lang="cs-CZ" b="1" dirty="0" smtClean="0"/>
              <a:t>správní </a:t>
            </a:r>
            <a:r>
              <a:rPr lang="cs-CZ" b="1" dirty="0"/>
              <a:t>orgán nadřízený správnímu orgánu, </a:t>
            </a:r>
            <a:r>
              <a:rPr lang="cs-CZ" b="1" dirty="0" smtClean="0"/>
              <a:t>který napadené </a:t>
            </a:r>
            <a:r>
              <a:rPr lang="cs-CZ" b="1" dirty="0"/>
              <a:t>závazné stanovisko vydal</a:t>
            </a:r>
            <a:r>
              <a:rPr lang="cs-CZ" b="1" dirty="0" smtClean="0"/>
              <a:t>, zkoumá jeho </a:t>
            </a:r>
            <a:r>
              <a:rPr lang="cs-CZ" b="1" dirty="0"/>
              <a:t>zákonnost </a:t>
            </a:r>
            <a:r>
              <a:rPr lang="cs-CZ" b="1" dirty="0" smtClean="0"/>
              <a:t>i věcnou </a:t>
            </a:r>
            <a:r>
              <a:rPr lang="cs-CZ" b="1" dirty="0"/>
              <a:t>správnost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je nadřízeným správním orgánem ve </a:t>
            </a:r>
            <a:r>
              <a:rPr lang="cs-CZ" b="1" dirty="0"/>
              <a:t>věci přezkumu </a:t>
            </a:r>
            <a:r>
              <a:rPr lang="cs-CZ" b="1" dirty="0" smtClean="0"/>
              <a:t>JES je  u ORP KÚ a u KÚ MŽP</a:t>
            </a:r>
            <a:endParaRPr lang="cs-CZ" b="1" dirty="0"/>
          </a:p>
          <a:p>
            <a:r>
              <a:rPr lang="cs-CZ" b="1" dirty="0" smtClean="0"/>
              <a:t>Potvrzení </a:t>
            </a:r>
            <a:r>
              <a:rPr lang="cs-CZ" b="1" dirty="0"/>
              <a:t>nebo změna </a:t>
            </a:r>
            <a:r>
              <a:rPr lang="cs-CZ" b="1" dirty="0" smtClean="0"/>
              <a:t>JES </a:t>
            </a:r>
            <a:r>
              <a:rPr lang="cs-CZ" dirty="0" smtClean="0"/>
              <a:t>nadřízeným správním </a:t>
            </a:r>
            <a:r>
              <a:rPr lang="cs-CZ" dirty="0"/>
              <a:t>orgánem </a:t>
            </a:r>
            <a:r>
              <a:rPr lang="cs-CZ" b="1" dirty="0"/>
              <a:t>je </a:t>
            </a:r>
            <a:r>
              <a:rPr lang="cs-CZ" dirty="0"/>
              <a:t>z hlediska obsahu </a:t>
            </a:r>
            <a:r>
              <a:rPr lang="cs-CZ" dirty="0" smtClean="0"/>
              <a:t>i formy </a:t>
            </a:r>
            <a:r>
              <a:rPr lang="cs-CZ" b="1" dirty="0"/>
              <a:t>opět závazným stanoviskem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Přezkum JES (§ 149 odst. 8 SŘ)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zkoumá </a:t>
            </a:r>
            <a:r>
              <a:rPr lang="cs-CZ" b="1" dirty="0"/>
              <a:t>správní orgán nadřízený správnímu orgánu, který </a:t>
            </a:r>
            <a:r>
              <a:rPr lang="cs-CZ" b="1" dirty="0" smtClean="0"/>
              <a:t>JES </a:t>
            </a:r>
            <a:r>
              <a:rPr lang="cs-CZ" b="1" dirty="0"/>
              <a:t>vydal, pouze jeho zákonnost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b="1" dirty="0" smtClean="0"/>
              <a:t>Zrušení </a:t>
            </a:r>
            <a:r>
              <a:rPr lang="cs-CZ" b="1" dirty="0"/>
              <a:t>nebo změna nezákonného </a:t>
            </a:r>
            <a:r>
              <a:rPr lang="cs-CZ" b="1" dirty="0" smtClean="0"/>
              <a:t>JES </a:t>
            </a:r>
            <a:r>
              <a:rPr lang="cs-CZ" dirty="0" smtClean="0"/>
              <a:t>v přezkumném řízení </a:t>
            </a:r>
            <a:r>
              <a:rPr lang="cs-CZ" dirty="0"/>
              <a:t>má </a:t>
            </a:r>
            <a:r>
              <a:rPr lang="cs-CZ" b="1" dirty="0" smtClean="0"/>
              <a:t>formou </a:t>
            </a:r>
            <a:r>
              <a:rPr lang="cs-CZ" b="1" dirty="0"/>
              <a:t>rozhodnutí</a:t>
            </a:r>
            <a:r>
              <a:rPr lang="cs-CZ" dirty="0"/>
              <a:t>, </a:t>
            </a:r>
            <a:r>
              <a:rPr lang="cs-CZ" dirty="0" smtClean="0"/>
              <a:t>ale svou </a:t>
            </a:r>
            <a:r>
              <a:rPr lang="cs-CZ" dirty="0"/>
              <a:t>povahou jde </a:t>
            </a:r>
            <a:r>
              <a:rPr lang="cs-CZ" dirty="0" smtClean="0"/>
              <a:t>o úkon </a:t>
            </a:r>
            <a:r>
              <a:rPr lang="cs-CZ" dirty="0"/>
              <a:t>podle části čtvrté správního řádu, proto </a:t>
            </a:r>
            <a:r>
              <a:rPr lang="cs-CZ" b="1" dirty="0" smtClean="0"/>
              <a:t>není </a:t>
            </a:r>
            <a:r>
              <a:rPr lang="cs-CZ" b="1" dirty="0"/>
              <a:t>toto „</a:t>
            </a:r>
            <a:r>
              <a:rPr lang="cs-CZ" b="1" dirty="0" smtClean="0"/>
              <a:t>rozhodnutí“ napadnutelné </a:t>
            </a:r>
            <a:r>
              <a:rPr lang="cs-CZ" b="1" dirty="0"/>
              <a:t>žalobou </a:t>
            </a:r>
            <a:r>
              <a:rPr lang="cs-CZ" dirty="0"/>
              <a:t>podle § 65 </a:t>
            </a:r>
            <a:r>
              <a:rPr lang="cs-CZ" dirty="0" smtClean="0"/>
              <a:t>SŘS</a:t>
            </a:r>
            <a:endParaRPr lang="cs-CZ" dirty="0"/>
          </a:p>
          <a:p>
            <a:r>
              <a:rPr lang="cs-CZ" b="1" dirty="0" smtClean="0"/>
              <a:t>K </a:t>
            </a:r>
            <a:r>
              <a:rPr lang="cs-CZ" b="1" dirty="0"/>
              <a:t>přezkumu závazného stanoviska pro nezákonnost může dojít na </a:t>
            </a:r>
            <a:r>
              <a:rPr lang="cs-CZ" b="1" dirty="0" smtClean="0"/>
              <a:t>základě vlastního zjištění nadřízeného </a:t>
            </a:r>
            <a:r>
              <a:rPr lang="cs-CZ" b="1" dirty="0"/>
              <a:t>dotčeného orgánu či podnětu </a:t>
            </a:r>
            <a:r>
              <a:rPr lang="cs-CZ" dirty="0" smtClean="0"/>
              <a:t>jiného správního </a:t>
            </a:r>
            <a:r>
              <a:rPr lang="cs-CZ" dirty="0"/>
              <a:t>orgánu nebo osoby.</a:t>
            </a:r>
          </a:p>
        </p:txBody>
      </p:sp>
    </p:spTree>
    <p:extLst>
      <p:ext uri="{BB962C8B-B14F-4D97-AF65-F5344CB8AC3E}">
        <p14:creationId xmlns:p14="http://schemas.microsoft.com/office/powerpoint/2010/main" val="78700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Fikce souhlaseného JES dle § 179 nového stavebního zákona (náprava)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Zvláštní </a:t>
            </a:r>
            <a:r>
              <a:rPr lang="cs-CZ" b="1" dirty="0"/>
              <a:t>úprava </a:t>
            </a:r>
            <a:r>
              <a:rPr lang="cs-CZ" dirty="0"/>
              <a:t>vůči § 149 odst. 8 </a:t>
            </a:r>
            <a:r>
              <a:rPr lang="cs-CZ" dirty="0" smtClean="0"/>
              <a:t>SŘ (přezkum skutečných </a:t>
            </a:r>
            <a:r>
              <a:rPr lang="cs-CZ" dirty="0"/>
              <a:t>nezákonných </a:t>
            </a:r>
            <a:r>
              <a:rPr lang="cs-CZ" dirty="0" smtClean="0"/>
              <a:t>ZS v přezkumném </a:t>
            </a:r>
            <a:r>
              <a:rPr lang="cs-CZ" dirty="0"/>
              <a:t>řízení) je postup podle </a:t>
            </a:r>
            <a:r>
              <a:rPr lang="cs-CZ" b="1" dirty="0"/>
              <a:t>§ 179 </a:t>
            </a:r>
            <a:r>
              <a:rPr lang="cs-CZ" b="1" dirty="0" smtClean="0"/>
              <a:t>nového stavebního zákona</a:t>
            </a:r>
            <a:r>
              <a:rPr lang="cs-CZ" b="1" dirty="0"/>
              <a:t>.</a:t>
            </a:r>
          </a:p>
          <a:p>
            <a:pPr algn="just"/>
            <a:r>
              <a:rPr lang="cs-CZ" b="1" u="sng" dirty="0" smtClean="0"/>
              <a:t>Nebyly-li </a:t>
            </a:r>
            <a:r>
              <a:rPr lang="cs-CZ" b="1" u="sng" dirty="0"/>
              <a:t>splněny předpoklady </a:t>
            </a:r>
            <a:r>
              <a:rPr lang="cs-CZ" b="1" dirty="0"/>
              <a:t>pro vydání </a:t>
            </a:r>
            <a:r>
              <a:rPr lang="cs-CZ" b="1" dirty="0" smtClean="0"/>
              <a:t>souhlasného ZS </a:t>
            </a:r>
            <a:r>
              <a:rPr lang="cs-CZ" b="1" u="sng" dirty="0"/>
              <a:t>bez podmínek</a:t>
            </a:r>
            <a:r>
              <a:rPr lang="cs-CZ" dirty="0"/>
              <a:t>, vydá nadřízený </a:t>
            </a:r>
            <a:r>
              <a:rPr lang="cs-CZ" dirty="0" smtClean="0"/>
              <a:t>správní orgán </a:t>
            </a:r>
            <a:r>
              <a:rPr lang="cs-CZ" b="1" dirty="0"/>
              <a:t>nové </a:t>
            </a:r>
            <a:r>
              <a:rPr lang="cs-CZ" b="1" dirty="0" smtClean="0"/>
              <a:t>ZS</a:t>
            </a:r>
            <a:r>
              <a:rPr lang="cs-CZ" dirty="0" smtClean="0"/>
              <a:t>, </a:t>
            </a:r>
            <a:r>
              <a:rPr lang="cs-CZ" dirty="0"/>
              <a:t>kterým se </a:t>
            </a:r>
            <a:r>
              <a:rPr lang="cs-CZ" b="1" dirty="0"/>
              <a:t>vyjádření </a:t>
            </a:r>
            <a:r>
              <a:rPr lang="cs-CZ" b="1" dirty="0" smtClean="0"/>
              <a:t>nebo ZS ruší a musí </a:t>
            </a:r>
            <a:r>
              <a:rPr lang="cs-CZ" b="1" dirty="0"/>
              <a:t>zkoumat zákonnost i věcnou správnost a sám </a:t>
            </a:r>
            <a:r>
              <a:rPr lang="cs-CZ" b="1" dirty="0" smtClean="0"/>
              <a:t>vydat skutečné ZS</a:t>
            </a:r>
            <a:r>
              <a:rPr lang="cs-CZ" dirty="0" smtClean="0"/>
              <a:t>, </a:t>
            </a:r>
            <a:r>
              <a:rPr lang="cs-CZ" dirty="0"/>
              <a:t>kterým se fiktivní ruší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Lhůta pro přezkum (§ 179a nového stavebního zákona)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21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Účinnost zákona o JES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od 1. 1. 2024</a:t>
            </a:r>
          </a:p>
          <a:p>
            <a:r>
              <a:rPr lang="pl-PL" dirty="0" smtClean="0"/>
              <a:t>od </a:t>
            </a:r>
            <a:r>
              <a:rPr lang="pl-PL" dirty="0"/>
              <a:t>1. 1. 2024 do 30. 6. </a:t>
            </a:r>
            <a:r>
              <a:rPr lang="pl-PL" dirty="0" smtClean="0"/>
              <a:t>2024 (přechodné období) se použije pouze pro </a:t>
            </a:r>
            <a:r>
              <a:rPr lang="cs-CZ" b="1" dirty="0" smtClean="0"/>
              <a:t>vyhrazené stavby uvedené </a:t>
            </a:r>
            <a:r>
              <a:rPr lang="cs-CZ" b="1" dirty="0"/>
              <a:t>v příloze č. 3 </a:t>
            </a:r>
            <a:r>
              <a:rPr lang="cs-CZ" dirty="0" smtClean="0"/>
              <a:t>nového stavebního </a:t>
            </a:r>
            <a:r>
              <a:rPr lang="cs-CZ" dirty="0"/>
              <a:t>zákona, stavbu s ní související a stavbu tvořící s ní </a:t>
            </a:r>
            <a:r>
              <a:rPr lang="cs-CZ" dirty="0" smtClean="0"/>
              <a:t>soubor staveb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spolu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 JES byl přijat změnový zákon č.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149/2023 Sb., kterým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 mění některé zákony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 souvislosti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 přijetím zákona o JES</a:t>
            </a:r>
          </a:p>
        </p:txBody>
      </p:sp>
    </p:spTree>
    <p:extLst>
      <p:ext uri="{BB962C8B-B14F-4D97-AF65-F5344CB8AC3E}">
        <p14:creationId xmlns:p14="http://schemas.microsoft.com/office/powerpoint/2010/main" val="421363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Přezkum závazného stanoviska v přezkumném </a:t>
            </a:r>
            <a:r>
              <a:rPr lang="cs-CZ" sz="4000" dirty="0" smtClean="0"/>
              <a:t>řízení dle </a:t>
            </a:r>
            <a:r>
              <a:rPr lang="cs-CZ" sz="4000" dirty="0"/>
              <a:t>§ 179a stavebního zákona</a:t>
            </a:r>
            <a:r>
              <a:rPr lang="cs-CZ" b="1" dirty="0">
                <a:latin typeface="+mn-lt"/>
              </a:rPr>
              <a:t/>
            </a:r>
            <a:br>
              <a:rPr lang="cs-CZ" b="1" dirty="0">
                <a:latin typeface="+mn-lt"/>
              </a:rPr>
            </a:b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 </a:t>
            </a:r>
            <a:r>
              <a:rPr lang="cs-CZ" b="1" dirty="0"/>
              <a:t>JES </a:t>
            </a:r>
            <a:r>
              <a:rPr lang="cs-CZ" dirty="0"/>
              <a:t>jako podklad pro povolení záměru podle stavebního zákona </a:t>
            </a:r>
            <a:r>
              <a:rPr lang="cs-CZ" b="1" dirty="0" smtClean="0"/>
              <a:t>se vztahuje zvláštní </a:t>
            </a:r>
            <a:r>
              <a:rPr lang="cs-CZ" b="1" dirty="0"/>
              <a:t>úprava </a:t>
            </a:r>
            <a:r>
              <a:rPr lang="cs-CZ" dirty="0"/>
              <a:t>přezkumu </a:t>
            </a:r>
            <a:r>
              <a:rPr lang="cs-CZ" dirty="0" smtClean="0"/>
              <a:t>ZS v přezkumném </a:t>
            </a:r>
            <a:r>
              <a:rPr lang="cs-CZ" dirty="0"/>
              <a:t>řízení podle § </a:t>
            </a:r>
            <a:r>
              <a:rPr lang="cs-CZ" b="1" dirty="0"/>
              <a:t>179a stavebního zákona </a:t>
            </a:r>
            <a:r>
              <a:rPr lang="cs-CZ" b="1" dirty="0" smtClean="0"/>
              <a:t>(kratší lhůty):</a:t>
            </a:r>
            <a:endParaRPr lang="cs-CZ" b="1" dirty="0"/>
          </a:p>
          <a:p>
            <a:pPr marL="630238" indent="-630238" algn="just">
              <a:buNone/>
            </a:pPr>
            <a:r>
              <a:rPr lang="cs-CZ" dirty="0" smtClean="0"/>
              <a:t>a)   </a:t>
            </a:r>
            <a:r>
              <a:rPr lang="cs-CZ" b="1" dirty="0" smtClean="0"/>
              <a:t>pro zahájení přezkumného řízení lhůta 6 měsíců </a:t>
            </a:r>
            <a:r>
              <a:rPr lang="cs-CZ" dirty="0" smtClean="0"/>
              <a:t>od právní moci rozhodnutí</a:t>
            </a:r>
            <a:r>
              <a:rPr lang="cs-CZ" dirty="0"/>
              <a:t>, jehož bylo </a:t>
            </a:r>
            <a:r>
              <a:rPr lang="cs-CZ" dirty="0" smtClean="0"/>
              <a:t>ZS podkladem</a:t>
            </a:r>
            <a:endParaRPr lang="pl-PL" dirty="0"/>
          </a:p>
          <a:p>
            <a:pPr marL="630238" indent="-630238" algn="just">
              <a:buNone/>
            </a:pPr>
            <a:r>
              <a:rPr lang="cs-CZ" dirty="0" smtClean="0"/>
              <a:t>b) </a:t>
            </a:r>
            <a:r>
              <a:rPr lang="cs-CZ" b="1" dirty="0" smtClean="0"/>
              <a:t>pro </a:t>
            </a:r>
            <a:r>
              <a:rPr lang="cs-CZ" b="1" dirty="0"/>
              <a:t>zrušení nebo změnu závazného stanoviska v </a:t>
            </a:r>
            <a:r>
              <a:rPr lang="cs-CZ" b="1" dirty="0" smtClean="0"/>
              <a:t>přezkumném řízení lhůta </a:t>
            </a:r>
            <a:r>
              <a:rPr lang="cs-CZ" b="1" dirty="0"/>
              <a:t>9 měsíců </a:t>
            </a:r>
            <a:r>
              <a:rPr lang="cs-CZ" dirty="0"/>
              <a:t>od právní moci rozhodnutí, jehož bylo </a:t>
            </a:r>
            <a:r>
              <a:rPr lang="cs-CZ" dirty="0" smtClean="0"/>
              <a:t>ZS podkladem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86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Platnost JES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5 let - shodná s platností </a:t>
            </a:r>
            <a:r>
              <a:rPr lang="cs-CZ" dirty="0"/>
              <a:t>závazného stanoviska podle zákona dle § </a:t>
            </a:r>
            <a:r>
              <a:rPr lang="cs-CZ" b="1" dirty="0" smtClean="0"/>
              <a:t>9a zákona </a:t>
            </a:r>
            <a:r>
              <a:rPr lang="cs-CZ" b="1" dirty="0"/>
              <a:t>o EIA </a:t>
            </a:r>
            <a:endParaRPr lang="cs-CZ" b="1" dirty="0" smtClean="0"/>
          </a:p>
          <a:p>
            <a:pPr algn="just"/>
            <a:r>
              <a:rPr lang="cs-CZ" b="1" dirty="0" smtClean="0"/>
              <a:t>JES musí být platné při vydání </a:t>
            </a:r>
            <a:r>
              <a:rPr lang="cs-CZ" b="1" dirty="0"/>
              <a:t>rozhodnutí </a:t>
            </a:r>
            <a:r>
              <a:rPr lang="cs-CZ" dirty="0" smtClean="0"/>
              <a:t>v následném </a:t>
            </a:r>
            <a:r>
              <a:rPr lang="cs-CZ" dirty="0"/>
              <a:t>řízení </a:t>
            </a:r>
            <a:r>
              <a:rPr lang="cs-CZ" b="1" dirty="0"/>
              <a:t>v prvním stupni</a:t>
            </a:r>
            <a:r>
              <a:rPr lang="cs-CZ" dirty="0"/>
              <a:t>. </a:t>
            </a:r>
            <a:r>
              <a:rPr lang="cs-CZ" b="1" u="sng" dirty="0" smtClean="0"/>
              <a:t>Nestačí pouhé zahájení následného řízení</a:t>
            </a:r>
            <a:r>
              <a:rPr lang="cs-CZ" b="1" u="sng" dirty="0"/>
              <a:t>.</a:t>
            </a:r>
          </a:p>
          <a:p>
            <a:pPr algn="just"/>
            <a:r>
              <a:rPr lang="cs-CZ" b="1" dirty="0" smtClean="0"/>
              <a:t>Dojde-li </a:t>
            </a:r>
            <a:r>
              <a:rPr lang="cs-CZ" b="1" dirty="0"/>
              <a:t>ke zrušení rozhodnutí v následném řízení, neskončí </a:t>
            </a:r>
            <a:r>
              <a:rPr lang="cs-CZ" b="1" dirty="0" smtClean="0"/>
              <a:t>platnost JES </a:t>
            </a:r>
            <a:r>
              <a:rPr lang="cs-CZ" b="1" dirty="0"/>
              <a:t>dříve než 60 dnů po dni, kdy ke zrušení takového rozhodnutí došlo</a:t>
            </a:r>
            <a:r>
              <a:rPr lang="cs-CZ" dirty="0"/>
              <a:t>.</a:t>
            </a:r>
          </a:p>
          <a:p>
            <a:r>
              <a:rPr lang="cs-CZ" dirty="0"/>
              <a:t>Žadatel má v tomto období možnost požádat o prodloužení </a:t>
            </a:r>
            <a:r>
              <a:rPr lang="cs-CZ" dirty="0" smtClean="0"/>
              <a:t>platnosti JES.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63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Prodloužení platnosti JES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JES lze prodloužit o </a:t>
            </a:r>
            <a:r>
              <a:rPr lang="cs-CZ" b="1" dirty="0" smtClean="0"/>
              <a:t>5 let </a:t>
            </a:r>
            <a:r>
              <a:rPr lang="cs-CZ" dirty="0" smtClean="0"/>
              <a:t>a to </a:t>
            </a:r>
            <a:r>
              <a:rPr lang="cs-CZ" b="1" dirty="0" smtClean="0"/>
              <a:t>opakovaně</a:t>
            </a:r>
          </a:p>
          <a:p>
            <a:r>
              <a:rPr lang="cs-CZ" b="1" dirty="0" smtClean="0"/>
              <a:t>Žádost</a:t>
            </a:r>
            <a:r>
              <a:rPr lang="cs-CZ" dirty="0" smtClean="0"/>
              <a:t> </a:t>
            </a:r>
            <a:r>
              <a:rPr lang="cs-CZ" dirty="0"/>
              <a:t>o prodloužení platnosti </a:t>
            </a:r>
            <a:r>
              <a:rPr lang="cs-CZ" dirty="0" smtClean="0"/>
              <a:t>JES </a:t>
            </a:r>
            <a:r>
              <a:rPr lang="cs-CZ" b="1" dirty="0"/>
              <a:t>musí být podána před uplynutím jeho </a:t>
            </a:r>
            <a:r>
              <a:rPr lang="cs-CZ" b="1" dirty="0" smtClean="0"/>
              <a:t>platnosti</a:t>
            </a:r>
            <a:r>
              <a:rPr lang="cs-CZ" dirty="0" smtClean="0"/>
              <a:t>.</a:t>
            </a:r>
          </a:p>
          <a:p>
            <a:r>
              <a:rPr lang="cs-CZ" dirty="0" smtClean="0"/>
              <a:t>Platnost JES neuplyne</a:t>
            </a:r>
            <a:r>
              <a:rPr lang="cs-CZ" dirty="0"/>
              <a:t>, dokud není žádost vyřízena. </a:t>
            </a:r>
            <a:endParaRPr lang="cs-CZ" dirty="0" smtClean="0"/>
          </a:p>
          <a:p>
            <a:r>
              <a:rPr lang="cs-CZ" dirty="0" smtClean="0"/>
              <a:t>Součástí </a:t>
            </a:r>
            <a:r>
              <a:rPr lang="cs-CZ" dirty="0"/>
              <a:t>žádosti o prodloužení platnosti </a:t>
            </a:r>
            <a:r>
              <a:rPr lang="cs-CZ" dirty="0" smtClean="0"/>
              <a:t>JES </a:t>
            </a:r>
            <a:r>
              <a:rPr lang="cs-CZ" dirty="0"/>
              <a:t>musí být </a:t>
            </a:r>
            <a:r>
              <a:rPr lang="cs-CZ" b="1" dirty="0"/>
              <a:t>popis aktuálního stavu dotčeného území</a:t>
            </a:r>
            <a:r>
              <a:rPr lang="cs-CZ" dirty="0"/>
              <a:t>, včetně souhrnu změn oproti stavu v době vydání </a:t>
            </a:r>
            <a:r>
              <a:rPr lang="cs-CZ" dirty="0" smtClean="0"/>
              <a:t>JES.</a:t>
            </a:r>
          </a:p>
          <a:p>
            <a:r>
              <a:rPr lang="cs-CZ" dirty="0" smtClean="0"/>
              <a:t>Příslušný orgán </a:t>
            </a:r>
            <a:r>
              <a:rPr lang="cs-CZ" b="1" dirty="0" smtClean="0"/>
              <a:t>vždy</a:t>
            </a:r>
            <a:r>
              <a:rPr lang="cs-CZ" dirty="0" smtClean="0"/>
              <a:t> vyhodnocuje</a:t>
            </a:r>
            <a:r>
              <a:rPr lang="cs-CZ" dirty="0"/>
              <a:t>, zda nedošlo </a:t>
            </a:r>
            <a:r>
              <a:rPr lang="cs-CZ" b="1" dirty="0"/>
              <a:t>ke změnám okolností rozhodných pro </a:t>
            </a:r>
            <a:r>
              <a:rPr lang="cs-CZ" b="1" dirty="0" smtClean="0"/>
              <a:t>vydání JES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1340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Změna okolností </a:t>
            </a:r>
            <a:r>
              <a:rPr lang="cs-CZ" b="1" dirty="0"/>
              <a:t>rozhodných pro vydání </a:t>
            </a:r>
            <a:r>
              <a:rPr lang="cs-CZ" b="1" dirty="0" smtClean="0"/>
              <a:t>JES (§ 8 zákona o JES)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 zákon o JES  upravuje možnost změny JES jen na žádost žadatele</a:t>
            </a:r>
          </a:p>
          <a:p>
            <a:r>
              <a:rPr lang="cs-CZ" dirty="0" smtClean="0"/>
              <a:t>ex offo lze za podmínek dle § 3 odst. 1 a 2 nového stavebního zákona</a:t>
            </a:r>
          </a:p>
          <a:p>
            <a:pPr marL="0" indent="0">
              <a:buNone/>
            </a:pPr>
            <a:r>
              <a:rPr lang="cs-CZ" i="1" dirty="0" smtClean="0"/>
              <a:t>§ 8 JES:</a:t>
            </a:r>
          </a:p>
          <a:p>
            <a:pPr marL="0" indent="0">
              <a:buNone/>
            </a:pPr>
            <a:r>
              <a:rPr lang="cs-CZ" dirty="0" smtClean="0"/>
              <a:t>odst. 1) Dojde-li </a:t>
            </a:r>
            <a:r>
              <a:rPr lang="cs-CZ" b="1" dirty="0"/>
              <a:t>v době platnosti </a:t>
            </a:r>
            <a:r>
              <a:rPr lang="cs-CZ" dirty="0" smtClean="0"/>
              <a:t>JES </a:t>
            </a:r>
            <a:r>
              <a:rPr lang="cs-CZ" b="1" dirty="0" smtClean="0"/>
              <a:t>ke změně okolností</a:t>
            </a:r>
            <a:r>
              <a:rPr lang="cs-CZ" dirty="0"/>
              <a:t>, které </a:t>
            </a:r>
            <a:r>
              <a:rPr lang="cs-CZ" b="1" dirty="0"/>
              <a:t>byly předmětem vyhodnocení vlivů </a:t>
            </a:r>
            <a:r>
              <a:rPr lang="cs-CZ" dirty="0"/>
              <a:t>záměru příslušným orgánem </a:t>
            </a:r>
            <a:r>
              <a:rPr lang="cs-CZ" dirty="0" smtClean="0"/>
              <a:t>může </a:t>
            </a:r>
            <a:r>
              <a:rPr lang="cs-CZ" b="1" dirty="0" smtClean="0"/>
              <a:t>žadatel </a:t>
            </a:r>
            <a:r>
              <a:rPr lang="cs-CZ" dirty="0"/>
              <a:t>požádat příslušný orgán </a:t>
            </a:r>
            <a:r>
              <a:rPr lang="cs-CZ" b="1" dirty="0"/>
              <a:t>o změnu </a:t>
            </a:r>
            <a:r>
              <a:rPr lang="cs-CZ" dirty="0" smtClean="0"/>
              <a:t>JES. Součástí </a:t>
            </a:r>
            <a:r>
              <a:rPr lang="cs-CZ" dirty="0"/>
              <a:t>žádosti je </a:t>
            </a:r>
            <a:r>
              <a:rPr lang="cs-CZ" b="1" dirty="0"/>
              <a:t>přehled změn </a:t>
            </a:r>
            <a:r>
              <a:rPr lang="cs-CZ" dirty="0"/>
              <a:t>s uvedením jejich podrobného popisu.</a:t>
            </a:r>
          </a:p>
          <a:p>
            <a:pPr marL="0" indent="0">
              <a:buNone/>
            </a:pPr>
            <a:r>
              <a:rPr lang="cs-CZ" dirty="0" smtClean="0"/>
              <a:t>odst. 2</a:t>
            </a:r>
            <a:r>
              <a:rPr lang="cs-CZ" dirty="0"/>
              <a:t>) Příslušný orgán </a:t>
            </a:r>
            <a:r>
              <a:rPr lang="cs-CZ" b="1" dirty="0"/>
              <a:t>změny okolností vyhodnotí a v případě potřeby si k nim </a:t>
            </a:r>
            <a:r>
              <a:rPr lang="cs-CZ" b="1" dirty="0" smtClean="0"/>
              <a:t>vyžádá vyjádření </a:t>
            </a:r>
            <a:r>
              <a:rPr lang="cs-CZ" b="1" dirty="0"/>
              <a:t>správního orgánu </a:t>
            </a:r>
            <a:r>
              <a:rPr lang="cs-CZ" dirty="0"/>
              <a:t>příslušného podle jiného právního předpisu. Na </a:t>
            </a:r>
            <a:r>
              <a:rPr lang="cs-CZ" dirty="0" smtClean="0"/>
              <a:t>tento postup </a:t>
            </a:r>
            <a:r>
              <a:rPr lang="cs-CZ" dirty="0"/>
              <a:t>se přiměřeně použijí ustanovení § 4 a 5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b="1" dirty="0" smtClean="0"/>
              <a:t>odst. 3) Shledá-li </a:t>
            </a:r>
            <a:r>
              <a:rPr lang="cs-CZ" b="1" dirty="0"/>
              <a:t>příslušný orgán</a:t>
            </a:r>
            <a:r>
              <a:rPr lang="cs-CZ" dirty="0"/>
              <a:t>, že je změna </a:t>
            </a:r>
            <a:r>
              <a:rPr lang="cs-CZ" dirty="0" smtClean="0"/>
              <a:t>JES z </a:t>
            </a:r>
            <a:r>
              <a:rPr lang="cs-CZ" dirty="0"/>
              <a:t>hlediska vlivů na všechny dotčené složky životního prostředí </a:t>
            </a:r>
            <a:r>
              <a:rPr lang="cs-CZ" b="1" dirty="0"/>
              <a:t>přípustná, vydá </a:t>
            </a:r>
            <a:r>
              <a:rPr lang="cs-CZ" b="1" dirty="0" smtClean="0"/>
              <a:t>změnu JES</a:t>
            </a:r>
            <a:r>
              <a:rPr lang="cs-CZ" dirty="0" smtClean="0"/>
              <a:t>, </a:t>
            </a:r>
            <a:r>
              <a:rPr lang="cs-CZ" dirty="0"/>
              <a:t>v níž zohlední změnu okolností a její </a:t>
            </a:r>
            <a:r>
              <a:rPr lang="cs-CZ" dirty="0" smtClean="0"/>
              <a:t>vlivy na </a:t>
            </a:r>
            <a:r>
              <a:rPr lang="cs-CZ" dirty="0"/>
              <a:t>životní prostředí a odůvodní změnu </a:t>
            </a:r>
            <a:r>
              <a:rPr lang="cs-CZ" dirty="0" smtClean="0"/>
              <a:t>JES; </a:t>
            </a:r>
            <a:r>
              <a:rPr lang="cs-CZ" b="1" dirty="0" smtClean="0"/>
              <a:t>současně </a:t>
            </a:r>
            <a:r>
              <a:rPr lang="cs-CZ" b="1" dirty="0"/>
              <a:t>s ohledem na povahu změn stanoví, zda je </a:t>
            </a:r>
            <a:r>
              <a:rPr lang="cs-CZ" b="1" dirty="0" smtClean="0"/>
              <a:t>JES </a:t>
            </a:r>
            <a:r>
              <a:rPr lang="cs-CZ" b="1" dirty="0"/>
              <a:t>platné 5 let </a:t>
            </a:r>
            <a:r>
              <a:rPr lang="cs-CZ" dirty="0"/>
              <a:t>ode dne vydání </a:t>
            </a:r>
            <a:r>
              <a:rPr lang="cs-CZ" dirty="0" smtClean="0"/>
              <a:t>JES nebo ode </a:t>
            </a:r>
            <a:r>
              <a:rPr lang="cs-CZ" dirty="0"/>
              <a:t>dne vydání jeho změny.</a:t>
            </a:r>
          </a:p>
          <a:p>
            <a:pPr marL="0" indent="0">
              <a:buNone/>
            </a:pPr>
            <a:r>
              <a:rPr lang="cs-CZ" dirty="0" smtClean="0"/>
              <a:t>odst. 4</a:t>
            </a:r>
            <a:r>
              <a:rPr lang="cs-CZ" dirty="0"/>
              <a:t>) Neshledá-li příslušný orgán změnu </a:t>
            </a:r>
            <a:r>
              <a:rPr lang="cs-CZ" dirty="0" smtClean="0"/>
              <a:t>JES přípustnou</a:t>
            </a:r>
            <a:r>
              <a:rPr lang="cs-CZ" dirty="0"/>
              <a:t>, písemně sdělí žadateli, že změna </a:t>
            </a:r>
            <a:r>
              <a:rPr lang="cs-CZ" dirty="0" smtClean="0"/>
              <a:t>JES není </a:t>
            </a:r>
            <a:r>
              <a:rPr lang="cs-CZ" dirty="0"/>
              <a:t>možná.</a:t>
            </a:r>
          </a:p>
        </p:txBody>
      </p:sp>
    </p:spTree>
    <p:extLst>
      <p:ext uri="{BB962C8B-B14F-4D97-AF65-F5344CB8AC3E}">
        <p14:creationId xmlns:p14="http://schemas.microsoft.com/office/powerpoint/2010/main" val="170338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Zveřejňování dokumentů (§ 10 zákona o JES)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438" indent="-452438">
              <a:buNone/>
            </a:pPr>
            <a:r>
              <a:rPr lang="cs-CZ" i="1" dirty="0" smtClean="0"/>
              <a:t>1</a:t>
            </a:r>
            <a:r>
              <a:rPr lang="cs-CZ" i="1" dirty="0"/>
              <a:t>)</a:t>
            </a:r>
            <a:r>
              <a:rPr lang="cs-CZ" dirty="0"/>
              <a:t> Příslušný orgán </a:t>
            </a:r>
            <a:r>
              <a:rPr lang="cs-CZ" b="1" dirty="0"/>
              <a:t>zpřístupní </a:t>
            </a:r>
            <a:r>
              <a:rPr lang="cs-CZ" b="1" dirty="0" smtClean="0"/>
              <a:t>JES způsobem </a:t>
            </a:r>
            <a:r>
              <a:rPr lang="cs-CZ" b="1" dirty="0"/>
              <a:t>umožňujícím dálkový přístup, a </a:t>
            </a:r>
            <a:r>
              <a:rPr lang="cs-CZ" b="1" dirty="0" smtClean="0"/>
              <a:t>to </a:t>
            </a:r>
            <a:r>
              <a:rPr lang="pl-PL" b="1" dirty="0" smtClean="0"/>
              <a:t>bez </a:t>
            </a:r>
            <a:r>
              <a:rPr lang="pl-PL" b="1" dirty="0"/>
              <a:t>zbytečného odkladu od jeho vydání, po </a:t>
            </a:r>
            <a:r>
              <a:rPr lang="pl-PL" b="1" dirty="0" smtClean="0"/>
              <a:t>dobu </a:t>
            </a:r>
            <a:r>
              <a:rPr lang="cs-CZ" b="1" dirty="0" smtClean="0"/>
              <a:t>nejméně </a:t>
            </a:r>
            <a:r>
              <a:rPr lang="cs-CZ" b="1" dirty="0"/>
              <a:t>15 dnů. </a:t>
            </a:r>
            <a:r>
              <a:rPr lang="cs-CZ" dirty="0"/>
              <a:t>Obce, jejichž území může být </a:t>
            </a:r>
            <a:r>
              <a:rPr lang="cs-CZ" dirty="0" smtClean="0"/>
              <a:t>vlivy záměru </a:t>
            </a:r>
            <a:r>
              <a:rPr lang="cs-CZ" dirty="0"/>
              <a:t>zasaženo, příslušný orgán o vydání </a:t>
            </a:r>
            <a:r>
              <a:rPr lang="cs-CZ" dirty="0" smtClean="0"/>
              <a:t>JES vyrozumí</a:t>
            </a:r>
            <a:r>
              <a:rPr lang="cs-CZ" dirty="0"/>
              <a:t>.</a:t>
            </a:r>
          </a:p>
          <a:p>
            <a:pPr marL="452438" indent="-452438">
              <a:buNone/>
            </a:pPr>
            <a:r>
              <a:rPr lang="pl-PL" dirty="0"/>
              <a:t>2) Povinnost podle odstavce 1 </a:t>
            </a:r>
            <a:r>
              <a:rPr lang="pl-PL" b="1" dirty="0"/>
              <a:t>se nevztahuje na </a:t>
            </a:r>
            <a:r>
              <a:rPr lang="cs-CZ" b="1" dirty="0" smtClean="0"/>
              <a:t>JES </a:t>
            </a:r>
            <a:r>
              <a:rPr lang="cs-CZ" b="1" dirty="0"/>
              <a:t>vydaná pro záměry, </a:t>
            </a:r>
            <a:r>
              <a:rPr lang="cs-CZ" b="1" dirty="0" smtClean="0"/>
              <a:t>které slouží </a:t>
            </a:r>
            <a:r>
              <a:rPr lang="cs-CZ" b="1" dirty="0"/>
              <a:t>nebo mají sloužit k zajišťování obrany státu </a:t>
            </a:r>
            <a:r>
              <a:rPr lang="cs-CZ" dirty="0"/>
              <a:t>a </a:t>
            </a:r>
            <a:r>
              <a:rPr lang="cs-CZ" dirty="0" smtClean="0"/>
              <a:t>k záměrům </a:t>
            </a:r>
            <a:r>
              <a:rPr lang="cs-CZ" dirty="0"/>
              <a:t>pro bezpečnost státu.</a:t>
            </a:r>
          </a:p>
        </p:txBody>
      </p:sp>
    </p:spTree>
    <p:extLst>
      <p:ext uri="{BB962C8B-B14F-4D97-AF65-F5344CB8AC3E}">
        <p14:creationId xmlns:p14="http://schemas.microsoft.com/office/powerpoint/2010/main" val="300403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státní 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 smtClean="0"/>
              <a:t>Státní </a:t>
            </a:r>
            <a:r>
              <a:rPr lang="cs-CZ" b="1" i="1" dirty="0"/>
              <a:t>správu </a:t>
            </a:r>
            <a:r>
              <a:rPr lang="cs-CZ" i="1" dirty="0"/>
              <a:t>v oblasti vydávání </a:t>
            </a:r>
            <a:r>
              <a:rPr lang="cs-CZ" i="1" dirty="0" smtClean="0"/>
              <a:t>JES </a:t>
            </a:r>
            <a:r>
              <a:rPr lang="cs-CZ" b="1" i="1" dirty="0"/>
              <a:t>vykonávají:</a:t>
            </a:r>
          </a:p>
          <a:p>
            <a:pPr marL="0" indent="0">
              <a:buNone/>
            </a:pPr>
            <a:r>
              <a:rPr lang="cs-CZ" i="1" dirty="0"/>
              <a:t>a) Ministerstvo životního </a:t>
            </a:r>
            <a:r>
              <a:rPr lang="cs-CZ" i="1" dirty="0" smtClean="0"/>
              <a:t>prostředí,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b) Ministerstvo zemědělství</a:t>
            </a:r>
          </a:p>
          <a:p>
            <a:pPr marL="0" indent="0">
              <a:buNone/>
            </a:pPr>
            <a:r>
              <a:rPr lang="cs-CZ" i="1" dirty="0"/>
              <a:t>c) krajské úřady,</a:t>
            </a:r>
          </a:p>
          <a:p>
            <a:pPr marL="0" indent="0">
              <a:buNone/>
            </a:pPr>
            <a:r>
              <a:rPr lang="cs-CZ" i="1" dirty="0"/>
              <a:t>d) obecní úřady obcí s rozšířenou působností, a</a:t>
            </a:r>
          </a:p>
          <a:p>
            <a:pPr marL="0" indent="0">
              <a:buNone/>
            </a:pPr>
            <a:r>
              <a:rPr lang="cs-CZ" i="1" dirty="0"/>
              <a:t>e) újezdní úřady.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2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42900"/>
            <a:ext cx="10515600" cy="5834063"/>
          </a:xfrm>
        </p:spPr>
        <p:txBody>
          <a:bodyPr/>
          <a:lstStyle/>
          <a:p>
            <a:r>
              <a:rPr lang="cs-CZ" dirty="0" smtClean="0"/>
              <a:t>JES vydává:</a:t>
            </a:r>
          </a:p>
          <a:p>
            <a:pPr lvl="1"/>
            <a:r>
              <a:rPr lang="cs-CZ" dirty="0" smtClean="0"/>
              <a:t>MŽP </a:t>
            </a:r>
          </a:p>
          <a:p>
            <a:pPr lvl="2"/>
            <a:r>
              <a:rPr lang="cs-CZ" dirty="0" smtClean="0"/>
              <a:t>je-li příslušné k </a:t>
            </a:r>
            <a:r>
              <a:rPr lang="cs-CZ" b="1" dirty="0" smtClean="0"/>
              <a:t>posouzení</a:t>
            </a:r>
            <a:r>
              <a:rPr lang="cs-CZ" dirty="0" smtClean="0"/>
              <a:t> záměru dle zákona EIA</a:t>
            </a:r>
          </a:p>
          <a:p>
            <a:pPr lvl="1"/>
            <a:r>
              <a:rPr lang="cs-CZ" dirty="0" smtClean="0"/>
              <a:t>KÚ</a:t>
            </a:r>
          </a:p>
          <a:p>
            <a:pPr lvl="2"/>
            <a:r>
              <a:rPr lang="cs-CZ" dirty="0" smtClean="0"/>
              <a:t>je-li příslušný k </a:t>
            </a:r>
            <a:r>
              <a:rPr lang="cs-CZ" b="1" dirty="0" smtClean="0"/>
              <a:t>posouzení</a:t>
            </a:r>
            <a:r>
              <a:rPr lang="cs-CZ" dirty="0" smtClean="0"/>
              <a:t> záměru dle zákona EIA</a:t>
            </a:r>
          </a:p>
          <a:p>
            <a:pPr lvl="2"/>
            <a:r>
              <a:rPr lang="cs-CZ" dirty="0" smtClean="0"/>
              <a:t>výjimka dle § 56 zákona o ochraně přírody a krajiny (ZCHDŽ a ZCHDR)</a:t>
            </a:r>
          </a:p>
          <a:p>
            <a:pPr lvl="2"/>
            <a:r>
              <a:rPr lang="cs-CZ" dirty="0" smtClean="0"/>
              <a:t>dotčení ZPF nad 1 ha</a:t>
            </a:r>
          </a:p>
          <a:p>
            <a:pPr lvl="2"/>
            <a:r>
              <a:rPr lang="cs-CZ" dirty="0" smtClean="0"/>
              <a:t>dotčení PUPFL nad 1 ha</a:t>
            </a:r>
          </a:p>
          <a:p>
            <a:pPr lvl="2"/>
            <a:r>
              <a:rPr lang="cs-CZ" dirty="0" smtClean="0"/>
              <a:t>dotčení hraničních vod dle vodního zákona</a:t>
            </a:r>
          </a:p>
          <a:p>
            <a:pPr lvl="2"/>
            <a:r>
              <a:rPr lang="cs-CZ" dirty="0" smtClean="0"/>
              <a:t>stacionární zdroj z přílohy č. 2 z. o ochraně ovzduší; dálnice/silnice I. třídy v zastavěném území obce; parkoviště s kapacitou nad 500 stání</a:t>
            </a:r>
          </a:p>
          <a:p>
            <a:pPr lvl="2"/>
            <a:r>
              <a:rPr lang="cs-CZ" dirty="0" smtClean="0"/>
              <a:t>nový objekt/stavba v dosahu havarijních projevů dle z. o prevenci závažných havárií</a:t>
            </a:r>
          </a:p>
          <a:p>
            <a:pPr lvl="1"/>
            <a:r>
              <a:rPr lang="cs-CZ" dirty="0" smtClean="0"/>
              <a:t>ORP</a:t>
            </a:r>
          </a:p>
          <a:p>
            <a:pPr lvl="2"/>
            <a:r>
              <a:rPr lang="cs-CZ" dirty="0" smtClean="0"/>
              <a:t>není-li příslušné MŽP ani KÚ</a:t>
            </a:r>
          </a:p>
          <a:p>
            <a:pPr lvl="1"/>
            <a:r>
              <a:rPr lang="cs-CZ" dirty="0" smtClean="0"/>
              <a:t>újezdní úřad – na území vojenských újezdů v rozsahu MŽP, KÚ, ORP</a:t>
            </a:r>
          </a:p>
          <a:p>
            <a:pPr marL="914400" lvl="2" indent="0">
              <a:buNone/>
            </a:pPr>
            <a:endParaRPr lang="cs-CZ" dirty="0" smtClean="0"/>
          </a:p>
          <a:p>
            <a:pPr lvl="3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63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příslušnost k vydání JES (§ 18 odst. 2 zákona o JES)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Nachází-li </a:t>
            </a:r>
            <a:r>
              <a:rPr lang="cs-CZ" dirty="0"/>
              <a:t>se záměr na území více správních obvodů, je k vydání </a:t>
            </a:r>
            <a:r>
              <a:rPr lang="cs-CZ" dirty="0" smtClean="0"/>
              <a:t>JES </a:t>
            </a:r>
            <a:r>
              <a:rPr lang="cs-CZ" b="1" dirty="0" smtClean="0"/>
              <a:t>příslušný </a:t>
            </a:r>
            <a:r>
              <a:rPr lang="cs-CZ" b="1" dirty="0"/>
              <a:t>orgán, v jehož správním obvodu se nachází větší část posuzovaného záměru, </a:t>
            </a:r>
            <a:r>
              <a:rPr lang="cs-CZ" dirty="0"/>
              <a:t>nestanoví-li jiný právní předpis jinak. Příslušný orgán záměr projedná s ostatními správními orgány, na území jejichž správních obvodů se záměr </a:t>
            </a:r>
            <a:r>
              <a:rPr lang="cs-CZ" dirty="0" smtClean="0"/>
              <a:t>nachází.</a:t>
            </a:r>
          </a:p>
          <a:p>
            <a:r>
              <a:rPr lang="cs-CZ" dirty="0" smtClean="0"/>
              <a:t>Jinak platí obecná </a:t>
            </a:r>
            <a:r>
              <a:rPr lang="cs-CZ" dirty="0"/>
              <a:t>úprava místní </a:t>
            </a:r>
            <a:r>
              <a:rPr lang="cs-CZ" dirty="0" smtClean="0"/>
              <a:t>příslušnosti dle § 11 SŘ.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5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(§ 17 zákona o JES)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i="1" dirty="0" smtClean="0"/>
              <a:t>1</a:t>
            </a:r>
            <a:r>
              <a:rPr lang="cs-CZ" i="1" dirty="0"/>
              <a:t>) Přestupku se dopustí ten, kdo </a:t>
            </a:r>
            <a:r>
              <a:rPr lang="cs-CZ" b="1" i="1" dirty="0"/>
              <a:t>nesplní některou z </a:t>
            </a:r>
            <a:r>
              <a:rPr lang="cs-CZ" b="1" i="1" dirty="0" smtClean="0"/>
              <a:t>podmínek stanovených </a:t>
            </a:r>
            <a:r>
              <a:rPr lang="cs-CZ" b="1" i="1" dirty="0"/>
              <a:t>na základě </a:t>
            </a:r>
            <a:r>
              <a:rPr lang="cs-CZ" b="1" i="1" dirty="0" smtClean="0"/>
              <a:t>JES </a:t>
            </a:r>
            <a:r>
              <a:rPr lang="cs-CZ" i="1" dirty="0" smtClean="0"/>
              <a:t>podle tohoto </a:t>
            </a:r>
            <a:r>
              <a:rPr lang="cs-CZ" i="1" dirty="0"/>
              <a:t>zákona rozhodnutím v následném řízení.</a:t>
            </a:r>
          </a:p>
          <a:p>
            <a:pPr marL="0" indent="0">
              <a:buNone/>
            </a:pPr>
            <a:r>
              <a:rPr lang="pl-PL" i="1" dirty="0" smtClean="0"/>
              <a:t>2</a:t>
            </a:r>
            <a:r>
              <a:rPr lang="pl-PL" i="1" dirty="0"/>
              <a:t>) Za přestupek podle odstavce 1 lze uložit pokutu </a:t>
            </a:r>
            <a:r>
              <a:rPr lang="pl-PL" b="1" i="1" dirty="0"/>
              <a:t>do výše</a:t>
            </a:r>
          </a:p>
          <a:p>
            <a:pPr marL="536575" indent="-357188">
              <a:buNone/>
            </a:pPr>
            <a:r>
              <a:rPr lang="cs-CZ" i="1" dirty="0"/>
              <a:t>a) </a:t>
            </a:r>
            <a:r>
              <a:rPr lang="cs-CZ" b="1" i="1" dirty="0"/>
              <a:t>1 000 000 Kč</a:t>
            </a:r>
            <a:r>
              <a:rPr lang="cs-CZ" i="1" dirty="0"/>
              <a:t>, jde-li o přestupek, kterého se dopustila fyzická osoba,</a:t>
            </a:r>
          </a:p>
          <a:p>
            <a:pPr marL="536575" indent="-357188">
              <a:buNone/>
            </a:pPr>
            <a:r>
              <a:rPr lang="cs-CZ" i="1" dirty="0"/>
              <a:t>b) </a:t>
            </a:r>
            <a:r>
              <a:rPr lang="cs-CZ" b="1" i="1" dirty="0"/>
              <a:t>10 000 000 Kč</a:t>
            </a:r>
            <a:r>
              <a:rPr lang="cs-CZ" i="1" dirty="0"/>
              <a:t>, jde-li o přestupek, kterého se dopustila </a:t>
            </a:r>
            <a:r>
              <a:rPr lang="cs-CZ" b="1" i="1" dirty="0" smtClean="0"/>
              <a:t>podnikající fyzická </a:t>
            </a:r>
            <a:r>
              <a:rPr lang="cs-CZ" b="1" i="1" dirty="0"/>
              <a:t>osoba nebo právnická osoba.</a:t>
            </a:r>
          </a:p>
          <a:p>
            <a:r>
              <a:rPr lang="cs-CZ" dirty="0" smtClean="0"/>
              <a:t>Příslušným </a:t>
            </a:r>
            <a:r>
              <a:rPr lang="cs-CZ" dirty="0"/>
              <a:t>k projednání přestupku podle § 17 </a:t>
            </a:r>
            <a:r>
              <a:rPr lang="cs-CZ" dirty="0" smtClean="0"/>
              <a:t>zákona o JES je </a:t>
            </a:r>
            <a:r>
              <a:rPr lang="cs-CZ" b="1" dirty="0" smtClean="0"/>
              <a:t>ten </a:t>
            </a:r>
            <a:r>
              <a:rPr lang="cs-CZ" b="1" dirty="0"/>
              <a:t>správní orgán, který vydal JES</a:t>
            </a:r>
            <a:r>
              <a:rPr lang="cs-CZ" dirty="0"/>
              <a:t>, jehož podmínky byly porušeny.</a:t>
            </a:r>
            <a:endParaRPr lang="cs-CZ" i="1" dirty="0" smtClean="0"/>
          </a:p>
          <a:p>
            <a:pPr algn="just"/>
            <a:r>
              <a:rPr lang="pl-PL" b="1" dirty="0"/>
              <a:t>§ 304 odst. 2 NSZ - Společná </a:t>
            </a:r>
            <a:r>
              <a:rPr lang="pl-PL" b="1" dirty="0" smtClean="0"/>
              <a:t>ustanovení - </a:t>
            </a:r>
            <a:r>
              <a:rPr lang="cs-CZ" i="1" dirty="0" smtClean="0"/>
              <a:t>Přestupkem </a:t>
            </a:r>
            <a:r>
              <a:rPr lang="cs-CZ" i="1" dirty="0"/>
              <a:t>podle tohoto zákona </a:t>
            </a:r>
            <a:r>
              <a:rPr lang="cs-CZ" b="1" i="1" dirty="0"/>
              <a:t>není </a:t>
            </a:r>
            <a:r>
              <a:rPr lang="cs-CZ" b="1" i="1" dirty="0" smtClean="0"/>
              <a:t>porušení takových </a:t>
            </a:r>
            <a:r>
              <a:rPr lang="cs-CZ" b="1" i="1" dirty="0"/>
              <a:t>podmínek rozhodnutí</a:t>
            </a:r>
            <a:r>
              <a:rPr lang="cs-CZ" i="1" dirty="0"/>
              <a:t>, které </a:t>
            </a:r>
            <a:r>
              <a:rPr lang="cs-CZ" b="1" i="1" dirty="0"/>
              <a:t>stavební </a:t>
            </a:r>
            <a:r>
              <a:rPr lang="cs-CZ" b="1" i="1" dirty="0" smtClean="0"/>
              <a:t>úřad převzal </a:t>
            </a:r>
            <a:r>
              <a:rPr lang="cs-CZ" b="1" i="1" dirty="0"/>
              <a:t>do svého rozhodnutí na základě </a:t>
            </a:r>
            <a:r>
              <a:rPr lang="cs-CZ" b="1" i="1" dirty="0" smtClean="0"/>
              <a:t>JES.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64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dodržování podmínek JES a ukládání opatření k nápravě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Příslušným </a:t>
            </a:r>
            <a:r>
              <a:rPr lang="cs-CZ" dirty="0" smtClean="0"/>
              <a:t>správním orgánem ke kontrole dodržování podmínek JES a ukládání opatření k nápravě je </a:t>
            </a:r>
            <a:r>
              <a:rPr lang="cs-CZ" b="1" dirty="0" smtClean="0"/>
              <a:t>ten </a:t>
            </a:r>
            <a:r>
              <a:rPr lang="cs-CZ" b="1" dirty="0"/>
              <a:t>správní orgán, který vydal </a:t>
            </a:r>
            <a:r>
              <a:rPr lang="cs-CZ" b="1" dirty="0" smtClean="0"/>
              <a:t>JES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Ke </a:t>
            </a:r>
            <a:r>
              <a:rPr lang="cs-CZ" b="1" dirty="0"/>
              <a:t>kontrole dodržování podmínek </a:t>
            </a:r>
            <a:r>
              <a:rPr lang="cs-CZ" dirty="0"/>
              <a:t>stanovených na základě </a:t>
            </a:r>
            <a:r>
              <a:rPr lang="cs-CZ" dirty="0" smtClean="0"/>
              <a:t>JES poskytne  </a:t>
            </a:r>
            <a:r>
              <a:rPr lang="cs-CZ" b="1" dirty="0" smtClean="0"/>
              <a:t>stavební </a:t>
            </a:r>
            <a:r>
              <a:rPr lang="cs-CZ" b="1" dirty="0"/>
              <a:t>úřad poskytne dotčenému </a:t>
            </a:r>
            <a:r>
              <a:rPr lang="cs-CZ" b="1" dirty="0" smtClean="0"/>
              <a:t>orgánu součinnost </a:t>
            </a:r>
            <a:r>
              <a:rPr lang="cs-CZ" b="1" dirty="0"/>
              <a:t>potřebnou ke kontrole těchto podmínek.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98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Vztah zákona o JES k novému stavebnímu zákonu a zákonu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EIA (§ 1 zákona o JES)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38200" y="16542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 algn="just">
              <a:buNone/>
            </a:pPr>
            <a:r>
              <a:rPr lang="cs-CZ" i="1" dirty="0"/>
              <a:t>Tento zákon upravuje postup a působnost správních </a:t>
            </a:r>
            <a:r>
              <a:rPr lang="cs-CZ" i="1" dirty="0" smtClean="0"/>
              <a:t>orgánů při </a:t>
            </a:r>
            <a:r>
              <a:rPr lang="cs-CZ" i="1" dirty="0"/>
              <a:t>vydávání </a:t>
            </a:r>
            <a:r>
              <a:rPr lang="cs-CZ" i="1" dirty="0" smtClean="0"/>
              <a:t>JES za účelem </a:t>
            </a:r>
            <a:r>
              <a:rPr lang="cs-CZ" i="1" dirty="0"/>
              <a:t>zajištění veřejného zájmu na ochraně </a:t>
            </a:r>
            <a:r>
              <a:rPr lang="cs-CZ" i="1" dirty="0" smtClean="0"/>
              <a:t>životního prostředí </a:t>
            </a:r>
            <a:r>
              <a:rPr lang="cs-CZ" i="1" dirty="0"/>
              <a:t>jako celku a přispění k udržitelnému rozvoji </a:t>
            </a:r>
            <a:r>
              <a:rPr lang="cs-CZ" b="1" i="1" u="sng" dirty="0" smtClean="0"/>
              <a:t>při rozhodování </a:t>
            </a:r>
            <a:r>
              <a:rPr lang="cs-CZ" b="1" i="1" u="sng" dirty="0"/>
              <a:t>v řízení o povolení záměru podle </a:t>
            </a:r>
            <a:r>
              <a:rPr lang="cs-CZ" b="1" i="1" u="sng" dirty="0" smtClean="0"/>
              <a:t>stavebního zákona </a:t>
            </a:r>
            <a:r>
              <a:rPr lang="cs-CZ" b="1" i="1" u="sng" dirty="0"/>
              <a:t>nebo navazujícím řízení podle zákona o </a:t>
            </a:r>
            <a:r>
              <a:rPr lang="cs-CZ" b="1" i="1" u="sng" dirty="0" smtClean="0"/>
              <a:t>posuzování vlivů </a:t>
            </a:r>
            <a:r>
              <a:rPr lang="cs-CZ" b="1" i="1" u="sng" dirty="0"/>
              <a:t>na životní prostředí (dále jen „následné řízení“).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937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532313" y="1438247"/>
            <a:ext cx="9144000" cy="2387600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91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58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JES </a:t>
            </a:r>
            <a:r>
              <a:rPr lang="cs-CZ" b="1" dirty="0"/>
              <a:t>se bude </a:t>
            </a:r>
            <a:r>
              <a:rPr lang="cs-CZ" b="1" dirty="0" smtClean="0"/>
              <a:t>vydávat (§ 2):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>
              <a:buNone/>
            </a:pPr>
            <a:r>
              <a:rPr lang="cs-CZ" dirty="0" smtClean="0"/>
              <a:t>a) </a:t>
            </a:r>
            <a:r>
              <a:rPr lang="cs-CZ" dirty="0"/>
              <a:t>pro záměry, které </a:t>
            </a:r>
            <a:r>
              <a:rPr lang="cs-CZ" b="1" dirty="0"/>
              <a:t>podléhají povolování </a:t>
            </a:r>
            <a:r>
              <a:rPr lang="cs-CZ" b="1" dirty="0" smtClean="0"/>
              <a:t>podle stavebního zákona</a:t>
            </a:r>
            <a:endParaRPr lang="cs-CZ" b="1" dirty="0"/>
          </a:p>
          <a:p>
            <a:pPr marL="449263" indent="-449263">
              <a:buNone/>
            </a:pPr>
            <a:r>
              <a:rPr lang="cs-CZ" dirty="0" smtClean="0"/>
              <a:t>b) </a:t>
            </a:r>
            <a:r>
              <a:rPr lang="cs-CZ" dirty="0"/>
              <a:t>pro záměry, které </a:t>
            </a:r>
            <a:r>
              <a:rPr lang="cs-CZ" b="1" dirty="0" smtClean="0"/>
              <a:t>podléhají povinnosti vydání </a:t>
            </a:r>
            <a:r>
              <a:rPr lang="cs-CZ" b="1" dirty="0"/>
              <a:t>stanoviska </a:t>
            </a:r>
            <a:r>
              <a:rPr lang="cs-CZ" b="1" dirty="0" smtClean="0"/>
              <a:t>   EIA</a:t>
            </a:r>
            <a:r>
              <a:rPr lang="cs-CZ" dirty="0"/>
              <a:t>,</a:t>
            </a:r>
          </a:p>
          <a:p>
            <a:pPr marL="449263" indent="-449263">
              <a:buNone/>
            </a:pPr>
            <a:r>
              <a:rPr lang="cs-CZ" dirty="0" smtClean="0"/>
              <a:t>c) </a:t>
            </a:r>
            <a:r>
              <a:rPr lang="cs-CZ" dirty="0"/>
              <a:t>pro záměry, které </a:t>
            </a:r>
            <a:r>
              <a:rPr lang="cs-CZ" b="1" dirty="0"/>
              <a:t>podléhají současně </a:t>
            </a:r>
            <a:r>
              <a:rPr lang="cs-CZ" b="1" dirty="0" smtClean="0"/>
              <a:t>jak povolování </a:t>
            </a:r>
            <a:r>
              <a:rPr lang="cs-CZ" b="1" dirty="0"/>
              <a:t>podle stavebního zákona, tak </a:t>
            </a:r>
            <a:r>
              <a:rPr lang="cs-CZ" b="1" dirty="0" smtClean="0"/>
              <a:t>i povinnosti </a:t>
            </a:r>
            <a:r>
              <a:rPr lang="cs-CZ" b="1" dirty="0"/>
              <a:t>vydání stanoviska EIA</a:t>
            </a:r>
          </a:p>
        </p:txBody>
      </p:sp>
    </p:spTree>
    <p:extLst>
      <p:ext uri="{BB962C8B-B14F-4D97-AF65-F5344CB8AC3E}">
        <p14:creationId xmlns:p14="http://schemas.microsoft.com/office/powerpoint/2010/main" val="413710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Vztah JES a posouzení EIA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a) </a:t>
            </a:r>
            <a:r>
              <a:rPr lang="pl-PL" b="1" dirty="0" smtClean="0"/>
              <a:t>§ </a:t>
            </a:r>
            <a:r>
              <a:rPr lang="pl-PL" b="1" dirty="0"/>
              <a:t>1 odst. 4 zákona o EIA:</a:t>
            </a:r>
          </a:p>
          <a:p>
            <a:pPr marL="0" indent="0">
              <a:buNone/>
            </a:pPr>
            <a:r>
              <a:rPr lang="cs-CZ" dirty="0" smtClean="0"/>
              <a:t>záměry </a:t>
            </a:r>
            <a:r>
              <a:rPr lang="cs-CZ" dirty="0"/>
              <a:t>podléhající posouzení podle zákona o EIA jsou </a:t>
            </a:r>
            <a:r>
              <a:rPr lang="cs-CZ" dirty="0" smtClean="0"/>
              <a:t>zároveň předmětem JES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Dvě </a:t>
            </a:r>
            <a:r>
              <a:rPr lang="cs-CZ" b="1" dirty="0"/>
              <a:t>možnosti žadatele:</a:t>
            </a:r>
          </a:p>
          <a:p>
            <a:pPr marL="449263" indent="-449263">
              <a:buNone/>
            </a:pPr>
            <a:r>
              <a:rPr lang="cs-CZ" b="1" dirty="0"/>
              <a:t>1</a:t>
            </a:r>
            <a:r>
              <a:rPr lang="cs-CZ" b="1" dirty="0" smtClean="0"/>
              <a:t>.) Oznamovatel </a:t>
            </a:r>
            <a:r>
              <a:rPr lang="cs-CZ" b="1" dirty="0"/>
              <a:t>požádá současně s předložením </a:t>
            </a:r>
            <a:r>
              <a:rPr lang="cs-CZ" b="1" dirty="0" smtClean="0"/>
              <a:t>dokumentace </a:t>
            </a:r>
            <a:r>
              <a:rPr lang="pt-BR" b="1" dirty="0" smtClean="0"/>
              <a:t>o </a:t>
            </a:r>
            <a:r>
              <a:rPr lang="pt-BR" b="1" dirty="0"/>
              <a:t>vydání JES. </a:t>
            </a:r>
            <a:r>
              <a:rPr lang="pt-BR" dirty="0"/>
              <a:t>Závazné stanovisko podle § 9a zákona o EIA se </a:t>
            </a:r>
            <a:r>
              <a:rPr lang="pt-BR" dirty="0" smtClean="0"/>
              <a:t>v</a:t>
            </a:r>
            <a:r>
              <a:rPr lang="cs-CZ" dirty="0" smtClean="0"/>
              <a:t> takovém </a:t>
            </a:r>
            <a:r>
              <a:rPr lang="cs-CZ" dirty="0"/>
              <a:t>případě </a:t>
            </a:r>
            <a:r>
              <a:rPr lang="cs-CZ" b="1" dirty="0"/>
              <a:t>vydává současně jako JES</a:t>
            </a:r>
            <a:r>
              <a:rPr lang="cs-CZ" dirty="0"/>
              <a:t>.</a:t>
            </a:r>
          </a:p>
          <a:p>
            <a:pPr marL="449263" indent="-449263">
              <a:buNone/>
            </a:pPr>
            <a:r>
              <a:rPr lang="cs-CZ" b="1" dirty="0"/>
              <a:t>2</a:t>
            </a:r>
            <a:r>
              <a:rPr lang="cs-CZ" b="1" dirty="0" smtClean="0"/>
              <a:t>.) Oznamovatel </a:t>
            </a:r>
            <a:r>
              <a:rPr lang="cs-CZ" dirty="0" smtClean="0"/>
              <a:t>si </a:t>
            </a:r>
            <a:r>
              <a:rPr lang="cs-CZ" b="1" dirty="0" smtClean="0"/>
              <a:t>nejprve </a:t>
            </a:r>
            <a:r>
              <a:rPr lang="cs-CZ" b="1" dirty="0"/>
              <a:t>opatřit závazné stanovisko podle § </a:t>
            </a:r>
            <a:r>
              <a:rPr lang="cs-CZ" b="1" dirty="0" smtClean="0"/>
              <a:t>9a zákona </a:t>
            </a:r>
            <a:r>
              <a:rPr lang="cs-CZ" b="1" dirty="0"/>
              <a:t>o posuzování vlivů</a:t>
            </a:r>
            <a:r>
              <a:rPr lang="cs-CZ" dirty="0"/>
              <a:t>, které následně přiloží jako </a:t>
            </a:r>
            <a:r>
              <a:rPr lang="cs-CZ" dirty="0" smtClean="0"/>
              <a:t>součást žádosti </a:t>
            </a:r>
            <a:r>
              <a:rPr lang="cs-CZ" dirty="0"/>
              <a:t>o </a:t>
            </a:r>
            <a:r>
              <a:rPr lang="cs-CZ" dirty="0" smtClean="0"/>
              <a:t>JES.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Při vydávání </a:t>
            </a:r>
            <a:r>
              <a:rPr lang="cs-CZ" dirty="0" smtClean="0"/>
              <a:t>JES </a:t>
            </a:r>
            <a:r>
              <a:rPr lang="cs-CZ" dirty="0"/>
              <a:t>k záměrům posuzovaným podle </a:t>
            </a:r>
            <a:r>
              <a:rPr lang="cs-CZ" dirty="0" smtClean="0"/>
              <a:t>zákona o EIA se </a:t>
            </a:r>
            <a:r>
              <a:rPr lang="cs-CZ" b="1" dirty="0"/>
              <a:t>postupuje podle </a:t>
            </a:r>
            <a:r>
              <a:rPr lang="cs-CZ" b="1" dirty="0" smtClean="0"/>
              <a:t>zákona o EIA  </a:t>
            </a:r>
            <a:r>
              <a:rPr lang="cs-CZ" b="1" dirty="0"/>
              <a:t>a podle zákona o </a:t>
            </a:r>
            <a:r>
              <a:rPr lang="cs-CZ" b="1" dirty="0" smtClean="0"/>
              <a:t>JES</a:t>
            </a:r>
            <a:r>
              <a:rPr lang="cs-CZ" dirty="0" smtClean="0"/>
              <a:t>; </a:t>
            </a:r>
            <a:r>
              <a:rPr lang="cs-CZ" b="1" dirty="0"/>
              <a:t>stanoví-li </a:t>
            </a:r>
            <a:r>
              <a:rPr lang="cs-CZ" b="1" dirty="0" smtClean="0"/>
              <a:t>zákon o EIA </a:t>
            </a:r>
            <a:r>
              <a:rPr lang="cs-CZ" b="1" dirty="0"/>
              <a:t>něco jiného než zákon o </a:t>
            </a:r>
            <a:r>
              <a:rPr lang="cs-CZ" b="1" dirty="0" smtClean="0"/>
              <a:t>JES, </a:t>
            </a:r>
            <a:r>
              <a:rPr lang="cs-CZ" b="1" dirty="0"/>
              <a:t>postupuje se podle tohoto zákona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6178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JES neobsahuje: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povolení k nakládání s vodami</a:t>
            </a:r>
          </a:p>
          <a:p>
            <a:r>
              <a:rPr lang="cs-CZ" dirty="0" smtClean="0"/>
              <a:t>specifické </a:t>
            </a:r>
            <a:r>
              <a:rPr lang="cs-CZ" dirty="0"/>
              <a:t>činnosti vázané na jednu složku ŽP – např. vyjádření </a:t>
            </a:r>
            <a:r>
              <a:rPr lang="cs-CZ" dirty="0" smtClean="0"/>
              <a:t>k průzkumným </a:t>
            </a:r>
            <a:r>
              <a:rPr lang="cs-CZ" dirty="0"/>
              <a:t>vrtům dle zák. o </a:t>
            </a:r>
            <a:r>
              <a:rPr lang="cs-CZ" dirty="0" err="1"/>
              <a:t>geol</a:t>
            </a:r>
            <a:r>
              <a:rPr lang="cs-CZ" dirty="0"/>
              <a:t>. pracích</a:t>
            </a:r>
          </a:p>
          <a:p>
            <a:r>
              <a:rPr lang="cs-CZ" dirty="0" smtClean="0"/>
              <a:t>povolení </a:t>
            </a:r>
            <a:r>
              <a:rPr lang="cs-CZ" dirty="0"/>
              <a:t>provozního charakteru – integrované povolení, povolení </a:t>
            </a:r>
            <a:r>
              <a:rPr lang="cs-CZ" dirty="0" smtClean="0"/>
              <a:t>provozu vyjmenovaného </a:t>
            </a:r>
            <a:r>
              <a:rPr lang="cs-CZ" dirty="0"/>
              <a:t>stacionárního zdroje atd.</a:t>
            </a:r>
          </a:p>
          <a:p>
            <a:r>
              <a:rPr lang="cs-CZ" dirty="0" smtClean="0"/>
              <a:t>Ke </a:t>
            </a:r>
            <a:r>
              <a:rPr lang="cs-CZ" dirty="0"/>
              <a:t>stavbám, jejich změnám, terénním úpravám a zařízením, </a:t>
            </a:r>
            <a:r>
              <a:rPr lang="cs-CZ" dirty="0" smtClean="0"/>
              <a:t>které nevyžadují </a:t>
            </a:r>
            <a:r>
              <a:rPr lang="cs-CZ" dirty="0"/>
              <a:t>povolení záměru ve smyslu stavebního zákona, se </a:t>
            </a:r>
            <a:r>
              <a:rPr lang="cs-CZ" dirty="0" smtClean="0"/>
              <a:t>JES nevydává </a:t>
            </a:r>
          </a:p>
          <a:p>
            <a:r>
              <a:rPr lang="cs-CZ" dirty="0" smtClean="0"/>
              <a:t>Je-li </a:t>
            </a:r>
            <a:r>
              <a:rPr lang="cs-CZ" dirty="0"/>
              <a:t>k těmto záměrům nezbytné vydání některých správních úkonů z </a:t>
            </a:r>
            <a:r>
              <a:rPr lang="cs-CZ" dirty="0" smtClean="0"/>
              <a:t>oblasti ochrany </a:t>
            </a:r>
            <a:r>
              <a:rPr lang="cs-CZ" dirty="0"/>
              <a:t>životního prostředí, vydají se tyto samostatně, ne jako </a:t>
            </a:r>
            <a:r>
              <a:rPr lang="cs-CZ" dirty="0" smtClean="0"/>
              <a:t>součást JES.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74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rozhodnutí dle § 83 odst. 9 ZOPK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JES </a:t>
            </a:r>
            <a:r>
              <a:rPr lang="cs-CZ" b="1" u="sng" dirty="0"/>
              <a:t>nezahrnuje</a:t>
            </a:r>
            <a:r>
              <a:rPr lang="cs-CZ" b="1" dirty="0"/>
              <a:t> správní úkony vydávané podle zákona o ochraně přírody a krajiny </a:t>
            </a:r>
            <a:r>
              <a:rPr lang="cs-CZ" b="1" dirty="0" smtClean="0"/>
              <a:t>pro záměr </a:t>
            </a:r>
            <a:r>
              <a:rPr lang="cs-CZ" b="1" dirty="0"/>
              <a:t>nebo jeho část nacházející se ve zvláště chráněném území, </a:t>
            </a:r>
            <a:r>
              <a:rPr lang="cs-CZ" b="1" dirty="0" smtClean="0"/>
              <a:t>evropsky významné </a:t>
            </a:r>
            <a:r>
              <a:rPr lang="cs-CZ" b="1" dirty="0"/>
              <a:t>lokalitě nebo ptačí oblasti</a:t>
            </a:r>
            <a:r>
              <a:rPr lang="cs-CZ" dirty="0"/>
              <a:t>. Na území OP ZCHÚ se JES vydává.</a:t>
            </a:r>
          </a:p>
          <a:p>
            <a:r>
              <a:rPr lang="cs-CZ" dirty="0" smtClean="0"/>
              <a:t>Pro </a:t>
            </a:r>
            <a:r>
              <a:rPr lang="cs-CZ" dirty="0"/>
              <a:t>záměr nebo jeho část </a:t>
            </a:r>
            <a:r>
              <a:rPr lang="cs-CZ" b="1" dirty="0"/>
              <a:t>nacházející se na území národního parku </a:t>
            </a:r>
            <a:r>
              <a:rPr lang="cs-CZ" b="1" u="sng" dirty="0"/>
              <a:t>nenahrazuje </a:t>
            </a:r>
            <a:r>
              <a:rPr lang="cs-CZ" b="1" u="sng" dirty="0" smtClean="0"/>
              <a:t>JES </a:t>
            </a:r>
            <a:r>
              <a:rPr lang="cs-CZ" b="1" dirty="0" smtClean="0"/>
              <a:t> </a:t>
            </a:r>
            <a:r>
              <a:rPr lang="cs-CZ" b="1" dirty="0"/>
              <a:t>správní úkony vydávané podle zákona o ochraně </a:t>
            </a:r>
            <a:r>
              <a:rPr lang="cs-CZ" b="1" dirty="0" smtClean="0"/>
              <a:t>ZPF a </a:t>
            </a:r>
            <a:r>
              <a:rPr lang="cs-CZ" b="1" dirty="0"/>
              <a:t>lesního </a:t>
            </a:r>
            <a:r>
              <a:rPr lang="cs-CZ" b="1" dirty="0" smtClean="0"/>
              <a:t>zákona – tyto budou součástí společného rozhodnutí dle ZOPK.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04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JES k </a:t>
            </a:r>
            <a:r>
              <a:rPr lang="cs-CZ" dirty="0" smtClean="0"/>
              <a:t>rámcovému povolení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§ 2 odst. 2 zákona o JES: Jedná-li se o záměr, pro který je </a:t>
            </a:r>
            <a:r>
              <a:rPr lang="cs-CZ" b="1" u="sng" dirty="0"/>
              <a:t>vydáváno rámcové povolení</a:t>
            </a:r>
            <a:r>
              <a:rPr lang="cs-CZ" dirty="0"/>
              <a:t> podle stavebního zákona, </a:t>
            </a:r>
            <a:r>
              <a:rPr lang="cs-CZ" b="1" dirty="0"/>
              <a:t>vydává se </a:t>
            </a:r>
            <a:r>
              <a:rPr lang="cs-CZ" b="1" dirty="0" smtClean="0"/>
              <a:t>JES jako </a:t>
            </a:r>
            <a:r>
              <a:rPr lang="cs-CZ" b="1" dirty="0"/>
              <a:t>podklad pro povolení záměru podle stavebního zákona</a:t>
            </a:r>
            <a:r>
              <a:rPr lang="cs-CZ" dirty="0"/>
              <a:t>. </a:t>
            </a:r>
            <a:r>
              <a:rPr lang="cs-CZ" dirty="0" smtClean="0"/>
              <a:t>JES, </a:t>
            </a:r>
            <a:r>
              <a:rPr lang="cs-CZ" dirty="0"/>
              <a:t>ani správní úkony, namísto nichž se podle odstavce 1 </a:t>
            </a:r>
            <a:r>
              <a:rPr lang="cs-CZ" dirty="0" smtClean="0"/>
              <a:t>JES vydává</a:t>
            </a:r>
            <a:r>
              <a:rPr lang="cs-CZ" dirty="0"/>
              <a:t>, se s výjimkou správních úkonů podle zákona o posuzování vlivů na životní prostředí </a:t>
            </a:r>
            <a:r>
              <a:rPr lang="cs-CZ" b="1" dirty="0"/>
              <a:t>před vydáním rámcového povolení podle stavebního zákona nevydávají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5065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Předběžná konzultace (</a:t>
            </a:r>
            <a:r>
              <a:rPr lang="cs-CZ" b="1" dirty="0"/>
              <a:t>§ 9 </a:t>
            </a:r>
            <a:r>
              <a:rPr lang="cs-CZ" b="1" dirty="0" smtClean="0"/>
              <a:t>zákona </a:t>
            </a:r>
            <a:r>
              <a:rPr lang="cs-CZ" b="1" dirty="0"/>
              <a:t>o </a:t>
            </a:r>
            <a:r>
              <a:rPr lang="cs-CZ" b="1" dirty="0" smtClean="0"/>
              <a:t>JES)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1)</a:t>
            </a:r>
            <a:r>
              <a:rPr lang="cs-CZ" b="1" i="1" dirty="0" smtClean="0"/>
              <a:t> Příslušný </a:t>
            </a:r>
            <a:r>
              <a:rPr lang="cs-CZ" b="1" i="1" dirty="0"/>
              <a:t>orgán </a:t>
            </a:r>
            <a:r>
              <a:rPr lang="cs-CZ" i="1" dirty="0"/>
              <a:t>a správní </a:t>
            </a:r>
            <a:r>
              <a:rPr lang="cs-CZ" b="1" i="1" dirty="0"/>
              <a:t>orgány příslušné podle </a:t>
            </a:r>
            <a:r>
              <a:rPr lang="cs-CZ" b="1" i="1" dirty="0" smtClean="0"/>
              <a:t>jiných právních </a:t>
            </a:r>
            <a:r>
              <a:rPr lang="cs-CZ" b="1" i="1" dirty="0"/>
              <a:t>předpisů </a:t>
            </a:r>
            <a:r>
              <a:rPr lang="cs-CZ" i="1" dirty="0"/>
              <a:t>jsou povinny, </a:t>
            </a:r>
            <a:r>
              <a:rPr lang="cs-CZ" b="1" i="1" dirty="0"/>
              <a:t>pokud o to žadatel </a:t>
            </a:r>
            <a:r>
              <a:rPr lang="cs-CZ" b="1" i="1" dirty="0" smtClean="0"/>
              <a:t>požádá </a:t>
            </a:r>
            <a:r>
              <a:rPr lang="cs-CZ" i="1" dirty="0" smtClean="0"/>
              <a:t>ještě </a:t>
            </a:r>
            <a:r>
              <a:rPr lang="cs-CZ" i="1" dirty="0"/>
              <a:t>před podáním žádosti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b="1" i="1" dirty="0"/>
              <a:t>projednat se </a:t>
            </a:r>
            <a:r>
              <a:rPr lang="cs-CZ" b="1" i="1" dirty="0" smtClean="0"/>
              <a:t>žadatelem uvažovaný záměr</a:t>
            </a:r>
            <a:r>
              <a:rPr lang="cs-CZ" i="1" dirty="0" smtClean="0"/>
              <a:t>, </a:t>
            </a:r>
            <a:r>
              <a:rPr lang="cs-CZ" b="1" i="1" dirty="0" smtClean="0"/>
              <a:t>poskytnout </a:t>
            </a:r>
            <a:r>
              <a:rPr lang="cs-CZ" b="1" i="1" dirty="0"/>
              <a:t>mu informace </a:t>
            </a:r>
            <a:r>
              <a:rPr lang="cs-CZ" i="1" dirty="0"/>
              <a:t>k náležitostem žádosti a </a:t>
            </a:r>
            <a:r>
              <a:rPr lang="cs-CZ" i="1" dirty="0" smtClean="0"/>
              <a:t>dalším souvisejícím okolnostem tak</a:t>
            </a:r>
            <a:r>
              <a:rPr lang="cs-CZ" i="1" dirty="0"/>
              <a:t>, </a:t>
            </a:r>
            <a:r>
              <a:rPr lang="cs-CZ" b="1" i="1" dirty="0"/>
              <a:t>aby bylo možné vydat </a:t>
            </a:r>
            <a:r>
              <a:rPr lang="cs-CZ" i="1" dirty="0" smtClean="0"/>
              <a:t>JES </a:t>
            </a:r>
            <a:r>
              <a:rPr lang="pl-PL" b="1" i="1" dirty="0" smtClean="0"/>
              <a:t>bez </a:t>
            </a:r>
            <a:r>
              <a:rPr lang="pl-PL" b="1" i="1" dirty="0"/>
              <a:t>zbytečného </a:t>
            </a:r>
            <a:r>
              <a:rPr lang="pl-PL" b="1" i="1" dirty="0" smtClean="0"/>
              <a:t>odkladu </a:t>
            </a:r>
            <a:r>
              <a:rPr lang="pl-PL" b="1" i="1" dirty="0"/>
              <a:t>po podání </a:t>
            </a:r>
            <a:r>
              <a:rPr lang="pl-PL" b="1" i="1" dirty="0" smtClean="0"/>
              <a:t>žádosti.</a:t>
            </a:r>
          </a:p>
          <a:p>
            <a:pPr marL="0" indent="0">
              <a:buNone/>
            </a:pPr>
            <a:r>
              <a:rPr lang="cs-CZ" i="1" dirty="0" smtClean="0"/>
              <a:t>2) Jedná-li </a:t>
            </a:r>
            <a:r>
              <a:rPr lang="cs-CZ" i="1" dirty="0"/>
              <a:t>se </a:t>
            </a:r>
            <a:r>
              <a:rPr lang="cs-CZ" b="1" i="1" dirty="0"/>
              <a:t>o záměr, pro který je vydáváno rámcové povolení </a:t>
            </a:r>
            <a:r>
              <a:rPr lang="cs-CZ" i="1" dirty="0" smtClean="0"/>
              <a:t>podle stavebního </a:t>
            </a:r>
            <a:r>
              <a:rPr lang="cs-CZ" i="1" dirty="0"/>
              <a:t>zákona, </a:t>
            </a:r>
            <a:r>
              <a:rPr lang="cs-CZ" b="1" i="1" dirty="0"/>
              <a:t>projedná příslušný orgán s žadatelem </a:t>
            </a:r>
            <a:r>
              <a:rPr lang="cs-CZ" i="1" dirty="0" smtClean="0"/>
              <a:t>uvažovaný záměr </a:t>
            </a:r>
            <a:r>
              <a:rPr lang="cs-CZ" i="1" dirty="0"/>
              <a:t>vždy tak, aby </a:t>
            </a:r>
            <a:r>
              <a:rPr lang="cs-CZ" b="1" i="1" dirty="0"/>
              <a:t>byly před vydáním rámcového povolení </a:t>
            </a:r>
            <a:r>
              <a:rPr lang="cs-CZ" b="1" i="1" dirty="0" smtClean="0"/>
              <a:t>předběžně identifikovány </a:t>
            </a:r>
            <a:r>
              <a:rPr lang="cs-CZ" b="1" i="1" dirty="0"/>
              <a:t>zájmy v oblasti ochrany životního prostředí </a:t>
            </a:r>
            <a:r>
              <a:rPr lang="cs-CZ" i="1" dirty="0" smtClean="0"/>
              <a:t>dotčené uvažovaným </a:t>
            </a:r>
            <a:r>
              <a:rPr lang="cs-CZ" i="1" dirty="0"/>
              <a:t>záměrem. Informace podle předchozí věty a </a:t>
            </a:r>
            <a:r>
              <a:rPr lang="cs-CZ" i="1" dirty="0" smtClean="0"/>
              <a:t>podle odstavce </a:t>
            </a:r>
            <a:r>
              <a:rPr lang="cs-CZ" i="1" dirty="0"/>
              <a:t>1 poskytne příslušný úřad žadateli vždy v písemné podobě</a:t>
            </a:r>
            <a:r>
              <a:rPr lang="cs-CZ" i="1" dirty="0" smtClean="0"/>
              <a:t>. → </a:t>
            </a:r>
            <a:r>
              <a:rPr lang="cs-CZ" b="1" dirty="0" smtClean="0"/>
              <a:t>JES </a:t>
            </a:r>
            <a:r>
              <a:rPr lang="cs-CZ" b="1" dirty="0"/>
              <a:t>se tedy před vydáním rámcového povolení jako jeho </a:t>
            </a:r>
            <a:r>
              <a:rPr lang="cs-CZ" b="1" dirty="0" smtClean="0"/>
              <a:t>podklad nepředkládá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Ustanovení </a:t>
            </a:r>
            <a:r>
              <a:rPr lang="cs-CZ" dirty="0"/>
              <a:t>§ 9 </a:t>
            </a:r>
            <a:r>
              <a:rPr lang="cs-CZ" dirty="0" smtClean="0"/>
              <a:t>zákona o JES  </a:t>
            </a:r>
            <a:r>
              <a:rPr lang="cs-CZ" b="1" dirty="0"/>
              <a:t>nevylučuje </a:t>
            </a:r>
            <a:r>
              <a:rPr lang="cs-CZ" dirty="0"/>
              <a:t>využití </a:t>
            </a:r>
            <a:r>
              <a:rPr lang="cs-CZ" b="1" dirty="0"/>
              <a:t>stavebního zákona</a:t>
            </a:r>
            <a:r>
              <a:rPr lang="cs-CZ" b="1" dirty="0" smtClean="0"/>
              <a:t>, které </a:t>
            </a:r>
            <a:r>
              <a:rPr lang="cs-CZ" b="1" dirty="0"/>
              <a:t>upravuje poskytování předběžné informace</a:t>
            </a:r>
            <a:r>
              <a:rPr lang="cs-CZ" b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70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ÚP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</TotalTime>
  <Words>2880</Words>
  <Application>Microsoft Office PowerPoint</Application>
  <PresentationFormat>Širokoúhlá obrazovka</PresentationFormat>
  <Paragraphs>175</Paragraphs>
  <Slides>31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4" baseType="lpstr">
      <vt:lpstr>Arial</vt:lpstr>
      <vt:lpstr>Calibri</vt:lpstr>
      <vt:lpstr>Motiv Office</vt:lpstr>
      <vt:lpstr>Jednotné environmentální stanovisko (JES)</vt:lpstr>
      <vt:lpstr>Účinnost zákona o JES</vt:lpstr>
      <vt:lpstr>Vztah zákona o JES k novému stavebnímu zákonu a zákonu EIA (§ 1 zákona o JES)</vt:lpstr>
      <vt:lpstr>JES se bude vydávat (§ 2): </vt:lpstr>
      <vt:lpstr>Vztah JES a posouzení EIA </vt:lpstr>
      <vt:lpstr>JES neobsahuje:</vt:lpstr>
      <vt:lpstr>společné rozhodnutí dle § 83 odst. 9 ZOPK</vt:lpstr>
      <vt:lpstr>Vztah JES k rámcovému povolení</vt:lpstr>
      <vt:lpstr>Předběžná konzultace (§ 9 zákona o JES)  </vt:lpstr>
      <vt:lpstr>JES jako závazné stanovisko</vt:lpstr>
      <vt:lpstr>Prezentace aplikace PowerPoint</vt:lpstr>
      <vt:lpstr>žádost (§ 3 zákona o JES)</vt:lpstr>
      <vt:lpstr>Prezentace aplikace PowerPoint</vt:lpstr>
      <vt:lpstr>Lhůty pro vydání JES</vt:lpstr>
      <vt:lpstr>Fikce JES</vt:lpstr>
      <vt:lpstr>náležitosti JES (§ 6 zákona o JES)</vt:lpstr>
      <vt:lpstr>Přezkum JES v odvolacím řízení</vt:lpstr>
      <vt:lpstr>Přezkum JES (§ 149 odst. 8 SŘ)</vt:lpstr>
      <vt:lpstr>Fikce souhlaseného JES dle § 179 nového stavebního zákona (náprava)</vt:lpstr>
      <vt:lpstr>Přezkum závazného stanoviska v přezkumném řízení dle § 179a stavebního zákona </vt:lpstr>
      <vt:lpstr>Platnost JES</vt:lpstr>
      <vt:lpstr>Prodloužení platnosti JES</vt:lpstr>
      <vt:lpstr>Změna okolností rozhodných pro vydání JES (§ 8 zákona o JES)</vt:lpstr>
      <vt:lpstr>Zveřejňování dokumentů (§ 10 zákona o JES)</vt:lpstr>
      <vt:lpstr>Výkon státní  správy</vt:lpstr>
      <vt:lpstr>Prezentace aplikace PowerPoint</vt:lpstr>
      <vt:lpstr>Místní příslušnost k vydání JES (§ 18 odst. 2 zákona o JES)</vt:lpstr>
      <vt:lpstr>Přestupky (§ 17 zákona o JES)</vt:lpstr>
      <vt:lpstr>kontrola dodržování podmínek JES a ukládání opatření k nápravě </vt:lpstr>
      <vt:lpstr>Děkuji za pozornost!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</dc:title>
  <dc:creator>Radová Jindra</dc:creator>
  <cp:lastModifiedBy>Milerová Jaroslava</cp:lastModifiedBy>
  <cp:revision>43</cp:revision>
  <dcterms:created xsi:type="dcterms:W3CDTF">2023-07-12T06:56:47Z</dcterms:created>
  <dcterms:modified xsi:type="dcterms:W3CDTF">2024-09-26T15:00:58Z</dcterms:modified>
</cp:coreProperties>
</file>