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2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9C9D1"/>
    <a:srgbClr val="FFF1C5"/>
    <a:srgbClr val="FFE9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cs-CZ" alt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cs-CZ" alt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cs-CZ" alt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E9BD853C-BAB4-48B8-B320-17CDA471654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9218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D8249F-35BE-4330-ABCE-AC9493F7FF7A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3185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328EC2-260E-4976-82C5-D4567E11F4FB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04229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28AAC8-46E4-4AA2-A87E-E1F6EFC0E97F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0011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528C8DF-2D6A-4892-9D75-8A33A298D173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3350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2FEA28-2531-4BF5-BC44-5CD19DF19B54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3588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cs-CZ" altLang="cs-CZ" sz="2000">
              <a:latin typeface="Arial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76909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1CBBCC-8D23-4A01-B8D1-FADAF039DF55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8775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BAED08-4ACE-43F6-BFFC-30013DED0A2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49633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C99D26-34C3-46E8-9EC9-E2E4B5C8D16F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43252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E6D2FA9-516B-4F94-893E-042278CE1C5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87173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0B6FA1-5D24-4F8A-8C24-BFBC750D9886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7261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E04153-2D72-494D-BA32-D0ECA2AF57E0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6341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C68FFA-83F2-406B-8904-C196FDFD09D3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7688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7E15C1-692A-4C58-9001-7C67A8883F4A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3588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cs-CZ" altLang="cs-CZ" sz="2000">
              <a:latin typeface="Arial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9402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3CD23B-DB8A-4067-B653-7EC7D9A25A2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3468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747A5CB-EA6F-4FD1-9A5B-D0FE85D63EC3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9880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45C198-DB53-4AA3-9DF3-74C9C6F1BAA7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1537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62B96E-7A0C-4B72-9F98-FF4E742A2944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0509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3DAF6A-CD7F-4FCF-8FEA-A16276BA052F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1772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D3A5534-1C5C-46B5-BEA9-348B8ED334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589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5BE114-7CC2-439A-846E-098F2C2B12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547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0FF5C6C-00D1-46F6-B18B-E26B31740F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5956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6553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675A45F1-601F-4D0A-AEA0-F523B6130D4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5265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3F198BA-1CE3-46DA-8B65-0E7318FF32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6791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7EDE6FE-B743-4E3E-A5A5-679B01FCC1F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151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8B3128E-B2D9-41F5-B648-2BDC7B9A64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450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8BC77A5-C73E-436E-BE1D-E1B3502E1A9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377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26694D1-5DFD-4CDA-82CF-97E9D9C75D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8311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861B9CD-9642-4332-BFE3-1F5CEF3B39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0622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6622074-BBC4-48FA-8390-D49886367E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497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C28C8F-60D7-4C06-9D60-933D91FFB0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6067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62C642-330E-4182-982A-4731EF2E65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2385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AEE1FA4-BA30-4302-93A7-03BB553DDD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1506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45F5D56-E506-49AF-8E8D-6D9BBC7260E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75429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B773D8D-2F82-45DC-BEC5-34D817B300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12265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4548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658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570454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4289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9699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2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57A772-EF13-40A1-BD69-24BDA32247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29933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00668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719563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9610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312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547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47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06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81E689B-2331-459E-B795-CB1BEC426E1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827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EAF377E-69D3-4152-BFC4-AF96AF90D5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145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1C3EB54-B7F7-47C1-AE94-1AE72A6864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599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4688090-EBEB-48DB-ABE6-711CFF73FDA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949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211382A-D04E-4C69-8F72-A7911A1A61F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49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F96C8B4-041B-4386-92E6-56B3F2FE87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00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0813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textuTitelmasterformat durch Klicken bearbeiten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9027060A-8161-42A0-9726-FEE68E45FC0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84" r:id="rId12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cs-CZ" altLang="cs-CZ"/>
              <a:t>2.6.2017</a:t>
            </a: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AD5CA3C4-7830-423D-A69E-92E3AE84D03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textuTitelmasterformat durch Klicken bearbeiten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emf"/><Relationship Id="rId5" Type="http://schemas.openxmlformats.org/officeDocument/2006/relationships/image" Target="../media/image5.png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emf"/><Relationship Id="rId5" Type="http://schemas.openxmlformats.org/officeDocument/2006/relationships/image" Target="../media/image5.png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image" Target="../media/image5.png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emf"/><Relationship Id="rId5" Type="http://schemas.openxmlformats.org/officeDocument/2006/relationships/image" Target="../media/image5.png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130425"/>
            <a:ext cx="7772400" cy="1470025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de-DE" altLang="cs-CZ" sz="4400"/>
              <a:t>Péče o děti a mládež v Německu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  <a:ln/>
        </p:spPr>
        <p:txBody>
          <a:bodyPr lIns="90000" tIns="45000" rIns="90000" bIns="45000"/>
          <a:lstStyle/>
          <a:p>
            <a:pPr marL="0" indent="0" algn="ctr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cs-CZ" altLang="cs-CZ" sz="4400"/>
              <a:t>Stručný nástin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124075" y="4797425"/>
            <a:ext cx="634206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cs-CZ" altLang="cs-CZ">
                <a:latin typeface="Calibri" charset="0"/>
              </a:rPr>
              <a:t>                             Prof. Dr. F. Peters </a:t>
            </a:r>
          </a:p>
          <a:p>
            <a:pPr hangingPunct="1">
              <a:lnSpc>
                <a:spcPct val="100000"/>
              </a:lnSpc>
            </a:pPr>
            <a:r>
              <a:rPr lang="cs-CZ" altLang="cs-CZ">
                <a:latin typeface="Calibri" charset="0"/>
              </a:rPr>
              <a:t>     (Evangelická Vysoká škola Drážďany a FICE Německo)</a:t>
            </a:r>
          </a:p>
          <a:p>
            <a:pPr hangingPunct="1">
              <a:lnSpc>
                <a:spcPct val="100000"/>
              </a:lnSpc>
            </a:pPr>
            <a:r>
              <a:rPr lang="cs-CZ" altLang="cs-CZ">
                <a:latin typeface="Calibri" charset="0"/>
              </a:rPr>
              <a:t>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7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1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4" name="Skupina 14343"/>
          <p:cNvGrpSpPr/>
          <p:nvPr/>
        </p:nvGrpSpPr>
        <p:grpSpPr>
          <a:xfrm>
            <a:off x="416719" y="395288"/>
            <a:ext cx="8204993" cy="5994400"/>
            <a:chOff x="416719" y="395288"/>
            <a:chExt cx="8204993" cy="5994400"/>
          </a:xfrm>
        </p:grpSpPr>
        <p:sp>
          <p:nvSpPr>
            <p:cNvPr id="3" name="AutoShape 5"/>
            <p:cNvSpPr>
              <a:spLocks noChangeAspect="1" noChangeArrowheads="1" noTextEdit="1"/>
            </p:cNvSpPr>
            <p:nvPr/>
          </p:nvSpPr>
          <p:spPr bwMode="auto">
            <a:xfrm>
              <a:off x="617538" y="396875"/>
              <a:ext cx="7986712" cy="598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Rectangle 7"/>
            <p:cNvSpPr>
              <a:spLocks noChangeArrowheads="1"/>
            </p:cNvSpPr>
            <p:nvPr/>
          </p:nvSpPr>
          <p:spPr bwMode="auto">
            <a:xfrm>
              <a:off x="416719" y="395288"/>
              <a:ext cx="7989887" cy="5988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615951" y="6100763"/>
              <a:ext cx="6234112" cy="282575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615951" y="450850"/>
              <a:ext cx="3421062" cy="282575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57250" y="528638"/>
              <a:ext cx="822341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Struktury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pic>
          <p:nvPicPr>
            <p:cNvPr id="14347" name="Picture 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5038" y="6062663"/>
              <a:ext cx="449262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8121650" y="450850"/>
              <a:ext cx="484187" cy="282575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037013" y="450850"/>
              <a:ext cx="2779712" cy="282575"/>
            </a:xfrm>
            <a:prstGeom prst="rect">
              <a:avLst/>
            </a:prstGeom>
            <a:solidFill>
              <a:srgbClr val="9DC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278313" y="528638"/>
              <a:ext cx="1971694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Procesy a organizace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8123238" y="6102350"/>
              <a:ext cx="484187" cy="282575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Rectangle 16"/>
            <p:cNvSpPr>
              <a:spLocks noChangeArrowheads="1"/>
            </p:cNvSpPr>
            <p:nvPr/>
          </p:nvSpPr>
          <p:spPr bwMode="auto">
            <a:xfrm>
              <a:off x="1641475" y="6216650"/>
              <a:ext cx="576262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www.kinder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3" name="Rectangle 17"/>
            <p:cNvSpPr>
              <a:spLocks noChangeArrowheads="1"/>
            </p:cNvSpPr>
            <p:nvPr/>
          </p:nvSpPr>
          <p:spPr bwMode="auto">
            <a:xfrm>
              <a:off x="2138363" y="6216650"/>
              <a:ext cx="79375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-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2173288" y="6216650"/>
              <a:ext cx="736600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jugendhilfe.info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5" name="Rectangle 19"/>
            <p:cNvSpPr>
              <a:spLocks noChangeArrowheads="1"/>
            </p:cNvSpPr>
            <p:nvPr/>
          </p:nvSpPr>
          <p:spPr bwMode="auto">
            <a:xfrm>
              <a:off x="8191500" y="6229350"/>
              <a:ext cx="430212" cy="15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© 2007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pic>
          <p:nvPicPr>
            <p:cNvPr id="14356" name="Picture 2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4825" y="463550"/>
              <a:ext cx="1220787" cy="319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7" name="Picture 2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4825" y="463550"/>
              <a:ext cx="1220787" cy="319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Rectangle 22"/>
            <p:cNvSpPr>
              <a:spLocks noChangeArrowheads="1"/>
            </p:cNvSpPr>
            <p:nvPr/>
          </p:nvSpPr>
          <p:spPr bwMode="auto">
            <a:xfrm>
              <a:off x="852488" y="6224588"/>
              <a:ext cx="27622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2.2.1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1101725" y="6224588"/>
              <a:ext cx="115887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D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854075" y="1057275"/>
              <a:ext cx="5179303" cy="271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Spolupráce veřejné a civilní</a:t>
              </a:r>
              <a:r>
                <a:rPr kumimoji="0" lang="cs-CZ" altLang="cs-CZ" sz="19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 pomoci mládeži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854075" y="2414588"/>
              <a:ext cx="33337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Wingdings" pitchFamily="2" charset="2"/>
                  <a:ea typeface="Microsoft YaHei" pitchFamily="34" charset="-122"/>
                </a:rPr>
                <a:t>l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1089025" y="2406650"/>
              <a:ext cx="5613716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1" i="0" u="none" strike="noStrike" cap="none" normalizeH="0" baseline="0" dirty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Arial" pitchFamily="34" charset="0"/>
                  <a:ea typeface="Microsoft YaHei" pitchFamily="34" charset="-122"/>
                </a:rPr>
                <a:t>Přednost soukromé pomoci mládeži (princip subsidiarity)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1089025" y="2636838"/>
              <a:ext cx="6760633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Pokud může soukromá pomoc mládeži přebírat úkoly, měla by ji ta veřejná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22" name="Rectangle 28"/>
            <p:cNvSpPr>
              <a:spLocks noChangeArrowheads="1"/>
            </p:cNvSpPr>
            <p:nvPr/>
          </p:nvSpPr>
          <p:spPr bwMode="auto">
            <a:xfrm>
              <a:off x="1089025" y="2857500"/>
              <a:ext cx="956993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napodobit.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23" name="Rectangle 29"/>
            <p:cNvSpPr>
              <a:spLocks noChangeArrowheads="1"/>
            </p:cNvSpPr>
            <p:nvPr/>
          </p:nvSpPr>
          <p:spPr bwMode="auto">
            <a:xfrm>
              <a:off x="854075" y="3376613"/>
              <a:ext cx="33337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Wingdings" pitchFamily="2" charset="2"/>
                  <a:ea typeface="Microsoft YaHei" pitchFamily="34" charset="-122"/>
                </a:rPr>
                <a:t>l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1089025" y="3368675"/>
              <a:ext cx="4800994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1" i="0" u="none" strike="noStrike" cap="none" normalizeH="0" baseline="0" dirty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Arial" pitchFamily="34" charset="0"/>
                  <a:ea typeface="Microsoft YaHei" pitchFamily="34" charset="-122"/>
                </a:rPr>
                <a:t>Kolektivní zodpovědnost veřejné pomoci mládeži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25" name="Rectangle 31"/>
            <p:cNvSpPr>
              <a:spLocks noChangeArrowheads="1"/>
            </p:cNvSpPr>
            <p:nvPr/>
          </p:nvSpPr>
          <p:spPr bwMode="auto">
            <a:xfrm>
              <a:off x="1089025" y="3598863"/>
              <a:ext cx="2187971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Veřejná pomoc mládeži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3482975" y="3598863"/>
              <a:ext cx="15557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-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3606800" y="3598863"/>
              <a:ext cx="1574149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Úřad pro mládež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5027613" y="3598863"/>
              <a:ext cx="15557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-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29" name="Rectangle 35"/>
            <p:cNvSpPr>
              <a:spLocks noChangeArrowheads="1"/>
            </p:cNvSpPr>
            <p:nvPr/>
          </p:nvSpPr>
          <p:spPr bwMode="auto">
            <a:xfrm>
              <a:off x="5146675" y="3598863"/>
              <a:ext cx="3077766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lang="cs-CZ" altLang="cs-CZ" sz="1600" dirty="0" smtClean="0"/>
                <a:t>je celkově zodpovědný za pomoc</a:t>
              </a: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30" name="Rectangle 36"/>
            <p:cNvSpPr>
              <a:spLocks noChangeArrowheads="1"/>
            </p:cNvSpPr>
            <p:nvPr/>
          </p:nvSpPr>
          <p:spPr bwMode="auto">
            <a:xfrm>
              <a:off x="1089025" y="3821113"/>
              <a:ext cx="763029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mládeži.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31" name="Rectangle 37"/>
            <p:cNvSpPr>
              <a:spLocks noChangeArrowheads="1"/>
            </p:cNvSpPr>
            <p:nvPr/>
          </p:nvSpPr>
          <p:spPr bwMode="auto">
            <a:xfrm>
              <a:off x="854075" y="4338638"/>
              <a:ext cx="33337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Wingdings" pitchFamily="2" charset="2"/>
                  <a:ea typeface="Microsoft YaHei" pitchFamily="34" charset="-122"/>
                </a:rPr>
                <a:t>l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4336" name="Rectangle 38"/>
            <p:cNvSpPr>
              <a:spLocks noChangeArrowheads="1"/>
            </p:cNvSpPr>
            <p:nvPr/>
          </p:nvSpPr>
          <p:spPr bwMode="auto">
            <a:xfrm>
              <a:off x="1089025" y="4330700"/>
              <a:ext cx="3465692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1" i="0" u="none" strike="noStrike" cap="none" normalizeH="0" baseline="0" dirty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Arial" pitchFamily="34" charset="0"/>
                  <a:ea typeface="Microsoft YaHei" pitchFamily="34" charset="-122"/>
                </a:rPr>
                <a:t>Podpora soukromé pomoci mládeži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4339" name="Rectangle 39"/>
            <p:cNvSpPr>
              <a:spLocks noChangeArrowheads="1"/>
            </p:cNvSpPr>
            <p:nvPr/>
          </p:nvSpPr>
          <p:spPr bwMode="auto">
            <a:xfrm>
              <a:off x="1089025" y="4560888"/>
              <a:ext cx="6839886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Veřejná pomoc se zavazuje podporovat nemateriálně i finančně soukromou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4340" name="Rectangle 40"/>
            <p:cNvSpPr>
              <a:spLocks noChangeArrowheads="1"/>
            </p:cNvSpPr>
            <p:nvPr/>
          </p:nvSpPr>
          <p:spPr bwMode="auto">
            <a:xfrm>
              <a:off x="1089025" y="4783138"/>
              <a:ext cx="1436291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pomoc mládeži.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4341" name="Rectangle 41"/>
            <p:cNvSpPr>
              <a:spLocks noChangeArrowheads="1"/>
            </p:cNvSpPr>
            <p:nvPr/>
          </p:nvSpPr>
          <p:spPr bwMode="auto">
            <a:xfrm>
              <a:off x="854075" y="1676400"/>
              <a:ext cx="33337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Wingdings" pitchFamily="2" charset="2"/>
                  <a:ea typeface="Microsoft YaHei" pitchFamily="34" charset="-122"/>
                </a:rPr>
                <a:t>l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4342" name="Rectangle 42"/>
            <p:cNvSpPr>
              <a:spLocks noChangeArrowheads="1"/>
            </p:cNvSpPr>
            <p:nvPr/>
          </p:nvSpPr>
          <p:spPr bwMode="auto">
            <a:xfrm>
              <a:off x="1089025" y="1666875"/>
              <a:ext cx="1574149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600" b="1" i="0" u="none" strike="noStrike" cap="none" normalizeH="0" baseline="0" dirty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Arial" pitchFamily="34" charset="0"/>
                  <a:ea typeface="Microsoft YaHei" pitchFamily="34" charset="-122"/>
                </a:rPr>
                <a:t>Základní princip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4343" name="Rectangle 43"/>
            <p:cNvSpPr>
              <a:spLocks noChangeArrowheads="1"/>
            </p:cNvSpPr>
            <p:nvPr/>
          </p:nvSpPr>
          <p:spPr bwMode="auto">
            <a:xfrm>
              <a:off x="1089025" y="1898650"/>
              <a:ext cx="5894883" cy="22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lang="cs-CZ" altLang="cs-CZ" sz="1600" dirty="0" smtClean="0"/>
                <a:t>Veřejná a soukromá pomoc mládeži by měly probíhat partnersky</a:t>
              </a: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.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1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2" name="Freeform 2"/>
          <p:cNvSpPr>
            <a:spLocks noChangeArrowheads="1"/>
          </p:cNvSpPr>
          <p:nvPr/>
        </p:nvSpPr>
        <p:spPr bwMode="auto">
          <a:xfrm>
            <a:off x="2284413" y="692697"/>
            <a:ext cx="5743971" cy="4439692"/>
          </a:xfrm>
          <a:custGeom>
            <a:avLst/>
            <a:gdLst>
              <a:gd name="T0" fmla="*/ 0 w 12673"/>
              <a:gd name="T1" fmla="*/ 0 h 9497"/>
              <a:gd name="T2" fmla="*/ 0 w 12673"/>
              <a:gd name="T3" fmla="*/ 9496 h 9497"/>
              <a:gd name="T4" fmla="*/ 12672 w 12673"/>
              <a:gd name="T5" fmla="*/ 9496 h 9497"/>
              <a:gd name="T6" fmla="*/ 12672 w 12673"/>
              <a:gd name="T7" fmla="*/ 0 h 9497"/>
              <a:gd name="T8" fmla="*/ 0 w 12673"/>
              <a:gd name="T9" fmla="*/ 0 h 9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73" h="9497">
                <a:moveTo>
                  <a:pt x="0" y="0"/>
                </a:moveTo>
                <a:lnTo>
                  <a:pt x="0" y="9496"/>
                </a:lnTo>
                <a:lnTo>
                  <a:pt x="12672" y="9496"/>
                </a:lnTo>
                <a:lnTo>
                  <a:pt x="12672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63" name="Freeform 3"/>
          <p:cNvSpPr>
            <a:spLocks noChangeArrowheads="1"/>
          </p:cNvSpPr>
          <p:nvPr/>
        </p:nvSpPr>
        <p:spPr bwMode="auto">
          <a:xfrm>
            <a:off x="2284413" y="4970463"/>
            <a:ext cx="3559175" cy="161925"/>
          </a:xfrm>
          <a:custGeom>
            <a:avLst/>
            <a:gdLst>
              <a:gd name="T0" fmla="*/ 0 w 9887"/>
              <a:gd name="T1" fmla="*/ 0 h 450"/>
              <a:gd name="T2" fmla="*/ 0 w 9887"/>
              <a:gd name="T3" fmla="*/ 449 h 450"/>
              <a:gd name="T4" fmla="*/ 9886 w 9887"/>
              <a:gd name="T5" fmla="*/ 449 h 450"/>
              <a:gd name="T6" fmla="*/ 9886 w 9887"/>
              <a:gd name="T7" fmla="*/ 0 h 450"/>
              <a:gd name="T8" fmla="*/ 0 w 9887"/>
              <a:gd name="T9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87" h="450">
                <a:moveTo>
                  <a:pt x="0" y="0"/>
                </a:moveTo>
                <a:lnTo>
                  <a:pt x="0" y="449"/>
                </a:lnTo>
                <a:lnTo>
                  <a:pt x="9886" y="449"/>
                </a:lnTo>
                <a:lnTo>
                  <a:pt x="9886" y="0"/>
                </a:lnTo>
                <a:lnTo>
                  <a:pt x="0" y="0"/>
                </a:lnTo>
              </a:path>
            </a:pathLst>
          </a:custGeom>
          <a:solidFill>
            <a:srgbClr val="5FAA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64" name="Freeform 4"/>
          <p:cNvSpPr>
            <a:spLocks noChangeArrowheads="1"/>
          </p:cNvSpPr>
          <p:nvPr/>
        </p:nvSpPr>
        <p:spPr bwMode="auto">
          <a:xfrm>
            <a:off x="2284413" y="1744663"/>
            <a:ext cx="1952625" cy="161925"/>
          </a:xfrm>
          <a:custGeom>
            <a:avLst/>
            <a:gdLst>
              <a:gd name="T0" fmla="*/ 0 w 5426"/>
              <a:gd name="T1" fmla="*/ 0 h 448"/>
              <a:gd name="T2" fmla="*/ 0 w 5426"/>
              <a:gd name="T3" fmla="*/ 447 h 448"/>
              <a:gd name="T4" fmla="*/ 5425 w 5426"/>
              <a:gd name="T5" fmla="*/ 447 h 448"/>
              <a:gd name="T6" fmla="*/ 5425 w 5426"/>
              <a:gd name="T7" fmla="*/ 0 h 448"/>
              <a:gd name="T8" fmla="*/ 0 w 5426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26" h="448">
                <a:moveTo>
                  <a:pt x="0" y="0"/>
                </a:moveTo>
                <a:lnTo>
                  <a:pt x="0" y="447"/>
                </a:lnTo>
                <a:lnTo>
                  <a:pt x="5425" y="447"/>
                </a:lnTo>
                <a:lnTo>
                  <a:pt x="5425" y="0"/>
                </a:lnTo>
                <a:lnTo>
                  <a:pt x="0" y="0"/>
                </a:lnTo>
              </a:path>
            </a:pathLst>
          </a:custGeom>
          <a:solidFill>
            <a:srgbClr val="5FAA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422525" y="1787525"/>
            <a:ext cx="53022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Struktura</a:t>
            </a:r>
          </a:p>
        </p:txBody>
      </p:sp>
      <p:sp>
        <p:nvSpPr>
          <p:cNvPr id="15366" name="Freeform 6"/>
          <p:cNvSpPr>
            <a:spLocks noChangeArrowheads="1"/>
          </p:cNvSpPr>
          <p:nvPr/>
        </p:nvSpPr>
        <p:spPr bwMode="auto">
          <a:xfrm>
            <a:off x="6092825" y="4948238"/>
            <a:ext cx="258763" cy="185737"/>
          </a:xfrm>
          <a:custGeom>
            <a:avLst/>
            <a:gdLst>
              <a:gd name="T0" fmla="*/ 0 w 720"/>
              <a:gd name="T1" fmla="*/ 513 h 514"/>
              <a:gd name="T2" fmla="*/ 0 w 720"/>
              <a:gd name="T3" fmla="*/ 0 h 514"/>
              <a:gd name="T4" fmla="*/ 719 w 720"/>
              <a:gd name="T5" fmla="*/ 0 h 514"/>
              <a:gd name="T6" fmla="*/ 719 w 720"/>
              <a:gd name="T7" fmla="*/ 513 h 514"/>
              <a:gd name="T8" fmla="*/ 0 w 720"/>
              <a:gd name="T9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514">
                <a:moveTo>
                  <a:pt x="0" y="513"/>
                </a:moveTo>
                <a:lnTo>
                  <a:pt x="0" y="0"/>
                </a:lnTo>
                <a:lnTo>
                  <a:pt x="719" y="0"/>
                </a:lnTo>
                <a:lnTo>
                  <a:pt x="719" y="513"/>
                </a:lnTo>
                <a:lnTo>
                  <a:pt x="0" y="513"/>
                </a:lnTo>
              </a:path>
            </a:pathLst>
          </a:custGeom>
          <a:blipFill dpi="0" rotWithShape="0">
            <a:blip r:embed="rId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67" name="Freeform 7"/>
          <p:cNvSpPr>
            <a:spLocks noChangeArrowheads="1"/>
          </p:cNvSpPr>
          <p:nvPr/>
        </p:nvSpPr>
        <p:spPr bwMode="auto">
          <a:xfrm>
            <a:off x="6570663" y="1744663"/>
            <a:ext cx="276225" cy="161925"/>
          </a:xfrm>
          <a:custGeom>
            <a:avLst/>
            <a:gdLst>
              <a:gd name="T0" fmla="*/ 0 w 769"/>
              <a:gd name="T1" fmla="*/ 0 h 448"/>
              <a:gd name="T2" fmla="*/ 768 w 769"/>
              <a:gd name="T3" fmla="*/ 0 h 448"/>
              <a:gd name="T4" fmla="*/ 768 w 769"/>
              <a:gd name="T5" fmla="*/ 447 h 448"/>
              <a:gd name="T6" fmla="*/ 0 w 769"/>
              <a:gd name="T7" fmla="*/ 447 h 448"/>
              <a:gd name="T8" fmla="*/ 0 w 769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8">
                <a:moveTo>
                  <a:pt x="0" y="0"/>
                </a:moveTo>
                <a:lnTo>
                  <a:pt x="768" y="0"/>
                </a:lnTo>
                <a:lnTo>
                  <a:pt x="768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5FAA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68" name="Freeform 8"/>
          <p:cNvSpPr>
            <a:spLocks noChangeArrowheads="1"/>
          </p:cNvSpPr>
          <p:nvPr/>
        </p:nvSpPr>
        <p:spPr bwMode="auto">
          <a:xfrm>
            <a:off x="4237038" y="1744663"/>
            <a:ext cx="1587500" cy="161925"/>
          </a:xfrm>
          <a:custGeom>
            <a:avLst/>
            <a:gdLst>
              <a:gd name="T0" fmla="*/ 0 w 4410"/>
              <a:gd name="T1" fmla="*/ 0 h 448"/>
              <a:gd name="T2" fmla="*/ 4409 w 4410"/>
              <a:gd name="T3" fmla="*/ 0 h 448"/>
              <a:gd name="T4" fmla="*/ 4409 w 4410"/>
              <a:gd name="T5" fmla="*/ 447 h 448"/>
              <a:gd name="T6" fmla="*/ 0 w 4410"/>
              <a:gd name="T7" fmla="*/ 447 h 448"/>
              <a:gd name="T8" fmla="*/ 0 w 4410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10" h="448">
                <a:moveTo>
                  <a:pt x="0" y="0"/>
                </a:moveTo>
                <a:lnTo>
                  <a:pt x="4409" y="0"/>
                </a:lnTo>
                <a:lnTo>
                  <a:pt x="4409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9DC47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376738" y="1787525"/>
            <a:ext cx="1414462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Procesy a organizace</a:t>
            </a:r>
          </a:p>
        </p:txBody>
      </p:sp>
      <p:sp>
        <p:nvSpPr>
          <p:cNvPr id="15370" name="Freeform 10"/>
          <p:cNvSpPr>
            <a:spLocks noChangeArrowheads="1"/>
          </p:cNvSpPr>
          <p:nvPr/>
        </p:nvSpPr>
        <p:spPr bwMode="auto">
          <a:xfrm>
            <a:off x="6570663" y="4970463"/>
            <a:ext cx="276225" cy="161925"/>
          </a:xfrm>
          <a:custGeom>
            <a:avLst/>
            <a:gdLst>
              <a:gd name="T0" fmla="*/ 0 w 769"/>
              <a:gd name="T1" fmla="*/ 0 h 449"/>
              <a:gd name="T2" fmla="*/ 768 w 769"/>
              <a:gd name="T3" fmla="*/ 0 h 449"/>
              <a:gd name="T4" fmla="*/ 768 w 769"/>
              <a:gd name="T5" fmla="*/ 448 h 449"/>
              <a:gd name="T6" fmla="*/ 0 w 769"/>
              <a:gd name="T7" fmla="*/ 448 h 449"/>
              <a:gd name="T8" fmla="*/ 0 w 769"/>
              <a:gd name="T9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9">
                <a:moveTo>
                  <a:pt x="0" y="0"/>
                </a:moveTo>
                <a:lnTo>
                  <a:pt x="768" y="0"/>
                </a:lnTo>
                <a:lnTo>
                  <a:pt x="768" y="448"/>
                </a:lnTo>
                <a:lnTo>
                  <a:pt x="0" y="448"/>
                </a:lnTo>
                <a:lnTo>
                  <a:pt x="0" y="0"/>
                </a:lnTo>
              </a:path>
            </a:pathLst>
          </a:custGeom>
          <a:solidFill>
            <a:srgbClr val="5FAA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870200" y="5037138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154363" y="5037138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3173413" y="5037138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6608763" y="5045075"/>
            <a:ext cx="185737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© 2007</a:t>
            </a:r>
          </a:p>
        </p:txBody>
      </p:sp>
      <p:sp>
        <p:nvSpPr>
          <p:cNvPr id="15375" name="Freeform 15"/>
          <p:cNvSpPr>
            <a:spLocks noChangeArrowheads="1"/>
          </p:cNvSpPr>
          <p:nvPr/>
        </p:nvSpPr>
        <p:spPr bwMode="auto">
          <a:xfrm>
            <a:off x="5846763" y="1752600"/>
            <a:ext cx="700087" cy="185738"/>
          </a:xfrm>
          <a:custGeom>
            <a:avLst/>
            <a:gdLst>
              <a:gd name="T0" fmla="*/ 972 w 1945"/>
              <a:gd name="T1" fmla="*/ 513 h 514"/>
              <a:gd name="T2" fmla="*/ 0 w 1945"/>
              <a:gd name="T3" fmla="*/ 513 h 514"/>
              <a:gd name="T4" fmla="*/ 0 w 1945"/>
              <a:gd name="T5" fmla="*/ 0 h 514"/>
              <a:gd name="T6" fmla="*/ 1944 w 1945"/>
              <a:gd name="T7" fmla="*/ 0 h 514"/>
              <a:gd name="T8" fmla="*/ 1944 w 1945"/>
              <a:gd name="T9" fmla="*/ 513 h 514"/>
              <a:gd name="T10" fmla="*/ 972 w 1945"/>
              <a:gd name="T11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45" h="514">
                <a:moveTo>
                  <a:pt x="972" y="513"/>
                </a:moveTo>
                <a:lnTo>
                  <a:pt x="0" y="513"/>
                </a:lnTo>
                <a:lnTo>
                  <a:pt x="0" y="0"/>
                </a:lnTo>
                <a:lnTo>
                  <a:pt x="1944" y="0"/>
                </a:lnTo>
                <a:lnTo>
                  <a:pt x="1944" y="513"/>
                </a:lnTo>
                <a:lnTo>
                  <a:pt x="972" y="513"/>
                </a:lnTo>
              </a:path>
            </a:pathLst>
          </a:cu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420938" y="5038725"/>
            <a:ext cx="177800" cy="6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 b="1">
                <a:solidFill>
                  <a:srgbClr val="FFFFFF"/>
                </a:solidFill>
                <a:cs typeface="Arial" charset="0"/>
              </a:rPr>
              <a:t>2.2.2.2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2609850" y="5041900"/>
            <a:ext cx="41275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D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2420938" y="2093913"/>
            <a:ext cx="3198812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1100" b="1">
                <a:cs typeface="Arial" charset="0"/>
              </a:rPr>
              <a:t>Právo na účast při konkrétních úkonech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420938" y="2378075"/>
            <a:ext cx="84137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519121"/>
                </a:solidFill>
                <a:latin typeface="Wingdings" charset="2"/>
              </a:rPr>
              <a:t>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2555875" y="2376488"/>
            <a:ext cx="4524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b="1">
                <a:solidFill>
                  <a:srgbClr val="519121"/>
                </a:solidFill>
                <a:cs typeface="Arial" charset="0"/>
              </a:rPr>
              <a:t>Přání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2994025" y="2376488"/>
            <a:ext cx="381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endParaRPr lang="cs-CZ" altLang="cs-CZ" sz="900" b="1" dirty="0">
              <a:solidFill>
                <a:srgbClr val="519121"/>
              </a:solidFill>
              <a:cs typeface="Arial" charset="0"/>
            </a:endParaRP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3068638" y="2376488"/>
            <a:ext cx="80962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b="1" dirty="0">
                <a:solidFill>
                  <a:srgbClr val="519121"/>
                </a:solidFill>
                <a:cs typeface="Arial" charset="0"/>
              </a:rPr>
              <a:t>a</a:t>
            </a:r>
            <a:r>
              <a:rPr lang="cs-CZ" altLang="cs-CZ" sz="900" b="1" dirty="0" smtClean="0">
                <a:solidFill>
                  <a:srgbClr val="519121"/>
                </a:solidFill>
                <a:cs typeface="Arial" charset="0"/>
              </a:rPr>
              <a:t> </a:t>
            </a:r>
            <a:r>
              <a:rPr lang="cs-CZ" altLang="cs-CZ" sz="900" b="1" dirty="0">
                <a:solidFill>
                  <a:srgbClr val="519121"/>
                </a:solidFill>
                <a:cs typeface="Arial" charset="0"/>
              </a:rPr>
              <a:t>právo volby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3886200" y="2376488"/>
            <a:ext cx="381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(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3924300" y="2354263"/>
            <a:ext cx="3492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1000"/>
              </a:lnSpc>
            </a:pPr>
            <a:r>
              <a:rPr lang="cs-CZ" altLang="cs-CZ" sz="900" dirty="0" smtClean="0">
                <a:solidFill>
                  <a:srgbClr val="000000"/>
                </a:solidFill>
                <a:latin typeface="Lucida Sans Unicode" charset="0"/>
              </a:rPr>
              <a:t>§</a:t>
            </a:r>
            <a:endParaRPr lang="cs-CZ" altLang="cs-CZ" sz="900" dirty="0">
              <a:solidFill>
                <a:srgbClr val="000000"/>
              </a:solidFill>
              <a:latin typeface="Lucida Sans Unicode" charset="0"/>
            </a:endParaRP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4029075" y="2376488"/>
            <a:ext cx="240347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cs typeface="Arial" charset="0"/>
              </a:rPr>
              <a:t>5 KJHG) = právo zvolit si mezi zařízeními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2555875" y="2511425"/>
            <a:ext cx="10366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cs typeface="Arial" charset="0"/>
              </a:rPr>
              <a:t>a službami.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2420938" y="2733675"/>
            <a:ext cx="84137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519121"/>
                </a:solidFill>
                <a:latin typeface="Wingdings" charset="2"/>
              </a:rPr>
              <a:t>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2555875" y="2732088"/>
            <a:ext cx="237807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b="1">
                <a:solidFill>
                  <a:srgbClr val="519121"/>
                </a:solidFill>
                <a:cs typeface="Arial" charset="0"/>
              </a:rPr>
              <a:t>Účast dětí a mladistvých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4913313" y="2732088"/>
            <a:ext cx="381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(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4951413" y="2711450"/>
            <a:ext cx="3492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1000"/>
              </a:lnSpc>
            </a:pPr>
            <a:r>
              <a:rPr lang="cs-CZ" altLang="cs-CZ" sz="900" dirty="0" smtClean="0">
                <a:solidFill>
                  <a:srgbClr val="000000"/>
                </a:solidFill>
                <a:latin typeface="Lucida Sans Unicode" charset="0"/>
              </a:rPr>
              <a:t>§</a:t>
            </a:r>
            <a:endParaRPr lang="cs-CZ" altLang="cs-CZ" sz="900" dirty="0">
              <a:solidFill>
                <a:srgbClr val="000000"/>
              </a:solidFill>
              <a:latin typeface="Lucida Sans Unicode" charset="0"/>
            </a:endParaRP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5054600" y="2732088"/>
            <a:ext cx="1096963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cs typeface="Arial" charset="0"/>
              </a:rPr>
              <a:t>8 KJHG) = právo na 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2555875" y="2867025"/>
            <a:ext cx="393065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dirty="0">
                <a:cs typeface="Arial" charset="0"/>
              </a:rPr>
              <a:t>informace, poradenství a </a:t>
            </a:r>
            <a:r>
              <a:rPr lang="cs-CZ" altLang="cs-CZ" sz="900" dirty="0" smtClean="0">
                <a:cs typeface="Arial" charset="0"/>
              </a:rPr>
              <a:t>spolurozhodování v </a:t>
            </a:r>
            <a:r>
              <a:rPr lang="cs-CZ" altLang="cs-CZ" sz="900" dirty="0">
                <a:cs typeface="Arial" charset="0"/>
              </a:rPr>
              <a:t>souladu se stupněm vývoje.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2420938" y="3097213"/>
            <a:ext cx="84137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519121"/>
                </a:solidFill>
                <a:latin typeface="Wingdings" charset="2"/>
              </a:rPr>
              <a:t>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2555875" y="3097213"/>
            <a:ext cx="384175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b="1">
                <a:solidFill>
                  <a:srgbClr val="519121"/>
                </a:solidFill>
                <a:cs typeface="Arial" charset="0"/>
              </a:rPr>
              <a:t>Základní směřování výchovy, rovnoprávnost dívek a 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2555875" y="3216275"/>
            <a:ext cx="57785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b="1" dirty="0" smtClean="0">
                <a:solidFill>
                  <a:srgbClr val="519121"/>
                </a:solidFill>
                <a:cs typeface="Arial" charset="0"/>
              </a:rPr>
              <a:t>chlapců</a:t>
            </a:r>
            <a:endParaRPr lang="cs-CZ" altLang="cs-CZ" sz="900" b="1" dirty="0">
              <a:solidFill>
                <a:srgbClr val="519121"/>
              </a:solidFill>
              <a:cs typeface="Arial" charset="0"/>
            </a:endParaRP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2992438" y="3216275"/>
            <a:ext cx="381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(</a:t>
            </a:r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3030538" y="3194050"/>
            <a:ext cx="3492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1000"/>
              </a:lnSpc>
            </a:pPr>
            <a:r>
              <a:rPr lang="cs-CZ" altLang="cs-CZ" sz="900" dirty="0" smtClean="0">
                <a:solidFill>
                  <a:srgbClr val="000000"/>
                </a:solidFill>
                <a:latin typeface="Lucida Sans Unicode" charset="0"/>
              </a:rPr>
              <a:t>§</a:t>
            </a:r>
            <a:endParaRPr lang="cs-CZ" altLang="cs-CZ" sz="900" dirty="0">
              <a:solidFill>
                <a:srgbClr val="000000"/>
              </a:solidFill>
              <a:latin typeface="Lucida Sans Unicode" charset="0"/>
            </a:endParaRP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3133725" y="3216275"/>
            <a:ext cx="328612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dirty="0">
                <a:cs typeface="Arial" charset="0"/>
              </a:rPr>
              <a:t>9 KJHG) = právo na zohlednění pohlavně specifických, </a:t>
            </a: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2555875" y="3349625"/>
            <a:ext cx="177165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cs typeface="Arial" charset="0"/>
              </a:rPr>
              <a:t>sociálních a kulturních vlastností.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2420938" y="3573463"/>
            <a:ext cx="84137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519121"/>
                </a:solidFill>
                <a:latin typeface="Wingdings" charset="2"/>
              </a:rPr>
              <a:t></a:t>
            </a:r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2555875" y="3571875"/>
            <a:ext cx="174942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b="1">
                <a:solidFill>
                  <a:srgbClr val="519121"/>
                </a:solidFill>
                <a:cs typeface="Arial" charset="0"/>
              </a:rPr>
              <a:t>Účast na práci mládeže</a:t>
            </a: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4297363" y="3571875"/>
            <a:ext cx="381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(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4335463" y="3549650"/>
            <a:ext cx="3492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1000"/>
              </a:lnSpc>
            </a:pPr>
            <a:r>
              <a:rPr lang="cs-CZ" altLang="cs-CZ" sz="900" dirty="0">
                <a:solidFill>
                  <a:srgbClr val="000000"/>
                </a:solidFill>
                <a:latin typeface="Lucida Sans Unicode" charset="0"/>
              </a:rPr>
              <a:t>§</a:t>
            </a: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4438650" y="3571875"/>
            <a:ext cx="210185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cs typeface="Arial" charset="0"/>
              </a:rPr>
              <a:t>11 KJHG) = právo na spolutvoření </a:t>
            </a: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2555875" y="3706813"/>
            <a:ext cx="24257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dirty="0">
                <a:cs typeface="Arial" charset="0"/>
              </a:rPr>
              <a:t>a</a:t>
            </a:r>
            <a:r>
              <a:rPr lang="cs-CZ" altLang="cs-CZ" sz="900" dirty="0" smtClean="0">
                <a:cs typeface="Arial" charset="0"/>
              </a:rPr>
              <a:t> </a:t>
            </a:r>
            <a:r>
              <a:rPr lang="cs-CZ" altLang="cs-CZ" sz="900" dirty="0">
                <a:cs typeface="Arial" charset="0"/>
              </a:rPr>
              <a:t>spolurozhodování je základem </a:t>
            </a:r>
            <a:r>
              <a:rPr lang="cs-CZ" altLang="cs-CZ" sz="900" dirty="0" smtClean="0">
                <a:cs typeface="Arial" charset="0"/>
              </a:rPr>
              <a:t>práce s mládeží.</a:t>
            </a:r>
            <a:endParaRPr lang="cs-CZ" altLang="cs-CZ" sz="900" dirty="0">
              <a:cs typeface="Arial" charset="0"/>
            </a:endParaRP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2420938" y="3929063"/>
            <a:ext cx="84137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519121"/>
                </a:solidFill>
                <a:latin typeface="Wingdings" charset="2"/>
              </a:rPr>
              <a:t>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2555875" y="3929063"/>
            <a:ext cx="285115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b="1">
                <a:solidFill>
                  <a:srgbClr val="519121"/>
                </a:solidFill>
                <a:cs typeface="Arial" charset="0"/>
              </a:rPr>
              <a:t>Účast rodičů v denních zařízeních pro děti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5376863" y="3929063"/>
            <a:ext cx="381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(</a:t>
            </a:r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5414963" y="3906838"/>
            <a:ext cx="3492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1000"/>
              </a:lnSpc>
            </a:pPr>
            <a:r>
              <a:rPr lang="cs-CZ" altLang="cs-CZ" sz="900" dirty="0" smtClean="0">
                <a:solidFill>
                  <a:srgbClr val="000000"/>
                </a:solidFill>
                <a:latin typeface="Lucida Sans Unicode" charset="0"/>
              </a:rPr>
              <a:t>§</a:t>
            </a:r>
            <a:endParaRPr lang="cs-CZ" altLang="cs-CZ" sz="900" dirty="0">
              <a:solidFill>
                <a:srgbClr val="000000"/>
              </a:solidFill>
              <a:latin typeface="Lucida Sans Unicode" charset="0"/>
            </a:endParaRPr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5516563" y="3929063"/>
            <a:ext cx="96837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cs typeface="Arial" charset="0"/>
              </a:rPr>
              <a:t>22 KJHG) = právo </a:t>
            </a:r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2555875" y="4062413"/>
            <a:ext cx="279082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dirty="0" smtClean="0">
                <a:cs typeface="Arial" charset="0"/>
              </a:rPr>
              <a:t>na </a:t>
            </a:r>
            <a:r>
              <a:rPr lang="cs-CZ" altLang="cs-CZ" sz="900" dirty="0">
                <a:cs typeface="Arial" charset="0"/>
              </a:rPr>
              <a:t>spolupůsobení při všech podstatných rozhodnutích.</a:t>
            </a:r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2420938" y="4284663"/>
            <a:ext cx="84137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519121"/>
                </a:solidFill>
                <a:latin typeface="Wingdings" charset="2"/>
              </a:rPr>
              <a:t></a:t>
            </a:r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2538413" y="4284663"/>
            <a:ext cx="2836862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b="1">
                <a:solidFill>
                  <a:srgbClr val="519121"/>
                </a:solidFill>
                <a:cs typeface="Arial" charset="0"/>
              </a:rPr>
              <a:t>Účast při poskytování pomoci při výchově</a:t>
            </a:r>
          </a:p>
        </p:txBody>
      </p:sp>
      <p:sp>
        <p:nvSpPr>
          <p:cNvPr id="15414" name="Text Box 54"/>
          <p:cNvSpPr txBox="1">
            <a:spLocks noChangeArrowheads="1"/>
          </p:cNvSpPr>
          <p:nvPr/>
        </p:nvSpPr>
        <p:spPr bwMode="auto">
          <a:xfrm>
            <a:off x="5346700" y="4284663"/>
            <a:ext cx="381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(</a:t>
            </a:r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5384800" y="4262438"/>
            <a:ext cx="3492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1000"/>
              </a:lnSpc>
            </a:pPr>
            <a:r>
              <a:rPr lang="cs-CZ" altLang="cs-CZ" sz="900" dirty="0">
                <a:solidFill>
                  <a:srgbClr val="000000"/>
                </a:solidFill>
                <a:latin typeface="Lucida Sans Unicode" charset="0"/>
              </a:rPr>
              <a:t>§</a:t>
            </a:r>
          </a:p>
        </p:txBody>
      </p:sp>
      <p:sp>
        <p:nvSpPr>
          <p:cNvPr id="15416" name="Text Box 56"/>
          <p:cNvSpPr txBox="1">
            <a:spLocks noChangeArrowheads="1"/>
          </p:cNvSpPr>
          <p:nvPr/>
        </p:nvSpPr>
        <p:spPr bwMode="auto">
          <a:xfrm>
            <a:off x="5487988" y="4284663"/>
            <a:ext cx="1160462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cs typeface="Arial" charset="0"/>
              </a:rPr>
              <a:t>36 KJHG) = právo na </a:t>
            </a:r>
          </a:p>
        </p:txBody>
      </p:sp>
      <p:sp>
        <p:nvSpPr>
          <p:cNvPr id="15417" name="Text Box 57"/>
          <p:cNvSpPr txBox="1">
            <a:spLocks noChangeArrowheads="1"/>
          </p:cNvSpPr>
          <p:nvPr/>
        </p:nvSpPr>
        <p:spPr bwMode="auto">
          <a:xfrm>
            <a:off x="2549525" y="4418013"/>
            <a:ext cx="399415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dirty="0">
                <a:cs typeface="Arial" charset="0"/>
              </a:rPr>
              <a:t>s</a:t>
            </a:r>
            <a:r>
              <a:rPr lang="cs-CZ" altLang="cs-CZ" sz="900" dirty="0" smtClean="0">
                <a:cs typeface="Arial" charset="0"/>
              </a:rPr>
              <a:t>polečné </a:t>
            </a:r>
            <a:r>
              <a:rPr lang="cs-CZ" altLang="cs-CZ" sz="900" dirty="0">
                <a:cs typeface="Arial" charset="0"/>
              </a:rPr>
              <a:t>sestavení plánu pomoci, který je určen potřebou, druhem</a:t>
            </a:r>
          </a:p>
        </p:txBody>
      </p:sp>
      <p:sp>
        <p:nvSpPr>
          <p:cNvPr id="15418" name="Text Box 58"/>
          <p:cNvSpPr txBox="1">
            <a:spLocks noChangeArrowheads="1"/>
          </p:cNvSpPr>
          <p:nvPr/>
        </p:nvSpPr>
        <p:spPr bwMode="auto">
          <a:xfrm>
            <a:off x="2549525" y="4545013"/>
            <a:ext cx="10366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dirty="0">
                <a:cs typeface="Arial" charset="0"/>
              </a:rPr>
              <a:t>a</a:t>
            </a:r>
            <a:r>
              <a:rPr lang="cs-CZ" altLang="cs-CZ" sz="900" dirty="0" smtClean="0">
                <a:cs typeface="Arial" charset="0"/>
              </a:rPr>
              <a:t> </a:t>
            </a:r>
            <a:r>
              <a:rPr lang="cs-CZ" altLang="cs-CZ" sz="900" dirty="0">
                <a:cs typeface="Arial" charset="0"/>
              </a:rPr>
              <a:t>rozsahem pomoci.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4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6" name="Freeform 2"/>
          <p:cNvSpPr>
            <a:spLocks noChangeArrowheads="1"/>
          </p:cNvSpPr>
          <p:nvPr/>
        </p:nvSpPr>
        <p:spPr bwMode="auto">
          <a:xfrm>
            <a:off x="2284413" y="404665"/>
            <a:ext cx="6032003" cy="4727724"/>
          </a:xfrm>
          <a:custGeom>
            <a:avLst/>
            <a:gdLst>
              <a:gd name="T0" fmla="*/ 0 w 12673"/>
              <a:gd name="T1" fmla="*/ 0 h 9497"/>
              <a:gd name="T2" fmla="*/ 0 w 12673"/>
              <a:gd name="T3" fmla="*/ 9496 h 9497"/>
              <a:gd name="T4" fmla="*/ 12672 w 12673"/>
              <a:gd name="T5" fmla="*/ 9496 h 9497"/>
              <a:gd name="T6" fmla="*/ 12672 w 12673"/>
              <a:gd name="T7" fmla="*/ 0 h 9497"/>
              <a:gd name="T8" fmla="*/ 0 w 12673"/>
              <a:gd name="T9" fmla="*/ 0 h 9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73" h="9497">
                <a:moveTo>
                  <a:pt x="0" y="0"/>
                </a:moveTo>
                <a:lnTo>
                  <a:pt x="0" y="9496"/>
                </a:lnTo>
                <a:lnTo>
                  <a:pt x="12672" y="9496"/>
                </a:lnTo>
                <a:lnTo>
                  <a:pt x="12672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765425" y="5051425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049588" y="5051425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070225" y="5051425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16390" name="Freeform 6"/>
          <p:cNvSpPr>
            <a:spLocks noChangeArrowheads="1"/>
          </p:cNvSpPr>
          <p:nvPr/>
        </p:nvSpPr>
        <p:spPr bwMode="auto">
          <a:xfrm>
            <a:off x="6570663" y="1744663"/>
            <a:ext cx="276225" cy="161925"/>
          </a:xfrm>
          <a:custGeom>
            <a:avLst/>
            <a:gdLst>
              <a:gd name="T0" fmla="*/ 0 w 769"/>
              <a:gd name="T1" fmla="*/ 0 h 448"/>
              <a:gd name="T2" fmla="*/ 0 w 769"/>
              <a:gd name="T3" fmla="*/ 447 h 448"/>
              <a:gd name="T4" fmla="*/ 768 w 769"/>
              <a:gd name="T5" fmla="*/ 447 h 448"/>
              <a:gd name="T6" fmla="*/ 768 w 769"/>
              <a:gd name="T7" fmla="*/ 0 h 448"/>
              <a:gd name="T8" fmla="*/ 0 w 769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8">
                <a:moveTo>
                  <a:pt x="0" y="0"/>
                </a:moveTo>
                <a:lnTo>
                  <a:pt x="0" y="447"/>
                </a:lnTo>
                <a:lnTo>
                  <a:pt x="768" y="447"/>
                </a:lnTo>
                <a:lnTo>
                  <a:pt x="768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91" name="Freeform 7"/>
          <p:cNvSpPr>
            <a:spLocks noChangeArrowheads="1"/>
          </p:cNvSpPr>
          <p:nvPr/>
        </p:nvSpPr>
        <p:spPr bwMode="auto">
          <a:xfrm>
            <a:off x="2284413" y="4967288"/>
            <a:ext cx="3559175" cy="161925"/>
          </a:xfrm>
          <a:custGeom>
            <a:avLst/>
            <a:gdLst>
              <a:gd name="T0" fmla="*/ 0 w 9887"/>
              <a:gd name="T1" fmla="*/ 0 h 449"/>
              <a:gd name="T2" fmla="*/ 0 w 9887"/>
              <a:gd name="T3" fmla="*/ 448 h 449"/>
              <a:gd name="T4" fmla="*/ 9886 w 9887"/>
              <a:gd name="T5" fmla="*/ 448 h 449"/>
              <a:gd name="T6" fmla="*/ 9886 w 9887"/>
              <a:gd name="T7" fmla="*/ 0 h 449"/>
              <a:gd name="T8" fmla="*/ 0 w 9887"/>
              <a:gd name="T9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87" h="449">
                <a:moveTo>
                  <a:pt x="0" y="0"/>
                </a:moveTo>
                <a:lnTo>
                  <a:pt x="0" y="448"/>
                </a:lnTo>
                <a:lnTo>
                  <a:pt x="9886" y="448"/>
                </a:lnTo>
                <a:lnTo>
                  <a:pt x="9886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92" name="Freeform 8"/>
          <p:cNvSpPr>
            <a:spLocks noChangeArrowheads="1"/>
          </p:cNvSpPr>
          <p:nvPr/>
        </p:nvSpPr>
        <p:spPr bwMode="auto">
          <a:xfrm>
            <a:off x="6092825" y="4948238"/>
            <a:ext cx="258763" cy="185737"/>
          </a:xfrm>
          <a:custGeom>
            <a:avLst/>
            <a:gdLst>
              <a:gd name="T0" fmla="*/ 0 w 720"/>
              <a:gd name="T1" fmla="*/ 513 h 514"/>
              <a:gd name="T2" fmla="*/ 0 w 720"/>
              <a:gd name="T3" fmla="*/ 0 h 514"/>
              <a:gd name="T4" fmla="*/ 719 w 720"/>
              <a:gd name="T5" fmla="*/ 0 h 514"/>
              <a:gd name="T6" fmla="*/ 719 w 720"/>
              <a:gd name="T7" fmla="*/ 513 h 514"/>
              <a:gd name="T8" fmla="*/ 0 w 720"/>
              <a:gd name="T9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514">
                <a:moveTo>
                  <a:pt x="0" y="513"/>
                </a:moveTo>
                <a:lnTo>
                  <a:pt x="0" y="0"/>
                </a:lnTo>
                <a:lnTo>
                  <a:pt x="719" y="0"/>
                </a:lnTo>
                <a:lnTo>
                  <a:pt x="719" y="513"/>
                </a:lnTo>
                <a:lnTo>
                  <a:pt x="0" y="513"/>
                </a:lnTo>
              </a:path>
            </a:pathLst>
          </a:custGeom>
          <a:blipFill dpi="0" rotWithShape="0">
            <a:blip r:embed="rId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93" name="Freeform 9"/>
          <p:cNvSpPr>
            <a:spLocks noChangeArrowheads="1"/>
          </p:cNvSpPr>
          <p:nvPr/>
        </p:nvSpPr>
        <p:spPr bwMode="auto">
          <a:xfrm>
            <a:off x="6570663" y="4968875"/>
            <a:ext cx="276225" cy="161925"/>
          </a:xfrm>
          <a:custGeom>
            <a:avLst/>
            <a:gdLst>
              <a:gd name="T0" fmla="*/ 0 w 769"/>
              <a:gd name="T1" fmla="*/ 0 h 450"/>
              <a:gd name="T2" fmla="*/ 768 w 769"/>
              <a:gd name="T3" fmla="*/ 0 h 450"/>
              <a:gd name="T4" fmla="*/ 768 w 769"/>
              <a:gd name="T5" fmla="*/ 449 h 450"/>
              <a:gd name="T6" fmla="*/ 0 w 769"/>
              <a:gd name="T7" fmla="*/ 449 h 450"/>
              <a:gd name="T8" fmla="*/ 0 w 769"/>
              <a:gd name="T9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50">
                <a:moveTo>
                  <a:pt x="0" y="0"/>
                </a:moveTo>
                <a:lnTo>
                  <a:pt x="768" y="0"/>
                </a:lnTo>
                <a:lnTo>
                  <a:pt x="768" y="449"/>
                </a:lnTo>
                <a:lnTo>
                  <a:pt x="0" y="449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599238" y="5040313"/>
            <a:ext cx="185737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© 2007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870200" y="5037138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3154363" y="5037138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173413" y="5037138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16398" name="Freeform 14"/>
          <p:cNvSpPr>
            <a:spLocks noChangeArrowheads="1"/>
          </p:cNvSpPr>
          <p:nvPr/>
        </p:nvSpPr>
        <p:spPr bwMode="auto">
          <a:xfrm>
            <a:off x="2286000" y="1744663"/>
            <a:ext cx="1916113" cy="161925"/>
          </a:xfrm>
          <a:custGeom>
            <a:avLst/>
            <a:gdLst>
              <a:gd name="T0" fmla="*/ 0 w 5323"/>
              <a:gd name="T1" fmla="*/ 0 h 448"/>
              <a:gd name="T2" fmla="*/ 5322 w 5323"/>
              <a:gd name="T3" fmla="*/ 0 h 448"/>
              <a:gd name="T4" fmla="*/ 5322 w 5323"/>
              <a:gd name="T5" fmla="*/ 447 h 448"/>
              <a:gd name="T6" fmla="*/ 0 w 5323"/>
              <a:gd name="T7" fmla="*/ 447 h 448"/>
              <a:gd name="T8" fmla="*/ 0 w 5323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23" h="448">
                <a:moveTo>
                  <a:pt x="0" y="0"/>
                </a:moveTo>
                <a:lnTo>
                  <a:pt x="5322" y="0"/>
                </a:lnTo>
                <a:lnTo>
                  <a:pt x="5322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422525" y="1782763"/>
            <a:ext cx="9985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Úkoly a cíle</a:t>
            </a:r>
          </a:p>
        </p:txBody>
      </p:sp>
      <p:sp>
        <p:nvSpPr>
          <p:cNvPr id="16400" name="Freeform 16"/>
          <p:cNvSpPr>
            <a:spLocks noChangeArrowheads="1"/>
          </p:cNvSpPr>
          <p:nvPr/>
        </p:nvSpPr>
        <p:spPr bwMode="auto">
          <a:xfrm>
            <a:off x="4200525" y="1744663"/>
            <a:ext cx="1622425" cy="161925"/>
          </a:xfrm>
          <a:custGeom>
            <a:avLst/>
            <a:gdLst>
              <a:gd name="T0" fmla="*/ 0 w 4507"/>
              <a:gd name="T1" fmla="*/ 0 h 448"/>
              <a:gd name="T2" fmla="*/ 4506 w 4507"/>
              <a:gd name="T3" fmla="*/ 0 h 448"/>
              <a:gd name="T4" fmla="*/ 4506 w 4507"/>
              <a:gd name="T5" fmla="*/ 447 h 448"/>
              <a:gd name="T6" fmla="*/ 0 w 4507"/>
              <a:gd name="T7" fmla="*/ 447 h 448"/>
              <a:gd name="T8" fmla="*/ 0 w 4507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07" h="448">
                <a:moveTo>
                  <a:pt x="0" y="0"/>
                </a:moveTo>
                <a:lnTo>
                  <a:pt x="4506" y="0"/>
                </a:lnTo>
                <a:lnTo>
                  <a:pt x="4506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4B27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4292600" y="1782763"/>
            <a:ext cx="29368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Pomoc</a:t>
            </a:r>
          </a:p>
        </p:txBody>
      </p:sp>
      <p:sp>
        <p:nvSpPr>
          <p:cNvPr id="16402" name="Freeform 18"/>
          <p:cNvSpPr>
            <a:spLocks noChangeArrowheads="1"/>
          </p:cNvSpPr>
          <p:nvPr/>
        </p:nvSpPr>
        <p:spPr bwMode="auto">
          <a:xfrm>
            <a:off x="5846763" y="1752600"/>
            <a:ext cx="700087" cy="185738"/>
          </a:xfrm>
          <a:custGeom>
            <a:avLst/>
            <a:gdLst>
              <a:gd name="T0" fmla="*/ 972 w 1945"/>
              <a:gd name="T1" fmla="*/ 513 h 514"/>
              <a:gd name="T2" fmla="*/ 0 w 1945"/>
              <a:gd name="T3" fmla="*/ 513 h 514"/>
              <a:gd name="T4" fmla="*/ 0 w 1945"/>
              <a:gd name="T5" fmla="*/ 0 h 514"/>
              <a:gd name="T6" fmla="*/ 1944 w 1945"/>
              <a:gd name="T7" fmla="*/ 0 h 514"/>
              <a:gd name="T8" fmla="*/ 1944 w 1945"/>
              <a:gd name="T9" fmla="*/ 513 h 514"/>
              <a:gd name="T10" fmla="*/ 972 w 1945"/>
              <a:gd name="T11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45" h="514">
                <a:moveTo>
                  <a:pt x="972" y="513"/>
                </a:moveTo>
                <a:lnTo>
                  <a:pt x="0" y="513"/>
                </a:lnTo>
                <a:lnTo>
                  <a:pt x="0" y="0"/>
                </a:lnTo>
                <a:lnTo>
                  <a:pt x="1944" y="0"/>
                </a:lnTo>
                <a:lnTo>
                  <a:pt x="1944" y="513"/>
                </a:lnTo>
                <a:lnTo>
                  <a:pt x="972" y="513"/>
                </a:lnTo>
              </a:path>
            </a:pathLst>
          </a:cu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2420938" y="5038725"/>
            <a:ext cx="128587" cy="6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 b="1">
                <a:solidFill>
                  <a:srgbClr val="FFFFFF"/>
                </a:solidFill>
                <a:cs typeface="Arial" charset="0"/>
              </a:rPr>
              <a:t>3.3.1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2420938" y="2093913"/>
            <a:ext cx="1470025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1100" b="1">
                <a:cs typeface="Arial" charset="0"/>
              </a:rPr>
              <a:t>Základy nároku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2420938" y="2406650"/>
            <a:ext cx="465137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b="1">
                <a:solidFill>
                  <a:srgbClr val="FF8949"/>
                </a:solidFill>
                <a:cs typeface="Arial" charset="0"/>
              </a:rPr>
              <a:t>Když …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335463" y="2386013"/>
            <a:ext cx="49212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b="1">
                <a:solidFill>
                  <a:srgbClr val="FF8949"/>
                </a:solidFill>
                <a:cs typeface="Arial" charset="0"/>
              </a:rPr>
              <a:t>mají …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5408613" y="2390775"/>
            <a:ext cx="900112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b="1">
                <a:solidFill>
                  <a:srgbClr val="FF8949"/>
                </a:solidFill>
                <a:cs typeface="Arial" charset="0"/>
              </a:rPr>
              <a:t>Nárok na …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420938" y="2644775"/>
            <a:ext cx="126047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Není dítěti poskytována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420938" y="2765425"/>
            <a:ext cx="145732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o</a:t>
            </a:r>
            <a:r>
              <a:rPr lang="cs-CZ" altLang="cs-CZ" sz="800" dirty="0" smtClean="0">
                <a:cs typeface="Arial" charset="0"/>
              </a:rPr>
              <a:t>dpovídající </a:t>
            </a:r>
            <a:r>
              <a:rPr lang="cs-CZ" altLang="cs-CZ" sz="800" dirty="0">
                <a:cs typeface="Arial" charset="0"/>
              </a:rPr>
              <a:t>výchova 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5408613" y="2659063"/>
            <a:ext cx="1283493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Pomoc při výchově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5408613" y="2770188"/>
            <a:ext cx="3333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(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5441950" y="2751138"/>
            <a:ext cx="31750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1000"/>
              </a:lnSpc>
            </a:pPr>
            <a:r>
              <a:rPr lang="cs-CZ" altLang="cs-CZ" sz="800" dirty="0" smtClean="0">
                <a:solidFill>
                  <a:srgbClr val="000000"/>
                </a:solidFill>
                <a:latin typeface="Lucida Sans Unicode" charset="0"/>
              </a:rPr>
              <a:t>§</a:t>
            </a:r>
            <a:endParaRPr lang="cs-CZ" altLang="cs-CZ" sz="800" dirty="0">
              <a:solidFill>
                <a:srgbClr val="000000"/>
              </a:solidFill>
              <a:latin typeface="Lucida Sans Unicode" charset="0"/>
            </a:endParaRP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5503863" y="2770188"/>
            <a:ext cx="45402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27 KJHG)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2420938" y="3121025"/>
            <a:ext cx="145732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Jsou duševně postiženi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2420938" y="3241675"/>
            <a:ext cx="147320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 smtClean="0">
                <a:cs typeface="Arial" charset="0"/>
              </a:rPr>
              <a:t>nebo </a:t>
            </a:r>
            <a:r>
              <a:rPr lang="cs-CZ" altLang="cs-CZ" sz="800" dirty="0">
                <a:cs typeface="Arial" charset="0"/>
              </a:rPr>
              <a:t>ohroženi postižením,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5413375" y="3111500"/>
            <a:ext cx="58102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cs-CZ" altLang="cs-CZ" sz="800" dirty="0" smtClean="0">
                <a:solidFill>
                  <a:srgbClr val="000000"/>
                </a:solidFill>
                <a:cs typeface="Arial" charset="0"/>
              </a:rPr>
              <a:t>třednědobý </a:t>
            </a:r>
            <a:endParaRPr lang="cs-CZ" altLang="cs-CZ" sz="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5413375" y="3233738"/>
            <a:ext cx="78263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p</a:t>
            </a:r>
            <a:r>
              <a:rPr lang="cs-CZ" altLang="cs-CZ" sz="800" dirty="0" smtClean="0">
                <a:cs typeface="Arial" charset="0"/>
              </a:rPr>
              <a:t>lán </a:t>
            </a:r>
            <a:r>
              <a:rPr lang="cs-CZ" altLang="cs-CZ" sz="800" dirty="0">
                <a:cs typeface="Arial" charset="0"/>
              </a:rPr>
              <a:t>pomoci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4338638" y="2668588"/>
            <a:ext cx="460375" cy="56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>
                <a:solidFill>
                  <a:srgbClr val="FF8949"/>
                </a:solidFill>
                <a:cs typeface="Arial" charset="0"/>
              </a:rPr>
              <a:t>rodiče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4335463" y="3171825"/>
            <a:ext cx="52863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>
                <a:solidFill>
                  <a:srgbClr val="FF8949"/>
                </a:solidFill>
                <a:cs typeface="Arial" charset="0"/>
              </a:rPr>
              <a:t>d</a:t>
            </a:r>
            <a:r>
              <a:rPr lang="cs-CZ" altLang="cs-CZ" sz="800" dirty="0" smtClean="0">
                <a:solidFill>
                  <a:srgbClr val="FF8949"/>
                </a:solidFill>
                <a:cs typeface="Arial" charset="0"/>
              </a:rPr>
              <a:t>ěti </a:t>
            </a:r>
            <a:r>
              <a:rPr lang="cs-CZ" altLang="cs-CZ" sz="800" dirty="0">
                <a:solidFill>
                  <a:srgbClr val="FF8949"/>
                </a:solidFill>
                <a:cs typeface="Arial" charset="0"/>
              </a:rPr>
              <a:t>a mladiství 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2420938" y="3614738"/>
            <a:ext cx="150812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To vyžaduje individuální situace 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2420938" y="3736975"/>
            <a:ext cx="140493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a</a:t>
            </a:r>
            <a:r>
              <a:rPr lang="cs-CZ" altLang="cs-CZ" sz="800" dirty="0" smtClean="0">
                <a:cs typeface="Arial" charset="0"/>
              </a:rPr>
              <a:t> </a:t>
            </a:r>
            <a:r>
              <a:rPr lang="cs-CZ" altLang="cs-CZ" sz="800" dirty="0">
                <a:cs typeface="Arial" charset="0"/>
              </a:rPr>
              <a:t>rozvoj osobnosti 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2420938" y="3857625"/>
            <a:ext cx="97313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 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5399088" y="3652838"/>
            <a:ext cx="1385887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Pomoc pro mladé plnoleté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399088" y="3763963"/>
            <a:ext cx="3333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(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5432425" y="3744913"/>
            <a:ext cx="31750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1000"/>
              </a:lnSpc>
            </a:pPr>
            <a:endParaRPr lang="cs-CZ" altLang="cs-CZ" sz="800" dirty="0">
              <a:solidFill>
                <a:srgbClr val="000000"/>
              </a:solidFill>
              <a:latin typeface="Lucida Sans Unicode" charset="0"/>
            </a:endParaRP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5494337" y="3763963"/>
            <a:ext cx="814387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 smtClean="0">
                <a:solidFill>
                  <a:srgbClr val="000000"/>
                </a:solidFill>
                <a:cs typeface="Arial" charset="0"/>
              </a:rPr>
              <a:t>§41 </a:t>
            </a:r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KJHG) 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4344988" y="3643313"/>
            <a:ext cx="28098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FF8949"/>
                </a:solidFill>
                <a:cs typeface="Arial" charset="0"/>
              </a:rPr>
              <a:t>mladí 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4344988" y="3765550"/>
            <a:ext cx="48260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FF8949"/>
                </a:solidFill>
                <a:cs typeface="Arial" charset="0"/>
              </a:rPr>
              <a:t>plnoletí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2420938" y="4232275"/>
            <a:ext cx="92710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Požádají o péči,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5410200" y="4151313"/>
            <a:ext cx="175408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Vzetí do péče Úřadem 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5410200" y="4273550"/>
            <a:ext cx="11366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 smtClean="0">
                <a:solidFill>
                  <a:srgbClr val="000000"/>
                </a:solidFill>
                <a:cs typeface="Arial" charset="0"/>
              </a:rPr>
              <a:t>péče </a:t>
            </a:r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o mládež</a:t>
            </a: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5410200" y="4384675"/>
            <a:ext cx="33338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(</a:t>
            </a: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5443538" y="4365625"/>
            <a:ext cx="31750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1000"/>
              </a:lnSpc>
            </a:pPr>
            <a:endParaRPr lang="cs-CZ" altLang="cs-CZ" sz="800" dirty="0">
              <a:solidFill>
                <a:srgbClr val="000000"/>
              </a:solidFill>
              <a:latin typeface="Lucida Sans Unicode" charset="0"/>
            </a:endParaRP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5507038" y="4384675"/>
            <a:ext cx="45402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 smtClean="0">
                <a:solidFill>
                  <a:srgbClr val="000000"/>
                </a:solidFill>
                <a:cs typeface="Arial" charset="0"/>
              </a:rPr>
              <a:t>§42 </a:t>
            </a:r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KJHG)</a:t>
            </a:r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4327525" y="4179888"/>
            <a:ext cx="471488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 dirty="0" smtClean="0">
                <a:solidFill>
                  <a:srgbClr val="FF8949"/>
                </a:solidFill>
                <a:cs typeface="Arial" charset="0"/>
              </a:rPr>
              <a:t>děti </a:t>
            </a:r>
            <a:r>
              <a:rPr lang="cs-CZ" altLang="cs-CZ" sz="700" dirty="0">
                <a:solidFill>
                  <a:srgbClr val="FF8949"/>
                </a:solidFill>
                <a:cs typeface="Arial" charset="0"/>
              </a:rPr>
              <a:t>a mladiství </a:t>
            </a:r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374900" y="3043238"/>
            <a:ext cx="4267200" cy="1587"/>
          </a:xfrm>
          <a:prstGeom prst="line">
            <a:avLst/>
          </a:prstGeom>
          <a:noFill/>
          <a:ln w="468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37" name="Line 53"/>
          <p:cNvSpPr>
            <a:spLocks noChangeShapeType="1"/>
          </p:cNvSpPr>
          <p:nvPr/>
        </p:nvSpPr>
        <p:spPr bwMode="auto">
          <a:xfrm>
            <a:off x="2374900" y="3508375"/>
            <a:ext cx="4267200" cy="1588"/>
          </a:xfrm>
          <a:prstGeom prst="line">
            <a:avLst/>
          </a:prstGeom>
          <a:noFill/>
          <a:ln w="468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2374900" y="4059238"/>
            <a:ext cx="4267200" cy="1587"/>
          </a:xfrm>
          <a:prstGeom prst="line">
            <a:avLst/>
          </a:prstGeom>
          <a:noFill/>
          <a:ln w="468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39" name="Line 55"/>
          <p:cNvSpPr>
            <a:spLocks noChangeShapeType="1"/>
          </p:cNvSpPr>
          <p:nvPr/>
        </p:nvSpPr>
        <p:spPr bwMode="auto">
          <a:xfrm>
            <a:off x="2374900" y="4581525"/>
            <a:ext cx="4267200" cy="1588"/>
          </a:xfrm>
          <a:prstGeom prst="line">
            <a:avLst/>
          </a:prstGeom>
          <a:noFill/>
          <a:ln w="468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2374900" y="2559050"/>
            <a:ext cx="4267200" cy="1588"/>
          </a:xfrm>
          <a:prstGeom prst="line">
            <a:avLst/>
          </a:prstGeom>
          <a:noFill/>
          <a:ln w="468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41" name="Line 57"/>
          <p:cNvSpPr>
            <a:spLocks noChangeShapeType="1"/>
          </p:cNvSpPr>
          <p:nvPr/>
        </p:nvSpPr>
        <p:spPr bwMode="auto">
          <a:xfrm>
            <a:off x="2374900" y="2359025"/>
            <a:ext cx="4267200" cy="1588"/>
          </a:xfrm>
          <a:prstGeom prst="line">
            <a:avLst/>
          </a:prstGeom>
          <a:noFill/>
          <a:ln w="468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7800" y="6619875"/>
            <a:ext cx="436563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cs-CZ" altLang="cs-CZ" sz="900" b="1"/>
              <a:t>3.3.2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79388" y="719138"/>
            <a:ext cx="8651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/>
            <a:r>
              <a:rPr lang="cs-CZ" altLang="cs-CZ" sz="2200" b="1">
                <a:cs typeface="Times New Roman" pitchFamily="16" charset="0"/>
              </a:rPr>
              <a:t>Zásady řízení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79388" y="1395552"/>
            <a:ext cx="8480425" cy="606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/>
            <a:r>
              <a:rPr lang="cs-CZ" altLang="cs-CZ" b="1" dirty="0"/>
              <a:t>Poskytování a provádění pomoci v zátěžových, nouzových a krizových situacích se děje podle </a:t>
            </a:r>
            <a:r>
              <a:rPr lang="cs-CZ" altLang="cs-CZ" b="1" dirty="0" smtClean="0"/>
              <a:t>zákonem pevně </a:t>
            </a:r>
            <a:r>
              <a:rPr lang="cs-CZ" altLang="cs-CZ" b="1" dirty="0"/>
              <a:t>daných zásad a pravidel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323850" y="6257925"/>
            <a:ext cx="8562975" cy="1588"/>
          </a:xfrm>
          <a:prstGeom prst="line">
            <a:avLst/>
          </a:prstGeom>
          <a:noFill/>
          <a:ln w="15840" cap="flat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93688" y="2286000"/>
            <a:ext cx="8562975" cy="1588"/>
          </a:xfrm>
          <a:prstGeom prst="line">
            <a:avLst/>
          </a:prstGeom>
          <a:noFill/>
          <a:ln w="15840" cap="flat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4419600" y="2284413"/>
            <a:ext cx="1588" cy="3975100"/>
          </a:xfrm>
          <a:prstGeom prst="line">
            <a:avLst/>
          </a:prstGeom>
          <a:noFill/>
          <a:ln w="9360" cap="flat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44488" y="2405063"/>
            <a:ext cx="3922712" cy="352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482600" indent="-4810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buClr>
                <a:srgbClr val="4F81BD"/>
              </a:buClr>
              <a:buSzPct val="45000"/>
              <a:buFont typeface="Symbol" pitchFamily="16" charset="2"/>
              <a:buChar char="·"/>
            </a:pPr>
            <a:r>
              <a:rPr lang="cs-CZ" altLang="cs-CZ" sz="1600" dirty="0"/>
              <a:t>Informace a poradenství rodičům a dětem/mladistvým při výběru pomoci </a:t>
            </a:r>
            <a:br>
              <a:rPr lang="cs-CZ" altLang="cs-CZ" sz="1600" dirty="0"/>
            </a:br>
            <a:endParaRPr lang="cs-CZ" altLang="cs-CZ" sz="1600" dirty="0"/>
          </a:p>
          <a:p>
            <a:pPr hangingPunct="1">
              <a:buClr>
                <a:srgbClr val="4F81BD"/>
              </a:buClr>
              <a:buSzPct val="45000"/>
              <a:buFont typeface="Symbol" pitchFamily="16" charset="2"/>
              <a:buChar char="·"/>
            </a:pPr>
            <a:r>
              <a:rPr lang="cs-CZ" altLang="cs-CZ" sz="1600" dirty="0"/>
              <a:t>Zohlednění přání a práva volby dotčených osob (rodiče a děti)</a:t>
            </a:r>
            <a:br>
              <a:rPr lang="cs-CZ" altLang="cs-CZ" sz="1600" dirty="0"/>
            </a:br>
            <a:endParaRPr lang="cs-CZ" altLang="cs-CZ" sz="1600" dirty="0"/>
          </a:p>
          <a:p>
            <a:pPr hangingPunct="1">
              <a:buClr>
                <a:srgbClr val="4F81BD"/>
              </a:buClr>
              <a:buSzPct val="45000"/>
              <a:buFont typeface="Symbol" pitchFamily="16" charset="2"/>
              <a:buChar char="·"/>
            </a:pPr>
            <a:r>
              <a:rPr lang="cs-CZ" altLang="cs-CZ" sz="1600" dirty="0"/>
              <a:t>Rozhodování v součinnosti více odborníků (kolegiální porady odborného týmu</a:t>
            </a:r>
            <a:br>
              <a:rPr lang="cs-CZ" altLang="cs-CZ" sz="1600" dirty="0"/>
            </a:br>
            <a:endParaRPr lang="cs-CZ" altLang="cs-CZ" sz="1600" dirty="0"/>
          </a:p>
          <a:p>
            <a:pPr hangingPunct="1">
              <a:buClr>
                <a:srgbClr val="4F81BD"/>
              </a:buClr>
              <a:buSzPct val="45000"/>
              <a:buFont typeface="Symbol" pitchFamily="16" charset="2"/>
              <a:buChar char="·"/>
            </a:pPr>
            <a:r>
              <a:rPr lang="cs-CZ" altLang="cs-CZ" sz="1600" dirty="0"/>
              <a:t>Sestavení plánu pomoci</a:t>
            </a:r>
            <a:br>
              <a:rPr lang="cs-CZ" altLang="cs-CZ" sz="1600" dirty="0"/>
            </a:br>
            <a:endParaRPr lang="cs-CZ" altLang="cs-CZ" sz="1600" dirty="0"/>
          </a:p>
          <a:p>
            <a:pPr hangingPunct="1">
              <a:buClr>
                <a:srgbClr val="4F81BD"/>
              </a:buClr>
              <a:buSzPct val="45000"/>
              <a:buFont typeface="Symbol" pitchFamily="16" charset="2"/>
              <a:buChar char="·"/>
            </a:pPr>
            <a:r>
              <a:rPr lang="cs-CZ" altLang="cs-CZ" sz="1600" dirty="0"/>
              <a:t>Pravidelné </a:t>
            </a:r>
            <a:r>
              <a:rPr lang="cs-CZ" altLang="cs-CZ" sz="1600" dirty="0" smtClean="0"/>
              <a:t>přehodnocení rozhodnutí</a:t>
            </a:r>
            <a:endParaRPr lang="cs-CZ" altLang="cs-CZ" sz="1600" dirty="0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4479925" y="2379663"/>
            <a:ext cx="43592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/>
            <a:r>
              <a:rPr lang="cs-CZ" altLang="cs-CZ" sz="1600" b="1"/>
              <a:t>Při pomoci mimo vlastní rodinu (Pěstounské rodiny, domovy, zvláštní opatrovnické formy bydlení):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4554538" y="3314700"/>
            <a:ext cx="3922712" cy="215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482600" indent="-4810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buClr>
                <a:srgbClr val="4F81BD"/>
              </a:buClr>
              <a:buSzPct val="45000"/>
              <a:buFont typeface="Symbol" pitchFamily="16" charset="2"/>
              <a:buChar char="·"/>
            </a:pPr>
            <a:r>
              <a:rPr lang="cs-CZ" altLang="cs-CZ" sz="1600" dirty="0"/>
              <a:t>Zajištění spolupráce s rodiči </a:t>
            </a:r>
            <a:br>
              <a:rPr lang="cs-CZ" altLang="cs-CZ" sz="1600" dirty="0"/>
            </a:br>
            <a:endParaRPr lang="cs-CZ" altLang="cs-CZ" sz="1600" dirty="0"/>
          </a:p>
          <a:p>
            <a:pPr hangingPunct="1">
              <a:buClr>
                <a:srgbClr val="4F81BD"/>
              </a:buClr>
              <a:buSzPct val="45000"/>
              <a:buFont typeface="Symbol" pitchFamily="16" charset="2"/>
              <a:buChar char="·"/>
            </a:pPr>
            <a:r>
              <a:rPr lang="cs-CZ" altLang="cs-CZ" sz="1600" dirty="0"/>
              <a:t>Další podpora původní rodiny, obnova schopnosti vychovávat (Opční právo návratu pro dítě) </a:t>
            </a:r>
            <a:br>
              <a:rPr lang="cs-CZ" altLang="cs-CZ" sz="1600" dirty="0"/>
            </a:br>
            <a:endParaRPr lang="cs-CZ" altLang="cs-CZ" sz="1600" dirty="0"/>
          </a:p>
          <a:p>
            <a:pPr hangingPunct="1">
              <a:buClr>
                <a:srgbClr val="4F81BD"/>
              </a:buClr>
              <a:buSzPct val="45000"/>
              <a:buFont typeface="Symbol" pitchFamily="16" charset="2"/>
              <a:buChar char="·"/>
            </a:pPr>
            <a:r>
              <a:rPr lang="cs-CZ" altLang="cs-CZ" sz="1600" dirty="0"/>
              <a:t>Střednědobé </a:t>
            </a:r>
            <a:r>
              <a:rPr lang="cs-CZ" altLang="cs-CZ" sz="1600" dirty="0" smtClean="0"/>
              <a:t>stanovení a </a:t>
            </a:r>
            <a:r>
              <a:rPr lang="cs-CZ" altLang="cs-CZ" sz="1600" dirty="0"/>
              <a:t>rozhodnutí, zda bude umístění na čas nebo delší dobu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3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3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4" name="Freeform 2"/>
          <p:cNvSpPr>
            <a:spLocks noChangeArrowheads="1"/>
          </p:cNvSpPr>
          <p:nvPr/>
        </p:nvSpPr>
        <p:spPr bwMode="auto">
          <a:xfrm>
            <a:off x="2293938" y="1712913"/>
            <a:ext cx="4562475" cy="3419475"/>
          </a:xfrm>
          <a:custGeom>
            <a:avLst/>
            <a:gdLst>
              <a:gd name="T0" fmla="*/ 0 w 12673"/>
              <a:gd name="T1" fmla="*/ 0 h 9497"/>
              <a:gd name="T2" fmla="*/ 0 w 12673"/>
              <a:gd name="T3" fmla="*/ 9496 h 9497"/>
              <a:gd name="T4" fmla="*/ 12672 w 12673"/>
              <a:gd name="T5" fmla="*/ 9496 h 9497"/>
              <a:gd name="T6" fmla="*/ 12672 w 12673"/>
              <a:gd name="T7" fmla="*/ 0 h 9497"/>
              <a:gd name="T8" fmla="*/ 0 w 12673"/>
              <a:gd name="T9" fmla="*/ 0 h 9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73" h="9497">
                <a:moveTo>
                  <a:pt x="0" y="0"/>
                </a:moveTo>
                <a:lnTo>
                  <a:pt x="0" y="9496"/>
                </a:lnTo>
                <a:lnTo>
                  <a:pt x="12672" y="9496"/>
                </a:lnTo>
                <a:lnTo>
                  <a:pt x="12672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765425" y="5051425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49588" y="5051425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070225" y="5051425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18438" name="Freeform 6"/>
          <p:cNvSpPr>
            <a:spLocks noChangeArrowheads="1"/>
          </p:cNvSpPr>
          <p:nvPr/>
        </p:nvSpPr>
        <p:spPr bwMode="auto">
          <a:xfrm>
            <a:off x="6570663" y="1744663"/>
            <a:ext cx="276225" cy="161925"/>
          </a:xfrm>
          <a:custGeom>
            <a:avLst/>
            <a:gdLst>
              <a:gd name="T0" fmla="*/ 0 w 769"/>
              <a:gd name="T1" fmla="*/ 0 h 448"/>
              <a:gd name="T2" fmla="*/ 0 w 769"/>
              <a:gd name="T3" fmla="*/ 447 h 448"/>
              <a:gd name="T4" fmla="*/ 768 w 769"/>
              <a:gd name="T5" fmla="*/ 447 h 448"/>
              <a:gd name="T6" fmla="*/ 768 w 769"/>
              <a:gd name="T7" fmla="*/ 0 h 448"/>
              <a:gd name="T8" fmla="*/ 0 w 769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8">
                <a:moveTo>
                  <a:pt x="0" y="0"/>
                </a:moveTo>
                <a:lnTo>
                  <a:pt x="0" y="447"/>
                </a:lnTo>
                <a:lnTo>
                  <a:pt x="768" y="447"/>
                </a:lnTo>
                <a:lnTo>
                  <a:pt x="768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39" name="Freeform 7"/>
          <p:cNvSpPr>
            <a:spLocks noChangeArrowheads="1"/>
          </p:cNvSpPr>
          <p:nvPr/>
        </p:nvSpPr>
        <p:spPr bwMode="auto">
          <a:xfrm>
            <a:off x="2284413" y="4967288"/>
            <a:ext cx="3559175" cy="161925"/>
          </a:xfrm>
          <a:custGeom>
            <a:avLst/>
            <a:gdLst>
              <a:gd name="T0" fmla="*/ 0 w 9887"/>
              <a:gd name="T1" fmla="*/ 0 h 449"/>
              <a:gd name="T2" fmla="*/ 0 w 9887"/>
              <a:gd name="T3" fmla="*/ 448 h 449"/>
              <a:gd name="T4" fmla="*/ 9886 w 9887"/>
              <a:gd name="T5" fmla="*/ 448 h 449"/>
              <a:gd name="T6" fmla="*/ 9886 w 9887"/>
              <a:gd name="T7" fmla="*/ 0 h 449"/>
              <a:gd name="T8" fmla="*/ 0 w 9887"/>
              <a:gd name="T9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87" h="449">
                <a:moveTo>
                  <a:pt x="0" y="0"/>
                </a:moveTo>
                <a:lnTo>
                  <a:pt x="0" y="448"/>
                </a:lnTo>
                <a:lnTo>
                  <a:pt x="9886" y="448"/>
                </a:lnTo>
                <a:lnTo>
                  <a:pt x="9886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0" name="Freeform 8"/>
          <p:cNvSpPr>
            <a:spLocks noChangeArrowheads="1"/>
          </p:cNvSpPr>
          <p:nvPr/>
        </p:nvSpPr>
        <p:spPr bwMode="auto">
          <a:xfrm>
            <a:off x="6092825" y="4948238"/>
            <a:ext cx="258763" cy="185737"/>
          </a:xfrm>
          <a:custGeom>
            <a:avLst/>
            <a:gdLst>
              <a:gd name="T0" fmla="*/ 0 w 720"/>
              <a:gd name="T1" fmla="*/ 513 h 514"/>
              <a:gd name="T2" fmla="*/ 0 w 720"/>
              <a:gd name="T3" fmla="*/ 0 h 514"/>
              <a:gd name="T4" fmla="*/ 719 w 720"/>
              <a:gd name="T5" fmla="*/ 0 h 514"/>
              <a:gd name="T6" fmla="*/ 719 w 720"/>
              <a:gd name="T7" fmla="*/ 513 h 514"/>
              <a:gd name="T8" fmla="*/ 0 w 720"/>
              <a:gd name="T9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514">
                <a:moveTo>
                  <a:pt x="0" y="513"/>
                </a:moveTo>
                <a:lnTo>
                  <a:pt x="0" y="0"/>
                </a:lnTo>
                <a:lnTo>
                  <a:pt x="719" y="0"/>
                </a:lnTo>
                <a:lnTo>
                  <a:pt x="719" y="513"/>
                </a:lnTo>
                <a:lnTo>
                  <a:pt x="0" y="513"/>
                </a:lnTo>
              </a:path>
            </a:pathLst>
          </a:custGeom>
          <a:blipFill dpi="0" rotWithShape="0">
            <a:blip r:embed="rId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1" name="Freeform 9"/>
          <p:cNvSpPr>
            <a:spLocks noChangeArrowheads="1"/>
          </p:cNvSpPr>
          <p:nvPr/>
        </p:nvSpPr>
        <p:spPr bwMode="auto">
          <a:xfrm>
            <a:off x="6570663" y="4968875"/>
            <a:ext cx="276225" cy="161925"/>
          </a:xfrm>
          <a:custGeom>
            <a:avLst/>
            <a:gdLst>
              <a:gd name="T0" fmla="*/ 0 w 769"/>
              <a:gd name="T1" fmla="*/ 0 h 450"/>
              <a:gd name="T2" fmla="*/ 768 w 769"/>
              <a:gd name="T3" fmla="*/ 0 h 450"/>
              <a:gd name="T4" fmla="*/ 768 w 769"/>
              <a:gd name="T5" fmla="*/ 449 h 450"/>
              <a:gd name="T6" fmla="*/ 0 w 769"/>
              <a:gd name="T7" fmla="*/ 449 h 450"/>
              <a:gd name="T8" fmla="*/ 0 w 769"/>
              <a:gd name="T9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50">
                <a:moveTo>
                  <a:pt x="0" y="0"/>
                </a:moveTo>
                <a:lnTo>
                  <a:pt x="768" y="0"/>
                </a:lnTo>
                <a:lnTo>
                  <a:pt x="768" y="449"/>
                </a:lnTo>
                <a:lnTo>
                  <a:pt x="0" y="449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599238" y="5040313"/>
            <a:ext cx="185737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© 2007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870200" y="5037138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154363" y="5037138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3173413" y="5037138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18446" name="Freeform 14"/>
          <p:cNvSpPr>
            <a:spLocks noChangeArrowheads="1"/>
          </p:cNvSpPr>
          <p:nvPr/>
        </p:nvSpPr>
        <p:spPr bwMode="auto">
          <a:xfrm>
            <a:off x="2286000" y="1744663"/>
            <a:ext cx="1916113" cy="161925"/>
          </a:xfrm>
          <a:custGeom>
            <a:avLst/>
            <a:gdLst>
              <a:gd name="T0" fmla="*/ 0 w 5323"/>
              <a:gd name="T1" fmla="*/ 0 h 448"/>
              <a:gd name="T2" fmla="*/ 5322 w 5323"/>
              <a:gd name="T3" fmla="*/ 0 h 448"/>
              <a:gd name="T4" fmla="*/ 5322 w 5323"/>
              <a:gd name="T5" fmla="*/ 447 h 448"/>
              <a:gd name="T6" fmla="*/ 0 w 5323"/>
              <a:gd name="T7" fmla="*/ 447 h 448"/>
              <a:gd name="T8" fmla="*/ 0 w 5323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23" h="448">
                <a:moveTo>
                  <a:pt x="0" y="0"/>
                </a:moveTo>
                <a:lnTo>
                  <a:pt x="5322" y="0"/>
                </a:lnTo>
                <a:lnTo>
                  <a:pt x="5322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422525" y="1782763"/>
            <a:ext cx="9985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Úkoly a cíle</a:t>
            </a:r>
          </a:p>
        </p:txBody>
      </p:sp>
      <p:sp>
        <p:nvSpPr>
          <p:cNvPr id="18448" name="Freeform 16"/>
          <p:cNvSpPr>
            <a:spLocks noChangeArrowheads="1"/>
          </p:cNvSpPr>
          <p:nvPr/>
        </p:nvSpPr>
        <p:spPr bwMode="auto">
          <a:xfrm>
            <a:off x="4200525" y="1744663"/>
            <a:ext cx="1622425" cy="161925"/>
          </a:xfrm>
          <a:custGeom>
            <a:avLst/>
            <a:gdLst>
              <a:gd name="T0" fmla="*/ 0 w 4507"/>
              <a:gd name="T1" fmla="*/ 0 h 448"/>
              <a:gd name="T2" fmla="*/ 4506 w 4507"/>
              <a:gd name="T3" fmla="*/ 0 h 448"/>
              <a:gd name="T4" fmla="*/ 4506 w 4507"/>
              <a:gd name="T5" fmla="*/ 447 h 448"/>
              <a:gd name="T6" fmla="*/ 0 w 4507"/>
              <a:gd name="T7" fmla="*/ 447 h 448"/>
              <a:gd name="T8" fmla="*/ 0 w 4507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07" h="448">
                <a:moveTo>
                  <a:pt x="0" y="0"/>
                </a:moveTo>
                <a:lnTo>
                  <a:pt x="4506" y="0"/>
                </a:lnTo>
                <a:lnTo>
                  <a:pt x="4506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4B27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4292600" y="1782763"/>
            <a:ext cx="29368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pomoc</a:t>
            </a:r>
          </a:p>
        </p:txBody>
      </p:sp>
      <p:sp>
        <p:nvSpPr>
          <p:cNvPr id="18450" name="Freeform 18"/>
          <p:cNvSpPr>
            <a:spLocks noChangeArrowheads="1"/>
          </p:cNvSpPr>
          <p:nvPr/>
        </p:nvSpPr>
        <p:spPr bwMode="auto">
          <a:xfrm>
            <a:off x="5846763" y="1752600"/>
            <a:ext cx="700087" cy="185738"/>
          </a:xfrm>
          <a:custGeom>
            <a:avLst/>
            <a:gdLst>
              <a:gd name="T0" fmla="*/ 972 w 1945"/>
              <a:gd name="T1" fmla="*/ 513 h 514"/>
              <a:gd name="T2" fmla="*/ 0 w 1945"/>
              <a:gd name="T3" fmla="*/ 513 h 514"/>
              <a:gd name="T4" fmla="*/ 0 w 1945"/>
              <a:gd name="T5" fmla="*/ 0 h 514"/>
              <a:gd name="T6" fmla="*/ 1944 w 1945"/>
              <a:gd name="T7" fmla="*/ 0 h 514"/>
              <a:gd name="T8" fmla="*/ 1944 w 1945"/>
              <a:gd name="T9" fmla="*/ 513 h 514"/>
              <a:gd name="T10" fmla="*/ 972 w 1945"/>
              <a:gd name="T11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45" h="514">
                <a:moveTo>
                  <a:pt x="972" y="513"/>
                </a:moveTo>
                <a:lnTo>
                  <a:pt x="0" y="513"/>
                </a:lnTo>
                <a:lnTo>
                  <a:pt x="0" y="0"/>
                </a:lnTo>
                <a:lnTo>
                  <a:pt x="1944" y="0"/>
                </a:lnTo>
                <a:lnTo>
                  <a:pt x="1944" y="513"/>
                </a:lnTo>
                <a:lnTo>
                  <a:pt x="972" y="513"/>
                </a:lnTo>
              </a:path>
            </a:pathLst>
          </a:cu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2420938" y="5038725"/>
            <a:ext cx="128587" cy="6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 b="1">
                <a:solidFill>
                  <a:srgbClr val="FFFFFF"/>
                </a:solidFill>
                <a:cs typeface="Arial" charset="0"/>
              </a:rPr>
              <a:t>3.3.3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2420938" y="2093913"/>
            <a:ext cx="1093787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1100" b="1">
                <a:cs typeface="Arial" charset="0"/>
              </a:rPr>
              <a:t>Formy pomoci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2420938" y="2355850"/>
            <a:ext cx="79692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b="1">
                <a:solidFill>
                  <a:srgbClr val="FF8949"/>
                </a:solidFill>
                <a:cs typeface="Arial" charset="0"/>
              </a:rPr>
              <a:t>Formy práce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3613150" y="2352675"/>
            <a:ext cx="53657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b="1">
                <a:solidFill>
                  <a:srgbClr val="FF8949"/>
                </a:solidFill>
                <a:cs typeface="Arial" charset="0"/>
              </a:rPr>
              <a:t>Nabídka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4975225" y="2352675"/>
            <a:ext cx="912813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b="1">
                <a:solidFill>
                  <a:srgbClr val="FF8949"/>
                </a:solidFill>
                <a:cs typeface="Arial" charset="0"/>
              </a:rPr>
              <a:t>Hlavní cílové skupiny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420938" y="2592388"/>
            <a:ext cx="107632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Pomoc podporující rodinu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420938" y="3416300"/>
            <a:ext cx="938212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Pomoc doplňující rodinu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420938" y="3536950"/>
            <a:ext cx="29368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420938" y="4213225"/>
            <a:ext cx="90328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Pomoc nahrazující rodinu</a:t>
            </a:r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2417763" y="3308350"/>
            <a:ext cx="4267200" cy="1588"/>
          </a:xfrm>
          <a:prstGeom prst="line">
            <a:avLst/>
          </a:prstGeom>
          <a:noFill/>
          <a:ln w="468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2374900" y="4133850"/>
            <a:ext cx="4267200" cy="1588"/>
          </a:xfrm>
          <a:prstGeom prst="line">
            <a:avLst/>
          </a:prstGeom>
          <a:noFill/>
          <a:ln w="468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2417763" y="4799013"/>
            <a:ext cx="4267200" cy="1587"/>
          </a:xfrm>
          <a:prstGeom prst="line">
            <a:avLst/>
          </a:prstGeom>
          <a:noFill/>
          <a:ln w="792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>
            <a:off x="2417763" y="2506663"/>
            <a:ext cx="4267200" cy="1587"/>
          </a:xfrm>
          <a:prstGeom prst="line">
            <a:avLst/>
          </a:prstGeom>
          <a:noFill/>
          <a:ln w="792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2417763" y="2306638"/>
            <a:ext cx="4267200" cy="1587"/>
          </a:xfrm>
          <a:prstGeom prst="line">
            <a:avLst/>
          </a:prstGeom>
          <a:noFill/>
          <a:ln w="792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 flipH="1" flipV="1">
            <a:off x="3589338" y="2498725"/>
            <a:ext cx="7937" cy="2311400"/>
          </a:xfrm>
          <a:prstGeom prst="line">
            <a:avLst/>
          </a:prstGeom>
          <a:noFill/>
          <a:ln w="468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 flipH="1" flipV="1">
            <a:off x="4924425" y="2514600"/>
            <a:ext cx="12700" cy="2286000"/>
          </a:xfrm>
          <a:prstGeom prst="line">
            <a:avLst/>
          </a:prstGeom>
          <a:noFill/>
          <a:ln w="468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3657600" y="2560638"/>
            <a:ext cx="460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3792538" y="2570163"/>
            <a:ext cx="9271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Poradenství při výchově</a:t>
            </a: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3657600" y="2786063"/>
            <a:ext cx="460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3792538" y="2795588"/>
            <a:ext cx="1095375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Sociálně-pedagogická </a:t>
            </a:r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3792538" y="2906713"/>
            <a:ext cx="920750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pomoc rodině</a:t>
            </a: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3657600" y="3011488"/>
            <a:ext cx="460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3700463" y="3021013"/>
            <a:ext cx="1368425" cy="10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Sociální skupinová práce</a:t>
            </a:r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3657600" y="3124200"/>
            <a:ext cx="460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3792538" y="3135313"/>
            <a:ext cx="96678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Podpora ve výchově</a:t>
            </a:r>
          </a:p>
        </p:txBody>
      </p: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4964113" y="2574925"/>
            <a:ext cx="80962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FF8949"/>
                </a:solidFill>
                <a:latin typeface="Wingdings" charset="2"/>
              </a:rPr>
              <a:t></a:t>
            </a:r>
          </a:p>
        </p:txBody>
      </p:sp>
      <p:sp>
        <p:nvSpPr>
          <p:cNvPr id="18477" name="Text Box 45"/>
          <p:cNvSpPr txBox="1">
            <a:spLocks noChangeArrowheads="1"/>
          </p:cNvSpPr>
          <p:nvPr/>
        </p:nvSpPr>
        <p:spPr bwMode="auto">
          <a:xfrm>
            <a:off x="5099050" y="2574925"/>
            <a:ext cx="1609725" cy="13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Rodiče s dětmi všech věkových </a:t>
            </a: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5099050" y="2686050"/>
            <a:ext cx="1252538" cy="11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skupin</a:t>
            </a: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4964113" y="2801938"/>
            <a:ext cx="80962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FF8949"/>
                </a:solidFill>
                <a:latin typeface="Wingdings" charset="2"/>
              </a:rPr>
              <a:t></a:t>
            </a: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5099050" y="2800350"/>
            <a:ext cx="1376363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Rodiny s mladšími dětmi</a:t>
            </a:r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4964113" y="3025775"/>
            <a:ext cx="80962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FF8949"/>
                </a:solidFill>
                <a:latin typeface="Wingdings" charset="2"/>
              </a:rPr>
              <a:t></a:t>
            </a: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5099050" y="3025775"/>
            <a:ext cx="1370013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Starší děti a mládež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4964113" y="3140075"/>
            <a:ext cx="80962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FF8949"/>
                </a:solidFill>
                <a:latin typeface="Wingdings" charset="2"/>
              </a:rPr>
              <a:t></a:t>
            </a:r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5099050" y="3140075"/>
            <a:ext cx="1370013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Starší děti a mládež</a:t>
            </a:r>
          </a:p>
        </p:txBody>
      </p:sp>
      <p:sp>
        <p:nvSpPr>
          <p:cNvPr id="18485" name="Text Box 53"/>
          <p:cNvSpPr txBox="1">
            <a:spLocks noChangeArrowheads="1"/>
          </p:cNvSpPr>
          <p:nvPr/>
        </p:nvSpPr>
        <p:spPr bwMode="auto">
          <a:xfrm>
            <a:off x="3654425" y="3395663"/>
            <a:ext cx="460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18486" name="Text Box 54"/>
          <p:cNvSpPr txBox="1">
            <a:spLocks noChangeArrowheads="1"/>
          </p:cNvSpPr>
          <p:nvPr/>
        </p:nvSpPr>
        <p:spPr bwMode="auto">
          <a:xfrm>
            <a:off x="3787775" y="3405188"/>
            <a:ext cx="113665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Společné formy bydlení</a:t>
            </a:r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4679950" y="3405188"/>
            <a:ext cx="3333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18488" name="Text Box 56"/>
          <p:cNvSpPr txBox="1">
            <a:spLocks noChangeArrowheads="1"/>
          </p:cNvSpPr>
          <p:nvPr/>
        </p:nvSpPr>
        <p:spPr bwMode="auto">
          <a:xfrm>
            <a:off x="3787775" y="3517900"/>
            <a:ext cx="1100138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Pro otce/matky </a:t>
            </a:r>
          </a:p>
        </p:txBody>
      </p:sp>
      <p:sp>
        <p:nvSpPr>
          <p:cNvPr id="18489" name="Text Box 57"/>
          <p:cNvSpPr txBox="1">
            <a:spLocks noChangeArrowheads="1"/>
          </p:cNvSpPr>
          <p:nvPr/>
        </p:nvSpPr>
        <p:spPr bwMode="auto">
          <a:xfrm>
            <a:off x="3787775" y="3630613"/>
            <a:ext cx="500063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a děti</a:t>
            </a:r>
          </a:p>
        </p:txBody>
      </p:sp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3654425" y="3732213"/>
            <a:ext cx="460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18491" name="Text Box 59"/>
          <p:cNvSpPr txBox="1">
            <a:spLocks noChangeArrowheads="1"/>
          </p:cNvSpPr>
          <p:nvPr/>
        </p:nvSpPr>
        <p:spPr bwMode="auto">
          <a:xfrm>
            <a:off x="3787775" y="3743325"/>
            <a:ext cx="66675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Denní skupiny</a:t>
            </a:r>
          </a:p>
        </p:txBody>
      </p:sp>
      <p:sp>
        <p:nvSpPr>
          <p:cNvPr id="18492" name="Text Box 60"/>
          <p:cNvSpPr txBox="1">
            <a:spLocks noChangeArrowheads="1"/>
          </p:cNvSpPr>
          <p:nvPr/>
        </p:nvSpPr>
        <p:spPr bwMode="auto">
          <a:xfrm>
            <a:off x="3654425" y="3846513"/>
            <a:ext cx="460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18493" name="Text Box 61"/>
          <p:cNvSpPr txBox="1">
            <a:spLocks noChangeArrowheads="1"/>
          </p:cNvSpPr>
          <p:nvPr/>
        </p:nvSpPr>
        <p:spPr bwMode="auto">
          <a:xfrm>
            <a:off x="3787775" y="3856038"/>
            <a:ext cx="1281113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Sociálně-pedagogická </a:t>
            </a:r>
          </a:p>
        </p:txBody>
      </p:sp>
      <p:sp>
        <p:nvSpPr>
          <p:cNvPr id="18494" name="Text Box 62"/>
          <p:cNvSpPr txBox="1">
            <a:spLocks noChangeArrowheads="1"/>
          </p:cNvSpPr>
          <p:nvPr/>
        </p:nvSpPr>
        <p:spPr bwMode="auto">
          <a:xfrm>
            <a:off x="3787775" y="3970338"/>
            <a:ext cx="10033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denní péče</a:t>
            </a:r>
          </a:p>
        </p:txBody>
      </p:sp>
      <p:sp>
        <p:nvSpPr>
          <p:cNvPr id="18495" name="Text Box 63"/>
          <p:cNvSpPr txBox="1">
            <a:spLocks noChangeArrowheads="1"/>
          </p:cNvSpPr>
          <p:nvPr/>
        </p:nvSpPr>
        <p:spPr bwMode="auto">
          <a:xfrm>
            <a:off x="4964113" y="3406775"/>
            <a:ext cx="80962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FF8949"/>
                </a:solidFill>
                <a:latin typeface="Wingdings" charset="2"/>
              </a:rPr>
              <a:t></a:t>
            </a:r>
          </a:p>
        </p:txBody>
      </p:sp>
      <p:sp>
        <p:nvSpPr>
          <p:cNvPr id="18496" name="Text Box 64"/>
          <p:cNvSpPr txBox="1">
            <a:spLocks noChangeArrowheads="1"/>
          </p:cNvSpPr>
          <p:nvPr/>
        </p:nvSpPr>
        <p:spPr bwMode="auto">
          <a:xfrm>
            <a:off x="5099050" y="3405187"/>
            <a:ext cx="168592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Rodiče samoživitelé s dětmi </a:t>
            </a:r>
          </a:p>
        </p:txBody>
      </p:sp>
      <p:sp>
        <p:nvSpPr>
          <p:cNvPr id="18497" name="Text Box 65"/>
          <p:cNvSpPr txBox="1">
            <a:spLocks noChangeArrowheads="1"/>
          </p:cNvSpPr>
          <p:nvPr/>
        </p:nvSpPr>
        <p:spPr bwMode="auto">
          <a:xfrm>
            <a:off x="5099049" y="3517900"/>
            <a:ext cx="1471613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 smtClean="0">
                <a:cs typeface="Arial" charset="0"/>
              </a:rPr>
              <a:t>mladšími </a:t>
            </a:r>
            <a:r>
              <a:rPr lang="cs-CZ" altLang="cs-CZ" sz="800" dirty="0">
                <a:cs typeface="Arial" charset="0"/>
              </a:rPr>
              <a:t>6 let</a:t>
            </a:r>
          </a:p>
        </p:txBody>
      </p:sp>
      <p:sp>
        <p:nvSpPr>
          <p:cNvPr id="18498" name="Text Box 66"/>
          <p:cNvSpPr txBox="1">
            <a:spLocks noChangeArrowheads="1"/>
          </p:cNvSpPr>
          <p:nvPr/>
        </p:nvSpPr>
        <p:spPr bwMode="auto">
          <a:xfrm>
            <a:off x="4964113" y="3743325"/>
            <a:ext cx="80962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FF8949"/>
                </a:solidFill>
                <a:latin typeface="Wingdings" charset="2"/>
              </a:rPr>
              <a:t></a:t>
            </a:r>
          </a:p>
        </p:txBody>
      </p:sp>
      <p:sp>
        <p:nvSpPr>
          <p:cNvPr id="18499" name="Text Box 67"/>
          <p:cNvSpPr txBox="1">
            <a:spLocks noChangeArrowheads="1"/>
          </p:cNvSpPr>
          <p:nvPr/>
        </p:nvSpPr>
        <p:spPr bwMode="auto">
          <a:xfrm>
            <a:off x="5099050" y="3743325"/>
            <a:ext cx="89217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Děti do 14 let</a:t>
            </a:r>
          </a:p>
        </p:txBody>
      </p:sp>
      <p:sp>
        <p:nvSpPr>
          <p:cNvPr id="18500" name="Text Box 68"/>
          <p:cNvSpPr txBox="1">
            <a:spLocks noChangeArrowheads="1"/>
          </p:cNvSpPr>
          <p:nvPr/>
        </p:nvSpPr>
        <p:spPr bwMode="auto">
          <a:xfrm>
            <a:off x="4964113" y="3857625"/>
            <a:ext cx="80962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FF8949"/>
                </a:solidFill>
                <a:latin typeface="Wingdings" charset="2"/>
              </a:rPr>
              <a:t></a:t>
            </a:r>
          </a:p>
        </p:txBody>
      </p:sp>
      <p:sp>
        <p:nvSpPr>
          <p:cNvPr id="18501" name="Text Box 69"/>
          <p:cNvSpPr txBox="1">
            <a:spLocks noChangeArrowheads="1"/>
          </p:cNvSpPr>
          <p:nvPr/>
        </p:nvSpPr>
        <p:spPr bwMode="auto">
          <a:xfrm>
            <a:off x="5099050" y="3856038"/>
            <a:ext cx="1543050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Děti předškolního</a:t>
            </a:r>
          </a:p>
        </p:txBody>
      </p:sp>
      <p:sp>
        <p:nvSpPr>
          <p:cNvPr id="18502" name="Text Box 70"/>
          <p:cNvSpPr txBox="1">
            <a:spLocks noChangeArrowheads="1"/>
          </p:cNvSpPr>
          <p:nvPr/>
        </p:nvSpPr>
        <p:spPr bwMode="auto">
          <a:xfrm>
            <a:off x="5707063" y="3856038"/>
            <a:ext cx="3333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18503" name="Text Box 71"/>
          <p:cNvSpPr txBox="1">
            <a:spLocks noChangeArrowheads="1"/>
          </p:cNvSpPr>
          <p:nvPr/>
        </p:nvSpPr>
        <p:spPr bwMode="auto">
          <a:xfrm>
            <a:off x="5770563" y="3856038"/>
            <a:ext cx="201612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18504" name="Text Box 72"/>
          <p:cNvSpPr txBox="1">
            <a:spLocks noChangeArrowheads="1"/>
          </p:cNvSpPr>
          <p:nvPr/>
        </p:nvSpPr>
        <p:spPr bwMode="auto">
          <a:xfrm>
            <a:off x="5099050" y="3970338"/>
            <a:ext cx="125253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a školního věku</a:t>
            </a:r>
          </a:p>
        </p:txBody>
      </p:sp>
      <p:sp>
        <p:nvSpPr>
          <p:cNvPr id="18505" name="Text Box 73"/>
          <p:cNvSpPr txBox="1">
            <a:spLocks noChangeArrowheads="1"/>
          </p:cNvSpPr>
          <p:nvPr/>
        </p:nvSpPr>
        <p:spPr bwMode="auto">
          <a:xfrm>
            <a:off x="3649663" y="4165600"/>
            <a:ext cx="46037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18506" name="Text Box 74"/>
          <p:cNvSpPr txBox="1">
            <a:spLocks noChangeArrowheads="1"/>
          </p:cNvSpPr>
          <p:nvPr/>
        </p:nvSpPr>
        <p:spPr bwMode="auto">
          <a:xfrm>
            <a:off x="3783013" y="4175125"/>
            <a:ext cx="61595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Plná péče</a:t>
            </a:r>
          </a:p>
        </p:txBody>
      </p:sp>
      <p:sp>
        <p:nvSpPr>
          <p:cNvPr id="18507" name="Text Box 75"/>
          <p:cNvSpPr txBox="1">
            <a:spLocks noChangeArrowheads="1"/>
          </p:cNvSpPr>
          <p:nvPr/>
        </p:nvSpPr>
        <p:spPr bwMode="auto">
          <a:xfrm>
            <a:off x="3649663" y="4276725"/>
            <a:ext cx="46037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18508" name="Text Box 76"/>
          <p:cNvSpPr txBox="1">
            <a:spLocks noChangeArrowheads="1"/>
          </p:cNvSpPr>
          <p:nvPr/>
        </p:nvSpPr>
        <p:spPr bwMode="auto">
          <a:xfrm>
            <a:off x="3783013" y="4286250"/>
            <a:ext cx="1221581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Výchova v domově / </a:t>
            </a:r>
          </a:p>
        </p:txBody>
      </p:sp>
      <p:sp>
        <p:nvSpPr>
          <p:cNvPr id="18509" name="Text Box 77"/>
          <p:cNvSpPr txBox="1">
            <a:spLocks noChangeArrowheads="1"/>
          </p:cNvSpPr>
          <p:nvPr/>
        </p:nvSpPr>
        <p:spPr bwMode="auto">
          <a:xfrm>
            <a:off x="3783013" y="4400550"/>
            <a:ext cx="1581150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Další formy bydlení</a:t>
            </a:r>
          </a:p>
        </p:txBody>
      </p:sp>
      <p:sp>
        <p:nvSpPr>
          <p:cNvPr id="18510" name="Text Box 78"/>
          <p:cNvSpPr txBox="1">
            <a:spLocks noChangeArrowheads="1"/>
          </p:cNvSpPr>
          <p:nvPr/>
        </p:nvSpPr>
        <p:spPr bwMode="auto">
          <a:xfrm>
            <a:off x="3649663" y="4502150"/>
            <a:ext cx="46037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18511" name="Text Box 79"/>
          <p:cNvSpPr txBox="1">
            <a:spLocks noChangeArrowheads="1"/>
          </p:cNvSpPr>
          <p:nvPr/>
        </p:nvSpPr>
        <p:spPr bwMode="auto">
          <a:xfrm>
            <a:off x="3783013" y="4511675"/>
            <a:ext cx="105410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Intenzivní sociálně</a:t>
            </a:r>
          </a:p>
        </p:txBody>
      </p:sp>
      <p:sp>
        <p:nvSpPr>
          <p:cNvPr id="18512" name="Text Box 80"/>
          <p:cNvSpPr txBox="1">
            <a:spLocks noChangeArrowheads="1"/>
          </p:cNvSpPr>
          <p:nvPr/>
        </p:nvSpPr>
        <p:spPr bwMode="auto">
          <a:xfrm>
            <a:off x="4800600" y="4511675"/>
            <a:ext cx="33338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18513" name="Text Box 81"/>
          <p:cNvSpPr txBox="1">
            <a:spLocks noChangeArrowheads="1"/>
          </p:cNvSpPr>
          <p:nvPr/>
        </p:nvSpPr>
        <p:spPr bwMode="auto">
          <a:xfrm>
            <a:off x="3783013" y="4625975"/>
            <a:ext cx="107632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 smtClean="0">
                <a:cs typeface="Arial" charset="0"/>
              </a:rPr>
              <a:t>pedagogická </a:t>
            </a:r>
            <a:r>
              <a:rPr lang="cs-CZ" altLang="cs-CZ" sz="800" dirty="0">
                <a:cs typeface="Arial" charset="0"/>
              </a:rPr>
              <a:t>péče</a:t>
            </a:r>
          </a:p>
        </p:txBody>
      </p:sp>
      <p:sp>
        <p:nvSpPr>
          <p:cNvPr id="18514" name="Text Box 82"/>
          <p:cNvSpPr txBox="1">
            <a:spLocks noChangeArrowheads="1"/>
          </p:cNvSpPr>
          <p:nvPr/>
        </p:nvSpPr>
        <p:spPr bwMode="auto">
          <a:xfrm>
            <a:off x="4987925" y="4198938"/>
            <a:ext cx="80963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FF8949"/>
                </a:solidFill>
                <a:latin typeface="Wingdings" charset="2"/>
              </a:rPr>
              <a:t></a:t>
            </a:r>
          </a:p>
        </p:txBody>
      </p:sp>
      <p:sp>
        <p:nvSpPr>
          <p:cNvPr id="18515" name="Text Box 83"/>
          <p:cNvSpPr txBox="1">
            <a:spLocks noChangeArrowheads="1"/>
          </p:cNvSpPr>
          <p:nvPr/>
        </p:nvSpPr>
        <p:spPr bwMode="auto">
          <a:xfrm>
            <a:off x="5122863" y="4198938"/>
            <a:ext cx="132397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Obzvláště mladší děti</a:t>
            </a:r>
          </a:p>
        </p:txBody>
      </p:sp>
      <p:sp>
        <p:nvSpPr>
          <p:cNvPr id="18516" name="Text Box 84"/>
          <p:cNvSpPr txBox="1">
            <a:spLocks noChangeArrowheads="1"/>
          </p:cNvSpPr>
          <p:nvPr/>
        </p:nvSpPr>
        <p:spPr bwMode="auto">
          <a:xfrm>
            <a:off x="4987925" y="4310063"/>
            <a:ext cx="80963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FF8949"/>
                </a:solidFill>
                <a:latin typeface="Wingdings" charset="2"/>
              </a:rPr>
              <a:t></a:t>
            </a:r>
          </a:p>
        </p:txBody>
      </p:sp>
      <p:sp>
        <p:nvSpPr>
          <p:cNvPr id="18517" name="Text Box 85"/>
          <p:cNvSpPr txBox="1">
            <a:spLocks noChangeArrowheads="1"/>
          </p:cNvSpPr>
          <p:nvPr/>
        </p:nvSpPr>
        <p:spPr bwMode="auto">
          <a:xfrm>
            <a:off x="5122863" y="4310063"/>
            <a:ext cx="1306512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Děti / mládež / mladí </a:t>
            </a:r>
          </a:p>
        </p:txBody>
      </p:sp>
      <p:sp>
        <p:nvSpPr>
          <p:cNvPr id="18518" name="Text Box 86"/>
          <p:cNvSpPr txBox="1">
            <a:spLocks noChangeArrowheads="1"/>
          </p:cNvSpPr>
          <p:nvPr/>
        </p:nvSpPr>
        <p:spPr bwMode="auto">
          <a:xfrm>
            <a:off x="5122863" y="4424363"/>
            <a:ext cx="4826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plnoletí</a:t>
            </a:r>
          </a:p>
        </p:txBody>
      </p:sp>
      <p:sp>
        <p:nvSpPr>
          <p:cNvPr id="18519" name="Text Box 87"/>
          <p:cNvSpPr txBox="1">
            <a:spLocks noChangeArrowheads="1"/>
          </p:cNvSpPr>
          <p:nvPr/>
        </p:nvSpPr>
        <p:spPr bwMode="auto">
          <a:xfrm>
            <a:off x="4987925" y="4535488"/>
            <a:ext cx="80963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FF8949"/>
                </a:solidFill>
                <a:latin typeface="Wingdings" charset="2"/>
              </a:rPr>
              <a:t></a:t>
            </a:r>
          </a:p>
        </p:txBody>
      </p:sp>
      <p:sp>
        <p:nvSpPr>
          <p:cNvPr id="18520" name="Text Box 88"/>
          <p:cNvSpPr txBox="1">
            <a:spLocks noChangeArrowheads="1"/>
          </p:cNvSpPr>
          <p:nvPr/>
        </p:nvSpPr>
        <p:spPr bwMode="auto">
          <a:xfrm>
            <a:off x="5122863" y="4535488"/>
            <a:ext cx="158908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Mladiství a dospívající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7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8" name="Freeform 2"/>
          <p:cNvSpPr>
            <a:spLocks noChangeArrowheads="1"/>
          </p:cNvSpPr>
          <p:nvPr/>
        </p:nvSpPr>
        <p:spPr bwMode="auto">
          <a:xfrm>
            <a:off x="683569" y="476672"/>
            <a:ext cx="7704856" cy="5544615"/>
          </a:xfrm>
          <a:custGeom>
            <a:avLst/>
            <a:gdLst>
              <a:gd name="T0" fmla="*/ 0 w 12673"/>
              <a:gd name="T1" fmla="*/ 0 h 9497"/>
              <a:gd name="T2" fmla="*/ 0 w 12673"/>
              <a:gd name="T3" fmla="*/ 9496 h 9497"/>
              <a:gd name="T4" fmla="*/ 12672 w 12673"/>
              <a:gd name="T5" fmla="*/ 9496 h 9497"/>
              <a:gd name="T6" fmla="*/ 12672 w 12673"/>
              <a:gd name="T7" fmla="*/ 0 h 9497"/>
              <a:gd name="T8" fmla="*/ 0 w 12673"/>
              <a:gd name="T9" fmla="*/ 0 h 9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73" h="9497">
                <a:moveTo>
                  <a:pt x="0" y="0"/>
                </a:moveTo>
                <a:lnTo>
                  <a:pt x="0" y="9496"/>
                </a:lnTo>
                <a:lnTo>
                  <a:pt x="12672" y="9496"/>
                </a:lnTo>
                <a:lnTo>
                  <a:pt x="12672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765425" y="5051425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049588" y="5051425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070225" y="5051425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19462" name="Freeform 6"/>
          <p:cNvSpPr>
            <a:spLocks noChangeArrowheads="1"/>
          </p:cNvSpPr>
          <p:nvPr/>
        </p:nvSpPr>
        <p:spPr bwMode="auto">
          <a:xfrm>
            <a:off x="6570663" y="1744663"/>
            <a:ext cx="276225" cy="161925"/>
          </a:xfrm>
          <a:custGeom>
            <a:avLst/>
            <a:gdLst>
              <a:gd name="T0" fmla="*/ 0 w 769"/>
              <a:gd name="T1" fmla="*/ 0 h 448"/>
              <a:gd name="T2" fmla="*/ 0 w 769"/>
              <a:gd name="T3" fmla="*/ 447 h 448"/>
              <a:gd name="T4" fmla="*/ 768 w 769"/>
              <a:gd name="T5" fmla="*/ 447 h 448"/>
              <a:gd name="T6" fmla="*/ 768 w 769"/>
              <a:gd name="T7" fmla="*/ 0 h 448"/>
              <a:gd name="T8" fmla="*/ 0 w 769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8">
                <a:moveTo>
                  <a:pt x="0" y="0"/>
                </a:moveTo>
                <a:lnTo>
                  <a:pt x="0" y="447"/>
                </a:lnTo>
                <a:lnTo>
                  <a:pt x="768" y="447"/>
                </a:lnTo>
                <a:lnTo>
                  <a:pt x="768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63" name="Freeform 7"/>
          <p:cNvSpPr>
            <a:spLocks noChangeArrowheads="1"/>
          </p:cNvSpPr>
          <p:nvPr/>
        </p:nvSpPr>
        <p:spPr bwMode="auto">
          <a:xfrm>
            <a:off x="2284413" y="4967288"/>
            <a:ext cx="3559175" cy="161925"/>
          </a:xfrm>
          <a:custGeom>
            <a:avLst/>
            <a:gdLst>
              <a:gd name="T0" fmla="*/ 0 w 9887"/>
              <a:gd name="T1" fmla="*/ 0 h 449"/>
              <a:gd name="T2" fmla="*/ 0 w 9887"/>
              <a:gd name="T3" fmla="*/ 448 h 449"/>
              <a:gd name="T4" fmla="*/ 9886 w 9887"/>
              <a:gd name="T5" fmla="*/ 448 h 449"/>
              <a:gd name="T6" fmla="*/ 9886 w 9887"/>
              <a:gd name="T7" fmla="*/ 0 h 449"/>
              <a:gd name="T8" fmla="*/ 0 w 9887"/>
              <a:gd name="T9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87" h="449">
                <a:moveTo>
                  <a:pt x="0" y="0"/>
                </a:moveTo>
                <a:lnTo>
                  <a:pt x="0" y="448"/>
                </a:lnTo>
                <a:lnTo>
                  <a:pt x="9886" y="448"/>
                </a:lnTo>
                <a:lnTo>
                  <a:pt x="9886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64" name="Freeform 8"/>
          <p:cNvSpPr>
            <a:spLocks noChangeArrowheads="1"/>
          </p:cNvSpPr>
          <p:nvPr/>
        </p:nvSpPr>
        <p:spPr bwMode="auto">
          <a:xfrm>
            <a:off x="6092825" y="4948238"/>
            <a:ext cx="258763" cy="185737"/>
          </a:xfrm>
          <a:custGeom>
            <a:avLst/>
            <a:gdLst>
              <a:gd name="T0" fmla="*/ 0 w 720"/>
              <a:gd name="T1" fmla="*/ 513 h 514"/>
              <a:gd name="T2" fmla="*/ 0 w 720"/>
              <a:gd name="T3" fmla="*/ 0 h 514"/>
              <a:gd name="T4" fmla="*/ 719 w 720"/>
              <a:gd name="T5" fmla="*/ 0 h 514"/>
              <a:gd name="T6" fmla="*/ 719 w 720"/>
              <a:gd name="T7" fmla="*/ 513 h 514"/>
              <a:gd name="T8" fmla="*/ 0 w 720"/>
              <a:gd name="T9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514">
                <a:moveTo>
                  <a:pt x="0" y="513"/>
                </a:moveTo>
                <a:lnTo>
                  <a:pt x="0" y="0"/>
                </a:lnTo>
                <a:lnTo>
                  <a:pt x="719" y="0"/>
                </a:lnTo>
                <a:lnTo>
                  <a:pt x="719" y="513"/>
                </a:lnTo>
                <a:lnTo>
                  <a:pt x="0" y="513"/>
                </a:lnTo>
              </a:path>
            </a:pathLst>
          </a:custGeom>
          <a:blipFill dpi="0" rotWithShape="0">
            <a:blip r:embed="rId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65" name="Freeform 9"/>
          <p:cNvSpPr>
            <a:spLocks noChangeArrowheads="1"/>
          </p:cNvSpPr>
          <p:nvPr/>
        </p:nvSpPr>
        <p:spPr bwMode="auto">
          <a:xfrm>
            <a:off x="6570663" y="4968875"/>
            <a:ext cx="276225" cy="161925"/>
          </a:xfrm>
          <a:custGeom>
            <a:avLst/>
            <a:gdLst>
              <a:gd name="T0" fmla="*/ 0 w 769"/>
              <a:gd name="T1" fmla="*/ 0 h 450"/>
              <a:gd name="T2" fmla="*/ 768 w 769"/>
              <a:gd name="T3" fmla="*/ 0 h 450"/>
              <a:gd name="T4" fmla="*/ 768 w 769"/>
              <a:gd name="T5" fmla="*/ 449 h 450"/>
              <a:gd name="T6" fmla="*/ 0 w 769"/>
              <a:gd name="T7" fmla="*/ 449 h 450"/>
              <a:gd name="T8" fmla="*/ 0 w 769"/>
              <a:gd name="T9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50">
                <a:moveTo>
                  <a:pt x="0" y="0"/>
                </a:moveTo>
                <a:lnTo>
                  <a:pt x="768" y="0"/>
                </a:lnTo>
                <a:lnTo>
                  <a:pt x="768" y="449"/>
                </a:lnTo>
                <a:lnTo>
                  <a:pt x="0" y="449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6599238" y="5040313"/>
            <a:ext cx="185737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© 2007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870200" y="5037138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3154363" y="5037138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3173413" y="5037138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19470" name="Freeform 14"/>
          <p:cNvSpPr>
            <a:spLocks noChangeArrowheads="1"/>
          </p:cNvSpPr>
          <p:nvPr/>
        </p:nvSpPr>
        <p:spPr bwMode="auto">
          <a:xfrm>
            <a:off x="2286000" y="1744663"/>
            <a:ext cx="1916113" cy="161925"/>
          </a:xfrm>
          <a:custGeom>
            <a:avLst/>
            <a:gdLst>
              <a:gd name="T0" fmla="*/ 0 w 5323"/>
              <a:gd name="T1" fmla="*/ 0 h 448"/>
              <a:gd name="T2" fmla="*/ 5322 w 5323"/>
              <a:gd name="T3" fmla="*/ 0 h 448"/>
              <a:gd name="T4" fmla="*/ 5322 w 5323"/>
              <a:gd name="T5" fmla="*/ 447 h 448"/>
              <a:gd name="T6" fmla="*/ 0 w 5323"/>
              <a:gd name="T7" fmla="*/ 447 h 448"/>
              <a:gd name="T8" fmla="*/ 0 w 5323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23" h="448">
                <a:moveTo>
                  <a:pt x="0" y="0"/>
                </a:moveTo>
                <a:lnTo>
                  <a:pt x="5322" y="0"/>
                </a:lnTo>
                <a:lnTo>
                  <a:pt x="5322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2422525" y="1782763"/>
            <a:ext cx="9985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dirty="0" smtClean="0">
                <a:solidFill>
                  <a:srgbClr val="FFFFFF"/>
                </a:solidFill>
                <a:cs typeface="Arial" charset="0"/>
              </a:rPr>
              <a:t>Úkoly a cíle</a:t>
            </a:r>
            <a:endParaRPr lang="cs-CZ" altLang="cs-CZ" sz="9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472" name="Freeform 16"/>
          <p:cNvSpPr>
            <a:spLocks noChangeArrowheads="1"/>
          </p:cNvSpPr>
          <p:nvPr/>
        </p:nvSpPr>
        <p:spPr bwMode="auto">
          <a:xfrm>
            <a:off x="4200525" y="1744663"/>
            <a:ext cx="1622425" cy="161925"/>
          </a:xfrm>
          <a:custGeom>
            <a:avLst/>
            <a:gdLst>
              <a:gd name="T0" fmla="*/ 0 w 4507"/>
              <a:gd name="T1" fmla="*/ 0 h 448"/>
              <a:gd name="T2" fmla="*/ 4506 w 4507"/>
              <a:gd name="T3" fmla="*/ 0 h 448"/>
              <a:gd name="T4" fmla="*/ 4506 w 4507"/>
              <a:gd name="T5" fmla="*/ 447 h 448"/>
              <a:gd name="T6" fmla="*/ 0 w 4507"/>
              <a:gd name="T7" fmla="*/ 447 h 448"/>
              <a:gd name="T8" fmla="*/ 0 w 4507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07" h="448">
                <a:moveTo>
                  <a:pt x="0" y="0"/>
                </a:moveTo>
                <a:lnTo>
                  <a:pt x="4506" y="0"/>
                </a:lnTo>
                <a:lnTo>
                  <a:pt x="4506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4B27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4292600" y="1782763"/>
            <a:ext cx="495424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dirty="0" smtClean="0">
                <a:solidFill>
                  <a:srgbClr val="FFFFFF"/>
                </a:solidFill>
                <a:cs typeface="Arial" charset="0"/>
              </a:rPr>
              <a:t>Pomoc</a:t>
            </a:r>
            <a:endParaRPr lang="cs-CZ" altLang="cs-CZ" sz="9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474" name="Freeform 18"/>
          <p:cNvSpPr>
            <a:spLocks noChangeArrowheads="1"/>
          </p:cNvSpPr>
          <p:nvPr/>
        </p:nvSpPr>
        <p:spPr bwMode="auto">
          <a:xfrm>
            <a:off x="5846763" y="1752600"/>
            <a:ext cx="700087" cy="185738"/>
          </a:xfrm>
          <a:custGeom>
            <a:avLst/>
            <a:gdLst>
              <a:gd name="T0" fmla="*/ 972 w 1945"/>
              <a:gd name="T1" fmla="*/ 513 h 514"/>
              <a:gd name="T2" fmla="*/ 0 w 1945"/>
              <a:gd name="T3" fmla="*/ 513 h 514"/>
              <a:gd name="T4" fmla="*/ 0 w 1945"/>
              <a:gd name="T5" fmla="*/ 0 h 514"/>
              <a:gd name="T6" fmla="*/ 1944 w 1945"/>
              <a:gd name="T7" fmla="*/ 0 h 514"/>
              <a:gd name="T8" fmla="*/ 1944 w 1945"/>
              <a:gd name="T9" fmla="*/ 513 h 514"/>
              <a:gd name="T10" fmla="*/ 972 w 1945"/>
              <a:gd name="T11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45" h="514">
                <a:moveTo>
                  <a:pt x="972" y="513"/>
                </a:moveTo>
                <a:lnTo>
                  <a:pt x="0" y="513"/>
                </a:lnTo>
                <a:lnTo>
                  <a:pt x="0" y="0"/>
                </a:lnTo>
                <a:lnTo>
                  <a:pt x="1944" y="0"/>
                </a:lnTo>
                <a:lnTo>
                  <a:pt x="1944" y="513"/>
                </a:lnTo>
                <a:lnTo>
                  <a:pt x="972" y="513"/>
                </a:lnTo>
              </a:path>
            </a:pathLst>
          </a:cu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420938" y="5038725"/>
            <a:ext cx="128587" cy="6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 b="1">
                <a:solidFill>
                  <a:srgbClr val="FFFFFF"/>
                </a:solidFill>
                <a:cs typeface="Arial" charset="0"/>
              </a:rPr>
              <a:t>3.3.4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2420938" y="1938339"/>
            <a:ext cx="4287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1100" b="1" dirty="0" smtClean="0">
                <a:cs typeface="Arial" charset="0"/>
              </a:rPr>
              <a:t>Pomoc podporující rodinu a doplňková pomoc</a:t>
            </a:r>
            <a:endParaRPr lang="cs-CZ" altLang="cs-CZ" sz="1100" b="1" dirty="0">
              <a:cs typeface="Arial" charset="0"/>
            </a:endParaRP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4324350" y="2093913"/>
            <a:ext cx="76200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/>
          <a:p>
            <a:endParaRPr lang="cs-CZ" altLang="cs-CZ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4402138" y="2093913"/>
            <a:ext cx="1185862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endParaRPr lang="cs-CZ" altLang="cs-CZ" sz="1100" b="1" dirty="0">
              <a:cs typeface="Arial" charset="0"/>
            </a:endParaRPr>
          </a:p>
        </p:txBody>
      </p:sp>
      <p:sp>
        <p:nvSpPr>
          <p:cNvPr id="19479" name="Freeform 23"/>
          <p:cNvSpPr>
            <a:spLocks noChangeArrowheads="1"/>
          </p:cNvSpPr>
          <p:nvPr/>
        </p:nvSpPr>
        <p:spPr bwMode="auto">
          <a:xfrm>
            <a:off x="2473325" y="2332038"/>
            <a:ext cx="4116388" cy="2454275"/>
          </a:xfrm>
          <a:custGeom>
            <a:avLst/>
            <a:gdLst>
              <a:gd name="T0" fmla="*/ 5716 w 11433"/>
              <a:gd name="T1" fmla="*/ 6816 h 6817"/>
              <a:gd name="T2" fmla="*/ 0 w 11433"/>
              <a:gd name="T3" fmla="*/ 6816 h 6817"/>
              <a:gd name="T4" fmla="*/ 0 w 11433"/>
              <a:gd name="T5" fmla="*/ 0 h 6817"/>
              <a:gd name="T6" fmla="*/ 11432 w 11433"/>
              <a:gd name="T7" fmla="*/ 0 h 6817"/>
              <a:gd name="T8" fmla="*/ 11432 w 11433"/>
              <a:gd name="T9" fmla="*/ 6816 h 6817"/>
              <a:gd name="T10" fmla="*/ 5716 w 11433"/>
              <a:gd name="T11" fmla="*/ 6816 h 6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433" h="6817">
                <a:moveTo>
                  <a:pt x="5716" y="6816"/>
                </a:moveTo>
                <a:lnTo>
                  <a:pt x="0" y="6816"/>
                </a:lnTo>
                <a:lnTo>
                  <a:pt x="0" y="0"/>
                </a:lnTo>
                <a:lnTo>
                  <a:pt x="11432" y="0"/>
                </a:lnTo>
                <a:lnTo>
                  <a:pt x="11432" y="6816"/>
                </a:lnTo>
                <a:lnTo>
                  <a:pt x="5716" y="6816"/>
                </a:lnTo>
              </a:path>
            </a:pathLst>
          </a:custGeom>
          <a:blipFill dpi="0" rotWithShape="0">
            <a:blip r:embed="rId7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422525" y="2332039"/>
            <a:ext cx="998538" cy="43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Metodická orientace</a:t>
            </a: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635896" y="2420888"/>
            <a:ext cx="928960" cy="2640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Nabídka</a:t>
            </a:r>
            <a:endParaRPr lang="cs-CZ" sz="1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995069" y="2420888"/>
            <a:ext cx="1575594" cy="2640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Hlavní cíl pomoci</a:t>
            </a:r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420938" y="2767799"/>
            <a:ext cx="1036637" cy="56457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pomoc orientovaná na rodiny</a:t>
            </a:r>
            <a:endParaRPr lang="cs-CZ" sz="11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479238" y="2802563"/>
            <a:ext cx="1380108" cy="478785"/>
          </a:xfrm>
          <a:prstGeom prst="rect">
            <a:avLst/>
          </a:prstGeom>
          <a:solidFill>
            <a:srgbClr val="FFE9A3"/>
          </a:solidFill>
        </p:spPr>
        <p:txBody>
          <a:bodyPr wrap="square" rtlCol="0">
            <a:spAutoFit/>
          </a:bodyPr>
          <a:lstStyle/>
          <a:p>
            <a:r>
              <a:rPr lang="cs-CZ" sz="900" dirty="0" smtClean="0"/>
              <a:t>výchovné poradenství</a:t>
            </a:r>
          </a:p>
          <a:p>
            <a:r>
              <a:rPr lang="cs-CZ" sz="900" dirty="0" smtClean="0"/>
              <a:t>sociálně-pedagogická pomoc rodinám</a:t>
            </a:r>
            <a:endParaRPr lang="cs-CZ" sz="9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422525" y="3429000"/>
            <a:ext cx="1008112" cy="60747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pomoc orientovaná na skupiny</a:t>
            </a:r>
            <a:endParaRPr lang="cs-CZ" sz="1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424756" y="4149080"/>
            <a:ext cx="1080120" cy="56457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pomoc orientovaná na jednotlivce</a:t>
            </a:r>
            <a:endParaRPr lang="cs-CZ" sz="11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04876" y="3429000"/>
            <a:ext cx="995116" cy="235449"/>
          </a:xfrm>
          <a:prstGeom prst="rect">
            <a:avLst/>
          </a:prstGeom>
          <a:solidFill>
            <a:srgbClr val="FFE9A3"/>
          </a:solidFill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denní skupina</a:t>
            </a:r>
            <a:endParaRPr lang="cs-CZ" sz="1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04876" y="3732737"/>
            <a:ext cx="1237009" cy="378565"/>
          </a:xfrm>
          <a:prstGeom prst="rect">
            <a:avLst/>
          </a:prstGeom>
          <a:solidFill>
            <a:srgbClr val="FFE9A3"/>
          </a:solidFill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sociální skupinová práce</a:t>
            </a:r>
            <a:endParaRPr lang="cs-CZ" sz="1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391748" y="4306495"/>
            <a:ext cx="1541508" cy="249748"/>
          </a:xfrm>
          <a:prstGeom prst="rect">
            <a:avLst/>
          </a:prstGeom>
          <a:solidFill>
            <a:srgbClr val="FFE9A3"/>
          </a:solidFill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poručníci ve výchově</a:t>
            </a:r>
            <a:endParaRPr lang="cs-CZ" sz="105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959567" y="2894874"/>
            <a:ext cx="2376264" cy="4071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posílení nebo obnova výchovné funkce rodiny</a:t>
            </a:r>
            <a:endParaRPr lang="cs-CZ" sz="11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936666" y="3922019"/>
            <a:ext cx="2520280" cy="60747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podpora starších dětí, mládeže a mladých dospělých při zvládání problémů (osamostatnění)</a:t>
            </a:r>
            <a:endParaRPr lang="cs-CZ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1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2" name="Freeform 2"/>
          <p:cNvSpPr>
            <a:spLocks noChangeArrowheads="1"/>
          </p:cNvSpPr>
          <p:nvPr/>
        </p:nvSpPr>
        <p:spPr bwMode="auto">
          <a:xfrm>
            <a:off x="2284413" y="1712913"/>
            <a:ext cx="4562475" cy="3419475"/>
          </a:xfrm>
          <a:custGeom>
            <a:avLst/>
            <a:gdLst>
              <a:gd name="T0" fmla="*/ 0 w 12673"/>
              <a:gd name="T1" fmla="*/ 0 h 9497"/>
              <a:gd name="T2" fmla="*/ 0 w 12673"/>
              <a:gd name="T3" fmla="*/ 9496 h 9497"/>
              <a:gd name="T4" fmla="*/ 12672 w 12673"/>
              <a:gd name="T5" fmla="*/ 9496 h 9497"/>
              <a:gd name="T6" fmla="*/ 12672 w 12673"/>
              <a:gd name="T7" fmla="*/ 0 h 9497"/>
              <a:gd name="T8" fmla="*/ 0 w 12673"/>
              <a:gd name="T9" fmla="*/ 0 h 9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73" h="9497">
                <a:moveTo>
                  <a:pt x="0" y="0"/>
                </a:moveTo>
                <a:lnTo>
                  <a:pt x="0" y="9496"/>
                </a:lnTo>
                <a:lnTo>
                  <a:pt x="12672" y="9496"/>
                </a:lnTo>
                <a:lnTo>
                  <a:pt x="12672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765425" y="5051425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049588" y="5051425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070225" y="5051425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20486" name="Freeform 6"/>
          <p:cNvSpPr>
            <a:spLocks noChangeArrowheads="1"/>
          </p:cNvSpPr>
          <p:nvPr/>
        </p:nvSpPr>
        <p:spPr bwMode="auto">
          <a:xfrm>
            <a:off x="6570663" y="1744663"/>
            <a:ext cx="276225" cy="161925"/>
          </a:xfrm>
          <a:custGeom>
            <a:avLst/>
            <a:gdLst>
              <a:gd name="T0" fmla="*/ 0 w 769"/>
              <a:gd name="T1" fmla="*/ 0 h 448"/>
              <a:gd name="T2" fmla="*/ 0 w 769"/>
              <a:gd name="T3" fmla="*/ 447 h 448"/>
              <a:gd name="T4" fmla="*/ 768 w 769"/>
              <a:gd name="T5" fmla="*/ 447 h 448"/>
              <a:gd name="T6" fmla="*/ 768 w 769"/>
              <a:gd name="T7" fmla="*/ 0 h 448"/>
              <a:gd name="T8" fmla="*/ 0 w 769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8">
                <a:moveTo>
                  <a:pt x="0" y="0"/>
                </a:moveTo>
                <a:lnTo>
                  <a:pt x="0" y="447"/>
                </a:lnTo>
                <a:lnTo>
                  <a:pt x="768" y="447"/>
                </a:lnTo>
                <a:lnTo>
                  <a:pt x="768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87" name="Freeform 7"/>
          <p:cNvSpPr>
            <a:spLocks noChangeArrowheads="1"/>
          </p:cNvSpPr>
          <p:nvPr/>
        </p:nvSpPr>
        <p:spPr bwMode="auto">
          <a:xfrm>
            <a:off x="2284413" y="4967288"/>
            <a:ext cx="3559175" cy="161925"/>
          </a:xfrm>
          <a:custGeom>
            <a:avLst/>
            <a:gdLst>
              <a:gd name="T0" fmla="*/ 0 w 9887"/>
              <a:gd name="T1" fmla="*/ 0 h 449"/>
              <a:gd name="T2" fmla="*/ 0 w 9887"/>
              <a:gd name="T3" fmla="*/ 448 h 449"/>
              <a:gd name="T4" fmla="*/ 9886 w 9887"/>
              <a:gd name="T5" fmla="*/ 448 h 449"/>
              <a:gd name="T6" fmla="*/ 9886 w 9887"/>
              <a:gd name="T7" fmla="*/ 0 h 449"/>
              <a:gd name="T8" fmla="*/ 0 w 9887"/>
              <a:gd name="T9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87" h="449">
                <a:moveTo>
                  <a:pt x="0" y="0"/>
                </a:moveTo>
                <a:lnTo>
                  <a:pt x="0" y="448"/>
                </a:lnTo>
                <a:lnTo>
                  <a:pt x="9886" y="448"/>
                </a:lnTo>
                <a:lnTo>
                  <a:pt x="9886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88" name="Freeform 8"/>
          <p:cNvSpPr>
            <a:spLocks noChangeArrowheads="1"/>
          </p:cNvSpPr>
          <p:nvPr/>
        </p:nvSpPr>
        <p:spPr bwMode="auto">
          <a:xfrm>
            <a:off x="6092825" y="4948238"/>
            <a:ext cx="258763" cy="185737"/>
          </a:xfrm>
          <a:custGeom>
            <a:avLst/>
            <a:gdLst>
              <a:gd name="T0" fmla="*/ 0 w 720"/>
              <a:gd name="T1" fmla="*/ 513 h 514"/>
              <a:gd name="T2" fmla="*/ 0 w 720"/>
              <a:gd name="T3" fmla="*/ 0 h 514"/>
              <a:gd name="T4" fmla="*/ 719 w 720"/>
              <a:gd name="T5" fmla="*/ 0 h 514"/>
              <a:gd name="T6" fmla="*/ 719 w 720"/>
              <a:gd name="T7" fmla="*/ 513 h 514"/>
              <a:gd name="T8" fmla="*/ 0 w 720"/>
              <a:gd name="T9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514">
                <a:moveTo>
                  <a:pt x="0" y="513"/>
                </a:moveTo>
                <a:lnTo>
                  <a:pt x="0" y="0"/>
                </a:lnTo>
                <a:lnTo>
                  <a:pt x="719" y="0"/>
                </a:lnTo>
                <a:lnTo>
                  <a:pt x="719" y="513"/>
                </a:lnTo>
                <a:lnTo>
                  <a:pt x="0" y="513"/>
                </a:lnTo>
              </a:path>
            </a:pathLst>
          </a:custGeom>
          <a:blipFill dpi="0" rotWithShape="0">
            <a:blip r:embed="rId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89" name="Freeform 9"/>
          <p:cNvSpPr>
            <a:spLocks noChangeArrowheads="1"/>
          </p:cNvSpPr>
          <p:nvPr/>
        </p:nvSpPr>
        <p:spPr bwMode="auto">
          <a:xfrm>
            <a:off x="6570663" y="4968875"/>
            <a:ext cx="276225" cy="161925"/>
          </a:xfrm>
          <a:custGeom>
            <a:avLst/>
            <a:gdLst>
              <a:gd name="T0" fmla="*/ 0 w 769"/>
              <a:gd name="T1" fmla="*/ 0 h 450"/>
              <a:gd name="T2" fmla="*/ 768 w 769"/>
              <a:gd name="T3" fmla="*/ 0 h 450"/>
              <a:gd name="T4" fmla="*/ 768 w 769"/>
              <a:gd name="T5" fmla="*/ 449 h 450"/>
              <a:gd name="T6" fmla="*/ 0 w 769"/>
              <a:gd name="T7" fmla="*/ 449 h 450"/>
              <a:gd name="T8" fmla="*/ 0 w 769"/>
              <a:gd name="T9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50">
                <a:moveTo>
                  <a:pt x="0" y="0"/>
                </a:moveTo>
                <a:lnTo>
                  <a:pt x="768" y="0"/>
                </a:lnTo>
                <a:lnTo>
                  <a:pt x="768" y="449"/>
                </a:lnTo>
                <a:lnTo>
                  <a:pt x="0" y="449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599238" y="5040313"/>
            <a:ext cx="185737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© 2007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870200" y="5037138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154363" y="5037138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3173413" y="5037138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20494" name="Freeform 14"/>
          <p:cNvSpPr>
            <a:spLocks noChangeArrowheads="1"/>
          </p:cNvSpPr>
          <p:nvPr/>
        </p:nvSpPr>
        <p:spPr bwMode="auto">
          <a:xfrm>
            <a:off x="2286000" y="1744663"/>
            <a:ext cx="1916113" cy="161925"/>
          </a:xfrm>
          <a:custGeom>
            <a:avLst/>
            <a:gdLst>
              <a:gd name="T0" fmla="*/ 0 w 5323"/>
              <a:gd name="T1" fmla="*/ 0 h 448"/>
              <a:gd name="T2" fmla="*/ 5322 w 5323"/>
              <a:gd name="T3" fmla="*/ 0 h 448"/>
              <a:gd name="T4" fmla="*/ 5322 w 5323"/>
              <a:gd name="T5" fmla="*/ 447 h 448"/>
              <a:gd name="T6" fmla="*/ 0 w 5323"/>
              <a:gd name="T7" fmla="*/ 447 h 448"/>
              <a:gd name="T8" fmla="*/ 0 w 5323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23" h="448">
                <a:moveTo>
                  <a:pt x="0" y="0"/>
                </a:moveTo>
                <a:lnTo>
                  <a:pt x="5322" y="0"/>
                </a:lnTo>
                <a:lnTo>
                  <a:pt x="5322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422525" y="1782763"/>
            <a:ext cx="9985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dirty="0" smtClean="0">
                <a:solidFill>
                  <a:srgbClr val="FFFFFF"/>
                </a:solidFill>
                <a:cs typeface="Arial" charset="0"/>
              </a:rPr>
              <a:t>Úkoly a cíle</a:t>
            </a:r>
            <a:endParaRPr lang="cs-CZ" altLang="cs-CZ" sz="9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0496" name="Freeform 16"/>
          <p:cNvSpPr>
            <a:spLocks noChangeArrowheads="1"/>
          </p:cNvSpPr>
          <p:nvPr/>
        </p:nvSpPr>
        <p:spPr bwMode="auto">
          <a:xfrm>
            <a:off x="4200525" y="1744663"/>
            <a:ext cx="1622425" cy="161925"/>
          </a:xfrm>
          <a:custGeom>
            <a:avLst/>
            <a:gdLst>
              <a:gd name="T0" fmla="*/ 0 w 4507"/>
              <a:gd name="T1" fmla="*/ 0 h 448"/>
              <a:gd name="T2" fmla="*/ 4506 w 4507"/>
              <a:gd name="T3" fmla="*/ 0 h 448"/>
              <a:gd name="T4" fmla="*/ 4506 w 4507"/>
              <a:gd name="T5" fmla="*/ 447 h 448"/>
              <a:gd name="T6" fmla="*/ 0 w 4507"/>
              <a:gd name="T7" fmla="*/ 447 h 448"/>
              <a:gd name="T8" fmla="*/ 0 w 4507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07" h="448">
                <a:moveTo>
                  <a:pt x="0" y="0"/>
                </a:moveTo>
                <a:lnTo>
                  <a:pt x="4506" y="0"/>
                </a:lnTo>
                <a:lnTo>
                  <a:pt x="4506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4B27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4292600" y="1782763"/>
            <a:ext cx="63944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dirty="0" smtClean="0">
                <a:solidFill>
                  <a:srgbClr val="FFFFFF"/>
                </a:solidFill>
                <a:cs typeface="Arial" charset="0"/>
              </a:rPr>
              <a:t>Pomoc</a:t>
            </a:r>
            <a:endParaRPr lang="cs-CZ" altLang="cs-CZ" sz="9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0498" name="Freeform 18"/>
          <p:cNvSpPr>
            <a:spLocks noChangeArrowheads="1"/>
          </p:cNvSpPr>
          <p:nvPr/>
        </p:nvSpPr>
        <p:spPr bwMode="auto">
          <a:xfrm>
            <a:off x="5846763" y="1752600"/>
            <a:ext cx="700087" cy="185738"/>
          </a:xfrm>
          <a:custGeom>
            <a:avLst/>
            <a:gdLst>
              <a:gd name="T0" fmla="*/ 972 w 1945"/>
              <a:gd name="T1" fmla="*/ 513 h 514"/>
              <a:gd name="T2" fmla="*/ 0 w 1945"/>
              <a:gd name="T3" fmla="*/ 513 h 514"/>
              <a:gd name="T4" fmla="*/ 0 w 1945"/>
              <a:gd name="T5" fmla="*/ 0 h 514"/>
              <a:gd name="T6" fmla="*/ 1944 w 1945"/>
              <a:gd name="T7" fmla="*/ 0 h 514"/>
              <a:gd name="T8" fmla="*/ 1944 w 1945"/>
              <a:gd name="T9" fmla="*/ 513 h 514"/>
              <a:gd name="T10" fmla="*/ 972 w 1945"/>
              <a:gd name="T11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45" h="514">
                <a:moveTo>
                  <a:pt x="972" y="513"/>
                </a:moveTo>
                <a:lnTo>
                  <a:pt x="0" y="513"/>
                </a:lnTo>
                <a:lnTo>
                  <a:pt x="0" y="0"/>
                </a:lnTo>
                <a:lnTo>
                  <a:pt x="1944" y="0"/>
                </a:lnTo>
                <a:lnTo>
                  <a:pt x="1944" y="513"/>
                </a:lnTo>
                <a:lnTo>
                  <a:pt x="972" y="513"/>
                </a:lnTo>
              </a:path>
            </a:pathLst>
          </a:cu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2420938" y="5038725"/>
            <a:ext cx="128587" cy="6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 b="1">
                <a:solidFill>
                  <a:srgbClr val="FFFFFF"/>
                </a:solidFill>
                <a:cs typeface="Arial" charset="0"/>
              </a:rPr>
              <a:t>3.3.5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2319726" y="1935009"/>
            <a:ext cx="3529012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1100" b="1" dirty="0" smtClean="0">
                <a:cs typeface="Arial" charset="0"/>
              </a:rPr>
              <a:t>Formy výchovy mimo původní rodinu</a:t>
            </a:r>
            <a:endParaRPr lang="cs-CZ" altLang="cs-CZ" sz="1100" b="1" dirty="0">
              <a:cs typeface="Arial" charset="0"/>
            </a:endParaRPr>
          </a:p>
        </p:txBody>
      </p:sp>
      <p:sp>
        <p:nvSpPr>
          <p:cNvPr id="20501" name="Freeform 21"/>
          <p:cNvSpPr>
            <a:spLocks noChangeArrowheads="1"/>
          </p:cNvSpPr>
          <p:nvPr/>
        </p:nvSpPr>
        <p:spPr bwMode="auto">
          <a:xfrm>
            <a:off x="467545" y="2232025"/>
            <a:ext cx="7920880" cy="4149303"/>
          </a:xfrm>
          <a:custGeom>
            <a:avLst/>
            <a:gdLst>
              <a:gd name="T0" fmla="*/ 5889 w 11779"/>
              <a:gd name="T1" fmla="*/ 7189 h 7190"/>
              <a:gd name="T2" fmla="*/ 0 w 11779"/>
              <a:gd name="T3" fmla="*/ 7189 h 7190"/>
              <a:gd name="T4" fmla="*/ 0 w 11779"/>
              <a:gd name="T5" fmla="*/ 0 h 7190"/>
              <a:gd name="T6" fmla="*/ 11778 w 11779"/>
              <a:gd name="T7" fmla="*/ 0 h 7190"/>
              <a:gd name="T8" fmla="*/ 11778 w 11779"/>
              <a:gd name="T9" fmla="*/ 7189 h 7190"/>
              <a:gd name="T10" fmla="*/ 5889 w 11779"/>
              <a:gd name="T11" fmla="*/ 7189 h 7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779" h="7190">
                <a:moveTo>
                  <a:pt x="5889" y="7189"/>
                </a:moveTo>
                <a:lnTo>
                  <a:pt x="0" y="7189"/>
                </a:lnTo>
                <a:lnTo>
                  <a:pt x="0" y="0"/>
                </a:lnTo>
                <a:lnTo>
                  <a:pt x="11778" y="0"/>
                </a:lnTo>
                <a:lnTo>
                  <a:pt x="11778" y="7189"/>
                </a:lnTo>
                <a:lnTo>
                  <a:pt x="5889" y="7189"/>
                </a:lnTo>
              </a:path>
            </a:pathLst>
          </a:custGeom>
          <a:blipFill dpi="0" rotWithShape="0">
            <a:blip r:embed="rId7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747739" y="2420888"/>
            <a:ext cx="2017686" cy="242631"/>
          </a:xfrm>
          <a:prstGeom prst="rect">
            <a:avLst/>
          </a:prstGeom>
          <a:solidFill>
            <a:srgbClr val="FFF1C5"/>
          </a:solidFill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pomoc orient. na rodinu</a:t>
            </a:r>
            <a:endParaRPr lang="cs-CZ" sz="105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63900" y="2399472"/>
            <a:ext cx="2264048" cy="264047"/>
          </a:xfrm>
          <a:prstGeom prst="rect">
            <a:avLst/>
          </a:prstGeom>
          <a:solidFill>
            <a:srgbClr val="FFF1C5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pomoc orient. na skupinu</a:t>
            </a:r>
            <a:endParaRPr lang="cs-CZ" sz="1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822950" y="2420888"/>
            <a:ext cx="2506662" cy="264047"/>
          </a:xfrm>
          <a:prstGeom prst="rect">
            <a:avLst/>
          </a:prstGeom>
          <a:solidFill>
            <a:srgbClr val="FFF1C5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pomoc orient. na jednotlivce</a:t>
            </a:r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5380" y="3029536"/>
            <a:ext cx="1880045" cy="4071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všechny formy pěstounské  péče</a:t>
            </a:r>
            <a:endParaRPr lang="cs-CZ" sz="11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72999" y="3789040"/>
            <a:ext cx="1264344" cy="2354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pěstounské rodiny</a:t>
            </a:r>
            <a:endParaRPr lang="cs-CZ" sz="1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472999" y="4221088"/>
            <a:ext cx="1154785" cy="3499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900" dirty="0" smtClean="0"/>
              <a:t>profesionální pěstounské rodiny</a:t>
            </a:r>
            <a:endParaRPr lang="cs-CZ" sz="9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09882" y="4828638"/>
            <a:ext cx="1276118" cy="2426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péče příbuzných</a:t>
            </a:r>
            <a:endParaRPr lang="cs-CZ" sz="105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96033" y="5301208"/>
            <a:ext cx="1649809" cy="6074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výchovná místa (profesionální domácí péče v rodinách)</a:t>
            </a:r>
            <a:endParaRPr lang="cs-CZ" sz="1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392459" y="3029536"/>
            <a:ext cx="2051422" cy="4357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výchova v domově a zvláštní opatrovnické formy</a:t>
            </a:r>
            <a:endParaRPr lang="cs-CZ" sz="1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698090" y="4221088"/>
            <a:ext cx="1440160" cy="6074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Počty dětí ve skupinách dle zákona (8-10 dětí)</a:t>
            </a:r>
            <a:endParaRPr lang="cs-CZ" sz="1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90409" y="5340898"/>
            <a:ext cx="1307293" cy="264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dětské domovy</a:t>
            </a:r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109414" y="5313361"/>
            <a:ext cx="1028836" cy="264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skupiny</a:t>
            </a:r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092825" y="2999196"/>
            <a:ext cx="2016224" cy="607474"/>
          </a:xfrm>
          <a:prstGeom prst="rect">
            <a:avLst/>
          </a:prstGeom>
          <a:solidFill>
            <a:srgbClr val="F9C9D1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intenzivní sociálně-pedagogická péče o jednotlivce</a:t>
            </a:r>
            <a:endParaRPr lang="cs-CZ" sz="1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168210" y="3787539"/>
            <a:ext cx="1791543" cy="435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flexibilní formy péče o jednotlivce</a:t>
            </a:r>
            <a:endParaRPr lang="cs-CZ" sz="1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380857" y="4439032"/>
            <a:ext cx="1440160" cy="264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flexibilní péče</a:t>
            </a:r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09232" y="4833545"/>
            <a:ext cx="2007568" cy="435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opatrovnické bydlení pro jednotlivce</a:t>
            </a:r>
            <a:endParaRPr lang="cs-CZ" sz="12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975171" y="5776658"/>
            <a:ext cx="2386078" cy="264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projekty zážitkové pedagogiky</a:t>
            </a:r>
            <a:endParaRPr lang="cs-CZ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5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5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6" name="Freeform 2"/>
          <p:cNvSpPr>
            <a:spLocks noChangeArrowheads="1"/>
          </p:cNvSpPr>
          <p:nvPr/>
        </p:nvSpPr>
        <p:spPr bwMode="auto">
          <a:xfrm>
            <a:off x="2284413" y="1712913"/>
            <a:ext cx="4562475" cy="3419475"/>
          </a:xfrm>
          <a:custGeom>
            <a:avLst/>
            <a:gdLst>
              <a:gd name="T0" fmla="*/ 0 w 12673"/>
              <a:gd name="T1" fmla="*/ 0 h 9497"/>
              <a:gd name="T2" fmla="*/ 0 w 12673"/>
              <a:gd name="T3" fmla="*/ 9496 h 9497"/>
              <a:gd name="T4" fmla="*/ 12672 w 12673"/>
              <a:gd name="T5" fmla="*/ 9496 h 9497"/>
              <a:gd name="T6" fmla="*/ 12672 w 12673"/>
              <a:gd name="T7" fmla="*/ 0 h 9497"/>
              <a:gd name="T8" fmla="*/ 0 w 12673"/>
              <a:gd name="T9" fmla="*/ 0 h 9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73" h="9497">
                <a:moveTo>
                  <a:pt x="0" y="0"/>
                </a:moveTo>
                <a:lnTo>
                  <a:pt x="0" y="9496"/>
                </a:lnTo>
                <a:lnTo>
                  <a:pt x="12672" y="9496"/>
                </a:lnTo>
                <a:lnTo>
                  <a:pt x="12672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765425" y="5051425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049588" y="5051425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070225" y="5051425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21510" name="Freeform 6"/>
          <p:cNvSpPr>
            <a:spLocks noChangeArrowheads="1"/>
          </p:cNvSpPr>
          <p:nvPr/>
        </p:nvSpPr>
        <p:spPr bwMode="auto">
          <a:xfrm>
            <a:off x="6570663" y="1744663"/>
            <a:ext cx="276225" cy="161925"/>
          </a:xfrm>
          <a:custGeom>
            <a:avLst/>
            <a:gdLst>
              <a:gd name="T0" fmla="*/ 0 w 769"/>
              <a:gd name="T1" fmla="*/ 0 h 448"/>
              <a:gd name="T2" fmla="*/ 0 w 769"/>
              <a:gd name="T3" fmla="*/ 447 h 448"/>
              <a:gd name="T4" fmla="*/ 768 w 769"/>
              <a:gd name="T5" fmla="*/ 447 h 448"/>
              <a:gd name="T6" fmla="*/ 768 w 769"/>
              <a:gd name="T7" fmla="*/ 0 h 448"/>
              <a:gd name="T8" fmla="*/ 0 w 769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8">
                <a:moveTo>
                  <a:pt x="0" y="0"/>
                </a:moveTo>
                <a:lnTo>
                  <a:pt x="0" y="447"/>
                </a:lnTo>
                <a:lnTo>
                  <a:pt x="768" y="447"/>
                </a:lnTo>
                <a:lnTo>
                  <a:pt x="768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11" name="Freeform 7"/>
          <p:cNvSpPr>
            <a:spLocks noChangeArrowheads="1"/>
          </p:cNvSpPr>
          <p:nvPr/>
        </p:nvSpPr>
        <p:spPr bwMode="auto">
          <a:xfrm>
            <a:off x="2284413" y="4967288"/>
            <a:ext cx="3559175" cy="161925"/>
          </a:xfrm>
          <a:custGeom>
            <a:avLst/>
            <a:gdLst>
              <a:gd name="T0" fmla="*/ 0 w 9887"/>
              <a:gd name="T1" fmla="*/ 0 h 449"/>
              <a:gd name="T2" fmla="*/ 0 w 9887"/>
              <a:gd name="T3" fmla="*/ 448 h 449"/>
              <a:gd name="T4" fmla="*/ 9886 w 9887"/>
              <a:gd name="T5" fmla="*/ 448 h 449"/>
              <a:gd name="T6" fmla="*/ 9886 w 9887"/>
              <a:gd name="T7" fmla="*/ 0 h 449"/>
              <a:gd name="T8" fmla="*/ 0 w 9887"/>
              <a:gd name="T9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87" h="449">
                <a:moveTo>
                  <a:pt x="0" y="0"/>
                </a:moveTo>
                <a:lnTo>
                  <a:pt x="0" y="448"/>
                </a:lnTo>
                <a:lnTo>
                  <a:pt x="9886" y="448"/>
                </a:lnTo>
                <a:lnTo>
                  <a:pt x="9886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12" name="Freeform 8"/>
          <p:cNvSpPr>
            <a:spLocks noChangeArrowheads="1"/>
          </p:cNvSpPr>
          <p:nvPr/>
        </p:nvSpPr>
        <p:spPr bwMode="auto">
          <a:xfrm>
            <a:off x="6092825" y="4948238"/>
            <a:ext cx="258763" cy="185737"/>
          </a:xfrm>
          <a:custGeom>
            <a:avLst/>
            <a:gdLst>
              <a:gd name="T0" fmla="*/ 0 w 720"/>
              <a:gd name="T1" fmla="*/ 513 h 514"/>
              <a:gd name="T2" fmla="*/ 0 w 720"/>
              <a:gd name="T3" fmla="*/ 0 h 514"/>
              <a:gd name="T4" fmla="*/ 719 w 720"/>
              <a:gd name="T5" fmla="*/ 0 h 514"/>
              <a:gd name="T6" fmla="*/ 719 w 720"/>
              <a:gd name="T7" fmla="*/ 513 h 514"/>
              <a:gd name="T8" fmla="*/ 0 w 720"/>
              <a:gd name="T9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514">
                <a:moveTo>
                  <a:pt x="0" y="513"/>
                </a:moveTo>
                <a:lnTo>
                  <a:pt x="0" y="0"/>
                </a:lnTo>
                <a:lnTo>
                  <a:pt x="719" y="0"/>
                </a:lnTo>
                <a:lnTo>
                  <a:pt x="719" y="513"/>
                </a:lnTo>
                <a:lnTo>
                  <a:pt x="0" y="513"/>
                </a:lnTo>
              </a:path>
            </a:pathLst>
          </a:custGeom>
          <a:blipFill dpi="0" rotWithShape="0">
            <a:blip r:embed="rId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13" name="Freeform 9"/>
          <p:cNvSpPr>
            <a:spLocks noChangeArrowheads="1"/>
          </p:cNvSpPr>
          <p:nvPr/>
        </p:nvSpPr>
        <p:spPr bwMode="auto">
          <a:xfrm>
            <a:off x="6570663" y="4968875"/>
            <a:ext cx="276225" cy="161925"/>
          </a:xfrm>
          <a:custGeom>
            <a:avLst/>
            <a:gdLst>
              <a:gd name="T0" fmla="*/ 0 w 769"/>
              <a:gd name="T1" fmla="*/ 0 h 450"/>
              <a:gd name="T2" fmla="*/ 768 w 769"/>
              <a:gd name="T3" fmla="*/ 0 h 450"/>
              <a:gd name="T4" fmla="*/ 768 w 769"/>
              <a:gd name="T5" fmla="*/ 449 h 450"/>
              <a:gd name="T6" fmla="*/ 0 w 769"/>
              <a:gd name="T7" fmla="*/ 449 h 450"/>
              <a:gd name="T8" fmla="*/ 0 w 769"/>
              <a:gd name="T9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50">
                <a:moveTo>
                  <a:pt x="0" y="0"/>
                </a:moveTo>
                <a:lnTo>
                  <a:pt x="768" y="0"/>
                </a:lnTo>
                <a:lnTo>
                  <a:pt x="768" y="449"/>
                </a:lnTo>
                <a:lnTo>
                  <a:pt x="0" y="449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599238" y="5040313"/>
            <a:ext cx="185737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© 2007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2870200" y="5037138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154363" y="5037138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173413" y="5037138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21518" name="Freeform 14"/>
          <p:cNvSpPr>
            <a:spLocks noChangeArrowheads="1"/>
          </p:cNvSpPr>
          <p:nvPr/>
        </p:nvSpPr>
        <p:spPr bwMode="auto">
          <a:xfrm>
            <a:off x="2286000" y="1744663"/>
            <a:ext cx="1916113" cy="161925"/>
          </a:xfrm>
          <a:custGeom>
            <a:avLst/>
            <a:gdLst>
              <a:gd name="T0" fmla="*/ 0 w 5323"/>
              <a:gd name="T1" fmla="*/ 0 h 448"/>
              <a:gd name="T2" fmla="*/ 5322 w 5323"/>
              <a:gd name="T3" fmla="*/ 0 h 448"/>
              <a:gd name="T4" fmla="*/ 5322 w 5323"/>
              <a:gd name="T5" fmla="*/ 447 h 448"/>
              <a:gd name="T6" fmla="*/ 0 w 5323"/>
              <a:gd name="T7" fmla="*/ 447 h 448"/>
              <a:gd name="T8" fmla="*/ 0 w 5323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23" h="448">
                <a:moveTo>
                  <a:pt x="0" y="0"/>
                </a:moveTo>
                <a:lnTo>
                  <a:pt x="5322" y="0"/>
                </a:lnTo>
                <a:lnTo>
                  <a:pt x="5322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2422525" y="1782763"/>
            <a:ext cx="9985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Úkoly a cíle</a:t>
            </a:r>
          </a:p>
        </p:txBody>
      </p:sp>
      <p:sp>
        <p:nvSpPr>
          <p:cNvPr id="21520" name="Freeform 16"/>
          <p:cNvSpPr>
            <a:spLocks noChangeArrowheads="1"/>
          </p:cNvSpPr>
          <p:nvPr/>
        </p:nvSpPr>
        <p:spPr bwMode="auto">
          <a:xfrm>
            <a:off x="4200525" y="1744663"/>
            <a:ext cx="1622425" cy="161925"/>
          </a:xfrm>
          <a:custGeom>
            <a:avLst/>
            <a:gdLst>
              <a:gd name="T0" fmla="*/ 0 w 4507"/>
              <a:gd name="T1" fmla="*/ 0 h 448"/>
              <a:gd name="T2" fmla="*/ 4506 w 4507"/>
              <a:gd name="T3" fmla="*/ 0 h 448"/>
              <a:gd name="T4" fmla="*/ 4506 w 4507"/>
              <a:gd name="T5" fmla="*/ 447 h 448"/>
              <a:gd name="T6" fmla="*/ 0 w 4507"/>
              <a:gd name="T7" fmla="*/ 447 h 448"/>
              <a:gd name="T8" fmla="*/ 0 w 4507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07" h="448">
                <a:moveTo>
                  <a:pt x="0" y="0"/>
                </a:moveTo>
                <a:lnTo>
                  <a:pt x="4506" y="0"/>
                </a:lnTo>
                <a:lnTo>
                  <a:pt x="4506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4B27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4292600" y="1782763"/>
            <a:ext cx="89535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Další úkoly</a:t>
            </a:r>
          </a:p>
        </p:txBody>
      </p:sp>
      <p:sp>
        <p:nvSpPr>
          <p:cNvPr id="21522" name="Freeform 18"/>
          <p:cNvSpPr>
            <a:spLocks noChangeArrowheads="1"/>
          </p:cNvSpPr>
          <p:nvPr/>
        </p:nvSpPr>
        <p:spPr bwMode="auto">
          <a:xfrm>
            <a:off x="5846763" y="1752600"/>
            <a:ext cx="700087" cy="185738"/>
          </a:xfrm>
          <a:custGeom>
            <a:avLst/>
            <a:gdLst>
              <a:gd name="T0" fmla="*/ 972 w 1945"/>
              <a:gd name="T1" fmla="*/ 513 h 514"/>
              <a:gd name="T2" fmla="*/ 0 w 1945"/>
              <a:gd name="T3" fmla="*/ 513 h 514"/>
              <a:gd name="T4" fmla="*/ 0 w 1945"/>
              <a:gd name="T5" fmla="*/ 0 h 514"/>
              <a:gd name="T6" fmla="*/ 1944 w 1945"/>
              <a:gd name="T7" fmla="*/ 0 h 514"/>
              <a:gd name="T8" fmla="*/ 1944 w 1945"/>
              <a:gd name="T9" fmla="*/ 513 h 514"/>
              <a:gd name="T10" fmla="*/ 972 w 1945"/>
              <a:gd name="T11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45" h="514">
                <a:moveTo>
                  <a:pt x="972" y="513"/>
                </a:moveTo>
                <a:lnTo>
                  <a:pt x="0" y="513"/>
                </a:lnTo>
                <a:lnTo>
                  <a:pt x="0" y="0"/>
                </a:lnTo>
                <a:lnTo>
                  <a:pt x="1944" y="0"/>
                </a:lnTo>
                <a:lnTo>
                  <a:pt x="1944" y="513"/>
                </a:lnTo>
                <a:lnTo>
                  <a:pt x="972" y="513"/>
                </a:lnTo>
              </a:path>
            </a:pathLst>
          </a:cu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420938" y="5038725"/>
            <a:ext cx="128587" cy="6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 b="1">
                <a:solidFill>
                  <a:srgbClr val="FFFFFF"/>
                </a:solidFill>
                <a:cs typeface="Arial" charset="0"/>
              </a:rPr>
              <a:t>3.4.1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420938" y="2093913"/>
            <a:ext cx="949325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1100" b="1">
                <a:cs typeface="Arial" charset="0"/>
              </a:rPr>
              <a:t>Vzetí do opatrování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420938" y="2525713"/>
            <a:ext cx="19350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Pokud o to požádá dítě nebo mladistvý 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420938" y="2646363"/>
            <a:ext cx="1871662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nebo hrozí náhlé nebezpečí 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420938" y="2768600"/>
            <a:ext cx="158273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je úřad péče o mládež povinen 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2420938" y="2890838"/>
            <a:ext cx="1554162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jej/ji vzít do opatrování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420938" y="3011488"/>
            <a:ext cx="16637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 </a:t>
            </a:r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2413000" y="3336925"/>
            <a:ext cx="4267200" cy="1588"/>
          </a:xfrm>
          <a:prstGeom prst="line">
            <a:avLst/>
          </a:prstGeom>
          <a:noFill/>
          <a:ln w="792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2427288" y="4429125"/>
            <a:ext cx="4267200" cy="1588"/>
          </a:xfrm>
          <a:prstGeom prst="line">
            <a:avLst/>
          </a:prstGeom>
          <a:noFill/>
          <a:ln w="792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2413000" y="2454275"/>
            <a:ext cx="4267200" cy="1588"/>
          </a:xfrm>
          <a:prstGeom prst="line">
            <a:avLst/>
          </a:prstGeom>
          <a:noFill/>
          <a:ln w="7920" cap="flat">
            <a:solidFill>
              <a:srgbClr val="FF89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4546600" y="2646363"/>
            <a:ext cx="460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4679950" y="2655888"/>
            <a:ext cx="12954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U vhodné osoby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4546600" y="2757488"/>
            <a:ext cx="460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4679950" y="2767013"/>
            <a:ext cx="1624013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V zařízení nebo zvláštní 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4679950" y="2881313"/>
            <a:ext cx="1549400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o</a:t>
            </a:r>
            <a:r>
              <a:rPr lang="cs-CZ" altLang="cs-CZ" sz="800" dirty="0" smtClean="0">
                <a:cs typeface="Arial" charset="0"/>
              </a:rPr>
              <a:t>patrovnické </a:t>
            </a:r>
            <a:r>
              <a:rPr lang="cs-CZ" altLang="cs-CZ" sz="800" dirty="0">
                <a:cs typeface="Arial" charset="0"/>
              </a:rPr>
              <a:t>formě bydlení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4546600" y="2982913"/>
            <a:ext cx="460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4679950" y="2992438"/>
            <a:ext cx="1779588" cy="10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V místě na ochranu mládeže</a:t>
            </a: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4546600" y="3095625"/>
            <a:ext cx="460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800">
                <a:solidFill>
                  <a:srgbClr val="FF8949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4679950" y="3106738"/>
            <a:ext cx="15494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V pěstounské rodině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4518025" y="2514600"/>
            <a:ext cx="76517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To se uskuteční …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2420938" y="3462338"/>
            <a:ext cx="16002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O době opatrování</a:t>
            </a:r>
          </a:p>
        </p:txBody>
      </p:sp>
      <p:sp>
        <p:nvSpPr>
          <p:cNvPr id="21544" name="Text Box 40"/>
          <p:cNvSpPr txBox="1">
            <a:spLocks noChangeArrowheads="1"/>
          </p:cNvSpPr>
          <p:nvPr/>
        </p:nvSpPr>
        <p:spPr bwMode="auto">
          <a:xfrm>
            <a:off x="2420938" y="3584575"/>
            <a:ext cx="58737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rozhodují:</a:t>
            </a:r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4570413" y="3462338"/>
            <a:ext cx="2214562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b="1" dirty="0">
                <a:cs typeface="Arial" charset="0"/>
              </a:rPr>
              <a:t>Opatření k odnětí svobody jsou přípustná </a:t>
            </a:r>
          </a:p>
        </p:txBody>
      </p:sp>
      <p:sp>
        <p:nvSpPr>
          <p:cNvPr id="21546" name="Text Box 42"/>
          <p:cNvSpPr txBox="1">
            <a:spLocks noChangeArrowheads="1"/>
          </p:cNvSpPr>
          <p:nvPr/>
        </p:nvSpPr>
        <p:spPr bwMode="auto">
          <a:xfrm>
            <a:off x="4570413" y="3584575"/>
            <a:ext cx="184308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b="1">
                <a:cs typeface="Arial" charset="0"/>
              </a:rPr>
              <a:t>Pouze vyjímečně (v ohrožení </a:t>
            </a:r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4570413" y="3706813"/>
            <a:ext cx="1236662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b="1">
                <a:cs typeface="Arial" charset="0"/>
              </a:rPr>
              <a:t>života).</a:t>
            </a:r>
          </a:p>
        </p:txBody>
      </p:sp>
      <p:sp>
        <p:nvSpPr>
          <p:cNvPr id="21548" name="Text Box 44"/>
          <p:cNvSpPr txBox="1">
            <a:spLocks noChangeArrowheads="1"/>
          </p:cNvSpPr>
          <p:nvPr/>
        </p:nvSpPr>
        <p:spPr bwMode="auto">
          <a:xfrm>
            <a:off x="2420938" y="3924300"/>
            <a:ext cx="80962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FF8949"/>
                </a:solidFill>
                <a:latin typeface="Wingdings" charset="2"/>
              </a:rPr>
              <a:t></a:t>
            </a:r>
          </a:p>
        </p:txBody>
      </p:sp>
      <p:sp>
        <p:nvSpPr>
          <p:cNvPr id="21549" name="Text Box 45"/>
          <p:cNvSpPr txBox="1">
            <a:spLocks noChangeArrowheads="1"/>
          </p:cNvSpPr>
          <p:nvPr/>
        </p:nvSpPr>
        <p:spPr bwMode="auto">
          <a:xfrm>
            <a:off x="2555875" y="3924300"/>
            <a:ext cx="436563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rodiče</a:t>
            </a:r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2420938" y="4035425"/>
            <a:ext cx="80962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FF8949"/>
                </a:solidFill>
                <a:latin typeface="Wingdings" charset="2"/>
              </a:rPr>
              <a:t></a:t>
            </a:r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2555875" y="4035425"/>
            <a:ext cx="1611313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o</a:t>
            </a:r>
            <a:r>
              <a:rPr lang="cs-CZ" altLang="cs-CZ" sz="800" dirty="0" smtClean="0">
                <a:cs typeface="Arial" charset="0"/>
              </a:rPr>
              <a:t>patrovnický </a:t>
            </a:r>
            <a:r>
              <a:rPr lang="cs-CZ" altLang="cs-CZ" sz="800" dirty="0">
                <a:cs typeface="Arial" charset="0"/>
              </a:rPr>
              <a:t>soud (pokud </a:t>
            </a:r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2555875" y="4148138"/>
            <a:ext cx="138747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h</a:t>
            </a:r>
            <a:r>
              <a:rPr lang="cs-CZ" altLang="cs-CZ" sz="800" dirty="0" smtClean="0">
                <a:cs typeface="Arial" charset="0"/>
              </a:rPr>
              <a:t>rozí </a:t>
            </a:r>
            <a:r>
              <a:rPr lang="cs-CZ" altLang="cs-CZ" sz="800" dirty="0">
                <a:cs typeface="Arial" charset="0"/>
              </a:rPr>
              <a:t>dítěti nebezpečí).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29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7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0" name="Freeform 2"/>
          <p:cNvSpPr>
            <a:spLocks noChangeArrowheads="1"/>
          </p:cNvSpPr>
          <p:nvPr/>
        </p:nvSpPr>
        <p:spPr bwMode="auto">
          <a:xfrm>
            <a:off x="2284413" y="1712913"/>
            <a:ext cx="4562475" cy="3419475"/>
          </a:xfrm>
          <a:custGeom>
            <a:avLst/>
            <a:gdLst>
              <a:gd name="T0" fmla="*/ 0 w 12673"/>
              <a:gd name="T1" fmla="*/ 0 h 9497"/>
              <a:gd name="T2" fmla="*/ 0 w 12673"/>
              <a:gd name="T3" fmla="*/ 9496 h 9497"/>
              <a:gd name="T4" fmla="*/ 12672 w 12673"/>
              <a:gd name="T5" fmla="*/ 9496 h 9497"/>
              <a:gd name="T6" fmla="*/ 12672 w 12673"/>
              <a:gd name="T7" fmla="*/ 0 h 9497"/>
              <a:gd name="T8" fmla="*/ 0 w 12673"/>
              <a:gd name="T9" fmla="*/ 0 h 9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73" h="9497">
                <a:moveTo>
                  <a:pt x="0" y="0"/>
                </a:moveTo>
                <a:lnTo>
                  <a:pt x="0" y="9496"/>
                </a:lnTo>
                <a:lnTo>
                  <a:pt x="12672" y="9496"/>
                </a:lnTo>
                <a:lnTo>
                  <a:pt x="12672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765425" y="5051425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49588" y="5051425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070225" y="5051425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22534" name="Freeform 6"/>
          <p:cNvSpPr>
            <a:spLocks noChangeArrowheads="1"/>
          </p:cNvSpPr>
          <p:nvPr/>
        </p:nvSpPr>
        <p:spPr bwMode="auto">
          <a:xfrm>
            <a:off x="6570663" y="1744663"/>
            <a:ext cx="276225" cy="161925"/>
          </a:xfrm>
          <a:custGeom>
            <a:avLst/>
            <a:gdLst>
              <a:gd name="T0" fmla="*/ 0 w 769"/>
              <a:gd name="T1" fmla="*/ 0 h 448"/>
              <a:gd name="T2" fmla="*/ 0 w 769"/>
              <a:gd name="T3" fmla="*/ 447 h 448"/>
              <a:gd name="T4" fmla="*/ 768 w 769"/>
              <a:gd name="T5" fmla="*/ 447 h 448"/>
              <a:gd name="T6" fmla="*/ 768 w 769"/>
              <a:gd name="T7" fmla="*/ 0 h 448"/>
              <a:gd name="T8" fmla="*/ 0 w 769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8">
                <a:moveTo>
                  <a:pt x="0" y="0"/>
                </a:moveTo>
                <a:lnTo>
                  <a:pt x="0" y="447"/>
                </a:lnTo>
                <a:lnTo>
                  <a:pt x="768" y="447"/>
                </a:lnTo>
                <a:lnTo>
                  <a:pt x="768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5" name="Freeform 7"/>
          <p:cNvSpPr>
            <a:spLocks noChangeArrowheads="1"/>
          </p:cNvSpPr>
          <p:nvPr/>
        </p:nvSpPr>
        <p:spPr bwMode="auto">
          <a:xfrm>
            <a:off x="2284413" y="4967288"/>
            <a:ext cx="3559175" cy="161925"/>
          </a:xfrm>
          <a:custGeom>
            <a:avLst/>
            <a:gdLst>
              <a:gd name="T0" fmla="*/ 0 w 9887"/>
              <a:gd name="T1" fmla="*/ 0 h 449"/>
              <a:gd name="T2" fmla="*/ 0 w 9887"/>
              <a:gd name="T3" fmla="*/ 448 h 449"/>
              <a:gd name="T4" fmla="*/ 9886 w 9887"/>
              <a:gd name="T5" fmla="*/ 448 h 449"/>
              <a:gd name="T6" fmla="*/ 9886 w 9887"/>
              <a:gd name="T7" fmla="*/ 0 h 449"/>
              <a:gd name="T8" fmla="*/ 0 w 9887"/>
              <a:gd name="T9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87" h="449">
                <a:moveTo>
                  <a:pt x="0" y="0"/>
                </a:moveTo>
                <a:lnTo>
                  <a:pt x="0" y="448"/>
                </a:lnTo>
                <a:lnTo>
                  <a:pt x="9886" y="448"/>
                </a:lnTo>
                <a:lnTo>
                  <a:pt x="9886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6" name="Freeform 8"/>
          <p:cNvSpPr>
            <a:spLocks noChangeArrowheads="1"/>
          </p:cNvSpPr>
          <p:nvPr/>
        </p:nvSpPr>
        <p:spPr bwMode="auto">
          <a:xfrm>
            <a:off x="6092825" y="4948238"/>
            <a:ext cx="258763" cy="185737"/>
          </a:xfrm>
          <a:custGeom>
            <a:avLst/>
            <a:gdLst>
              <a:gd name="T0" fmla="*/ 0 w 720"/>
              <a:gd name="T1" fmla="*/ 513 h 514"/>
              <a:gd name="T2" fmla="*/ 0 w 720"/>
              <a:gd name="T3" fmla="*/ 0 h 514"/>
              <a:gd name="T4" fmla="*/ 719 w 720"/>
              <a:gd name="T5" fmla="*/ 0 h 514"/>
              <a:gd name="T6" fmla="*/ 719 w 720"/>
              <a:gd name="T7" fmla="*/ 513 h 514"/>
              <a:gd name="T8" fmla="*/ 0 w 720"/>
              <a:gd name="T9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514">
                <a:moveTo>
                  <a:pt x="0" y="513"/>
                </a:moveTo>
                <a:lnTo>
                  <a:pt x="0" y="0"/>
                </a:lnTo>
                <a:lnTo>
                  <a:pt x="719" y="0"/>
                </a:lnTo>
                <a:lnTo>
                  <a:pt x="719" y="513"/>
                </a:lnTo>
                <a:lnTo>
                  <a:pt x="0" y="513"/>
                </a:lnTo>
              </a:path>
            </a:pathLst>
          </a:custGeom>
          <a:blipFill dpi="0" rotWithShape="0">
            <a:blip r:embed="rId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7" name="Freeform 9"/>
          <p:cNvSpPr>
            <a:spLocks noChangeArrowheads="1"/>
          </p:cNvSpPr>
          <p:nvPr/>
        </p:nvSpPr>
        <p:spPr bwMode="auto">
          <a:xfrm>
            <a:off x="6570663" y="4968875"/>
            <a:ext cx="276225" cy="161925"/>
          </a:xfrm>
          <a:custGeom>
            <a:avLst/>
            <a:gdLst>
              <a:gd name="T0" fmla="*/ 0 w 769"/>
              <a:gd name="T1" fmla="*/ 0 h 450"/>
              <a:gd name="T2" fmla="*/ 768 w 769"/>
              <a:gd name="T3" fmla="*/ 0 h 450"/>
              <a:gd name="T4" fmla="*/ 768 w 769"/>
              <a:gd name="T5" fmla="*/ 449 h 450"/>
              <a:gd name="T6" fmla="*/ 0 w 769"/>
              <a:gd name="T7" fmla="*/ 449 h 450"/>
              <a:gd name="T8" fmla="*/ 0 w 769"/>
              <a:gd name="T9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50">
                <a:moveTo>
                  <a:pt x="0" y="0"/>
                </a:moveTo>
                <a:lnTo>
                  <a:pt x="768" y="0"/>
                </a:lnTo>
                <a:lnTo>
                  <a:pt x="768" y="449"/>
                </a:lnTo>
                <a:lnTo>
                  <a:pt x="0" y="449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599238" y="5040313"/>
            <a:ext cx="185737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© 2007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2870200" y="5037138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154363" y="5037138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3173413" y="5037138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22542" name="Freeform 14"/>
          <p:cNvSpPr>
            <a:spLocks noChangeArrowheads="1"/>
          </p:cNvSpPr>
          <p:nvPr/>
        </p:nvSpPr>
        <p:spPr bwMode="auto">
          <a:xfrm>
            <a:off x="2286000" y="1744663"/>
            <a:ext cx="1916113" cy="161925"/>
          </a:xfrm>
          <a:custGeom>
            <a:avLst/>
            <a:gdLst>
              <a:gd name="T0" fmla="*/ 0 w 5323"/>
              <a:gd name="T1" fmla="*/ 0 h 448"/>
              <a:gd name="T2" fmla="*/ 5322 w 5323"/>
              <a:gd name="T3" fmla="*/ 0 h 448"/>
              <a:gd name="T4" fmla="*/ 5322 w 5323"/>
              <a:gd name="T5" fmla="*/ 447 h 448"/>
              <a:gd name="T6" fmla="*/ 0 w 5323"/>
              <a:gd name="T7" fmla="*/ 447 h 448"/>
              <a:gd name="T8" fmla="*/ 0 w 5323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23" h="448">
                <a:moveTo>
                  <a:pt x="0" y="0"/>
                </a:moveTo>
                <a:lnTo>
                  <a:pt x="5322" y="0"/>
                </a:lnTo>
                <a:lnTo>
                  <a:pt x="5322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2422525" y="1782763"/>
            <a:ext cx="9985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Úkoly a cíle</a:t>
            </a:r>
          </a:p>
        </p:txBody>
      </p:sp>
      <p:sp>
        <p:nvSpPr>
          <p:cNvPr id="22544" name="Freeform 16"/>
          <p:cNvSpPr>
            <a:spLocks noChangeArrowheads="1"/>
          </p:cNvSpPr>
          <p:nvPr/>
        </p:nvSpPr>
        <p:spPr bwMode="auto">
          <a:xfrm>
            <a:off x="4200525" y="1744663"/>
            <a:ext cx="1622425" cy="161925"/>
          </a:xfrm>
          <a:custGeom>
            <a:avLst/>
            <a:gdLst>
              <a:gd name="T0" fmla="*/ 0 w 4507"/>
              <a:gd name="T1" fmla="*/ 0 h 448"/>
              <a:gd name="T2" fmla="*/ 4506 w 4507"/>
              <a:gd name="T3" fmla="*/ 0 h 448"/>
              <a:gd name="T4" fmla="*/ 4506 w 4507"/>
              <a:gd name="T5" fmla="*/ 447 h 448"/>
              <a:gd name="T6" fmla="*/ 0 w 4507"/>
              <a:gd name="T7" fmla="*/ 447 h 448"/>
              <a:gd name="T8" fmla="*/ 0 w 4507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07" h="448">
                <a:moveTo>
                  <a:pt x="0" y="0"/>
                </a:moveTo>
                <a:lnTo>
                  <a:pt x="4506" y="0"/>
                </a:lnTo>
                <a:lnTo>
                  <a:pt x="4506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4B27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4292600" y="1782763"/>
            <a:ext cx="35718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Trendy</a:t>
            </a:r>
          </a:p>
        </p:txBody>
      </p:sp>
      <p:sp>
        <p:nvSpPr>
          <p:cNvPr id="22546" name="Freeform 18"/>
          <p:cNvSpPr>
            <a:spLocks noChangeArrowheads="1"/>
          </p:cNvSpPr>
          <p:nvPr/>
        </p:nvSpPr>
        <p:spPr bwMode="auto">
          <a:xfrm>
            <a:off x="5846763" y="1752600"/>
            <a:ext cx="700087" cy="185738"/>
          </a:xfrm>
          <a:custGeom>
            <a:avLst/>
            <a:gdLst>
              <a:gd name="T0" fmla="*/ 972 w 1945"/>
              <a:gd name="T1" fmla="*/ 513 h 514"/>
              <a:gd name="T2" fmla="*/ 0 w 1945"/>
              <a:gd name="T3" fmla="*/ 513 h 514"/>
              <a:gd name="T4" fmla="*/ 0 w 1945"/>
              <a:gd name="T5" fmla="*/ 0 h 514"/>
              <a:gd name="T6" fmla="*/ 1944 w 1945"/>
              <a:gd name="T7" fmla="*/ 0 h 514"/>
              <a:gd name="T8" fmla="*/ 1944 w 1945"/>
              <a:gd name="T9" fmla="*/ 513 h 514"/>
              <a:gd name="T10" fmla="*/ 972 w 1945"/>
              <a:gd name="T11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45" h="514">
                <a:moveTo>
                  <a:pt x="972" y="513"/>
                </a:moveTo>
                <a:lnTo>
                  <a:pt x="0" y="513"/>
                </a:lnTo>
                <a:lnTo>
                  <a:pt x="0" y="0"/>
                </a:lnTo>
                <a:lnTo>
                  <a:pt x="1944" y="0"/>
                </a:lnTo>
                <a:lnTo>
                  <a:pt x="1944" y="513"/>
                </a:lnTo>
                <a:lnTo>
                  <a:pt x="972" y="513"/>
                </a:lnTo>
              </a:path>
            </a:pathLst>
          </a:cu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420938" y="5038725"/>
            <a:ext cx="128587" cy="6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 b="1">
                <a:solidFill>
                  <a:srgbClr val="FFFFFF"/>
                </a:solidFill>
                <a:cs typeface="Arial" charset="0"/>
              </a:rPr>
              <a:t>3.5.2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2420938" y="2093913"/>
            <a:ext cx="2847975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1100" b="1">
                <a:cs typeface="Arial" charset="0"/>
              </a:rPr>
              <a:t>Perspektivy pro ofensivní pomoc mládeži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2420938" y="2459038"/>
            <a:ext cx="84137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FF8949"/>
                </a:solidFill>
                <a:latin typeface="Wingdings" charset="2"/>
              </a:rPr>
              <a:t>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2555875" y="2457450"/>
            <a:ext cx="54927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Prevence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2420938" y="2690813"/>
            <a:ext cx="84137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FF8949"/>
                </a:solidFill>
                <a:latin typeface="Wingdings" charset="2"/>
              </a:rPr>
              <a:t>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2555875" y="2689225"/>
            <a:ext cx="2963863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cs typeface="Arial" charset="0"/>
              </a:rPr>
              <a:t>Jednání nositelů pomoci mládeži orientované na život</a:t>
            </a: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2420938" y="2922588"/>
            <a:ext cx="84137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FF8949"/>
                </a:solidFill>
                <a:latin typeface="Wingdings" charset="2"/>
              </a:rPr>
              <a:t>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2555875" y="2922588"/>
            <a:ext cx="265747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cs typeface="Arial" charset="0"/>
              </a:rPr>
              <a:t>Orientace na běžný den v nabídkách a metodách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2420938" y="3165475"/>
            <a:ext cx="84137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FF8949"/>
                </a:solidFill>
                <a:latin typeface="Wingdings" charset="2"/>
              </a:rPr>
              <a:t></a:t>
            </a: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2555875" y="3165475"/>
            <a:ext cx="54292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Integrace</a:t>
            </a: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2420938" y="3411538"/>
            <a:ext cx="84137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FF8949"/>
                </a:solidFill>
                <a:latin typeface="Wingdings" charset="2"/>
              </a:rPr>
              <a:t></a:t>
            </a: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2555875" y="3411538"/>
            <a:ext cx="19256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cs typeface="Arial" charset="0"/>
              </a:rPr>
              <a:t>Existenční jistota/Zvládnutí všedního dne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2420938" y="3644900"/>
            <a:ext cx="84137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FF8949"/>
                </a:solidFill>
                <a:latin typeface="Wingdings" charset="2"/>
              </a:rPr>
              <a:t>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2555875" y="3643313"/>
            <a:ext cx="1516063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dirty="0">
                <a:cs typeface="Arial" charset="0"/>
              </a:rPr>
              <a:t>Participace a</a:t>
            </a:r>
            <a:r>
              <a:rPr lang="cs-CZ" altLang="cs-CZ" sz="900" dirty="0" smtClean="0">
                <a:cs typeface="Arial" charset="0"/>
              </a:rPr>
              <a:t> </a:t>
            </a:r>
            <a:r>
              <a:rPr lang="cs-CZ" altLang="cs-CZ" sz="900" dirty="0">
                <a:cs typeface="Arial" charset="0"/>
              </a:rPr>
              <a:t>dobrovolnost</a:t>
            </a: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2420938" y="3876675"/>
            <a:ext cx="84137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FF8949"/>
                </a:solidFill>
                <a:latin typeface="Wingdings" charset="2"/>
              </a:rPr>
              <a:t></a:t>
            </a: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2555875" y="3876675"/>
            <a:ext cx="658813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Vměšování se</a:t>
            </a: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2420938" y="4133850"/>
            <a:ext cx="84137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072" rIns="0" bIns="0"/>
          <a:lstStyle/>
          <a:p>
            <a:pPr>
              <a:lnSpc>
                <a:spcPct val="92000"/>
              </a:lnSpc>
            </a:pPr>
            <a:r>
              <a:rPr lang="cs-CZ" altLang="cs-CZ" sz="900">
                <a:solidFill>
                  <a:srgbClr val="FF8949"/>
                </a:solidFill>
                <a:latin typeface="Wingdings" charset="2"/>
              </a:rPr>
              <a:t></a:t>
            </a: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2555875" y="4132263"/>
            <a:ext cx="274002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cs typeface="Arial" charset="0"/>
              </a:rPr>
              <a:t>Podpora pomoci sám sobě a sociální angažmá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5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" name="Freeform 2"/>
          <p:cNvSpPr>
            <a:spLocks noChangeArrowheads="1"/>
          </p:cNvSpPr>
          <p:nvPr/>
        </p:nvSpPr>
        <p:spPr bwMode="auto">
          <a:xfrm>
            <a:off x="2351088" y="1870075"/>
            <a:ext cx="4562475" cy="3419475"/>
          </a:xfrm>
          <a:custGeom>
            <a:avLst/>
            <a:gdLst>
              <a:gd name="T0" fmla="*/ 0 w 12673"/>
              <a:gd name="T1" fmla="*/ 0 h 9497"/>
              <a:gd name="T2" fmla="*/ 0 w 12673"/>
              <a:gd name="T3" fmla="*/ 9496 h 9497"/>
              <a:gd name="T4" fmla="*/ 12672 w 12673"/>
              <a:gd name="T5" fmla="*/ 9496 h 9497"/>
              <a:gd name="T6" fmla="*/ 12672 w 12673"/>
              <a:gd name="T7" fmla="*/ 0 h 9497"/>
              <a:gd name="T8" fmla="*/ 0 w 12673"/>
              <a:gd name="T9" fmla="*/ 0 h 9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73" h="9497">
                <a:moveTo>
                  <a:pt x="0" y="0"/>
                </a:moveTo>
                <a:lnTo>
                  <a:pt x="0" y="9496"/>
                </a:lnTo>
                <a:lnTo>
                  <a:pt x="12672" y="9496"/>
                </a:lnTo>
                <a:lnTo>
                  <a:pt x="12672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47" name="Freeform 3"/>
          <p:cNvSpPr>
            <a:spLocks noChangeArrowheads="1"/>
          </p:cNvSpPr>
          <p:nvPr/>
        </p:nvSpPr>
        <p:spPr bwMode="auto">
          <a:xfrm>
            <a:off x="2351088" y="5127625"/>
            <a:ext cx="3559175" cy="161925"/>
          </a:xfrm>
          <a:custGeom>
            <a:avLst/>
            <a:gdLst>
              <a:gd name="T0" fmla="*/ 0 w 9887"/>
              <a:gd name="T1" fmla="*/ 0 h 450"/>
              <a:gd name="T2" fmla="*/ 0 w 9887"/>
              <a:gd name="T3" fmla="*/ 449 h 450"/>
              <a:gd name="T4" fmla="*/ 9886 w 9887"/>
              <a:gd name="T5" fmla="*/ 449 h 450"/>
              <a:gd name="T6" fmla="*/ 9886 w 9887"/>
              <a:gd name="T7" fmla="*/ 0 h 450"/>
              <a:gd name="T8" fmla="*/ 0 w 9887"/>
              <a:gd name="T9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87" h="450">
                <a:moveTo>
                  <a:pt x="0" y="0"/>
                </a:moveTo>
                <a:lnTo>
                  <a:pt x="0" y="449"/>
                </a:lnTo>
                <a:lnTo>
                  <a:pt x="9886" y="449"/>
                </a:lnTo>
                <a:lnTo>
                  <a:pt x="9886" y="0"/>
                </a:lnTo>
                <a:lnTo>
                  <a:pt x="0" y="0"/>
                </a:lnTo>
              </a:path>
            </a:pathLst>
          </a:custGeom>
          <a:solidFill>
            <a:srgbClr val="3F7A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48" name="Freeform 4"/>
          <p:cNvSpPr>
            <a:spLocks noChangeArrowheads="1"/>
          </p:cNvSpPr>
          <p:nvPr/>
        </p:nvSpPr>
        <p:spPr bwMode="auto">
          <a:xfrm>
            <a:off x="6637338" y="5129213"/>
            <a:ext cx="276225" cy="161925"/>
          </a:xfrm>
          <a:custGeom>
            <a:avLst/>
            <a:gdLst>
              <a:gd name="T0" fmla="*/ 0 w 769"/>
              <a:gd name="T1" fmla="*/ 0 h 449"/>
              <a:gd name="T2" fmla="*/ 0 w 769"/>
              <a:gd name="T3" fmla="*/ 448 h 449"/>
              <a:gd name="T4" fmla="*/ 768 w 769"/>
              <a:gd name="T5" fmla="*/ 448 h 449"/>
              <a:gd name="T6" fmla="*/ 768 w 769"/>
              <a:gd name="T7" fmla="*/ 0 h 449"/>
              <a:gd name="T8" fmla="*/ 0 w 769"/>
              <a:gd name="T9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9">
                <a:moveTo>
                  <a:pt x="0" y="0"/>
                </a:moveTo>
                <a:lnTo>
                  <a:pt x="0" y="448"/>
                </a:lnTo>
                <a:lnTo>
                  <a:pt x="768" y="448"/>
                </a:lnTo>
                <a:lnTo>
                  <a:pt x="768" y="0"/>
                </a:lnTo>
                <a:lnTo>
                  <a:pt x="0" y="0"/>
                </a:lnTo>
              </a:path>
            </a:pathLst>
          </a:custGeom>
          <a:solidFill>
            <a:srgbClr val="3F7A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936875" y="5194300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221038" y="5194300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240088" y="5194300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6152" name="Freeform 8"/>
          <p:cNvSpPr>
            <a:spLocks noChangeArrowheads="1"/>
          </p:cNvSpPr>
          <p:nvPr/>
        </p:nvSpPr>
        <p:spPr bwMode="auto">
          <a:xfrm>
            <a:off x="2351088" y="1901825"/>
            <a:ext cx="1952625" cy="161925"/>
          </a:xfrm>
          <a:custGeom>
            <a:avLst/>
            <a:gdLst>
              <a:gd name="T0" fmla="*/ 0 w 5426"/>
              <a:gd name="T1" fmla="*/ 0 h 448"/>
              <a:gd name="T2" fmla="*/ 0 w 5426"/>
              <a:gd name="T3" fmla="*/ 447 h 448"/>
              <a:gd name="T4" fmla="*/ 5425 w 5426"/>
              <a:gd name="T5" fmla="*/ 447 h 448"/>
              <a:gd name="T6" fmla="*/ 5425 w 5426"/>
              <a:gd name="T7" fmla="*/ 0 h 448"/>
              <a:gd name="T8" fmla="*/ 0 w 5426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26" h="448">
                <a:moveTo>
                  <a:pt x="0" y="0"/>
                </a:moveTo>
                <a:lnTo>
                  <a:pt x="0" y="447"/>
                </a:lnTo>
                <a:lnTo>
                  <a:pt x="5425" y="447"/>
                </a:lnTo>
                <a:lnTo>
                  <a:pt x="5425" y="0"/>
                </a:lnTo>
                <a:lnTo>
                  <a:pt x="0" y="0"/>
                </a:lnTo>
              </a:path>
            </a:pathLst>
          </a:custGeom>
          <a:solidFill>
            <a:srgbClr val="3F7A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489200" y="1928813"/>
            <a:ext cx="17018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Všeobecné rámcové podmínky</a:t>
            </a:r>
          </a:p>
        </p:txBody>
      </p:sp>
      <p:sp>
        <p:nvSpPr>
          <p:cNvPr id="6154" name="Freeform 10"/>
          <p:cNvSpPr>
            <a:spLocks noChangeArrowheads="1"/>
          </p:cNvSpPr>
          <p:nvPr/>
        </p:nvSpPr>
        <p:spPr bwMode="auto">
          <a:xfrm>
            <a:off x="6159500" y="5105400"/>
            <a:ext cx="258763" cy="185738"/>
          </a:xfrm>
          <a:custGeom>
            <a:avLst/>
            <a:gdLst>
              <a:gd name="T0" fmla="*/ 0 w 720"/>
              <a:gd name="T1" fmla="*/ 513 h 514"/>
              <a:gd name="T2" fmla="*/ 0 w 720"/>
              <a:gd name="T3" fmla="*/ 0 h 514"/>
              <a:gd name="T4" fmla="*/ 719 w 720"/>
              <a:gd name="T5" fmla="*/ 0 h 514"/>
              <a:gd name="T6" fmla="*/ 719 w 720"/>
              <a:gd name="T7" fmla="*/ 513 h 514"/>
              <a:gd name="T8" fmla="*/ 0 w 720"/>
              <a:gd name="T9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514">
                <a:moveTo>
                  <a:pt x="0" y="513"/>
                </a:moveTo>
                <a:lnTo>
                  <a:pt x="0" y="0"/>
                </a:lnTo>
                <a:lnTo>
                  <a:pt x="719" y="0"/>
                </a:lnTo>
                <a:lnTo>
                  <a:pt x="719" y="513"/>
                </a:lnTo>
                <a:lnTo>
                  <a:pt x="0" y="513"/>
                </a:lnTo>
              </a:path>
            </a:pathLst>
          </a:custGeom>
          <a:blipFill dpi="0" rotWithShape="0">
            <a:blip r:embed="rId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55" name="Freeform 11"/>
          <p:cNvSpPr>
            <a:spLocks noChangeArrowheads="1"/>
          </p:cNvSpPr>
          <p:nvPr/>
        </p:nvSpPr>
        <p:spPr bwMode="auto">
          <a:xfrm>
            <a:off x="6637338" y="1901825"/>
            <a:ext cx="276225" cy="161925"/>
          </a:xfrm>
          <a:custGeom>
            <a:avLst/>
            <a:gdLst>
              <a:gd name="T0" fmla="*/ 0 w 769"/>
              <a:gd name="T1" fmla="*/ 0 h 448"/>
              <a:gd name="T2" fmla="*/ 768 w 769"/>
              <a:gd name="T3" fmla="*/ 0 h 448"/>
              <a:gd name="T4" fmla="*/ 768 w 769"/>
              <a:gd name="T5" fmla="*/ 447 h 448"/>
              <a:gd name="T6" fmla="*/ 0 w 769"/>
              <a:gd name="T7" fmla="*/ 447 h 448"/>
              <a:gd name="T8" fmla="*/ 0 w 769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8">
                <a:moveTo>
                  <a:pt x="0" y="0"/>
                </a:moveTo>
                <a:lnTo>
                  <a:pt x="768" y="0"/>
                </a:lnTo>
                <a:lnTo>
                  <a:pt x="768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3F7A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56" name="Freeform 12"/>
          <p:cNvSpPr>
            <a:spLocks noChangeArrowheads="1"/>
          </p:cNvSpPr>
          <p:nvPr/>
        </p:nvSpPr>
        <p:spPr bwMode="auto">
          <a:xfrm>
            <a:off x="4303713" y="1901825"/>
            <a:ext cx="1587500" cy="161925"/>
          </a:xfrm>
          <a:custGeom>
            <a:avLst/>
            <a:gdLst>
              <a:gd name="T0" fmla="*/ 0 w 4410"/>
              <a:gd name="T1" fmla="*/ 0 h 448"/>
              <a:gd name="T2" fmla="*/ 4409 w 4410"/>
              <a:gd name="T3" fmla="*/ 0 h 448"/>
              <a:gd name="T4" fmla="*/ 4409 w 4410"/>
              <a:gd name="T5" fmla="*/ 447 h 448"/>
              <a:gd name="T6" fmla="*/ 0 w 4410"/>
              <a:gd name="T7" fmla="*/ 447 h 448"/>
              <a:gd name="T8" fmla="*/ 0 w 4410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10" h="448">
                <a:moveTo>
                  <a:pt x="0" y="0"/>
                </a:moveTo>
                <a:lnTo>
                  <a:pt x="4409" y="0"/>
                </a:lnTo>
                <a:lnTo>
                  <a:pt x="4409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9DC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443413" y="1928813"/>
            <a:ext cx="268287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Stát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6680200" y="5197475"/>
            <a:ext cx="185738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© 2007</a:t>
            </a:r>
          </a:p>
        </p:txBody>
      </p:sp>
      <p:sp>
        <p:nvSpPr>
          <p:cNvPr id="6159" name="Freeform 15"/>
          <p:cNvSpPr>
            <a:spLocks noChangeArrowheads="1"/>
          </p:cNvSpPr>
          <p:nvPr/>
        </p:nvSpPr>
        <p:spPr bwMode="auto">
          <a:xfrm>
            <a:off x="5913438" y="1909763"/>
            <a:ext cx="700087" cy="185737"/>
          </a:xfrm>
          <a:custGeom>
            <a:avLst/>
            <a:gdLst>
              <a:gd name="T0" fmla="*/ 972 w 1945"/>
              <a:gd name="T1" fmla="*/ 513 h 514"/>
              <a:gd name="T2" fmla="*/ 0 w 1945"/>
              <a:gd name="T3" fmla="*/ 513 h 514"/>
              <a:gd name="T4" fmla="*/ 0 w 1945"/>
              <a:gd name="T5" fmla="*/ 0 h 514"/>
              <a:gd name="T6" fmla="*/ 1944 w 1945"/>
              <a:gd name="T7" fmla="*/ 0 h 514"/>
              <a:gd name="T8" fmla="*/ 1944 w 1945"/>
              <a:gd name="T9" fmla="*/ 513 h 514"/>
              <a:gd name="T10" fmla="*/ 972 w 1945"/>
              <a:gd name="T11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45" h="514">
                <a:moveTo>
                  <a:pt x="972" y="513"/>
                </a:moveTo>
                <a:lnTo>
                  <a:pt x="0" y="513"/>
                </a:lnTo>
                <a:lnTo>
                  <a:pt x="0" y="0"/>
                </a:lnTo>
                <a:lnTo>
                  <a:pt x="1944" y="0"/>
                </a:lnTo>
                <a:lnTo>
                  <a:pt x="1944" y="513"/>
                </a:lnTo>
                <a:lnTo>
                  <a:pt x="972" y="513"/>
                </a:lnTo>
              </a:path>
            </a:pathLst>
          </a:cu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0" name="Freeform 16"/>
          <p:cNvSpPr>
            <a:spLocks noChangeArrowheads="1"/>
          </p:cNvSpPr>
          <p:nvPr/>
        </p:nvSpPr>
        <p:spPr bwMode="auto">
          <a:xfrm>
            <a:off x="3529013" y="2382838"/>
            <a:ext cx="1849437" cy="2600325"/>
          </a:xfrm>
          <a:custGeom>
            <a:avLst/>
            <a:gdLst>
              <a:gd name="T0" fmla="*/ 2568 w 5138"/>
              <a:gd name="T1" fmla="*/ 7223 h 7224"/>
              <a:gd name="T2" fmla="*/ 0 w 5138"/>
              <a:gd name="T3" fmla="*/ 7223 h 7224"/>
              <a:gd name="T4" fmla="*/ 0 w 5138"/>
              <a:gd name="T5" fmla="*/ 0 h 7224"/>
              <a:gd name="T6" fmla="*/ 5137 w 5138"/>
              <a:gd name="T7" fmla="*/ 0 h 7224"/>
              <a:gd name="T8" fmla="*/ 5137 w 5138"/>
              <a:gd name="T9" fmla="*/ 7223 h 7224"/>
              <a:gd name="T10" fmla="*/ 2568 w 5138"/>
              <a:gd name="T11" fmla="*/ 7223 h 7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138" h="7224">
                <a:moveTo>
                  <a:pt x="2568" y="7223"/>
                </a:moveTo>
                <a:lnTo>
                  <a:pt x="0" y="7223"/>
                </a:lnTo>
                <a:lnTo>
                  <a:pt x="0" y="0"/>
                </a:lnTo>
                <a:lnTo>
                  <a:pt x="5137" y="0"/>
                </a:lnTo>
                <a:lnTo>
                  <a:pt x="5137" y="7223"/>
                </a:lnTo>
                <a:lnTo>
                  <a:pt x="2568" y="7223"/>
                </a:lnTo>
              </a:path>
            </a:pathLst>
          </a:custGeom>
          <a:blipFill dpi="0" rotWithShape="0">
            <a:blip r:embed="rId7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2487613" y="5195888"/>
            <a:ext cx="128587" cy="6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 b="1">
                <a:solidFill>
                  <a:srgbClr val="FFFFFF"/>
                </a:solidFill>
                <a:cs typeface="Arial" charset="0"/>
              </a:rPr>
              <a:t>1.2.5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2628900" y="5199063"/>
            <a:ext cx="41275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D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2487613" y="2251075"/>
            <a:ext cx="1262062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1100" b="1">
                <a:cs typeface="Arial" charset="0"/>
              </a:rPr>
              <a:t>Federativní uspořádání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5681663" y="3563938"/>
            <a:ext cx="40322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Sachsen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6067425" y="3563938"/>
            <a:ext cx="3333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6100763" y="3563938"/>
            <a:ext cx="29368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Anhalt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198813" y="2570163"/>
            <a:ext cx="46513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Schleswig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3644900" y="2570163"/>
            <a:ext cx="3333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3678238" y="2570163"/>
            <a:ext cx="373062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Holstein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084513" y="3021013"/>
            <a:ext cx="690562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Niedersachsen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2592388" y="3524250"/>
            <a:ext cx="45402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Nordrhein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3024188" y="3524250"/>
            <a:ext cx="3333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3057525" y="3524250"/>
            <a:ext cx="46037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Westfalen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782888" y="4027488"/>
            <a:ext cx="46513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Rheinland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3227388" y="4027488"/>
            <a:ext cx="3333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3259138" y="4027488"/>
            <a:ext cx="23018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Pfalz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3186113" y="4275138"/>
            <a:ext cx="41433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Saarland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2879725" y="4587875"/>
            <a:ext cx="29845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Baden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3168650" y="4587875"/>
            <a:ext cx="33338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3201988" y="4587875"/>
            <a:ext cx="59848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Württemberg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5164138" y="2630488"/>
            <a:ext cx="59213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Mecklenburg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5732463" y="2630488"/>
            <a:ext cx="3333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5765800" y="2630488"/>
            <a:ext cx="59848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Vorpommern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5400675" y="3363913"/>
            <a:ext cx="59848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Brandenburg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5434013" y="3743325"/>
            <a:ext cx="40322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Sachsen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5172075" y="4611688"/>
            <a:ext cx="32702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Bayern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4489450" y="2295525"/>
            <a:ext cx="42545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Hamburg</a:t>
            </a:r>
          </a:p>
        </p:txBody>
      </p:sp>
      <p:sp>
        <p:nvSpPr>
          <p:cNvPr id="6188" name="Freeform 44"/>
          <p:cNvSpPr>
            <a:spLocks noChangeArrowheads="1"/>
          </p:cNvSpPr>
          <p:nvPr/>
        </p:nvSpPr>
        <p:spPr bwMode="auto">
          <a:xfrm>
            <a:off x="4364038" y="2420938"/>
            <a:ext cx="157162" cy="476250"/>
          </a:xfrm>
          <a:custGeom>
            <a:avLst/>
            <a:gdLst>
              <a:gd name="T0" fmla="*/ 419 w 437"/>
              <a:gd name="T1" fmla="*/ 0 h 1322"/>
              <a:gd name="T2" fmla="*/ 436 w 437"/>
              <a:gd name="T3" fmla="*/ 4 h 1322"/>
              <a:gd name="T4" fmla="*/ 58 w 437"/>
              <a:gd name="T5" fmla="*/ 1222 h 1322"/>
              <a:gd name="T6" fmla="*/ 101 w 437"/>
              <a:gd name="T7" fmla="*/ 1235 h 1322"/>
              <a:gd name="T8" fmla="*/ 19 w 437"/>
              <a:gd name="T9" fmla="*/ 1321 h 1322"/>
              <a:gd name="T10" fmla="*/ 0 w 437"/>
              <a:gd name="T11" fmla="*/ 1204 h 1322"/>
              <a:gd name="T12" fmla="*/ 42 w 437"/>
              <a:gd name="T13" fmla="*/ 1217 h 1322"/>
              <a:gd name="T14" fmla="*/ 419 w 437"/>
              <a:gd name="T15" fmla="*/ 0 h 1322"/>
              <a:gd name="T16" fmla="*/ 37 w 437"/>
              <a:gd name="T17" fmla="*/ 1234 h 1322"/>
              <a:gd name="T18" fmla="*/ 53 w 437"/>
              <a:gd name="T19" fmla="*/ 1239 h 1322"/>
              <a:gd name="T20" fmla="*/ 58 w 437"/>
              <a:gd name="T21" fmla="*/ 1222 h 1322"/>
              <a:gd name="T22" fmla="*/ 42 w 437"/>
              <a:gd name="T23" fmla="*/ 1217 h 1322"/>
              <a:gd name="T24" fmla="*/ 37 w 437"/>
              <a:gd name="T25" fmla="*/ 1234 h 1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37" h="1322">
                <a:moveTo>
                  <a:pt x="419" y="0"/>
                </a:moveTo>
                <a:lnTo>
                  <a:pt x="436" y="4"/>
                </a:lnTo>
                <a:lnTo>
                  <a:pt x="58" y="1222"/>
                </a:lnTo>
                <a:lnTo>
                  <a:pt x="101" y="1235"/>
                </a:lnTo>
                <a:lnTo>
                  <a:pt x="19" y="1321"/>
                </a:lnTo>
                <a:lnTo>
                  <a:pt x="0" y="1204"/>
                </a:lnTo>
                <a:lnTo>
                  <a:pt x="42" y="1217"/>
                </a:lnTo>
                <a:lnTo>
                  <a:pt x="419" y="0"/>
                </a:lnTo>
                <a:close/>
                <a:moveTo>
                  <a:pt x="37" y="1234"/>
                </a:moveTo>
                <a:lnTo>
                  <a:pt x="53" y="1239"/>
                </a:lnTo>
                <a:lnTo>
                  <a:pt x="58" y="1222"/>
                </a:lnTo>
                <a:lnTo>
                  <a:pt x="42" y="1217"/>
                </a:lnTo>
                <a:lnTo>
                  <a:pt x="37" y="1234"/>
                </a:lnTo>
                <a:close/>
              </a:path>
            </a:pathLst>
          </a:custGeom>
          <a:solidFill>
            <a:srgbClr val="000000"/>
          </a:solidFill>
          <a:ln w="9525" cap="flat">
            <a:solidFill>
              <a:srgbClr val="00000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3049588" y="2801938"/>
            <a:ext cx="36195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Bremen</a:t>
            </a:r>
          </a:p>
        </p:txBody>
      </p:sp>
      <p:sp>
        <p:nvSpPr>
          <p:cNvPr id="6190" name="Freeform 46"/>
          <p:cNvSpPr>
            <a:spLocks noChangeArrowheads="1"/>
          </p:cNvSpPr>
          <p:nvPr/>
        </p:nvSpPr>
        <p:spPr bwMode="auto">
          <a:xfrm>
            <a:off x="3424238" y="2865438"/>
            <a:ext cx="714375" cy="184150"/>
          </a:xfrm>
          <a:custGeom>
            <a:avLst/>
            <a:gdLst>
              <a:gd name="T0" fmla="*/ 4 w 1983"/>
              <a:gd name="T1" fmla="*/ 0 h 511"/>
              <a:gd name="T2" fmla="*/ 1880 w 1983"/>
              <a:gd name="T3" fmla="*/ 450 h 511"/>
              <a:gd name="T4" fmla="*/ 1891 w 1983"/>
              <a:gd name="T5" fmla="*/ 408 h 511"/>
              <a:gd name="T6" fmla="*/ 1982 w 1983"/>
              <a:gd name="T7" fmla="*/ 483 h 511"/>
              <a:gd name="T8" fmla="*/ 1866 w 1983"/>
              <a:gd name="T9" fmla="*/ 510 h 511"/>
              <a:gd name="T10" fmla="*/ 1876 w 1983"/>
              <a:gd name="T11" fmla="*/ 466 h 511"/>
              <a:gd name="T12" fmla="*/ 0 w 1983"/>
              <a:gd name="T13" fmla="*/ 17 h 511"/>
              <a:gd name="T14" fmla="*/ 4 w 1983"/>
              <a:gd name="T15" fmla="*/ 0 h 511"/>
              <a:gd name="T16" fmla="*/ 1898 w 1983"/>
              <a:gd name="T17" fmla="*/ 454 h 511"/>
              <a:gd name="T18" fmla="*/ 1880 w 1983"/>
              <a:gd name="T19" fmla="*/ 450 h 511"/>
              <a:gd name="T20" fmla="*/ 1876 w 1983"/>
              <a:gd name="T21" fmla="*/ 466 h 511"/>
              <a:gd name="T22" fmla="*/ 1894 w 1983"/>
              <a:gd name="T23" fmla="*/ 471 h 511"/>
              <a:gd name="T24" fmla="*/ 1898 w 1983"/>
              <a:gd name="T25" fmla="*/ 454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983" h="511">
                <a:moveTo>
                  <a:pt x="4" y="0"/>
                </a:moveTo>
                <a:lnTo>
                  <a:pt x="1880" y="450"/>
                </a:lnTo>
                <a:lnTo>
                  <a:pt x="1891" y="408"/>
                </a:lnTo>
                <a:lnTo>
                  <a:pt x="1982" y="483"/>
                </a:lnTo>
                <a:lnTo>
                  <a:pt x="1866" y="510"/>
                </a:lnTo>
                <a:lnTo>
                  <a:pt x="1876" y="466"/>
                </a:lnTo>
                <a:lnTo>
                  <a:pt x="0" y="17"/>
                </a:lnTo>
                <a:lnTo>
                  <a:pt x="4" y="0"/>
                </a:lnTo>
                <a:close/>
                <a:moveTo>
                  <a:pt x="1898" y="454"/>
                </a:moveTo>
                <a:lnTo>
                  <a:pt x="1880" y="450"/>
                </a:lnTo>
                <a:lnTo>
                  <a:pt x="1876" y="466"/>
                </a:lnTo>
                <a:lnTo>
                  <a:pt x="1894" y="471"/>
                </a:lnTo>
                <a:lnTo>
                  <a:pt x="1898" y="454"/>
                </a:lnTo>
                <a:close/>
              </a:path>
            </a:pathLst>
          </a:custGeom>
          <a:solidFill>
            <a:srgbClr val="000000"/>
          </a:solidFill>
          <a:ln w="9525" cap="flat">
            <a:solidFill>
              <a:srgbClr val="00000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5359400" y="3078163"/>
            <a:ext cx="26352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Berlin</a:t>
            </a:r>
          </a:p>
        </p:txBody>
      </p:sp>
      <p:sp>
        <p:nvSpPr>
          <p:cNvPr id="6192" name="Freeform 48"/>
          <p:cNvSpPr>
            <a:spLocks noChangeArrowheads="1"/>
          </p:cNvSpPr>
          <p:nvPr/>
        </p:nvSpPr>
        <p:spPr bwMode="auto">
          <a:xfrm>
            <a:off x="5049838" y="3125788"/>
            <a:ext cx="282575" cy="107950"/>
          </a:xfrm>
          <a:custGeom>
            <a:avLst/>
            <a:gdLst>
              <a:gd name="T0" fmla="*/ 777 w 783"/>
              <a:gd name="T1" fmla="*/ 0 h 300"/>
              <a:gd name="T2" fmla="*/ 782 w 783"/>
              <a:gd name="T3" fmla="*/ 16 h 300"/>
              <a:gd name="T4" fmla="*/ 103 w 783"/>
              <a:gd name="T5" fmla="*/ 257 h 300"/>
              <a:gd name="T6" fmla="*/ 118 w 783"/>
              <a:gd name="T7" fmla="*/ 299 h 300"/>
              <a:gd name="T8" fmla="*/ 0 w 783"/>
              <a:gd name="T9" fmla="*/ 284 h 300"/>
              <a:gd name="T10" fmla="*/ 82 w 783"/>
              <a:gd name="T11" fmla="*/ 200 h 300"/>
              <a:gd name="T12" fmla="*/ 97 w 783"/>
              <a:gd name="T13" fmla="*/ 241 h 300"/>
              <a:gd name="T14" fmla="*/ 777 w 783"/>
              <a:gd name="T15" fmla="*/ 0 h 300"/>
              <a:gd name="T16" fmla="*/ 80 w 783"/>
              <a:gd name="T17" fmla="*/ 247 h 300"/>
              <a:gd name="T18" fmla="*/ 86 w 783"/>
              <a:gd name="T19" fmla="*/ 263 h 300"/>
              <a:gd name="T20" fmla="*/ 103 w 783"/>
              <a:gd name="T21" fmla="*/ 257 h 300"/>
              <a:gd name="T22" fmla="*/ 97 w 783"/>
              <a:gd name="T23" fmla="*/ 241 h 300"/>
              <a:gd name="T24" fmla="*/ 80 w 783"/>
              <a:gd name="T25" fmla="*/ 247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3" h="300">
                <a:moveTo>
                  <a:pt x="777" y="0"/>
                </a:moveTo>
                <a:lnTo>
                  <a:pt x="782" y="16"/>
                </a:lnTo>
                <a:lnTo>
                  <a:pt x="103" y="257"/>
                </a:lnTo>
                <a:lnTo>
                  <a:pt x="118" y="299"/>
                </a:lnTo>
                <a:lnTo>
                  <a:pt x="0" y="284"/>
                </a:lnTo>
                <a:lnTo>
                  <a:pt x="82" y="200"/>
                </a:lnTo>
                <a:lnTo>
                  <a:pt x="97" y="241"/>
                </a:lnTo>
                <a:lnTo>
                  <a:pt x="777" y="0"/>
                </a:lnTo>
                <a:close/>
                <a:moveTo>
                  <a:pt x="80" y="247"/>
                </a:moveTo>
                <a:lnTo>
                  <a:pt x="86" y="263"/>
                </a:lnTo>
                <a:lnTo>
                  <a:pt x="103" y="257"/>
                </a:lnTo>
                <a:lnTo>
                  <a:pt x="97" y="241"/>
                </a:lnTo>
                <a:lnTo>
                  <a:pt x="80" y="247"/>
                </a:lnTo>
                <a:close/>
              </a:path>
            </a:pathLst>
          </a:custGeom>
          <a:solidFill>
            <a:srgbClr val="000000"/>
          </a:solidFill>
          <a:ln w="9525" cap="flat">
            <a:solidFill>
              <a:srgbClr val="00000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5227638" y="3951288"/>
            <a:ext cx="46513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Thüringen</a:t>
            </a:r>
          </a:p>
        </p:txBody>
      </p:sp>
      <p:sp>
        <p:nvSpPr>
          <p:cNvPr id="6194" name="Freeform 50"/>
          <p:cNvSpPr>
            <a:spLocks noChangeArrowheads="1"/>
          </p:cNvSpPr>
          <p:nvPr/>
        </p:nvSpPr>
        <p:spPr bwMode="auto">
          <a:xfrm>
            <a:off x="4660900" y="3816350"/>
            <a:ext cx="523875" cy="179388"/>
          </a:xfrm>
          <a:custGeom>
            <a:avLst/>
            <a:gdLst>
              <a:gd name="T0" fmla="*/ 1450 w 1456"/>
              <a:gd name="T1" fmla="*/ 499 h 500"/>
              <a:gd name="T2" fmla="*/ 99 w 1456"/>
              <a:gd name="T3" fmla="*/ 58 h 500"/>
              <a:gd name="T4" fmla="*/ 85 w 1456"/>
              <a:gd name="T5" fmla="*/ 99 h 500"/>
              <a:gd name="T6" fmla="*/ 0 w 1456"/>
              <a:gd name="T7" fmla="*/ 17 h 500"/>
              <a:gd name="T8" fmla="*/ 118 w 1456"/>
              <a:gd name="T9" fmla="*/ 0 h 500"/>
              <a:gd name="T10" fmla="*/ 105 w 1456"/>
              <a:gd name="T11" fmla="*/ 42 h 500"/>
              <a:gd name="T12" fmla="*/ 1455 w 1456"/>
              <a:gd name="T13" fmla="*/ 483 h 500"/>
              <a:gd name="T14" fmla="*/ 1450 w 1456"/>
              <a:gd name="T15" fmla="*/ 499 h 500"/>
              <a:gd name="T16" fmla="*/ 81 w 1456"/>
              <a:gd name="T17" fmla="*/ 52 h 500"/>
              <a:gd name="T18" fmla="*/ 99 w 1456"/>
              <a:gd name="T19" fmla="*/ 58 h 500"/>
              <a:gd name="T20" fmla="*/ 105 w 1456"/>
              <a:gd name="T21" fmla="*/ 42 h 500"/>
              <a:gd name="T22" fmla="*/ 87 w 1456"/>
              <a:gd name="T23" fmla="*/ 36 h 500"/>
              <a:gd name="T24" fmla="*/ 81 w 1456"/>
              <a:gd name="T25" fmla="*/ 52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56" h="500">
                <a:moveTo>
                  <a:pt x="1450" y="499"/>
                </a:moveTo>
                <a:lnTo>
                  <a:pt x="99" y="58"/>
                </a:lnTo>
                <a:lnTo>
                  <a:pt x="85" y="99"/>
                </a:lnTo>
                <a:lnTo>
                  <a:pt x="0" y="17"/>
                </a:lnTo>
                <a:lnTo>
                  <a:pt x="118" y="0"/>
                </a:lnTo>
                <a:lnTo>
                  <a:pt x="105" y="42"/>
                </a:lnTo>
                <a:lnTo>
                  <a:pt x="1455" y="483"/>
                </a:lnTo>
                <a:lnTo>
                  <a:pt x="1450" y="499"/>
                </a:lnTo>
                <a:close/>
                <a:moveTo>
                  <a:pt x="81" y="52"/>
                </a:moveTo>
                <a:lnTo>
                  <a:pt x="99" y="58"/>
                </a:lnTo>
                <a:lnTo>
                  <a:pt x="105" y="42"/>
                </a:lnTo>
                <a:lnTo>
                  <a:pt x="87" y="36"/>
                </a:lnTo>
                <a:lnTo>
                  <a:pt x="81" y="52"/>
                </a:lnTo>
                <a:close/>
              </a:path>
            </a:pathLst>
          </a:custGeom>
          <a:solidFill>
            <a:srgbClr val="000000"/>
          </a:solidFill>
          <a:ln w="9525" cap="flat">
            <a:solidFill>
              <a:srgbClr val="00000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5084763" y="4127500"/>
            <a:ext cx="35083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Hessen</a:t>
            </a:r>
          </a:p>
        </p:txBody>
      </p:sp>
      <p:sp>
        <p:nvSpPr>
          <p:cNvPr id="6196" name="Freeform 52"/>
          <p:cNvSpPr>
            <a:spLocks noChangeArrowheads="1"/>
          </p:cNvSpPr>
          <p:nvPr/>
        </p:nvSpPr>
        <p:spPr bwMode="auto">
          <a:xfrm>
            <a:off x="4129088" y="3881438"/>
            <a:ext cx="941387" cy="309562"/>
          </a:xfrm>
          <a:custGeom>
            <a:avLst/>
            <a:gdLst>
              <a:gd name="T0" fmla="*/ 2610 w 2617"/>
              <a:gd name="T1" fmla="*/ 858 h 859"/>
              <a:gd name="T2" fmla="*/ 98 w 2617"/>
              <a:gd name="T3" fmla="*/ 59 h 859"/>
              <a:gd name="T4" fmla="*/ 85 w 2617"/>
              <a:gd name="T5" fmla="*/ 101 h 859"/>
              <a:gd name="T6" fmla="*/ 0 w 2617"/>
              <a:gd name="T7" fmla="*/ 18 h 859"/>
              <a:gd name="T8" fmla="*/ 117 w 2617"/>
              <a:gd name="T9" fmla="*/ 0 h 859"/>
              <a:gd name="T10" fmla="*/ 103 w 2617"/>
              <a:gd name="T11" fmla="*/ 43 h 859"/>
              <a:gd name="T12" fmla="*/ 2616 w 2617"/>
              <a:gd name="T13" fmla="*/ 841 h 859"/>
              <a:gd name="T14" fmla="*/ 2610 w 2617"/>
              <a:gd name="T15" fmla="*/ 858 h 859"/>
              <a:gd name="T16" fmla="*/ 82 w 2617"/>
              <a:gd name="T17" fmla="*/ 53 h 859"/>
              <a:gd name="T18" fmla="*/ 98 w 2617"/>
              <a:gd name="T19" fmla="*/ 59 h 859"/>
              <a:gd name="T20" fmla="*/ 103 w 2617"/>
              <a:gd name="T21" fmla="*/ 43 h 859"/>
              <a:gd name="T22" fmla="*/ 87 w 2617"/>
              <a:gd name="T23" fmla="*/ 37 h 859"/>
              <a:gd name="T24" fmla="*/ 82 w 2617"/>
              <a:gd name="T25" fmla="*/ 53 h 8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17" h="859">
                <a:moveTo>
                  <a:pt x="2610" y="858"/>
                </a:moveTo>
                <a:lnTo>
                  <a:pt x="98" y="59"/>
                </a:lnTo>
                <a:lnTo>
                  <a:pt x="85" y="101"/>
                </a:lnTo>
                <a:lnTo>
                  <a:pt x="0" y="18"/>
                </a:lnTo>
                <a:lnTo>
                  <a:pt x="117" y="0"/>
                </a:lnTo>
                <a:lnTo>
                  <a:pt x="103" y="43"/>
                </a:lnTo>
                <a:lnTo>
                  <a:pt x="2616" y="841"/>
                </a:lnTo>
                <a:lnTo>
                  <a:pt x="2610" y="858"/>
                </a:lnTo>
                <a:close/>
                <a:moveTo>
                  <a:pt x="82" y="53"/>
                </a:moveTo>
                <a:lnTo>
                  <a:pt x="98" y="59"/>
                </a:lnTo>
                <a:lnTo>
                  <a:pt x="103" y="43"/>
                </a:lnTo>
                <a:lnTo>
                  <a:pt x="87" y="37"/>
                </a:lnTo>
                <a:lnTo>
                  <a:pt x="82" y="53"/>
                </a:lnTo>
                <a:close/>
              </a:path>
            </a:pathLst>
          </a:custGeom>
          <a:solidFill>
            <a:srgbClr val="000000"/>
          </a:solidFill>
          <a:ln w="9525" cap="flat">
            <a:solidFill>
              <a:srgbClr val="00000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97" name="Freeform 53"/>
          <p:cNvSpPr>
            <a:spLocks noChangeArrowheads="1"/>
          </p:cNvSpPr>
          <p:nvPr/>
        </p:nvSpPr>
        <p:spPr bwMode="auto">
          <a:xfrm>
            <a:off x="4660900" y="3471863"/>
            <a:ext cx="950913" cy="144462"/>
          </a:xfrm>
          <a:custGeom>
            <a:avLst/>
            <a:gdLst>
              <a:gd name="T0" fmla="*/ 2640 w 2643"/>
              <a:gd name="T1" fmla="*/ 402 h 403"/>
              <a:gd name="T2" fmla="*/ 104 w 2643"/>
              <a:gd name="T3" fmla="*/ 60 h 403"/>
              <a:gd name="T4" fmla="*/ 98 w 2643"/>
              <a:gd name="T5" fmla="*/ 104 h 403"/>
              <a:gd name="T6" fmla="*/ 0 w 2643"/>
              <a:gd name="T7" fmla="*/ 38 h 403"/>
              <a:gd name="T8" fmla="*/ 112 w 2643"/>
              <a:gd name="T9" fmla="*/ 0 h 403"/>
              <a:gd name="T10" fmla="*/ 107 w 2643"/>
              <a:gd name="T11" fmla="*/ 43 h 403"/>
              <a:gd name="T12" fmla="*/ 2642 w 2643"/>
              <a:gd name="T13" fmla="*/ 385 h 403"/>
              <a:gd name="T14" fmla="*/ 2640 w 2643"/>
              <a:gd name="T15" fmla="*/ 402 h 403"/>
              <a:gd name="T16" fmla="*/ 87 w 2643"/>
              <a:gd name="T17" fmla="*/ 58 h 403"/>
              <a:gd name="T18" fmla="*/ 104 w 2643"/>
              <a:gd name="T19" fmla="*/ 60 h 403"/>
              <a:gd name="T20" fmla="*/ 107 w 2643"/>
              <a:gd name="T21" fmla="*/ 43 h 403"/>
              <a:gd name="T22" fmla="*/ 89 w 2643"/>
              <a:gd name="T23" fmla="*/ 41 h 403"/>
              <a:gd name="T24" fmla="*/ 87 w 2643"/>
              <a:gd name="T25" fmla="*/ 58 h 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43" h="403">
                <a:moveTo>
                  <a:pt x="2640" y="402"/>
                </a:moveTo>
                <a:lnTo>
                  <a:pt x="104" y="60"/>
                </a:lnTo>
                <a:lnTo>
                  <a:pt x="98" y="104"/>
                </a:lnTo>
                <a:lnTo>
                  <a:pt x="0" y="38"/>
                </a:lnTo>
                <a:lnTo>
                  <a:pt x="112" y="0"/>
                </a:lnTo>
                <a:lnTo>
                  <a:pt x="107" y="43"/>
                </a:lnTo>
                <a:lnTo>
                  <a:pt x="2642" y="385"/>
                </a:lnTo>
                <a:lnTo>
                  <a:pt x="2640" y="402"/>
                </a:lnTo>
                <a:close/>
                <a:moveTo>
                  <a:pt x="87" y="58"/>
                </a:moveTo>
                <a:lnTo>
                  <a:pt x="104" y="60"/>
                </a:lnTo>
                <a:lnTo>
                  <a:pt x="107" y="43"/>
                </a:lnTo>
                <a:lnTo>
                  <a:pt x="89" y="41"/>
                </a:lnTo>
                <a:lnTo>
                  <a:pt x="87" y="58"/>
                </a:lnTo>
                <a:close/>
              </a:path>
            </a:pathLst>
          </a:custGeom>
          <a:solidFill>
            <a:srgbClr val="000000"/>
          </a:solidFill>
          <a:ln w="9525" cap="flat">
            <a:solidFill>
              <a:srgbClr val="00000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9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" name="Freeform 2"/>
          <p:cNvSpPr>
            <a:spLocks noChangeArrowheads="1"/>
          </p:cNvSpPr>
          <p:nvPr/>
        </p:nvSpPr>
        <p:spPr bwMode="auto">
          <a:xfrm>
            <a:off x="611560" y="404664"/>
            <a:ext cx="7560839" cy="5904656"/>
          </a:xfrm>
          <a:custGeom>
            <a:avLst/>
            <a:gdLst>
              <a:gd name="T0" fmla="*/ 0 w 20001"/>
              <a:gd name="T1" fmla="*/ 0 h 15401"/>
              <a:gd name="T2" fmla="*/ 0 w 20001"/>
              <a:gd name="T3" fmla="*/ 15400 h 15401"/>
              <a:gd name="T4" fmla="*/ 20000 w 20001"/>
              <a:gd name="T5" fmla="*/ 15400 h 15401"/>
              <a:gd name="T6" fmla="*/ 20000 w 20001"/>
              <a:gd name="T7" fmla="*/ 0 h 15401"/>
              <a:gd name="T8" fmla="*/ 0 w 20001"/>
              <a:gd name="T9" fmla="*/ 0 h 15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1" h="15401">
                <a:moveTo>
                  <a:pt x="0" y="0"/>
                </a:moveTo>
                <a:lnTo>
                  <a:pt x="0" y="15400"/>
                </a:lnTo>
                <a:lnTo>
                  <a:pt x="20000" y="15400"/>
                </a:lnTo>
                <a:lnTo>
                  <a:pt x="20000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1" name="Freeform 3"/>
          <p:cNvSpPr>
            <a:spLocks noChangeArrowheads="1"/>
          </p:cNvSpPr>
          <p:nvPr/>
        </p:nvSpPr>
        <p:spPr bwMode="auto">
          <a:xfrm>
            <a:off x="2284413" y="4970463"/>
            <a:ext cx="3559175" cy="161925"/>
          </a:xfrm>
          <a:custGeom>
            <a:avLst/>
            <a:gdLst>
              <a:gd name="T0" fmla="*/ 0 w 9887"/>
              <a:gd name="T1" fmla="*/ 0 h 450"/>
              <a:gd name="T2" fmla="*/ 0 w 9887"/>
              <a:gd name="T3" fmla="*/ 449 h 450"/>
              <a:gd name="T4" fmla="*/ 9886 w 9887"/>
              <a:gd name="T5" fmla="*/ 449 h 450"/>
              <a:gd name="T6" fmla="*/ 9886 w 9887"/>
              <a:gd name="T7" fmla="*/ 0 h 450"/>
              <a:gd name="T8" fmla="*/ 0 w 9887"/>
              <a:gd name="T9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87" h="450">
                <a:moveTo>
                  <a:pt x="0" y="0"/>
                </a:moveTo>
                <a:lnTo>
                  <a:pt x="0" y="449"/>
                </a:lnTo>
                <a:lnTo>
                  <a:pt x="9886" y="449"/>
                </a:lnTo>
                <a:lnTo>
                  <a:pt x="9886" y="0"/>
                </a:lnTo>
                <a:lnTo>
                  <a:pt x="0" y="0"/>
                </a:lnTo>
              </a:path>
            </a:pathLst>
          </a:custGeom>
          <a:solidFill>
            <a:srgbClr val="3F7A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2" name="Freeform 4"/>
          <p:cNvSpPr>
            <a:spLocks noChangeArrowheads="1"/>
          </p:cNvSpPr>
          <p:nvPr/>
        </p:nvSpPr>
        <p:spPr bwMode="auto">
          <a:xfrm>
            <a:off x="6570663" y="4970463"/>
            <a:ext cx="276225" cy="161925"/>
          </a:xfrm>
          <a:custGeom>
            <a:avLst/>
            <a:gdLst>
              <a:gd name="T0" fmla="*/ 0 w 769"/>
              <a:gd name="T1" fmla="*/ 0 h 449"/>
              <a:gd name="T2" fmla="*/ 0 w 769"/>
              <a:gd name="T3" fmla="*/ 448 h 449"/>
              <a:gd name="T4" fmla="*/ 768 w 769"/>
              <a:gd name="T5" fmla="*/ 448 h 449"/>
              <a:gd name="T6" fmla="*/ 768 w 769"/>
              <a:gd name="T7" fmla="*/ 0 h 449"/>
              <a:gd name="T8" fmla="*/ 0 w 769"/>
              <a:gd name="T9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9">
                <a:moveTo>
                  <a:pt x="0" y="0"/>
                </a:moveTo>
                <a:lnTo>
                  <a:pt x="0" y="448"/>
                </a:lnTo>
                <a:lnTo>
                  <a:pt x="768" y="448"/>
                </a:lnTo>
                <a:lnTo>
                  <a:pt x="768" y="0"/>
                </a:lnTo>
                <a:lnTo>
                  <a:pt x="0" y="0"/>
                </a:lnTo>
              </a:path>
            </a:pathLst>
          </a:custGeom>
          <a:solidFill>
            <a:srgbClr val="3F7A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870200" y="5037138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154363" y="5037138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173413" y="5037138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7176" name="Freeform 8"/>
          <p:cNvSpPr>
            <a:spLocks noChangeArrowheads="1"/>
          </p:cNvSpPr>
          <p:nvPr/>
        </p:nvSpPr>
        <p:spPr bwMode="auto">
          <a:xfrm>
            <a:off x="2284413" y="1744663"/>
            <a:ext cx="1952625" cy="161925"/>
          </a:xfrm>
          <a:custGeom>
            <a:avLst/>
            <a:gdLst>
              <a:gd name="T0" fmla="*/ 0 w 5426"/>
              <a:gd name="T1" fmla="*/ 0 h 448"/>
              <a:gd name="T2" fmla="*/ 0 w 5426"/>
              <a:gd name="T3" fmla="*/ 447 h 448"/>
              <a:gd name="T4" fmla="*/ 5425 w 5426"/>
              <a:gd name="T5" fmla="*/ 447 h 448"/>
              <a:gd name="T6" fmla="*/ 5425 w 5426"/>
              <a:gd name="T7" fmla="*/ 0 h 448"/>
              <a:gd name="T8" fmla="*/ 0 w 5426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26" h="448">
                <a:moveTo>
                  <a:pt x="0" y="0"/>
                </a:moveTo>
                <a:lnTo>
                  <a:pt x="0" y="447"/>
                </a:lnTo>
                <a:lnTo>
                  <a:pt x="5425" y="447"/>
                </a:lnTo>
                <a:lnTo>
                  <a:pt x="5425" y="0"/>
                </a:lnTo>
                <a:lnTo>
                  <a:pt x="0" y="0"/>
                </a:lnTo>
              </a:path>
            </a:pathLst>
          </a:custGeom>
          <a:solidFill>
            <a:srgbClr val="3F7A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422525" y="1771650"/>
            <a:ext cx="17018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Všeobecné rámcové podmínky</a:t>
            </a:r>
          </a:p>
        </p:txBody>
      </p:sp>
      <p:sp>
        <p:nvSpPr>
          <p:cNvPr id="7178" name="Freeform 10"/>
          <p:cNvSpPr>
            <a:spLocks noChangeArrowheads="1"/>
          </p:cNvSpPr>
          <p:nvPr/>
        </p:nvSpPr>
        <p:spPr bwMode="auto">
          <a:xfrm>
            <a:off x="6092825" y="4948238"/>
            <a:ext cx="258763" cy="185737"/>
          </a:xfrm>
          <a:custGeom>
            <a:avLst/>
            <a:gdLst>
              <a:gd name="T0" fmla="*/ 0 w 720"/>
              <a:gd name="T1" fmla="*/ 513 h 514"/>
              <a:gd name="T2" fmla="*/ 0 w 720"/>
              <a:gd name="T3" fmla="*/ 0 h 514"/>
              <a:gd name="T4" fmla="*/ 719 w 720"/>
              <a:gd name="T5" fmla="*/ 0 h 514"/>
              <a:gd name="T6" fmla="*/ 719 w 720"/>
              <a:gd name="T7" fmla="*/ 513 h 514"/>
              <a:gd name="T8" fmla="*/ 0 w 720"/>
              <a:gd name="T9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514">
                <a:moveTo>
                  <a:pt x="0" y="513"/>
                </a:moveTo>
                <a:lnTo>
                  <a:pt x="0" y="0"/>
                </a:lnTo>
                <a:lnTo>
                  <a:pt x="719" y="0"/>
                </a:lnTo>
                <a:lnTo>
                  <a:pt x="719" y="513"/>
                </a:lnTo>
                <a:lnTo>
                  <a:pt x="0" y="513"/>
                </a:lnTo>
              </a:path>
            </a:pathLst>
          </a:custGeom>
          <a:blipFill dpi="0" rotWithShape="0">
            <a:blip r:embed="rId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9" name="Freeform 11"/>
          <p:cNvSpPr>
            <a:spLocks noChangeArrowheads="1"/>
          </p:cNvSpPr>
          <p:nvPr/>
        </p:nvSpPr>
        <p:spPr bwMode="auto">
          <a:xfrm>
            <a:off x="6570663" y="1744663"/>
            <a:ext cx="276225" cy="161925"/>
          </a:xfrm>
          <a:custGeom>
            <a:avLst/>
            <a:gdLst>
              <a:gd name="T0" fmla="*/ 0 w 769"/>
              <a:gd name="T1" fmla="*/ 0 h 448"/>
              <a:gd name="T2" fmla="*/ 768 w 769"/>
              <a:gd name="T3" fmla="*/ 0 h 448"/>
              <a:gd name="T4" fmla="*/ 768 w 769"/>
              <a:gd name="T5" fmla="*/ 447 h 448"/>
              <a:gd name="T6" fmla="*/ 0 w 769"/>
              <a:gd name="T7" fmla="*/ 447 h 448"/>
              <a:gd name="T8" fmla="*/ 0 w 769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8">
                <a:moveTo>
                  <a:pt x="0" y="0"/>
                </a:moveTo>
                <a:lnTo>
                  <a:pt x="768" y="0"/>
                </a:lnTo>
                <a:lnTo>
                  <a:pt x="768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3F7A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0" name="Freeform 12"/>
          <p:cNvSpPr>
            <a:spLocks noChangeArrowheads="1"/>
          </p:cNvSpPr>
          <p:nvPr/>
        </p:nvSpPr>
        <p:spPr bwMode="auto">
          <a:xfrm>
            <a:off x="4237038" y="1744663"/>
            <a:ext cx="1587500" cy="161925"/>
          </a:xfrm>
          <a:custGeom>
            <a:avLst/>
            <a:gdLst>
              <a:gd name="T0" fmla="*/ 0 w 4410"/>
              <a:gd name="T1" fmla="*/ 0 h 448"/>
              <a:gd name="T2" fmla="*/ 4409 w 4410"/>
              <a:gd name="T3" fmla="*/ 0 h 448"/>
              <a:gd name="T4" fmla="*/ 4409 w 4410"/>
              <a:gd name="T5" fmla="*/ 447 h 448"/>
              <a:gd name="T6" fmla="*/ 0 w 4410"/>
              <a:gd name="T7" fmla="*/ 447 h 448"/>
              <a:gd name="T8" fmla="*/ 0 w 4410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10" h="448">
                <a:moveTo>
                  <a:pt x="0" y="0"/>
                </a:moveTo>
                <a:lnTo>
                  <a:pt x="4409" y="0"/>
                </a:lnTo>
                <a:lnTo>
                  <a:pt x="4409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9DC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376738" y="1771650"/>
            <a:ext cx="268287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Stát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613525" y="5040313"/>
            <a:ext cx="185738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© 2007</a:t>
            </a:r>
          </a:p>
        </p:txBody>
      </p:sp>
      <p:sp>
        <p:nvSpPr>
          <p:cNvPr id="7183" name="Freeform 15"/>
          <p:cNvSpPr>
            <a:spLocks noChangeArrowheads="1"/>
          </p:cNvSpPr>
          <p:nvPr/>
        </p:nvSpPr>
        <p:spPr bwMode="auto">
          <a:xfrm>
            <a:off x="5846763" y="1752600"/>
            <a:ext cx="700087" cy="185738"/>
          </a:xfrm>
          <a:custGeom>
            <a:avLst/>
            <a:gdLst>
              <a:gd name="T0" fmla="*/ 972 w 1945"/>
              <a:gd name="T1" fmla="*/ 513 h 514"/>
              <a:gd name="T2" fmla="*/ 0 w 1945"/>
              <a:gd name="T3" fmla="*/ 513 h 514"/>
              <a:gd name="T4" fmla="*/ 0 w 1945"/>
              <a:gd name="T5" fmla="*/ 0 h 514"/>
              <a:gd name="T6" fmla="*/ 1944 w 1945"/>
              <a:gd name="T7" fmla="*/ 0 h 514"/>
              <a:gd name="T8" fmla="*/ 1944 w 1945"/>
              <a:gd name="T9" fmla="*/ 513 h 514"/>
              <a:gd name="T10" fmla="*/ 972 w 1945"/>
              <a:gd name="T11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45" h="514">
                <a:moveTo>
                  <a:pt x="972" y="513"/>
                </a:moveTo>
                <a:lnTo>
                  <a:pt x="0" y="513"/>
                </a:lnTo>
                <a:lnTo>
                  <a:pt x="0" y="0"/>
                </a:lnTo>
                <a:lnTo>
                  <a:pt x="1944" y="0"/>
                </a:lnTo>
                <a:lnTo>
                  <a:pt x="1944" y="513"/>
                </a:lnTo>
                <a:lnTo>
                  <a:pt x="972" y="513"/>
                </a:lnTo>
              </a:path>
            </a:pathLst>
          </a:cu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4" name="Freeform 16"/>
          <p:cNvSpPr>
            <a:spLocks noChangeArrowheads="1"/>
          </p:cNvSpPr>
          <p:nvPr/>
        </p:nvSpPr>
        <p:spPr bwMode="auto">
          <a:xfrm>
            <a:off x="3890963" y="3529013"/>
            <a:ext cx="1344612" cy="336550"/>
          </a:xfrm>
          <a:custGeom>
            <a:avLst/>
            <a:gdLst>
              <a:gd name="T0" fmla="*/ 0 w 3736"/>
              <a:gd name="T1" fmla="*/ 0 h 937"/>
              <a:gd name="T2" fmla="*/ 3735 w 3736"/>
              <a:gd name="T3" fmla="*/ 0 h 937"/>
              <a:gd name="T4" fmla="*/ 3735 w 3736"/>
              <a:gd name="T5" fmla="*/ 936 h 937"/>
              <a:gd name="T6" fmla="*/ 0 w 3736"/>
              <a:gd name="T7" fmla="*/ 936 h 937"/>
              <a:gd name="T8" fmla="*/ 0 w 3736"/>
              <a:gd name="T9" fmla="*/ 0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36" h="937">
                <a:moveTo>
                  <a:pt x="0" y="0"/>
                </a:moveTo>
                <a:lnTo>
                  <a:pt x="3735" y="0"/>
                </a:lnTo>
                <a:lnTo>
                  <a:pt x="3735" y="936"/>
                </a:lnTo>
                <a:lnTo>
                  <a:pt x="0" y="936"/>
                </a:lnTo>
                <a:lnTo>
                  <a:pt x="0" y="0"/>
                </a:lnTo>
              </a:path>
            </a:pathLst>
          </a:custGeom>
          <a:solidFill>
            <a:srgbClr val="3F7A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975100" y="3576638"/>
            <a:ext cx="1185863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b="1" dirty="0" smtClean="0">
                <a:solidFill>
                  <a:srgbClr val="FFFFFF"/>
                </a:solidFill>
                <a:cs typeface="Arial" charset="0"/>
              </a:rPr>
              <a:t>Sociální </a:t>
            </a:r>
            <a:r>
              <a:rPr lang="cs-CZ" altLang="cs-CZ" sz="900" b="1" dirty="0">
                <a:solidFill>
                  <a:srgbClr val="FFFFFF"/>
                </a:solidFill>
                <a:cs typeface="Arial" charset="0"/>
              </a:rPr>
              <a:t>zákoník VIII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117975" y="3713163"/>
            <a:ext cx="893763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b="1">
                <a:solidFill>
                  <a:srgbClr val="FFFFFF"/>
                </a:solidFill>
                <a:cs typeface="Arial" charset="0"/>
              </a:rPr>
              <a:t>(Artikel 1 KJHG)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2503488" y="2389188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2593975" y="2389188"/>
            <a:ext cx="620713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Základní </a:t>
            </a:r>
            <a:r>
              <a:rPr lang="cs-CZ" altLang="cs-CZ" sz="800" dirty="0" smtClean="0">
                <a:solidFill>
                  <a:srgbClr val="000000"/>
                </a:solidFill>
                <a:cs typeface="Arial" charset="0"/>
              </a:rPr>
              <a:t>zákon  </a:t>
            </a:r>
            <a:endParaRPr lang="cs-CZ" altLang="cs-CZ" sz="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2503488" y="2536825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2593975" y="2536825"/>
            <a:ext cx="839788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Sociální zákoník 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3414713" y="2536825"/>
            <a:ext cx="5715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–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3498850" y="2536825"/>
            <a:ext cx="61595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1. svazek: 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2593975" y="2647950"/>
            <a:ext cx="1093788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Všeobecné předpisy</a:t>
            </a:r>
          </a:p>
        </p:txBody>
      </p:sp>
      <p:sp>
        <p:nvSpPr>
          <p:cNvPr id="7194" name="Freeform 26"/>
          <p:cNvSpPr>
            <a:spLocks noChangeArrowheads="1"/>
          </p:cNvSpPr>
          <p:nvPr/>
        </p:nvSpPr>
        <p:spPr bwMode="auto">
          <a:xfrm>
            <a:off x="2427288" y="2320925"/>
            <a:ext cx="4291012" cy="2571750"/>
          </a:xfrm>
          <a:custGeom>
            <a:avLst/>
            <a:gdLst>
              <a:gd name="T0" fmla="*/ 0 w 11921"/>
              <a:gd name="T1" fmla="*/ 0 h 7144"/>
              <a:gd name="T2" fmla="*/ 11920 w 11921"/>
              <a:gd name="T3" fmla="*/ 0 h 7144"/>
              <a:gd name="T4" fmla="*/ 11920 w 11921"/>
              <a:gd name="T5" fmla="*/ 7143 h 7144"/>
              <a:gd name="T6" fmla="*/ 0 w 11921"/>
              <a:gd name="T7" fmla="*/ 7143 h 7144"/>
              <a:gd name="T8" fmla="*/ 0 w 11921"/>
              <a:gd name="T9" fmla="*/ 0 h 7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921" h="7144">
                <a:moveTo>
                  <a:pt x="0" y="0"/>
                </a:moveTo>
                <a:lnTo>
                  <a:pt x="11920" y="0"/>
                </a:lnTo>
                <a:lnTo>
                  <a:pt x="11920" y="7143"/>
                </a:lnTo>
                <a:lnTo>
                  <a:pt x="0" y="7143"/>
                </a:lnTo>
                <a:lnTo>
                  <a:pt x="0" y="0"/>
                </a:lnTo>
              </a:path>
            </a:pathLst>
          </a:custGeom>
          <a:noFill/>
          <a:ln w="4680" cap="flat">
            <a:solidFill>
              <a:srgbClr val="3F7AD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2503488" y="2789238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2593975" y="2789238"/>
            <a:ext cx="83978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Sociální zákoník 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3414713" y="2789238"/>
            <a:ext cx="5715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–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3498850" y="2789238"/>
            <a:ext cx="696913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10. svazek: 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2593975" y="2900363"/>
            <a:ext cx="7366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Právo na řízení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2503488" y="3043238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2593975" y="3043238"/>
            <a:ext cx="83978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Sociální zákoník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3414713" y="3043238"/>
            <a:ext cx="3333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3478213" y="3043238"/>
            <a:ext cx="67945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2. svazek: 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2593975" y="3154363"/>
            <a:ext cx="1687513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Zajištění práce</a:t>
            </a: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2503488" y="3295650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2593975" y="3295650"/>
            <a:ext cx="839788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Sociální zákoník </a:t>
            </a: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3414713" y="3295650"/>
            <a:ext cx="3333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3478213" y="3295650"/>
            <a:ext cx="620712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3. svazek: 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2593975" y="3406775"/>
            <a:ext cx="76517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Pracovní podpora</a:t>
            </a: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2503488" y="3987800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2593975" y="3987800"/>
            <a:ext cx="839788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Sciální zákoník 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3414713" y="3987800"/>
            <a:ext cx="3333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3478213" y="3987800"/>
            <a:ext cx="70802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12. sv.: 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2593975" y="4098925"/>
            <a:ext cx="471488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Sociální pomoc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2503488" y="4265613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2593975" y="4264025"/>
            <a:ext cx="1157288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Občanský zákoník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2503488" y="4437063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2593975" y="4435475"/>
            <a:ext cx="1243013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Správní finanční zákon</a:t>
            </a: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2503488" y="4606925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2593975" y="4606925"/>
            <a:ext cx="113347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Spolkový zákon o přídavcích na děti</a:t>
            </a: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2503488" y="4778375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2593975" y="4776788"/>
            <a:ext cx="13589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Spolkový zákon o rodičovském příspěvku</a:t>
            </a: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4837113" y="2390775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24" name="Text Box 56"/>
          <p:cNvSpPr txBox="1">
            <a:spLocks noChangeArrowheads="1"/>
          </p:cNvSpPr>
          <p:nvPr/>
        </p:nvSpPr>
        <p:spPr bwMode="auto">
          <a:xfrm>
            <a:off x="4929188" y="2390775"/>
            <a:ext cx="80645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Zákon</a:t>
            </a:r>
          </a:p>
        </p:txBody>
      </p: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5703888" y="2390775"/>
            <a:ext cx="3333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7226" name="Text Box 58"/>
          <p:cNvSpPr txBox="1">
            <a:spLocks noChangeArrowheads="1"/>
          </p:cNvSpPr>
          <p:nvPr/>
        </p:nvSpPr>
        <p:spPr bwMode="auto">
          <a:xfrm>
            <a:off x="5776913" y="2390775"/>
            <a:ext cx="938212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O rod. příspěvku</a:t>
            </a:r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4837113" y="2622550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28" name="Text Box 60"/>
          <p:cNvSpPr txBox="1">
            <a:spLocks noChangeArrowheads="1"/>
          </p:cNvSpPr>
          <p:nvPr/>
        </p:nvSpPr>
        <p:spPr bwMode="auto">
          <a:xfrm>
            <a:off x="4929188" y="2622550"/>
            <a:ext cx="1323975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Z. o zprostředkování adopce</a:t>
            </a:r>
          </a:p>
        </p:txBody>
      </p: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4837113" y="2855913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4929188" y="2854325"/>
            <a:ext cx="944562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Z. na ochranu mládeže</a:t>
            </a:r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4837113" y="3087688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4929188" y="3087688"/>
            <a:ext cx="9779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Státní smlouva o mediální ochraně mládeže</a:t>
            </a:r>
          </a:p>
        </p:txBody>
      </p:sp>
      <p:sp>
        <p:nvSpPr>
          <p:cNvPr id="7233" name="Text Box 65"/>
          <p:cNvSpPr txBox="1">
            <a:spLocks noChangeArrowheads="1"/>
          </p:cNvSpPr>
          <p:nvPr/>
        </p:nvSpPr>
        <p:spPr bwMode="auto">
          <a:xfrm>
            <a:off x="5873750" y="3087688"/>
            <a:ext cx="3333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7234" name="Text Box 66"/>
          <p:cNvSpPr txBox="1">
            <a:spLocks noChangeArrowheads="1"/>
          </p:cNvSpPr>
          <p:nvPr/>
        </p:nvSpPr>
        <p:spPr bwMode="auto">
          <a:xfrm>
            <a:off x="4837113" y="3321050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35" name="Text Box 67"/>
          <p:cNvSpPr txBox="1">
            <a:spLocks noChangeArrowheads="1"/>
          </p:cNvSpPr>
          <p:nvPr/>
        </p:nvSpPr>
        <p:spPr bwMode="auto">
          <a:xfrm>
            <a:off x="4929188" y="3321050"/>
            <a:ext cx="1255712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Z. o pracovní ochraně mládeže</a:t>
            </a:r>
          </a:p>
        </p:txBody>
      </p:sp>
      <p:sp>
        <p:nvSpPr>
          <p:cNvPr id="7236" name="Text Box 68"/>
          <p:cNvSpPr txBox="1">
            <a:spLocks noChangeArrowheads="1"/>
          </p:cNvSpPr>
          <p:nvPr/>
        </p:nvSpPr>
        <p:spPr bwMode="auto">
          <a:xfrm>
            <a:off x="4837113" y="4003675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37" name="Text Box 69"/>
          <p:cNvSpPr txBox="1">
            <a:spLocks noChangeArrowheads="1"/>
          </p:cNvSpPr>
          <p:nvPr/>
        </p:nvSpPr>
        <p:spPr bwMode="auto">
          <a:xfrm>
            <a:off x="4929188" y="4002088"/>
            <a:ext cx="9906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Z. o vzdělání k povolání</a:t>
            </a:r>
          </a:p>
        </p:txBody>
      </p:sp>
      <p:sp>
        <p:nvSpPr>
          <p:cNvPr id="7238" name="Text Box 70"/>
          <p:cNvSpPr txBox="1">
            <a:spLocks noChangeArrowheads="1"/>
          </p:cNvSpPr>
          <p:nvPr/>
        </p:nvSpPr>
        <p:spPr bwMode="auto">
          <a:xfrm>
            <a:off x="4841875" y="4216400"/>
            <a:ext cx="46038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4932363" y="4216400"/>
            <a:ext cx="1008062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Z. o soudu pro mladistvé</a:t>
            </a:r>
          </a:p>
        </p:txBody>
      </p:sp>
      <p:sp>
        <p:nvSpPr>
          <p:cNvPr id="7240" name="Text Box 72"/>
          <p:cNvSpPr txBox="1">
            <a:spLocks noChangeArrowheads="1"/>
          </p:cNvSpPr>
          <p:nvPr/>
        </p:nvSpPr>
        <p:spPr bwMode="auto">
          <a:xfrm>
            <a:off x="4837113" y="4411663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41" name="Text Box 73"/>
          <p:cNvSpPr txBox="1">
            <a:spLocks noChangeArrowheads="1"/>
          </p:cNvSpPr>
          <p:nvPr/>
        </p:nvSpPr>
        <p:spPr bwMode="auto">
          <a:xfrm>
            <a:off x="4929188" y="4411663"/>
            <a:ext cx="145097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Z. o denní péči</a:t>
            </a:r>
          </a:p>
        </p:txBody>
      </p:sp>
      <p:sp>
        <p:nvSpPr>
          <p:cNvPr id="7242" name="Text Box 74"/>
          <p:cNvSpPr txBox="1">
            <a:spLocks noChangeArrowheads="1"/>
          </p:cNvSpPr>
          <p:nvPr/>
        </p:nvSpPr>
        <p:spPr bwMode="auto">
          <a:xfrm>
            <a:off x="4837113" y="4583113"/>
            <a:ext cx="4603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8063" rIns="0" bIns="0"/>
          <a:lstStyle/>
          <a:p>
            <a:pPr>
              <a:lnSpc>
                <a:spcPct val="92000"/>
              </a:lnSpc>
            </a:pPr>
            <a:r>
              <a:rPr lang="cs-CZ" altLang="cs-CZ" sz="800">
                <a:solidFill>
                  <a:srgbClr val="3F7AD9"/>
                </a:solidFill>
                <a:latin typeface="Wingdings" charset="2"/>
              </a:rPr>
              <a:t></a:t>
            </a:r>
          </a:p>
        </p:txBody>
      </p:sp>
      <p:sp>
        <p:nvSpPr>
          <p:cNvPr id="7243" name="Text Box 75"/>
          <p:cNvSpPr txBox="1">
            <a:spLocks noChangeArrowheads="1"/>
          </p:cNvSpPr>
          <p:nvPr/>
        </p:nvSpPr>
        <p:spPr bwMode="auto">
          <a:xfrm>
            <a:off x="4929188" y="4583113"/>
            <a:ext cx="157797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Z. k dalšímu rozvoji </a:t>
            </a:r>
          </a:p>
        </p:txBody>
      </p:sp>
      <p:sp>
        <p:nvSpPr>
          <p:cNvPr id="7244" name="Text Box 76"/>
          <p:cNvSpPr txBox="1">
            <a:spLocks noChangeArrowheads="1"/>
          </p:cNvSpPr>
          <p:nvPr/>
        </p:nvSpPr>
        <p:spPr bwMode="auto">
          <a:xfrm>
            <a:off x="4929188" y="4694238"/>
            <a:ext cx="528637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Pomoci mládeži</a:t>
            </a:r>
          </a:p>
        </p:txBody>
      </p:sp>
      <p:sp>
        <p:nvSpPr>
          <p:cNvPr id="7245" name="Freeform 77"/>
          <p:cNvSpPr>
            <a:spLocks noChangeArrowheads="1"/>
          </p:cNvSpPr>
          <p:nvPr/>
        </p:nvSpPr>
        <p:spPr bwMode="auto">
          <a:xfrm>
            <a:off x="3519488" y="3603625"/>
            <a:ext cx="366712" cy="190500"/>
          </a:xfrm>
          <a:custGeom>
            <a:avLst/>
            <a:gdLst>
              <a:gd name="T0" fmla="*/ 0 w 1018"/>
              <a:gd name="T1" fmla="*/ 176 h 529"/>
              <a:gd name="T2" fmla="*/ 489 w 1018"/>
              <a:gd name="T3" fmla="*/ 176 h 529"/>
              <a:gd name="T4" fmla="*/ 489 w 1018"/>
              <a:gd name="T5" fmla="*/ 0 h 529"/>
              <a:gd name="T6" fmla="*/ 1017 w 1018"/>
              <a:gd name="T7" fmla="*/ 263 h 529"/>
              <a:gd name="T8" fmla="*/ 489 w 1018"/>
              <a:gd name="T9" fmla="*/ 528 h 529"/>
              <a:gd name="T10" fmla="*/ 489 w 1018"/>
              <a:gd name="T11" fmla="*/ 352 h 529"/>
              <a:gd name="T12" fmla="*/ 0 w 1018"/>
              <a:gd name="T13" fmla="*/ 352 h 529"/>
              <a:gd name="T14" fmla="*/ 0 w 1018"/>
              <a:gd name="T15" fmla="*/ 176 h 529"/>
              <a:gd name="T16" fmla="*/ 577 w 1018"/>
              <a:gd name="T17" fmla="*/ 176 h 529"/>
              <a:gd name="T18" fmla="*/ 489 w 1018"/>
              <a:gd name="T19" fmla="*/ 176 h 529"/>
              <a:gd name="T20" fmla="*/ 489 w 1018"/>
              <a:gd name="T21" fmla="*/ 352 h 529"/>
              <a:gd name="T22" fmla="*/ 577 w 1018"/>
              <a:gd name="T23" fmla="*/ 352 h 529"/>
              <a:gd name="T24" fmla="*/ 577 w 1018"/>
              <a:gd name="T25" fmla="*/ 176 h 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18" h="529">
                <a:moveTo>
                  <a:pt x="0" y="176"/>
                </a:moveTo>
                <a:lnTo>
                  <a:pt x="489" y="176"/>
                </a:lnTo>
                <a:lnTo>
                  <a:pt x="489" y="0"/>
                </a:lnTo>
                <a:lnTo>
                  <a:pt x="1017" y="263"/>
                </a:lnTo>
                <a:lnTo>
                  <a:pt x="489" y="528"/>
                </a:lnTo>
                <a:lnTo>
                  <a:pt x="489" y="352"/>
                </a:lnTo>
                <a:lnTo>
                  <a:pt x="0" y="352"/>
                </a:lnTo>
                <a:lnTo>
                  <a:pt x="0" y="176"/>
                </a:lnTo>
                <a:close/>
                <a:moveTo>
                  <a:pt x="577" y="176"/>
                </a:moveTo>
                <a:lnTo>
                  <a:pt x="489" y="176"/>
                </a:lnTo>
                <a:lnTo>
                  <a:pt x="489" y="352"/>
                </a:lnTo>
                <a:lnTo>
                  <a:pt x="577" y="352"/>
                </a:lnTo>
                <a:lnTo>
                  <a:pt x="577" y="176"/>
                </a:lnTo>
                <a:close/>
              </a:path>
            </a:pathLst>
          </a:custGeom>
          <a:solidFill>
            <a:srgbClr val="3F7AD9"/>
          </a:solidFill>
          <a:ln w="9525" cap="flat">
            <a:solidFill>
              <a:srgbClr val="3F7AD9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46" name="Freeform 78"/>
          <p:cNvSpPr>
            <a:spLocks noChangeArrowheads="1"/>
          </p:cNvSpPr>
          <p:nvPr/>
        </p:nvSpPr>
        <p:spPr bwMode="auto">
          <a:xfrm>
            <a:off x="5235575" y="3600450"/>
            <a:ext cx="381000" cy="190500"/>
          </a:xfrm>
          <a:custGeom>
            <a:avLst/>
            <a:gdLst>
              <a:gd name="T0" fmla="*/ 441 w 1058"/>
              <a:gd name="T1" fmla="*/ 352 h 528"/>
              <a:gd name="T2" fmla="*/ 529 w 1058"/>
              <a:gd name="T3" fmla="*/ 351 h 528"/>
              <a:gd name="T4" fmla="*/ 527 w 1058"/>
              <a:gd name="T5" fmla="*/ 176 h 528"/>
              <a:gd name="T6" fmla="*/ 439 w 1058"/>
              <a:gd name="T7" fmla="*/ 177 h 528"/>
              <a:gd name="T8" fmla="*/ 441 w 1058"/>
              <a:gd name="T9" fmla="*/ 352 h 528"/>
              <a:gd name="T10" fmla="*/ 1057 w 1058"/>
              <a:gd name="T11" fmla="*/ 344 h 528"/>
              <a:gd name="T12" fmla="*/ 529 w 1058"/>
              <a:gd name="T13" fmla="*/ 351 h 528"/>
              <a:gd name="T14" fmla="*/ 531 w 1058"/>
              <a:gd name="T15" fmla="*/ 527 h 528"/>
              <a:gd name="T16" fmla="*/ 0 w 1058"/>
              <a:gd name="T17" fmla="*/ 269 h 528"/>
              <a:gd name="T18" fmla="*/ 525 w 1058"/>
              <a:gd name="T19" fmla="*/ 0 h 528"/>
              <a:gd name="T20" fmla="*/ 527 w 1058"/>
              <a:gd name="T21" fmla="*/ 176 h 528"/>
              <a:gd name="T22" fmla="*/ 1055 w 1058"/>
              <a:gd name="T23" fmla="*/ 169 h 528"/>
              <a:gd name="T24" fmla="*/ 1057 w 1058"/>
              <a:gd name="T25" fmla="*/ 344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58" h="528">
                <a:moveTo>
                  <a:pt x="441" y="352"/>
                </a:moveTo>
                <a:lnTo>
                  <a:pt x="529" y="351"/>
                </a:lnTo>
                <a:lnTo>
                  <a:pt x="527" y="176"/>
                </a:lnTo>
                <a:lnTo>
                  <a:pt x="439" y="177"/>
                </a:lnTo>
                <a:lnTo>
                  <a:pt x="441" y="352"/>
                </a:lnTo>
                <a:close/>
                <a:moveTo>
                  <a:pt x="1057" y="344"/>
                </a:moveTo>
                <a:lnTo>
                  <a:pt x="529" y="351"/>
                </a:lnTo>
                <a:lnTo>
                  <a:pt x="531" y="527"/>
                </a:lnTo>
                <a:lnTo>
                  <a:pt x="0" y="269"/>
                </a:lnTo>
                <a:lnTo>
                  <a:pt x="525" y="0"/>
                </a:lnTo>
                <a:lnTo>
                  <a:pt x="527" y="176"/>
                </a:lnTo>
                <a:lnTo>
                  <a:pt x="1055" y="169"/>
                </a:lnTo>
                <a:lnTo>
                  <a:pt x="1057" y="344"/>
                </a:lnTo>
                <a:close/>
              </a:path>
            </a:pathLst>
          </a:custGeom>
          <a:solidFill>
            <a:srgbClr val="3F7AD9"/>
          </a:solidFill>
          <a:ln w="9525" cap="flat">
            <a:solidFill>
              <a:srgbClr val="3F7AD9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47" name="Text Box 79"/>
          <p:cNvSpPr txBox="1">
            <a:spLocks noChangeArrowheads="1"/>
          </p:cNvSpPr>
          <p:nvPr/>
        </p:nvSpPr>
        <p:spPr bwMode="auto">
          <a:xfrm>
            <a:off x="2420938" y="5038725"/>
            <a:ext cx="128587" cy="6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 b="1">
                <a:solidFill>
                  <a:srgbClr val="FFFFFF"/>
                </a:solidFill>
                <a:cs typeface="Arial" charset="0"/>
              </a:rPr>
              <a:t>1.2.8</a:t>
            </a:r>
          </a:p>
        </p:txBody>
      </p:sp>
      <p:sp>
        <p:nvSpPr>
          <p:cNvPr id="7248" name="Text Box 80"/>
          <p:cNvSpPr txBox="1">
            <a:spLocks noChangeArrowheads="1"/>
          </p:cNvSpPr>
          <p:nvPr/>
        </p:nvSpPr>
        <p:spPr bwMode="auto">
          <a:xfrm>
            <a:off x="2562225" y="5041900"/>
            <a:ext cx="41275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D</a:t>
            </a:r>
          </a:p>
        </p:txBody>
      </p:sp>
      <p:sp>
        <p:nvSpPr>
          <p:cNvPr id="7249" name="Text Box 81"/>
          <p:cNvSpPr txBox="1">
            <a:spLocks noChangeArrowheads="1"/>
          </p:cNvSpPr>
          <p:nvPr/>
        </p:nvSpPr>
        <p:spPr bwMode="auto">
          <a:xfrm>
            <a:off x="2420938" y="1974850"/>
            <a:ext cx="1316037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1100" b="1" dirty="0" smtClean="0">
                <a:cs typeface="Arial" charset="0"/>
              </a:rPr>
              <a:t>Postavení </a:t>
            </a:r>
            <a:r>
              <a:rPr lang="cs-CZ" altLang="cs-CZ" sz="1100" b="1" dirty="0">
                <a:cs typeface="Arial" charset="0"/>
              </a:rPr>
              <a:t>Zákona o pomoci</a:t>
            </a:r>
          </a:p>
        </p:txBody>
      </p:sp>
      <p:sp>
        <p:nvSpPr>
          <p:cNvPr id="7250" name="Text Box 82"/>
          <p:cNvSpPr txBox="1">
            <a:spLocks noChangeArrowheads="1"/>
          </p:cNvSpPr>
          <p:nvPr/>
        </p:nvSpPr>
        <p:spPr bwMode="auto">
          <a:xfrm>
            <a:off x="3756025" y="1974850"/>
            <a:ext cx="44450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/>
          <a:p>
            <a:r>
              <a:rPr lang="cs-CZ" altLang="cs-CZ" sz="1100" b="1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7251" name="Text Box 83"/>
          <p:cNvSpPr txBox="1">
            <a:spLocks noChangeArrowheads="1"/>
          </p:cNvSpPr>
          <p:nvPr/>
        </p:nvSpPr>
        <p:spPr bwMode="auto">
          <a:xfrm>
            <a:off x="3840163" y="1974850"/>
            <a:ext cx="2617787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1100" b="1">
                <a:cs typeface="Arial" charset="0"/>
              </a:rPr>
              <a:t>Dětem a mládeži ve spolkovém právu </a:t>
            </a:r>
          </a:p>
        </p:txBody>
      </p:sp>
      <p:sp>
        <p:nvSpPr>
          <p:cNvPr id="7252" name="Freeform 84"/>
          <p:cNvSpPr>
            <a:spLocks noChangeArrowheads="1"/>
          </p:cNvSpPr>
          <p:nvPr/>
        </p:nvSpPr>
        <p:spPr bwMode="auto">
          <a:xfrm>
            <a:off x="4398963" y="3868738"/>
            <a:ext cx="190500" cy="300037"/>
          </a:xfrm>
          <a:custGeom>
            <a:avLst/>
            <a:gdLst>
              <a:gd name="T0" fmla="*/ 353 w 528"/>
              <a:gd name="T1" fmla="*/ 440 h 832"/>
              <a:gd name="T2" fmla="*/ 176 w 528"/>
              <a:gd name="T3" fmla="*/ 440 h 832"/>
              <a:gd name="T4" fmla="*/ 176 w 528"/>
              <a:gd name="T5" fmla="*/ 527 h 832"/>
              <a:gd name="T6" fmla="*/ 353 w 528"/>
              <a:gd name="T7" fmla="*/ 527 h 832"/>
              <a:gd name="T8" fmla="*/ 353 w 528"/>
              <a:gd name="T9" fmla="*/ 440 h 832"/>
              <a:gd name="T10" fmla="*/ 353 w 528"/>
              <a:gd name="T11" fmla="*/ 831 h 832"/>
              <a:gd name="T12" fmla="*/ 176 w 528"/>
              <a:gd name="T13" fmla="*/ 831 h 832"/>
              <a:gd name="T14" fmla="*/ 176 w 528"/>
              <a:gd name="T15" fmla="*/ 527 h 832"/>
              <a:gd name="T16" fmla="*/ 0 w 528"/>
              <a:gd name="T17" fmla="*/ 527 h 832"/>
              <a:gd name="T18" fmla="*/ 265 w 528"/>
              <a:gd name="T19" fmla="*/ 0 h 832"/>
              <a:gd name="T20" fmla="*/ 527 w 528"/>
              <a:gd name="T21" fmla="*/ 527 h 832"/>
              <a:gd name="T22" fmla="*/ 353 w 528"/>
              <a:gd name="T23" fmla="*/ 527 h 832"/>
              <a:gd name="T24" fmla="*/ 353 w 528"/>
              <a:gd name="T25" fmla="*/ 831 h 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8" h="832">
                <a:moveTo>
                  <a:pt x="353" y="440"/>
                </a:moveTo>
                <a:lnTo>
                  <a:pt x="176" y="440"/>
                </a:lnTo>
                <a:lnTo>
                  <a:pt x="176" y="527"/>
                </a:lnTo>
                <a:lnTo>
                  <a:pt x="353" y="527"/>
                </a:lnTo>
                <a:lnTo>
                  <a:pt x="353" y="440"/>
                </a:lnTo>
                <a:close/>
                <a:moveTo>
                  <a:pt x="353" y="831"/>
                </a:moveTo>
                <a:lnTo>
                  <a:pt x="176" y="831"/>
                </a:lnTo>
                <a:lnTo>
                  <a:pt x="176" y="527"/>
                </a:lnTo>
                <a:lnTo>
                  <a:pt x="0" y="527"/>
                </a:lnTo>
                <a:lnTo>
                  <a:pt x="265" y="0"/>
                </a:lnTo>
                <a:lnTo>
                  <a:pt x="527" y="527"/>
                </a:lnTo>
                <a:lnTo>
                  <a:pt x="353" y="527"/>
                </a:lnTo>
                <a:lnTo>
                  <a:pt x="353" y="831"/>
                </a:lnTo>
                <a:close/>
              </a:path>
            </a:pathLst>
          </a:custGeom>
          <a:solidFill>
            <a:srgbClr val="3F7AD9"/>
          </a:solidFill>
          <a:ln w="9525" cap="flat">
            <a:solidFill>
              <a:srgbClr val="3F7AD9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53" name="Freeform 85"/>
          <p:cNvSpPr>
            <a:spLocks noChangeArrowheads="1"/>
          </p:cNvSpPr>
          <p:nvPr/>
        </p:nvSpPr>
        <p:spPr bwMode="auto">
          <a:xfrm>
            <a:off x="4391025" y="3194050"/>
            <a:ext cx="190500" cy="323850"/>
          </a:xfrm>
          <a:custGeom>
            <a:avLst/>
            <a:gdLst>
              <a:gd name="T0" fmla="*/ 354 w 528"/>
              <a:gd name="T1" fmla="*/ 457 h 898"/>
              <a:gd name="T2" fmla="*/ 352 w 528"/>
              <a:gd name="T3" fmla="*/ 368 h 898"/>
              <a:gd name="T4" fmla="*/ 176 w 528"/>
              <a:gd name="T5" fmla="*/ 371 h 898"/>
              <a:gd name="T6" fmla="*/ 178 w 528"/>
              <a:gd name="T7" fmla="*/ 460 h 898"/>
              <a:gd name="T8" fmla="*/ 354 w 528"/>
              <a:gd name="T9" fmla="*/ 457 h 898"/>
              <a:gd name="T10" fmla="*/ 347 w 528"/>
              <a:gd name="T11" fmla="*/ 0 h 898"/>
              <a:gd name="T12" fmla="*/ 352 w 528"/>
              <a:gd name="T13" fmla="*/ 368 h 898"/>
              <a:gd name="T14" fmla="*/ 527 w 528"/>
              <a:gd name="T15" fmla="*/ 366 h 898"/>
              <a:gd name="T16" fmla="*/ 272 w 528"/>
              <a:gd name="T17" fmla="*/ 897 h 898"/>
              <a:gd name="T18" fmla="*/ 0 w 528"/>
              <a:gd name="T19" fmla="*/ 374 h 898"/>
              <a:gd name="T20" fmla="*/ 176 w 528"/>
              <a:gd name="T21" fmla="*/ 371 h 898"/>
              <a:gd name="T22" fmla="*/ 171 w 528"/>
              <a:gd name="T23" fmla="*/ 2 h 898"/>
              <a:gd name="T24" fmla="*/ 347 w 528"/>
              <a:gd name="T25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8" h="898">
                <a:moveTo>
                  <a:pt x="354" y="457"/>
                </a:moveTo>
                <a:lnTo>
                  <a:pt x="352" y="368"/>
                </a:lnTo>
                <a:lnTo>
                  <a:pt x="176" y="371"/>
                </a:lnTo>
                <a:lnTo>
                  <a:pt x="178" y="460"/>
                </a:lnTo>
                <a:lnTo>
                  <a:pt x="354" y="457"/>
                </a:lnTo>
                <a:close/>
                <a:moveTo>
                  <a:pt x="347" y="0"/>
                </a:moveTo>
                <a:lnTo>
                  <a:pt x="352" y="368"/>
                </a:lnTo>
                <a:lnTo>
                  <a:pt x="527" y="366"/>
                </a:lnTo>
                <a:lnTo>
                  <a:pt x="272" y="897"/>
                </a:lnTo>
                <a:lnTo>
                  <a:pt x="0" y="374"/>
                </a:lnTo>
                <a:lnTo>
                  <a:pt x="176" y="371"/>
                </a:lnTo>
                <a:lnTo>
                  <a:pt x="171" y="2"/>
                </a:lnTo>
                <a:lnTo>
                  <a:pt x="347" y="0"/>
                </a:lnTo>
                <a:close/>
              </a:path>
            </a:pathLst>
          </a:custGeom>
          <a:solidFill>
            <a:srgbClr val="3F7AD9"/>
          </a:solidFill>
          <a:ln w="9525" cap="flat">
            <a:solidFill>
              <a:srgbClr val="3F7AD9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152675" y="2415467"/>
            <a:ext cx="1800200" cy="1294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Základní zákon</a:t>
            </a:r>
          </a:p>
          <a:p>
            <a:r>
              <a:rPr lang="cs-CZ" sz="1200" dirty="0" smtClean="0"/>
              <a:t>Sociální zákoník</a:t>
            </a:r>
          </a:p>
          <a:p>
            <a:r>
              <a:rPr lang="cs-CZ" sz="1200" dirty="0" smtClean="0"/>
              <a:t>sv. 1, 10, 2, 3</a:t>
            </a:r>
          </a:p>
          <a:p>
            <a:r>
              <a:rPr lang="cs-CZ" sz="1200" dirty="0" smtClean="0"/>
              <a:t>Všeobecné předpisy</a:t>
            </a:r>
          </a:p>
          <a:p>
            <a:r>
              <a:rPr lang="cs-CZ" sz="1200" dirty="0" smtClean="0"/>
              <a:t>Právo na řízení</a:t>
            </a:r>
          </a:p>
          <a:p>
            <a:r>
              <a:rPr lang="cs-CZ" sz="1200" dirty="0" smtClean="0"/>
              <a:t>Zajištění práce</a:t>
            </a:r>
          </a:p>
          <a:p>
            <a:r>
              <a:rPr lang="cs-CZ" sz="1200" dirty="0" smtClean="0"/>
              <a:t>Pracovní podpora</a:t>
            </a: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808463" y="2385583"/>
            <a:ext cx="2263923" cy="1294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Z. o rodičovském příspěvku a dovolené</a:t>
            </a:r>
          </a:p>
          <a:p>
            <a:r>
              <a:rPr lang="cs-CZ" sz="1200" dirty="0" smtClean="0"/>
              <a:t>Z. o zprostředkování adopce</a:t>
            </a:r>
          </a:p>
          <a:p>
            <a:r>
              <a:rPr lang="cs-CZ" sz="1200" dirty="0" smtClean="0"/>
              <a:t>Z. na ochranu mládeže</a:t>
            </a:r>
          </a:p>
          <a:p>
            <a:r>
              <a:rPr lang="cs-CZ" sz="1200" dirty="0" smtClean="0"/>
              <a:t>Probační a mediační služba</a:t>
            </a:r>
          </a:p>
          <a:p>
            <a:r>
              <a:rPr lang="cs-CZ" sz="1200" dirty="0" smtClean="0"/>
              <a:t>Z. o ochraně práce mládeže</a:t>
            </a:r>
          </a:p>
          <a:p>
            <a:endParaRPr lang="cs-CZ" sz="1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47217" y="1999493"/>
            <a:ext cx="5395615" cy="29270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Postavení Zákona o pomoci dětem a mládeži ve spolkovém právu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50492" y="4010937"/>
            <a:ext cx="2373833" cy="9509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Z. o sociální pomoci</a:t>
            </a:r>
          </a:p>
          <a:p>
            <a:r>
              <a:rPr lang="cs-CZ" sz="1200" dirty="0" smtClean="0"/>
              <a:t>Občanský zákoník</a:t>
            </a:r>
          </a:p>
          <a:p>
            <a:r>
              <a:rPr lang="cs-CZ" sz="1200" dirty="0" smtClean="0"/>
              <a:t>Správní zákon</a:t>
            </a:r>
          </a:p>
          <a:p>
            <a:r>
              <a:rPr lang="cs-CZ" sz="1200" dirty="0" smtClean="0"/>
              <a:t>Spolkový z. o přídavcích na děti</a:t>
            </a:r>
          </a:p>
          <a:p>
            <a:r>
              <a:rPr lang="cs-CZ" sz="1200" dirty="0" smtClean="0"/>
              <a:t>Z. o rodičovském příspěvku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799769" y="3991774"/>
            <a:ext cx="2586111" cy="9509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Z. o profesním vzdělávání</a:t>
            </a:r>
          </a:p>
          <a:p>
            <a:r>
              <a:rPr lang="cs-CZ" sz="1200" dirty="0" smtClean="0"/>
              <a:t>Z. o soudu pro mladistvé</a:t>
            </a:r>
          </a:p>
          <a:p>
            <a:r>
              <a:rPr lang="cs-CZ" sz="1200" dirty="0" smtClean="0"/>
              <a:t>Z. o denní péči</a:t>
            </a:r>
          </a:p>
          <a:p>
            <a:r>
              <a:rPr lang="cs-CZ" sz="1200" dirty="0" smtClean="0"/>
              <a:t>Z. k dalšímu rozvoji pomoci mládeži</a:t>
            </a:r>
            <a:endParaRPr lang="cs-CZ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77800" y="6619875"/>
            <a:ext cx="550863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cs-CZ" altLang="cs-CZ" sz="900" b="1"/>
              <a:t>3.1.1</a:t>
            </a:r>
            <a:r>
              <a:rPr lang="cs-CZ" altLang="cs-CZ" sz="900"/>
              <a:t> D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79388" y="719138"/>
            <a:ext cx="8651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/>
            <a:r>
              <a:rPr lang="cs-CZ" altLang="cs-CZ" sz="2200" b="1">
                <a:cs typeface="Times New Roman" pitchFamily="16" charset="0"/>
              </a:rPr>
              <a:t>§ 1 KJHG – Zákon o pomoci dětem a mládeži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79388" y="1420813"/>
            <a:ext cx="8601075" cy="187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>
            <a:spAutoFit/>
          </a:bodyPr>
          <a:lstStyle>
            <a:lvl1pPr marL="558800" indent="-5572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buFont typeface="Times New Roman" pitchFamily="16" charset="0"/>
              <a:buAutoNum type="arabicParenBoth"/>
            </a:pPr>
            <a:r>
              <a:rPr lang="cs-CZ" altLang="cs-CZ" dirty="0"/>
              <a:t>Každý mladý člověk má právo na podporu svého rozvoje a výchovu v zodpovědnou a ve společnosti životaschopnou osobnost.</a:t>
            </a:r>
          </a:p>
          <a:p>
            <a:pPr marL="342900" indent="-341313" hangingPunct="1">
              <a:buClrTx/>
              <a:buSzTx/>
              <a:buFontTx/>
              <a:buNone/>
            </a:pPr>
            <a:endParaRPr lang="cs-CZ" altLang="cs-CZ" dirty="0"/>
          </a:p>
          <a:p>
            <a:pPr marL="342900" indent="-341313" hangingPunct="1">
              <a:buClrTx/>
              <a:buSzTx/>
              <a:buFontTx/>
              <a:buNone/>
            </a:pPr>
            <a:r>
              <a:rPr lang="cs-CZ" altLang="cs-CZ" dirty="0"/>
              <a:t>(2) Péče a výchova dětí jsou přirozeným právem rodičů a jejich přednostní povinnost. Nad tím dohlíží společnost.</a:t>
            </a:r>
          </a:p>
          <a:p>
            <a:pPr marL="342900" indent="-341313" hangingPunct="1">
              <a:buClrTx/>
              <a:buSzTx/>
              <a:buFontTx/>
              <a:buNone/>
            </a:pPr>
            <a:endParaRPr lang="cs-CZ" altLang="cs-CZ" dirty="0"/>
          </a:p>
          <a:p>
            <a:pPr marL="342900" indent="-341313" hangingPunct="1">
              <a:buClrTx/>
              <a:buSzTx/>
              <a:buFontTx/>
              <a:buNone/>
            </a:pPr>
            <a:r>
              <a:rPr lang="cs-CZ" altLang="cs-CZ" dirty="0"/>
              <a:t>(3) Pomoc mládeži má k uskutečnění tohoto práva především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39750" y="3671888"/>
            <a:ext cx="832485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/>
            <a:r>
              <a:rPr lang="cs-CZ" altLang="cs-CZ" b="1"/>
              <a:t>1. </a:t>
            </a:r>
            <a:r>
              <a:rPr lang="cs-CZ" altLang="cs-CZ"/>
              <a:t>podporovat mladé lidi v jejich individuálním a sociálním vývoji a přispívat k odbourávání znevýhodnění,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39750" y="4516012"/>
            <a:ext cx="8245475" cy="348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/>
            <a:r>
              <a:rPr lang="cs-CZ" altLang="cs-CZ" b="1" dirty="0"/>
              <a:t>2.</a:t>
            </a:r>
            <a:r>
              <a:rPr lang="cs-CZ" altLang="cs-CZ" dirty="0"/>
              <a:t> radit </a:t>
            </a:r>
            <a:r>
              <a:rPr lang="cs-CZ" altLang="cs-CZ" dirty="0" smtClean="0"/>
              <a:t>rodičům a dalším </a:t>
            </a:r>
            <a:r>
              <a:rPr lang="cs-CZ" altLang="cs-CZ" dirty="0"/>
              <a:t>ve výchově </a:t>
            </a:r>
            <a:r>
              <a:rPr lang="cs-CZ" altLang="cs-CZ" dirty="0" smtClean="0"/>
              <a:t>oprávněným osobám </a:t>
            </a:r>
            <a:r>
              <a:rPr lang="cs-CZ" altLang="cs-CZ" dirty="0"/>
              <a:t>a podporovat </a:t>
            </a:r>
            <a:r>
              <a:rPr lang="cs-CZ" altLang="cs-CZ" dirty="0" smtClean="0"/>
              <a:t>je,</a:t>
            </a:r>
            <a:endParaRPr lang="cs-CZ" altLang="cs-CZ" dirty="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25463" y="5024438"/>
            <a:ext cx="65182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/>
            <a:r>
              <a:rPr lang="cs-CZ" altLang="cs-CZ" b="1">
                <a:cs typeface="Times New Roman" pitchFamily="16" charset="0"/>
              </a:rPr>
              <a:t>3.</a:t>
            </a:r>
            <a:r>
              <a:rPr lang="cs-CZ" altLang="cs-CZ">
                <a:cs typeface="Times New Roman" pitchFamily="16" charset="0"/>
              </a:rPr>
              <a:t> chránit děti a mládež před nebezpečím ohrožení jejich blaha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39750" y="5595938"/>
            <a:ext cx="8220075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/>
            <a:r>
              <a:rPr lang="cs-CZ" altLang="cs-CZ" b="1"/>
              <a:t>4.</a:t>
            </a:r>
            <a:r>
              <a:rPr lang="cs-CZ" altLang="cs-CZ"/>
              <a:t> přispívat k udržování a vytváření pozitivních životních podmínek mladých lidí a jejich rodin a přátelského prostředí.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7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9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8" name="Freeform 2"/>
          <p:cNvSpPr>
            <a:spLocks noChangeArrowheads="1"/>
          </p:cNvSpPr>
          <p:nvPr/>
        </p:nvSpPr>
        <p:spPr bwMode="auto">
          <a:xfrm>
            <a:off x="2284413" y="1712913"/>
            <a:ext cx="4562475" cy="3419475"/>
          </a:xfrm>
          <a:custGeom>
            <a:avLst/>
            <a:gdLst>
              <a:gd name="T0" fmla="*/ 0 w 12673"/>
              <a:gd name="T1" fmla="*/ 0 h 9497"/>
              <a:gd name="T2" fmla="*/ 0 w 12673"/>
              <a:gd name="T3" fmla="*/ 9496 h 9497"/>
              <a:gd name="T4" fmla="*/ 12672 w 12673"/>
              <a:gd name="T5" fmla="*/ 9496 h 9497"/>
              <a:gd name="T6" fmla="*/ 12672 w 12673"/>
              <a:gd name="T7" fmla="*/ 0 h 9497"/>
              <a:gd name="T8" fmla="*/ 0 w 12673"/>
              <a:gd name="T9" fmla="*/ 0 h 9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73" h="9497">
                <a:moveTo>
                  <a:pt x="0" y="0"/>
                </a:moveTo>
                <a:lnTo>
                  <a:pt x="0" y="9496"/>
                </a:lnTo>
                <a:lnTo>
                  <a:pt x="12672" y="9496"/>
                </a:lnTo>
                <a:lnTo>
                  <a:pt x="12672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765425" y="5051425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049588" y="5051425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70225" y="5051425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9222" name="Freeform 6"/>
          <p:cNvSpPr>
            <a:spLocks noChangeArrowheads="1"/>
          </p:cNvSpPr>
          <p:nvPr/>
        </p:nvSpPr>
        <p:spPr bwMode="auto">
          <a:xfrm>
            <a:off x="6570663" y="1744663"/>
            <a:ext cx="276225" cy="161925"/>
          </a:xfrm>
          <a:custGeom>
            <a:avLst/>
            <a:gdLst>
              <a:gd name="T0" fmla="*/ 0 w 769"/>
              <a:gd name="T1" fmla="*/ 0 h 448"/>
              <a:gd name="T2" fmla="*/ 0 w 769"/>
              <a:gd name="T3" fmla="*/ 447 h 448"/>
              <a:gd name="T4" fmla="*/ 768 w 769"/>
              <a:gd name="T5" fmla="*/ 447 h 448"/>
              <a:gd name="T6" fmla="*/ 768 w 769"/>
              <a:gd name="T7" fmla="*/ 0 h 448"/>
              <a:gd name="T8" fmla="*/ 0 w 769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48">
                <a:moveTo>
                  <a:pt x="0" y="0"/>
                </a:moveTo>
                <a:lnTo>
                  <a:pt x="0" y="447"/>
                </a:lnTo>
                <a:lnTo>
                  <a:pt x="768" y="447"/>
                </a:lnTo>
                <a:lnTo>
                  <a:pt x="768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3" name="Freeform 7"/>
          <p:cNvSpPr>
            <a:spLocks noChangeArrowheads="1"/>
          </p:cNvSpPr>
          <p:nvPr/>
        </p:nvSpPr>
        <p:spPr bwMode="auto">
          <a:xfrm>
            <a:off x="2284413" y="4967288"/>
            <a:ext cx="3559175" cy="161925"/>
          </a:xfrm>
          <a:custGeom>
            <a:avLst/>
            <a:gdLst>
              <a:gd name="T0" fmla="*/ 0 w 9887"/>
              <a:gd name="T1" fmla="*/ 0 h 449"/>
              <a:gd name="T2" fmla="*/ 0 w 9887"/>
              <a:gd name="T3" fmla="*/ 448 h 449"/>
              <a:gd name="T4" fmla="*/ 9886 w 9887"/>
              <a:gd name="T5" fmla="*/ 448 h 449"/>
              <a:gd name="T6" fmla="*/ 9886 w 9887"/>
              <a:gd name="T7" fmla="*/ 0 h 449"/>
              <a:gd name="T8" fmla="*/ 0 w 9887"/>
              <a:gd name="T9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87" h="449">
                <a:moveTo>
                  <a:pt x="0" y="0"/>
                </a:moveTo>
                <a:lnTo>
                  <a:pt x="0" y="448"/>
                </a:lnTo>
                <a:lnTo>
                  <a:pt x="9886" y="448"/>
                </a:lnTo>
                <a:lnTo>
                  <a:pt x="9886" y="0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4" name="Freeform 8"/>
          <p:cNvSpPr>
            <a:spLocks noChangeArrowheads="1"/>
          </p:cNvSpPr>
          <p:nvPr/>
        </p:nvSpPr>
        <p:spPr bwMode="auto">
          <a:xfrm>
            <a:off x="6092825" y="4948238"/>
            <a:ext cx="258763" cy="185737"/>
          </a:xfrm>
          <a:custGeom>
            <a:avLst/>
            <a:gdLst>
              <a:gd name="T0" fmla="*/ 0 w 720"/>
              <a:gd name="T1" fmla="*/ 513 h 514"/>
              <a:gd name="T2" fmla="*/ 0 w 720"/>
              <a:gd name="T3" fmla="*/ 0 h 514"/>
              <a:gd name="T4" fmla="*/ 719 w 720"/>
              <a:gd name="T5" fmla="*/ 0 h 514"/>
              <a:gd name="T6" fmla="*/ 719 w 720"/>
              <a:gd name="T7" fmla="*/ 513 h 514"/>
              <a:gd name="T8" fmla="*/ 0 w 720"/>
              <a:gd name="T9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514">
                <a:moveTo>
                  <a:pt x="0" y="513"/>
                </a:moveTo>
                <a:lnTo>
                  <a:pt x="0" y="0"/>
                </a:lnTo>
                <a:lnTo>
                  <a:pt x="719" y="0"/>
                </a:lnTo>
                <a:lnTo>
                  <a:pt x="719" y="513"/>
                </a:lnTo>
                <a:lnTo>
                  <a:pt x="0" y="513"/>
                </a:lnTo>
              </a:path>
            </a:pathLst>
          </a:custGeom>
          <a:blipFill dpi="0" rotWithShape="0">
            <a:blip r:embed="rId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5" name="Freeform 9"/>
          <p:cNvSpPr>
            <a:spLocks noChangeArrowheads="1"/>
          </p:cNvSpPr>
          <p:nvPr/>
        </p:nvSpPr>
        <p:spPr bwMode="auto">
          <a:xfrm>
            <a:off x="6570663" y="4968875"/>
            <a:ext cx="276225" cy="161925"/>
          </a:xfrm>
          <a:custGeom>
            <a:avLst/>
            <a:gdLst>
              <a:gd name="T0" fmla="*/ 0 w 769"/>
              <a:gd name="T1" fmla="*/ 0 h 450"/>
              <a:gd name="T2" fmla="*/ 768 w 769"/>
              <a:gd name="T3" fmla="*/ 0 h 450"/>
              <a:gd name="T4" fmla="*/ 768 w 769"/>
              <a:gd name="T5" fmla="*/ 449 h 450"/>
              <a:gd name="T6" fmla="*/ 0 w 769"/>
              <a:gd name="T7" fmla="*/ 449 h 450"/>
              <a:gd name="T8" fmla="*/ 0 w 769"/>
              <a:gd name="T9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" h="450">
                <a:moveTo>
                  <a:pt x="0" y="0"/>
                </a:moveTo>
                <a:lnTo>
                  <a:pt x="768" y="0"/>
                </a:lnTo>
                <a:lnTo>
                  <a:pt x="768" y="449"/>
                </a:lnTo>
                <a:lnTo>
                  <a:pt x="0" y="449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599238" y="5040313"/>
            <a:ext cx="185737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© 2007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870200" y="5037138"/>
            <a:ext cx="2984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www.kinder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154363" y="5037138"/>
            <a:ext cx="190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-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173413" y="5037138"/>
            <a:ext cx="38735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jugendhilfe.info</a:t>
            </a:r>
          </a:p>
        </p:txBody>
      </p:sp>
      <p:sp>
        <p:nvSpPr>
          <p:cNvPr id="9230" name="Freeform 14"/>
          <p:cNvSpPr>
            <a:spLocks noChangeArrowheads="1"/>
          </p:cNvSpPr>
          <p:nvPr/>
        </p:nvSpPr>
        <p:spPr bwMode="auto">
          <a:xfrm>
            <a:off x="2286000" y="1744663"/>
            <a:ext cx="1916113" cy="161925"/>
          </a:xfrm>
          <a:custGeom>
            <a:avLst/>
            <a:gdLst>
              <a:gd name="T0" fmla="*/ 0 w 5323"/>
              <a:gd name="T1" fmla="*/ 0 h 448"/>
              <a:gd name="T2" fmla="*/ 5322 w 5323"/>
              <a:gd name="T3" fmla="*/ 0 h 448"/>
              <a:gd name="T4" fmla="*/ 5322 w 5323"/>
              <a:gd name="T5" fmla="*/ 447 h 448"/>
              <a:gd name="T6" fmla="*/ 0 w 5323"/>
              <a:gd name="T7" fmla="*/ 447 h 448"/>
              <a:gd name="T8" fmla="*/ 0 w 5323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23" h="448">
                <a:moveTo>
                  <a:pt x="0" y="0"/>
                </a:moveTo>
                <a:lnTo>
                  <a:pt x="5322" y="0"/>
                </a:lnTo>
                <a:lnTo>
                  <a:pt x="5322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695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422525" y="1787525"/>
            <a:ext cx="9985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Úkoly a cíle</a:t>
            </a:r>
          </a:p>
        </p:txBody>
      </p:sp>
      <p:sp>
        <p:nvSpPr>
          <p:cNvPr id="9232" name="Freeform 16"/>
          <p:cNvSpPr>
            <a:spLocks noChangeArrowheads="1"/>
          </p:cNvSpPr>
          <p:nvPr/>
        </p:nvSpPr>
        <p:spPr bwMode="auto">
          <a:xfrm>
            <a:off x="4203700" y="1744663"/>
            <a:ext cx="1624013" cy="161925"/>
          </a:xfrm>
          <a:custGeom>
            <a:avLst/>
            <a:gdLst>
              <a:gd name="T0" fmla="*/ 0 w 4509"/>
              <a:gd name="T1" fmla="*/ 0 h 448"/>
              <a:gd name="T2" fmla="*/ 4508 w 4509"/>
              <a:gd name="T3" fmla="*/ 0 h 448"/>
              <a:gd name="T4" fmla="*/ 4508 w 4509"/>
              <a:gd name="T5" fmla="*/ 447 h 448"/>
              <a:gd name="T6" fmla="*/ 0 w 4509"/>
              <a:gd name="T7" fmla="*/ 447 h 448"/>
              <a:gd name="T8" fmla="*/ 0 w 4509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09" h="448">
                <a:moveTo>
                  <a:pt x="0" y="0"/>
                </a:moveTo>
                <a:lnTo>
                  <a:pt x="4508" y="0"/>
                </a:lnTo>
                <a:lnTo>
                  <a:pt x="4508" y="447"/>
                </a:lnTo>
                <a:lnTo>
                  <a:pt x="0" y="447"/>
                </a:lnTo>
                <a:lnTo>
                  <a:pt x="0" y="0"/>
                </a:lnTo>
              </a:path>
            </a:pathLst>
          </a:custGeom>
          <a:solidFill>
            <a:srgbClr val="F4B27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343400" y="1787525"/>
            <a:ext cx="11128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>
                <a:solidFill>
                  <a:srgbClr val="FFFFFF"/>
                </a:solidFill>
                <a:cs typeface="Arial" charset="0"/>
              </a:rPr>
              <a:t>Povinnost a nárok</a:t>
            </a:r>
          </a:p>
        </p:txBody>
      </p:sp>
      <p:sp>
        <p:nvSpPr>
          <p:cNvPr id="9234" name="Freeform 18"/>
          <p:cNvSpPr>
            <a:spLocks noChangeArrowheads="1"/>
          </p:cNvSpPr>
          <p:nvPr/>
        </p:nvSpPr>
        <p:spPr bwMode="auto">
          <a:xfrm>
            <a:off x="5846763" y="1752600"/>
            <a:ext cx="700087" cy="185738"/>
          </a:xfrm>
          <a:custGeom>
            <a:avLst/>
            <a:gdLst>
              <a:gd name="T0" fmla="*/ 972 w 1945"/>
              <a:gd name="T1" fmla="*/ 513 h 514"/>
              <a:gd name="T2" fmla="*/ 0 w 1945"/>
              <a:gd name="T3" fmla="*/ 513 h 514"/>
              <a:gd name="T4" fmla="*/ 0 w 1945"/>
              <a:gd name="T5" fmla="*/ 0 h 514"/>
              <a:gd name="T6" fmla="*/ 1944 w 1945"/>
              <a:gd name="T7" fmla="*/ 0 h 514"/>
              <a:gd name="T8" fmla="*/ 1944 w 1945"/>
              <a:gd name="T9" fmla="*/ 513 h 514"/>
              <a:gd name="T10" fmla="*/ 972 w 1945"/>
              <a:gd name="T11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45" h="514">
                <a:moveTo>
                  <a:pt x="972" y="513"/>
                </a:moveTo>
                <a:lnTo>
                  <a:pt x="0" y="513"/>
                </a:lnTo>
                <a:lnTo>
                  <a:pt x="0" y="0"/>
                </a:lnTo>
                <a:lnTo>
                  <a:pt x="1944" y="0"/>
                </a:lnTo>
                <a:lnTo>
                  <a:pt x="1944" y="513"/>
                </a:lnTo>
                <a:lnTo>
                  <a:pt x="972" y="513"/>
                </a:lnTo>
              </a:path>
            </a:pathLst>
          </a:cu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420938" y="5038725"/>
            <a:ext cx="144462" cy="6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 b="1">
                <a:solidFill>
                  <a:srgbClr val="FFFFFF"/>
                </a:solidFill>
                <a:cs typeface="Arial" charset="0"/>
              </a:rPr>
              <a:t>3.1.2 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2562225" y="5041900"/>
            <a:ext cx="41275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410" rIns="0" bIns="0"/>
          <a:lstStyle/>
          <a:p>
            <a:r>
              <a:rPr lang="cs-CZ" altLang="cs-CZ" sz="500">
                <a:solidFill>
                  <a:srgbClr val="FFFFFF"/>
                </a:solidFill>
                <a:cs typeface="Arial" charset="0"/>
              </a:rPr>
              <a:t>D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2420938" y="2093913"/>
            <a:ext cx="1782762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1100" b="1" dirty="0">
                <a:cs typeface="Arial" charset="0"/>
              </a:rPr>
              <a:t>Úkoly pomoci mládeži 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4230688" y="2095500"/>
            <a:ext cx="136525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930" rIns="0" bIns="0"/>
          <a:lstStyle/>
          <a:p>
            <a:pPr>
              <a:lnSpc>
                <a:spcPct val="95000"/>
              </a:lnSpc>
            </a:pPr>
            <a:r>
              <a:rPr lang="cs-CZ" altLang="cs-CZ" sz="11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§§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408488" y="2093913"/>
            <a:ext cx="152400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/>
          <a:p>
            <a:r>
              <a:rPr lang="cs-CZ" altLang="cs-CZ" sz="1100" b="1">
                <a:solidFill>
                  <a:srgbClr val="000000"/>
                </a:solidFill>
                <a:cs typeface="Arial" charset="0"/>
              </a:rPr>
              <a:t>11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557713" y="2093913"/>
            <a:ext cx="44450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/>
          <a:p>
            <a:r>
              <a:rPr lang="cs-CZ" altLang="cs-CZ" sz="1100" b="1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4640263" y="2093913"/>
            <a:ext cx="619125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702" rIns="0" bIns="0"/>
          <a:lstStyle/>
          <a:p>
            <a:r>
              <a:rPr lang="cs-CZ" altLang="cs-CZ" sz="1100" b="1">
                <a:solidFill>
                  <a:srgbClr val="000000"/>
                </a:solidFill>
                <a:cs typeface="Arial" charset="0"/>
              </a:rPr>
              <a:t>60 KJHG)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2420938" y="2413000"/>
            <a:ext cx="69215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b="1" dirty="0" smtClean="0">
                <a:solidFill>
                  <a:srgbClr val="000000"/>
                </a:solidFill>
                <a:cs typeface="Arial" charset="0"/>
              </a:rPr>
              <a:t>Úkony (§</a:t>
            </a:r>
            <a:endParaRPr lang="cs-CZ" altLang="cs-CZ" sz="9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3097213" y="2390775"/>
            <a:ext cx="76200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1000"/>
              </a:lnSpc>
            </a:pPr>
            <a:endParaRPr lang="cs-CZ" altLang="cs-CZ" sz="900" b="1" dirty="0">
              <a:solidFill>
                <a:srgbClr val="000000"/>
              </a:solidFill>
              <a:latin typeface="Lucida Sans Unicode" charset="0"/>
            </a:endParaRP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3275013" y="2413000"/>
            <a:ext cx="128587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b="1" dirty="0" smtClean="0">
                <a:solidFill>
                  <a:srgbClr val="000000"/>
                </a:solidFill>
                <a:cs typeface="Arial" charset="0"/>
              </a:rPr>
              <a:t>11</a:t>
            </a:r>
            <a:endParaRPr lang="cs-CZ" altLang="cs-CZ" sz="9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3397250" y="2413000"/>
            <a:ext cx="381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b="1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3465513" y="2413000"/>
            <a:ext cx="563562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b="1">
                <a:solidFill>
                  <a:srgbClr val="000000"/>
                </a:solidFill>
                <a:cs typeface="Arial" charset="0"/>
              </a:rPr>
              <a:t>41 KJHG):</a:t>
            </a:r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>
            <a:off x="2441575" y="4186238"/>
            <a:ext cx="4271963" cy="1587"/>
          </a:xfrm>
          <a:prstGeom prst="line">
            <a:avLst/>
          </a:prstGeom>
          <a:noFill/>
          <a:ln w="9360" cap="flat">
            <a:solidFill>
              <a:srgbClr val="F4571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2451100" y="2663825"/>
            <a:ext cx="4271963" cy="1588"/>
          </a:xfrm>
          <a:prstGeom prst="line">
            <a:avLst/>
          </a:prstGeom>
          <a:noFill/>
          <a:ln w="9360" cap="flat">
            <a:solidFill>
              <a:srgbClr val="F4571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2441575" y="4357688"/>
            <a:ext cx="104298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b="1">
                <a:cs typeface="Arial" charset="0"/>
              </a:rPr>
              <a:t> Další úkoly(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3457575" y="4335463"/>
            <a:ext cx="76200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1000"/>
              </a:lnSpc>
            </a:pPr>
            <a:r>
              <a:rPr lang="cs-CZ" altLang="cs-CZ" sz="900" b="1" dirty="0" smtClean="0">
                <a:solidFill>
                  <a:srgbClr val="000000"/>
                </a:solidFill>
                <a:latin typeface="Lucida Sans Unicode" charset="0"/>
              </a:rPr>
              <a:t>§</a:t>
            </a:r>
            <a:endParaRPr lang="cs-CZ" altLang="cs-CZ" sz="900" b="1" dirty="0">
              <a:solidFill>
                <a:srgbClr val="000000"/>
              </a:solidFill>
              <a:latin typeface="Lucida Sans Unicode" charset="0"/>
            </a:endParaRP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3632200" y="4357688"/>
            <a:ext cx="12858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b="1">
                <a:solidFill>
                  <a:srgbClr val="000000"/>
                </a:solidFill>
                <a:cs typeface="Arial" charset="0"/>
              </a:rPr>
              <a:t>42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3759200" y="4357688"/>
            <a:ext cx="381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b="1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3797300" y="4357688"/>
            <a:ext cx="563563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 b="1">
                <a:solidFill>
                  <a:srgbClr val="000000"/>
                </a:solidFill>
                <a:cs typeface="Arial" charset="0"/>
              </a:rPr>
              <a:t>60 KJHG):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2441575" y="4513263"/>
            <a:ext cx="2636838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900" dirty="0">
                <a:cs typeface="Arial" charset="0"/>
              </a:rPr>
              <a:t>Např.. vzetí do péče, součinnost opatrovnického </a:t>
            </a:r>
            <a:r>
              <a:rPr lang="cs-CZ" altLang="cs-CZ" sz="900" dirty="0" smtClean="0">
                <a:cs typeface="Arial" charset="0"/>
              </a:rPr>
              <a:t>soudu, soudy pro rodinu a mládež</a:t>
            </a:r>
            <a:endParaRPr lang="cs-CZ" altLang="cs-CZ" sz="900" dirty="0">
              <a:cs typeface="Arial" charset="0"/>
            </a:endParaRP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5053013" y="4513263"/>
            <a:ext cx="381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endParaRPr lang="cs-CZ" altLang="cs-CZ" sz="9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5091113" y="4513263"/>
            <a:ext cx="49847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, 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5578475" y="4513263"/>
            <a:ext cx="381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endParaRPr lang="cs-CZ" altLang="cs-CZ" sz="9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258" name="Line 42"/>
          <p:cNvSpPr>
            <a:spLocks noChangeShapeType="1"/>
          </p:cNvSpPr>
          <p:nvPr/>
        </p:nvSpPr>
        <p:spPr bwMode="auto">
          <a:xfrm flipV="1">
            <a:off x="3471863" y="2670175"/>
            <a:ext cx="1587" cy="1517650"/>
          </a:xfrm>
          <a:prstGeom prst="line">
            <a:avLst/>
          </a:prstGeom>
          <a:noFill/>
          <a:ln w="4680" cap="flat">
            <a:solidFill>
              <a:srgbClr val="F4571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9" name="Line 43"/>
          <p:cNvSpPr>
            <a:spLocks noChangeShapeType="1"/>
          </p:cNvSpPr>
          <p:nvPr/>
        </p:nvSpPr>
        <p:spPr bwMode="auto">
          <a:xfrm flipV="1">
            <a:off x="4489450" y="2660650"/>
            <a:ext cx="1588" cy="1527175"/>
          </a:xfrm>
          <a:prstGeom prst="line">
            <a:avLst/>
          </a:prstGeom>
          <a:noFill/>
          <a:ln w="4680" cap="flat">
            <a:solidFill>
              <a:srgbClr val="F4571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 flipV="1">
            <a:off x="5411788" y="2679700"/>
            <a:ext cx="1587" cy="1512888"/>
          </a:xfrm>
          <a:prstGeom prst="line">
            <a:avLst/>
          </a:prstGeom>
          <a:noFill/>
          <a:ln w="4680" cap="flat">
            <a:solidFill>
              <a:srgbClr val="F4571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2498725" y="2720975"/>
            <a:ext cx="52388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5040" rIns="0" bIns="0"/>
          <a:lstStyle/>
          <a:p>
            <a:pPr>
              <a:lnSpc>
                <a:spcPct val="95000"/>
              </a:lnSpc>
            </a:pPr>
            <a:r>
              <a:rPr lang="cs-CZ" altLang="cs-CZ" sz="800" dirty="0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§</a:t>
            </a:r>
            <a:endParaRPr lang="cs-CZ" altLang="cs-CZ" sz="800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2627313" y="2719388"/>
            <a:ext cx="14287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11 </a:t>
            </a: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2762250" y="2708275"/>
            <a:ext cx="635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–</a:t>
            </a: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2855913" y="2719388"/>
            <a:ext cx="14287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15 </a:t>
            </a:r>
          </a:p>
        </p:txBody>
      </p:sp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2498725" y="2947988"/>
            <a:ext cx="59848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Práce mládeže</a:t>
            </a:r>
          </a:p>
        </p:txBody>
      </p: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2472593" y="3218656"/>
            <a:ext cx="8636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Ochrana výchovy</a:t>
            </a:r>
          </a:p>
        </p:txBody>
      </p:sp>
      <p:sp>
        <p:nvSpPr>
          <p:cNvPr id="9267" name="Text Box 51"/>
          <p:cNvSpPr txBox="1">
            <a:spLocks noChangeArrowheads="1"/>
          </p:cNvSpPr>
          <p:nvPr/>
        </p:nvSpPr>
        <p:spPr bwMode="auto">
          <a:xfrm>
            <a:off x="2498725" y="3176588"/>
            <a:ext cx="67945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2784475" y="3287713"/>
            <a:ext cx="3333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2854325" y="3287713"/>
            <a:ext cx="201613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2498725" y="3646488"/>
            <a:ext cx="39688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2563813" y="3657600"/>
            <a:ext cx="549275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>
                <a:solidFill>
                  <a:srgbClr val="000000"/>
                </a:solidFill>
                <a:cs typeface="Arial" charset="0"/>
              </a:rPr>
              <a:t>Mezinárodní práce 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2846357" y="3763284"/>
            <a:ext cx="523875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 dirty="0">
                <a:solidFill>
                  <a:srgbClr val="000000"/>
                </a:solidFill>
                <a:cs typeface="Arial" charset="0"/>
              </a:rPr>
              <a:t>mládeže</a:t>
            </a:r>
          </a:p>
        </p:txBody>
      </p:sp>
      <p:sp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2498725" y="3844925"/>
            <a:ext cx="39688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274" name="Text Box 58"/>
          <p:cNvSpPr txBox="1">
            <a:spLocks noChangeArrowheads="1"/>
          </p:cNvSpPr>
          <p:nvPr/>
        </p:nvSpPr>
        <p:spPr bwMode="auto">
          <a:xfrm>
            <a:off x="2563813" y="3854450"/>
            <a:ext cx="423862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>
                <a:solidFill>
                  <a:srgbClr val="000000"/>
                </a:solidFill>
                <a:cs typeface="Arial" charset="0"/>
              </a:rPr>
              <a:t>Podpora </a:t>
            </a:r>
          </a:p>
        </p:txBody>
      </p:sp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2571750" y="3952875"/>
            <a:ext cx="793750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700">
                <a:cs typeface="Arial" charset="0"/>
              </a:rPr>
              <a:t>ml. spolků</a:t>
            </a:r>
          </a:p>
        </p:txBody>
      </p:sp>
      <p:sp>
        <p:nvSpPr>
          <p:cNvPr id="9276" name="Text Box 60"/>
          <p:cNvSpPr txBox="1">
            <a:spLocks noChangeArrowheads="1"/>
          </p:cNvSpPr>
          <p:nvPr/>
        </p:nvSpPr>
        <p:spPr bwMode="auto">
          <a:xfrm>
            <a:off x="3544888" y="2709863"/>
            <a:ext cx="52387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5040" rIns="0" bIns="0"/>
          <a:lstStyle/>
          <a:p>
            <a:pPr>
              <a:lnSpc>
                <a:spcPct val="95000"/>
              </a:lnSpc>
            </a:pPr>
            <a:endParaRPr lang="cs-CZ" altLang="cs-CZ" sz="800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3571081" y="2708276"/>
            <a:ext cx="245269" cy="6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 smtClean="0">
                <a:solidFill>
                  <a:srgbClr val="000000"/>
                </a:solidFill>
                <a:cs typeface="Arial" charset="0"/>
              </a:rPr>
              <a:t>§16 </a:t>
            </a:r>
            <a:endParaRPr lang="cs-CZ" altLang="cs-CZ" sz="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278" name="Text Box 62"/>
          <p:cNvSpPr txBox="1">
            <a:spLocks noChangeArrowheads="1"/>
          </p:cNvSpPr>
          <p:nvPr/>
        </p:nvSpPr>
        <p:spPr bwMode="auto">
          <a:xfrm>
            <a:off x="3816350" y="2708275"/>
            <a:ext cx="5715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–</a:t>
            </a:r>
          </a:p>
        </p:txBody>
      </p:sp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3900488" y="2708275"/>
            <a:ext cx="11430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21</a:t>
            </a:r>
          </a:p>
        </p:txBody>
      </p:sp>
      <p:sp>
        <p:nvSpPr>
          <p:cNvPr id="9280" name="Text Box 64"/>
          <p:cNvSpPr txBox="1">
            <a:spLocks noChangeArrowheads="1"/>
          </p:cNvSpPr>
          <p:nvPr/>
        </p:nvSpPr>
        <p:spPr bwMode="auto">
          <a:xfrm>
            <a:off x="3544888" y="2936875"/>
            <a:ext cx="684212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podpora</a:t>
            </a:r>
          </a:p>
        </p:txBody>
      </p:sp>
      <p:sp>
        <p:nvSpPr>
          <p:cNvPr id="9281" name="Text Box 65"/>
          <p:cNvSpPr txBox="1">
            <a:spLocks noChangeArrowheads="1"/>
          </p:cNvSpPr>
          <p:nvPr/>
        </p:nvSpPr>
        <p:spPr bwMode="auto">
          <a:xfrm>
            <a:off x="3544888" y="3048000"/>
            <a:ext cx="495300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výchovy</a:t>
            </a:r>
          </a:p>
        </p:txBody>
      </p:sp>
      <p:sp>
        <p:nvSpPr>
          <p:cNvPr id="9282" name="Text Box 66"/>
          <p:cNvSpPr txBox="1">
            <a:spLocks noChangeArrowheads="1"/>
          </p:cNvSpPr>
          <p:nvPr/>
        </p:nvSpPr>
        <p:spPr bwMode="auto">
          <a:xfrm>
            <a:off x="3544888" y="3162300"/>
            <a:ext cx="620712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 smtClean="0">
                <a:solidFill>
                  <a:srgbClr val="000000"/>
                </a:solidFill>
                <a:cs typeface="Arial" charset="0"/>
              </a:rPr>
              <a:t>v </a:t>
            </a:r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rodině</a:t>
            </a:r>
          </a:p>
        </p:txBody>
      </p:sp>
      <p:sp>
        <p:nvSpPr>
          <p:cNvPr id="9283" name="Text Box 67"/>
          <p:cNvSpPr txBox="1">
            <a:spLocks noChangeArrowheads="1"/>
          </p:cNvSpPr>
          <p:nvPr/>
        </p:nvSpPr>
        <p:spPr bwMode="auto">
          <a:xfrm>
            <a:off x="3544888" y="3646488"/>
            <a:ext cx="39687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284" name="Text Box 68"/>
          <p:cNvSpPr txBox="1">
            <a:spLocks noChangeArrowheads="1"/>
          </p:cNvSpPr>
          <p:nvPr/>
        </p:nvSpPr>
        <p:spPr bwMode="auto">
          <a:xfrm>
            <a:off x="3611563" y="3657600"/>
            <a:ext cx="604837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>
                <a:solidFill>
                  <a:srgbClr val="000000"/>
                </a:solidFill>
                <a:cs typeface="Arial" charset="0"/>
              </a:rPr>
              <a:t>vzdělávání</a:t>
            </a:r>
          </a:p>
        </p:txBody>
      </p:sp>
      <p:sp>
        <p:nvSpPr>
          <p:cNvPr id="9285" name="Text Box 69"/>
          <p:cNvSpPr txBox="1">
            <a:spLocks noChangeArrowheads="1"/>
          </p:cNvSpPr>
          <p:nvPr/>
        </p:nvSpPr>
        <p:spPr bwMode="auto">
          <a:xfrm>
            <a:off x="3544888" y="3746500"/>
            <a:ext cx="39687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286" name="Text Box 70"/>
          <p:cNvSpPr txBox="1">
            <a:spLocks noChangeArrowheads="1"/>
          </p:cNvSpPr>
          <p:nvPr/>
        </p:nvSpPr>
        <p:spPr bwMode="auto">
          <a:xfrm>
            <a:off x="3611563" y="3756025"/>
            <a:ext cx="668337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>
                <a:solidFill>
                  <a:srgbClr val="000000"/>
                </a:solidFill>
                <a:cs typeface="Arial" charset="0"/>
              </a:rPr>
              <a:t>poradenství</a:t>
            </a:r>
          </a:p>
        </p:txBody>
      </p:sp>
      <p:sp>
        <p:nvSpPr>
          <p:cNvPr id="9287" name="Text Box 71"/>
          <p:cNvSpPr txBox="1">
            <a:spLocks noChangeArrowheads="1"/>
          </p:cNvSpPr>
          <p:nvPr/>
        </p:nvSpPr>
        <p:spPr bwMode="auto">
          <a:xfrm>
            <a:off x="3544888" y="3844925"/>
            <a:ext cx="39687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288" name="Text Box 72"/>
          <p:cNvSpPr txBox="1">
            <a:spLocks noChangeArrowheads="1"/>
          </p:cNvSpPr>
          <p:nvPr/>
        </p:nvSpPr>
        <p:spPr bwMode="auto">
          <a:xfrm>
            <a:off x="3611563" y="3854450"/>
            <a:ext cx="663575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>
                <a:solidFill>
                  <a:srgbClr val="000000"/>
                </a:solidFill>
                <a:cs typeface="Arial" charset="0"/>
              </a:rPr>
              <a:t>rekreace</a:t>
            </a:r>
          </a:p>
        </p:txBody>
      </p:sp>
      <p:sp>
        <p:nvSpPr>
          <p:cNvPr id="9289" name="Text Box 73"/>
          <p:cNvSpPr txBox="1">
            <a:spLocks noChangeArrowheads="1"/>
          </p:cNvSpPr>
          <p:nvPr/>
        </p:nvSpPr>
        <p:spPr bwMode="auto">
          <a:xfrm>
            <a:off x="3544888" y="3943350"/>
            <a:ext cx="39687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290" name="Text Box 74"/>
          <p:cNvSpPr txBox="1">
            <a:spLocks noChangeArrowheads="1"/>
          </p:cNvSpPr>
          <p:nvPr/>
        </p:nvSpPr>
        <p:spPr bwMode="auto">
          <a:xfrm>
            <a:off x="3608388" y="3952875"/>
            <a:ext cx="671512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 dirty="0">
                <a:solidFill>
                  <a:srgbClr val="000000"/>
                </a:solidFill>
                <a:cs typeface="Arial" charset="0"/>
              </a:rPr>
              <a:t>poradenství</a:t>
            </a:r>
          </a:p>
        </p:txBody>
      </p:sp>
      <p:sp>
        <p:nvSpPr>
          <p:cNvPr id="9291" name="Text Box 75"/>
          <p:cNvSpPr txBox="1">
            <a:spLocks noChangeArrowheads="1"/>
          </p:cNvSpPr>
          <p:nvPr/>
        </p:nvSpPr>
        <p:spPr bwMode="auto">
          <a:xfrm>
            <a:off x="4021138" y="3952875"/>
            <a:ext cx="28575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9292" name="Text Box 76"/>
          <p:cNvSpPr txBox="1">
            <a:spLocks noChangeArrowheads="1"/>
          </p:cNvSpPr>
          <p:nvPr/>
        </p:nvSpPr>
        <p:spPr bwMode="auto">
          <a:xfrm>
            <a:off x="3619500" y="4051300"/>
            <a:ext cx="793750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700" dirty="0">
                <a:cs typeface="Arial" charset="0"/>
              </a:rPr>
              <a:t>Při rozvodu</a:t>
            </a:r>
          </a:p>
        </p:txBody>
      </p:sp>
      <p:sp>
        <p:nvSpPr>
          <p:cNvPr id="9293" name="Text Box 77"/>
          <p:cNvSpPr txBox="1">
            <a:spLocks noChangeArrowheads="1"/>
          </p:cNvSpPr>
          <p:nvPr/>
        </p:nvSpPr>
        <p:spPr bwMode="auto">
          <a:xfrm>
            <a:off x="4562475" y="2720975"/>
            <a:ext cx="52388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5040" rIns="0" bIns="0"/>
          <a:lstStyle/>
          <a:p>
            <a:pPr>
              <a:lnSpc>
                <a:spcPct val="95000"/>
              </a:lnSpc>
            </a:pPr>
            <a:endParaRPr lang="cs-CZ" altLang="cs-CZ" sz="800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9294" name="Text Box 78"/>
          <p:cNvSpPr txBox="1">
            <a:spLocks noChangeArrowheads="1"/>
          </p:cNvSpPr>
          <p:nvPr/>
        </p:nvSpPr>
        <p:spPr bwMode="auto">
          <a:xfrm>
            <a:off x="4557713" y="2719388"/>
            <a:ext cx="276225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 smtClean="0">
                <a:solidFill>
                  <a:srgbClr val="000000"/>
                </a:solidFill>
                <a:cs typeface="Arial" charset="0"/>
              </a:rPr>
              <a:t>§22 </a:t>
            </a:r>
            <a:endParaRPr lang="cs-CZ" altLang="cs-CZ" sz="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295" name="Text Box 79"/>
          <p:cNvSpPr txBox="1">
            <a:spLocks noChangeArrowheads="1"/>
          </p:cNvSpPr>
          <p:nvPr/>
        </p:nvSpPr>
        <p:spPr bwMode="auto">
          <a:xfrm>
            <a:off x="4832350" y="2708275"/>
            <a:ext cx="635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–</a:t>
            </a:r>
          </a:p>
        </p:txBody>
      </p:sp>
      <p:sp>
        <p:nvSpPr>
          <p:cNvPr id="9296" name="Text Box 80"/>
          <p:cNvSpPr txBox="1">
            <a:spLocks noChangeArrowheads="1"/>
          </p:cNvSpPr>
          <p:nvPr/>
        </p:nvSpPr>
        <p:spPr bwMode="auto">
          <a:xfrm>
            <a:off x="4924425" y="2719388"/>
            <a:ext cx="14287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26 </a:t>
            </a:r>
          </a:p>
        </p:txBody>
      </p:sp>
      <p:sp>
        <p:nvSpPr>
          <p:cNvPr id="9297" name="Text Box 81"/>
          <p:cNvSpPr txBox="1">
            <a:spLocks noChangeArrowheads="1"/>
          </p:cNvSpPr>
          <p:nvPr/>
        </p:nvSpPr>
        <p:spPr bwMode="auto">
          <a:xfrm>
            <a:off x="4562475" y="2947988"/>
            <a:ext cx="70167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Podpora dětí </a:t>
            </a:r>
          </a:p>
        </p:txBody>
      </p:sp>
      <p:sp>
        <p:nvSpPr>
          <p:cNvPr id="9298" name="Text Box 82"/>
          <p:cNvSpPr txBox="1">
            <a:spLocks noChangeArrowheads="1"/>
          </p:cNvSpPr>
          <p:nvPr/>
        </p:nvSpPr>
        <p:spPr bwMode="auto">
          <a:xfrm>
            <a:off x="4562475" y="3062288"/>
            <a:ext cx="78263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v</a:t>
            </a:r>
            <a:r>
              <a:rPr lang="cs-CZ" altLang="cs-CZ" sz="800" dirty="0" smtClean="0">
                <a:cs typeface="Arial" charset="0"/>
              </a:rPr>
              <a:t> </a:t>
            </a:r>
            <a:r>
              <a:rPr lang="cs-CZ" altLang="cs-CZ" sz="800" dirty="0">
                <a:cs typeface="Arial" charset="0"/>
              </a:rPr>
              <a:t>denních</a:t>
            </a:r>
          </a:p>
        </p:txBody>
      </p:sp>
      <p:sp>
        <p:nvSpPr>
          <p:cNvPr id="9299" name="Text Box 83"/>
          <p:cNvSpPr txBox="1">
            <a:spLocks noChangeArrowheads="1"/>
          </p:cNvSpPr>
          <p:nvPr/>
        </p:nvSpPr>
        <p:spPr bwMode="auto">
          <a:xfrm>
            <a:off x="5308600" y="3062288"/>
            <a:ext cx="3333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-</a:t>
            </a:r>
          </a:p>
        </p:txBody>
      </p:sp>
      <p:sp>
        <p:nvSpPr>
          <p:cNvPr id="9300" name="Text Box 84"/>
          <p:cNvSpPr txBox="1">
            <a:spLocks noChangeArrowheads="1"/>
          </p:cNvSpPr>
          <p:nvPr/>
        </p:nvSpPr>
        <p:spPr bwMode="auto">
          <a:xfrm>
            <a:off x="4562475" y="3176588"/>
            <a:ext cx="85248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zařízeních</a:t>
            </a:r>
          </a:p>
        </p:txBody>
      </p:sp>
      <p:sp>
        <p:nvSpPr>
          <p:cNvPr id="9301" name="Text Box 85"/>
          <p:cNvSpPr txBox="1">
            <a:spLocks noChangeArrowheads="1"/>
          </p:cNvSpPr>
          <p:nvPr/>
        </p:nvSpPr>
        <p:spPr bwMode="auto">
          <a:xfrm>
            <a:off x="4562475" y="3287713"/>
            <a:ext cx="569913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a</a:t>
            </a:r>
            <a:r>
              <a:rPr lang="cs-CZ" altLang="cs-CZ" sz="8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800" dirty="0">
                <a:solidFill>
                  <a:srgbClr val="000000"/>
                </a:solidFill>
                <a:cs typeface="Arial" charset="0"/>
              </a:rPr>
              <a:t>péči</a:t>
            </a:r>
          </a:p>
        </p:txBody>
      </p:sp>
      <p:sp>
        <p:nvSpPr>
          <p:cNvPr id="9302" name="Text Box 86"/>
          <p:cNvSpPr txBox="1">
            <a:spLocks noChangeArrowheads="1"/>
          </p:cNvSpPr>
          <p:nvPr/>
        </p:nvSpPr>
        <p:spPr bwMode="auto">
          <a:xfrm>
            <a:off x="4562475" y="3646488"/>
            <a:ext cx="39688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303" name="Text Box 87"/>
          <p:cNvSpPr txBox="1">
            <a:spLocks noChangeArrowheads="1"/>
          </p:cNvSpPr>
          <p:nvPr/>
        </p:nvSpPr>
        <p:spPr bwMode="auto">
          <a:xfrm>
            <a:off x="4627563" y="3657600"/>
            <a:ext cx="273050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>
                <a:solidFill>
                  <a:srgbClr val="000000"/>
                </a:solidFill>
                <a:cs typeface="Arial" charset="0"/>
              </a:rPr>
              <a:t>jesle </a:t>
            </a:r>
          </a:p>
        </p:txBody>
      </p:sp>
      <p:sp>
        <p:nvSpPr>
          <p:cNvPr id="9304" name="Text Box 88"/>
          <p:cNvSpPr txBox="1">
            <a:spLocks noChangeArrowheads="1"/>
          </p:cNvSpPr>
          <p:nvPr/>
        </p:nvSpPr>
        <p:spPr bwMode="auto">
          <a:xfrm>
            <a:off x="4562475" y="3746500"/>
            <a:ext cx="39688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305" name="Text Box 89"/>
          <p:cNvSpPr txBox="1">
            <a:spLocks noChangeArrowheads="1"/>
          </p:cNvSpPr>
          <p:nvPr/>
        </p:nvSpPr>
        <p:spPr bwMode="auto">
          <a:xfrm>
            <a:off x="4627563" y="3756025"/>
            <a:ext cx="519112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>
                <a:solidFill>
                  <a:srgbClr val="000000"/>
                </a:solidFill>
                <a:cs typeface="Arial" charset="0"/>
              </a:rPr>
              <a:t>MŠ </a:t>
            </a:r>
          </a:p>
        </p:txBody>
      </p:sp>
      <p:sp>
        <p:nvSpPr>
          <p:cNvPr id="9306" name="Text Box 90"/>
          <p:cNvSpPr txBox="1">
            <a:spLocks noChangeArrowheads="1"/>
          </p:cNvSpPr>
          <p:nvPr/>
        </p:nvSpPr>
        <p:spPr bwMode="auto">
          <a:xfrm>
            <a:off x="4562475" y="3844925"/>
            <a:ext cx="39688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307" name="Text Box 91"/>
          <p:cNvSpPr txBox="1">
            <a:spLocks noChangeArrowheads="1"/>
          </p:cNvSpPr>
          <p:nvPr/>
        </p:nvSpPr>
        <p:spPr bwMode="auto">
          <a:xfrm>
            <a:off x="4627562" y="3854451"/>
            <a:ext cx="388143" cy="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 dirty="0">
                <a:solidFill>
                  <a:srgbClr val="000000"/>
                </a:solidFill>
                <a:cs typeface="Arial" charset="0"/>
              </a:rPr>
              <a:t>družina </a:t>
            </a:r>
          </a:p>
        </p:txBody>
      </p:sp>
      <p:sp>
        <p:nvSpPr>
          <p:cNvPr id="9308" name="Text Box 92"/>
          <p:cNvSpPr txBox="1">
            <a:spLocks noChangeArrowheads="1"/>
          </p:cNvSpPr>
          <p:nvPr/>
        </p:nvSpPr>
        <p:spPr bwMode="auto">
          <a:xfrm>
            <a:off x="4562475" y="3943350"/>
            <a:ext cx="39688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309" name="Text Box 93"/>
          <p:cNvSpPr txBox="1">
            <a:spLocks noChangeArrowheads="1"/>
          </p:cNvSpPr>
          <p:nvPr/>
        </p:nvSpPr>
        <p:spPr bwMode="auto">
          <a:xfrm>
            <a:off x="5329238" y="4398223"/>
            <a:ext cx="701675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endParaRPr lang="cs-CZ" altLang="cs-CZ" sz="7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310" name="Text Box 94"/>
          <p:cNvSpPr txBox="1">
            <a:spLocks noChangeArrowheads="1"/>
          </p:cNvSpPr>
          <p:nvPr/>
        </p:nvSpPr>
        <p:spPr bwMode="auto">
          <a:xfrm>
            <a:off x="4635500" y="4051300"/>
            <a:ext cx="689769" cy="13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 dirty="0" smtClean="0">
                <a:solidFill>
                  <a:srgbClr val="000000"/>
                </a:solidFill>
                <a:cs typeface="Arial" charset="0"/>
              </a:rPr>
              <a:t>dětské skupiny</a:t>
            </a:r>
            <a:endParaRPr lang="cs-CZ" altLang="cs-CZ" sz="7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311" name="Text Box 95"/>
          <p:cNvSpPr txBox="1">
            <a:spLocks noChangeArrowheads="1"/>
          </p:cNvSpPr>
          <p:nvPr/>
        </p:nvSpPr>
        <p:spPr bwMode="auto">
          <a:xfrm>
            <a:off x="5514975" y="2720975"/>
            <a:ext cx="52388" cy="11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5040" rIns="0" bIns="0"/>
          <a:lstStyle/>
          <a:p>
            <a:pPr>
              <a:lnSpc>
                <a:spcPct val="95000"/>
              </a:lnSpc>
            </a:pPr>
            <a:endParaRPr lang="cs-CZ" altLang="cs-CZ" sz="800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9312" name="Text Box 96"/>
          <p:cNvSpPr txBox="1">
            <a:spLocks noChangeArrowheads="1"/>
          </p:cNvSpPr>
          <p:nvPr/>
        </p:nvSpPr>
        <p:spPr bwMode="auto">
          <a:xfrm>
            <a:off x="5554664" y="2719388"/>
            <a:ext cx="233362" cy="5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 dirty="0" smtClean="0">
                <a:solidFill>
                  <a:srgbClr val="000000"/>
                </a:solidFill>
                <a:cs typeface="Arial" charset="0"/>
              </a:rPr>
              <a:t>§27 </a:t>
            </a:r>
            <a:endParaRPr lang="cs-CZ" altLang="cs-CZ" sz="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313" name="Text Box 97"/>
          <p:cNvSpPr txBox="1">
            <a:spLocks noChangeArrowheads="1"/>
          </p:cNvSpPr>
          <p:nvPr/>
        </p:nvSpPr>
        <p:spPr bwMode="auto">
          <a:xfrm>
            <a:off x="5786438" y="2708275"/>
            <a:ext cx="635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938" rIns="0" bIns="0"/>
          <a:lstStyle/>
          <a:p>
            <a:r>
              <a:rPr lang="cs-CZ" altLang="cs-CZ" sz="900">
                <a:solidFill>
                  <a:srgbClr val="000000"/>
                </a:solidFill>
                <a:cs typeface="Arial" charset="0"/>
              </a:rPr>
              <a:t>–</a:t>
            </a:r>
          </a:p>
        </p:txBody>
      </p:sp>
      <p:sp>
        <p:nvSpPr>
          <p:cNvPr id="9314" name="Text Box 98"/>
          <p:cNvSpPr txBox="1">
            <a:spLocks noChangeArrowheads="1"/>
          </p:cNvSpPr>
          <p:nvPr/>
        </p:nvSpPr>
        <p:spPr bwMode="auto">
          <a:xfrm>
            <a:off x="5876925" y="2719388"/>
            <a:ext cx="14287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/>
          <a:p>
            <a:r>
              <a:rPr lang="cs-CZ" altLang="cs-CZ" sz="800">
                <a:solidFill>
                  <a:srgbClr val="000000"/>
                </a:solidFill>
                <a:cs typeface="Arial" charset="0"/>
              </a:rPr>
              <a:t>41 </a:t>
            </a:r>
          </a:p>
        </p:txBody>
      </p:sp>
      <p:sp>
        <p:nvSpPr>
          <p:cNvPr id="9315" name="Text Box 99"/>
          <p:cNvSpPr txBox="1">
            <a:spLocks noChangeArrowheads="1"/>
          </p:cNvSpPr>
          <p:nvPr/>
        </p:nvSpPr>
        <p:spPr bwMode="auto">
          <a:xfrm>
            <a:off x="5514975" y="2947988"/>
            <a:ext cx="960438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Pomoc při výchově</a:t>
            </a:r>
          </a:p>
        </p:txBody>
      </p:sp>
      <p:sp>
        <p:nvSpPr>
          <p:cNvPr id="9316" name="Text Box 100"/>
          <p:cNvSpPr txBox="1">
            <a:spLocks noChangeArrowheads="1"/>
          </p:cNvSpPr>
          <p:nvPr/>
        </p:nvSpPr>
        <p:spPr bwMode="auto">
          <a:xfrm>
            <a:off x="5514975" y="3062288"/>
            <a:ext cx="105410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 smtClean="0">
                <a:cs typeface="Arial" charset="0"/>
              </a:rPr>
              <a:t>a </a:t>
            </a:r>
            <a:r>
              <a:rPr lang="cs-CZ" altLang="cs-CZ" sz="800" dirty="0">
                <a:cs typeface="Arial" charset="0"/>
              </a:rPr>
              <a:t>začlenění </a:t>
            </a:r>
          </a:p>
        </p:txBody>
      </p:sp>
      <p:sp>
        <p:nvSpPr>
          <p:cNvPr id="9317" name="Text Box 101"/>
          <p:cNvSpPr txBox="1">
            <a:spLocks noChangeArrowheads="1"/>
          </p:cNvSpPr>
          <p:nvPr/>
        </p:nvSpPr>
        <p:spPr bwMode="auto">
          <a:xfrm>
            <a:off x="5514975" y="3176588"/>
            <a:ext cx="920750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 smtClean="0">
                <a:cs typeface="Arial" charset="0"/>
              </a:rPr>
              <a:t>duševně </a:t>
            </a:r>
            <a:r>
              <a:rPr lang="cs-CZ" altLang="cs-CZ" sz="800" dirty="0">
                <a:cs typeface="Arial" charset="0"/>
              </a:rPr>
              <a:t>postižených dětí </a:t>
            </a:r>
          </a:p>
        </p:txBody>
      </p:sp>
      <p:sp>
        <p:nvSpPr>
          <p:cNvPr id="9318" name="Text Box 102"/>
          <p:cNvSpPr txBox="1">
            <a:spLocks noChangeArrowheads="1"/>
          </p:cNvSpPr>
          <p:nvPr/>
        </p:nvSpPr>
        <p:spPr bwMode="auto">
          <a:xfrm>
            <a:off x="6351586" y="3275012"/>
            <a:ext cx="1082675" cy="11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 dirty="0">
                <a:cs typeface="Arial" charset="0"/>
              </a:rPr>
              <a:t>a</a:t>
            </a:r>
            <a:r>
              <a:rPr lang="cs-CZ" altLang="cs-CZ" sz="800" dirty="0" smtClean="0">
                <a:cs typeface="Arial" charset="0"/>
              </a:rPr>
              <a:t> </a:t>
            </a:r>
            <a:r>
              <a:rPr lang="cs-CZ" altLang="cs-CZ" sz="800" dirty="0">
                <a:cs typeface="Arial" charset="0"/>
              </a:rPr>
              <a:t>mladistvých</a:t>
            </a:r>
          </a:p>
        </p:txBody>
      </p:sp>
      <p:sp>
        <p:nvSpPr>
          <p:cNvPr id="9319" name="Text Box 103"/>
          <p:cNvSpPr txBox="1">
            <a:spLocks noChangeArrowheads="1"/>
          </p:cNvSpPr>
          <p:nvPr/>
        </p:nvSpPr>
        <p:spPr bwMode="auto">
          <a:xfrm>
            <a:off x="5514975" y="3400425"/>
            <a:ext cx="1150938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7056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800">
                <a:cs typeface="Arial" charset="0"/>
              </a:rPr>
              <a:t>Pomoc mladým plnoletým</a:t>
            </a:r>
          </a:p>
        </p:txBody>
      </p:sp>
      <p:sp>
        <p:nvSpPr>
          <p:cNvPr id="9320" name="Text Box 104"/>
          <p:cNvSpPr txBox="1">
            <a:spLocks noChangeArrowheads="1"/>
          </p:cNvSpPr>
          <p:nvPr/>
        </p:nvSpPr>
        <p:spPr bwMode="auto">
          <a:xfrm>
            <a:off x="5514975" y="3646488"/>
            <a:ext cx="39688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321" name="Text Box 105"/>
          <p:cNvSpPr txBox="1">
            <a:spLocks noChangeArrowheads="1"/>
          </p:cNvSpPr>
          <p:nvPr/>
        </p:nvSpPr>
        <p:spPr bwMode="auto">
          <a:xfrm>
            <a:off x="5575300" y="3657600"/>
            <a:ext cx="1101725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cs-CZ" altLang="cs-CZ" sz="700">
                <a:cs typeface="Arial" charset="0"/>
              </a:rPr>
              <a:t>Ambulantní výchovná pomoc </a:t>
            </a:r>
          </a:p>
        </p:txBody>
      </p:sp>
      <p:sp>
        <p:nvSpPr>
          <p:cNvPr id="9322" name="Text Box 106"/>
          <p:cNvSpPr txBox="1">
            <a:spLocks noChangeArrowheads="1"/>
          </p:cNvSpPr>
          <p:nvPr/>
        </p:nvSpPr>
        <p:spPr bwMode="auto">
          <a:xfrm>
            <a:off x="5514975" y="3746500"/>
            <a:ext cx="39688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323" name="Text Box 107"/>
          <p:cNvSpPr txBox="1">
            <a:spLocks noChangeArrowheads="1"/>
          </p:cNvSpPr>
          <p:nvPr/>
        </p:nvSpPr>
        <p:spPr bwMode="auto">
          <a:xfrm>
            <a:off x="5948362" y="3854451"/>
            <a:ext cx="519113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 dirty="0">
                <a:solidFill>
                  <a:srgbClr val="000000"/>
                </a:solidFill>
                <a:cs typeface="Arial" charset="0"/>
              </a:rPr>
              <a:t>Pěstounská rodina </a:t>
            </a:r>
          </a:p>
        </p:txBody>
      </p:sp>
      <p:sp>
        <p:nvSpPr>
          <p:cNvPr id="9324" name="Text Box 108"/>
          <p:cNvSpPr txBox="1">
            <a:spLocks noChangeArrowheads="1"/>
          </p:cNvSpPr>
          <p:nvPr/>
        </p:nvSpPr>
        <p:spPr bwMode="auto">
          <a:xfrm>
            <a:off x="5514975" y="3844925"/>
            <a:ext cx="39688" cy="10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02000"/>
              </a:lnSpc>
            </a:pPr>
            <a:r>
              <a:rPr lang="cs-CZ" altLang="cs-CZ" sz="700">
                <a:solidFill>
                  <a:srgbClr val="F45717"/>
                </a:solidFill>
                <a:latin typeface="Symbol" pitchFamily="16" charset="2"/>
              </a:rPr>
              <a:t></a:t>
            </a:r>
          </a:p>
        </p:txBody>
      </p:sp>
      <p:sp>
        <p:nvSpPr>
          <p:cNvPr id="9325" name="Text Box 109"/>
          <p:cNvSpPr txBox="1">
            <a:spLocks noChangeArrowheads="1"/>
          </p:cNvSpPr>
          <p:nvPr/>
        </p:nvSpPr>
        <p:spPr bwMode="auto">
          <a:xfrm>
            <a:off x="5578475" y="4008561"/>
            <a:ext cx="581025" cy="9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6173" rIns="0" bIns="0"/>
          <a:lstStyle/>
          <a:p>
            <a:r>
              <a:rPr lang="cs-CZ" altLang="cs-CZ" sz="700" dirty="0">
                <a:solidFill>
                  <a:srgbClr val="000000"/>
                </a:solidFill>
                <a:cs typeface="Arial" charset="0"/>
              </a:rPr>
              <a:t>Výchova v domově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70363" y="2117464"/>
            <a:ext cx="1244600" cy="43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(§11-60 KJHG)</a:t>
            </a:r>
          </a:p>
          <a:p>
            <a:endParaRPr lang="cs-CZ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1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Skupina 22"/>
          <p:cNvGrpSpPr/>
          <p:nvPr/>
        </p:nvGrpSpPr>
        <p:grpSpPr>
          <a:xfrm>
            <a:off x="-124271" y="80850"/>
            <a:ext cx="9088759" cy="6516502"/>
            <a:chOff x="2165019" y="1655373"/>
            <a:chExt cx="4681869" cy="3478603"/>
          </a:xfrm>
        </p:grpSpPr>
        <p:sp>
          <p:nvSpPr>
            <p:cNvPr id="3" name="AutoShape 5"/>
            <p:cNvSpPr>
              <a:spLocks noChangeAspect="1" noChangeArrowheads="1" noTextEdit="1"/>
            </p:cNvSpPr>
            <p:nvPr/>
          </p:nvSpPr>
          <p:spPr bwMode="auto">
            <a:xfrm>
              <a:off x="2286000" y="1714500"/>
              <a:ext cx="4559300" cy="3416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Rectangle 7"/>
            <p:cNvSpPr>
              <a:spLocks noChangeArrowheads="1"/>
            </p:cNvSpPr>
            <p:nvPr/>
          </p:nvSpPr>
          <p:spPr bwMode="auto">
            <a:xfrm>
              <a:off x="2165019" y="1655373"/>
              <a:ext cx="4562475" cy="34194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2765425" y="5049838"/>
              <a:ext cx="352425" cy="8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5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www.kinder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3049588" y="5049838"/>
              <a:ext cx="47625" cy="8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5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-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3070225" y="5049838"/>
              <a:ext cx="446088" cy="8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5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jugendhilfe.info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6570663" y="1744663"/>
              <a:ext cx="276225" cy="161925"/>
            </a:xfrm>
            <a:prstGeom prst="rect">
              <a:avLst/>
            </a:prstGeom>
            <a:solidFill>
              <a:srgbClr val="F6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2284413" y="4968875"/>
              <a:ext cx="3559175" cy="160338"/>
            </a:xfrm>
            <a:prstGeom prst="rect">
              <a:avLst/>
            </a:prstGeom>
            <a:solidFill>
              <a:srgbClr val="F6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pic>
          <p:nvPicPr>
            <p:cNvPr id="10253" name="Picture 1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2825" y="4948238"/>
              <a:ext cx="255588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6570663" y="4970463"/>
              <a:ext cx="276225" cy="160338"/>
            </a:xfrm>
            <a:prstGeom prst="rect">
              <a:avLst/>
            </a:prstGeom>
            <a:solidFill>
              <a:srgbClr val="F6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6600825" y="5038725"/>
              <a:ext cx="230188" cy="8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5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© 2007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2" name="Rectangle 16"/>
            <p:cNvSpPr>
              <a:spLocks noChangeArrowheads="1"/>
            </p:cNvSpPr>
            <p:nvPr/>
          </p:nvSpPr>
          <p:spPr bwMode="auto">
            <a:xfrm>
              <a:off x="2870200" y="5035550"/>
              <a:ext cx="352425" cy="82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5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www.kinder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3" name="Rectangle 17"/>
            <p:cNvSpPr>
              <a:spLocks noChangeArrowheads="1"/>
            </p:cNvSpPr>
            <p:nvPr/>
          </p:nvSpPr>
          <p:spPr bwMode="auto">
            <a:xfrm>
              <a:off x="3154363" y="5035550"/>
              <a:ext cx="47625" cy="82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5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-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3175000" y="5035550"/>
              <a:ext cx="446088" cy="82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5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jugendhilfe.info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5" name="Rectangle 19"/>
            <p:cNvSpPr>
              <a:spLocks noChangeArrowheads="1"/>
            </p:cNvSpPr>
            <p:nvPr/>
          </p:nvSpPr>
          <p:spPr bwMode="auto">
            <a:xfrm>
              <a:off x="2284413" y="1744663"/>
              <a:ext cx="1917700" cy="161925"/>
            </a:xfrm>
            <a:prstGeom prst="rect">
              <a:avLst/>
            </a:prstGeom>
            <a:solidFill>
              <a:srgbClr val="F6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Rectangle 20"/>
            <p:cNvSpPr>
              <a:spLocks noChangeArrowheads="1"/>
            </p:cNvSpPr>
            <p:nvPr/>
          </p:nvSpPr>
          <p:spPr bwMode="auto">
            <a:xfrm>
              <a:off x="2422525" y="1785938"/>
              <a:ext cx="307179" cy="68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9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Úkoly a cíle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17" name="Rectangle 21"/>
            <p:cNvSpPr>
              <a:spLocks noChangeArrowheads="1"/>
            </p:cNvSpPr>
            <p:nvPr/>
          </p:nvSpPr>
          <p:spPr bwMode="auto">
            <a:xfrm>
              <a:off x="4205288" y="1744663"/>
              <a:ext cx="1622425" cy="161925"/>
            </a:xfrm>
            <a:prstGeom prst="rect">
              <a:avLst/>
            </a:prstGeom>
            <a:solidFill>
              <a:srgbClr val="F4B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" name="Rectangle 22"/>
            <p:cNvSpPr>
              <a:spLocks noChangeArrowheads="1"/>
            </p:cNvSpPr>
            <p:nvPr/>
          </p:nvSpPr>
          <p:spPr bwMode="auto">
            <a:xfrm>
              <a:off x="4343400" y="1785938"/>
              <a:ext cx="475633" cy="68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9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Povinnost a nárok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pic>
          <p:nvPicPr>
            <p:cNvPr id="10263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6763" y="1752600"/>
              <a:ext cx="696913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4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6763" y="1752600"/>
              <a:ext cx="696913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2420938" y="5038725"/>
              <a:ext cx="169863" cy="87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Microsoft YaHei" pitchFamily="34" charset="-122"/>
                </a:rPr>
                <a:t>3.1.3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2420938" y="2090738"/>
              <a:ext cx="2391374" cy="84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cs-CZ" altLang="cs-CZ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icrosoft YaHei" pitchFamily="34" charset="-122"/>
                </a:rPr>
                <a:t>Pomoc mládeži propojením prevence, zlepšením výkonu a intervence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420938" y="2244725"/>
              <a:ext cx="33" cy="137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1pPr>
              <a:lvl2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2pPr>
              <a:lvl3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3pPr>
              <a:lvl4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4pPr>
              <a:lvl5pPr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rgbClr val="000000"/>
                  </a:solidFill>
                  <a:latin typeface="Arial" pitchFamily="34" charset="0"/>
                  <a:ea typeface="Microsoft YaHei" pitchFamily="34" charset="-122"/>
                </a:defRPr>
              </a:lvl9pPr>
            </a:lstStyle>
            <a:p>
              <a:pPr marL="0" marR="0" lvl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icrosoft YaHei" pitchFamily="34" charset="-122"/>
              </a:endParaRPr>
            </a:p>
          </p:txBody>
        </p:sp>
        <p:pic>
          <p:nvPicPr>
            <p:cNvPr id="10268" name="Picture 2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8088" y="2628900"/>
              <a:ext cx="4137025" cy="1914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TextovéPole 24"/>
          <p:cNvSpPr txBox="1"/>
          <p:nvPr/>
        </p:nvSpPr>
        <p:spPr>
          <a:xfrm>
            <a:off x="500336" y="4509120"/>
            <a:ext cx="2810454" cy="43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Všeobecná péče o děti, mládež a rodiny</a:t>
            </a:r>
            <a:endParaRPr lang="cs-CZ" sz="1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827584" y="4077072"/>
            <a:ext cx="2088232" cy="2640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Infrastruktura prevence</a:t>
            </a:r>
            <a:endParaRPr lang="cs-CZ" sz="12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37410" y="3391507"/>
            <a:ext cx="2773380" cy="43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Pomoc dětem, mládeži a rodinám v krizových situacích</a:t>
            </a:r>
            <a:endParaRPr lang="cs-CZ" sz="12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65973" y="2708920"/>
            <a:ext cx="2645579" cy="43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Ochrana dětí a mládeže před nebezpečím</a:t>
            </a:r>
            <a:endParaRPr lang="cs-CZ" sz="12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187624" y="2276872"/>
            <a:ext cx="1440160" cy="2640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Krizová intervence</a:t>
            </a:r>
            <a:endParaRPr lang="cs-CZ" sz="12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799148" y="2540919"/>
            <a:ext cx="1224136" cy="4071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Vzetí do péče</a:t>
            </a:r>
          </a:p>
          <a:p>
            <a:endParaRPr lang="cs-CZ" sz="11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247965" y="3144680"/>
            <a:ext cx="2738032" cy="4071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Součinnost při soudním řízení při zásahu do rodičovských práv</a:t>
            </a:r>
            <a:endParaRPr lang="cs-CZ" sz="11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4064174" y="3801932"/>
            <a:ext cx="2973975" cy="4071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Pomoc a podpora při problémových situacích dětí a rodičů</a:t>
            </a:r>
            <a:endParaRPr lang="cs-CZ" sz="11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562160" y="4341119"/>
            <a:ext cx="3746144" cy="5645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Poradenství a podpora ke zvládnutí běžných zátěžových situací (např. pro rodiny, mládež a samoživitele)</a:t>
            </a:r>
          </a:p>
          <a:p>
            <a:endParaRPr lang="cs-CZ" sz="11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3174897" y="5013176"/>
            <a:ext cx="4752528" cy="2497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Práce s mládeží, dětská denní zařízení a vzdělávání pro rodiny</a:t>
            </a:r>
            <a:endParaRPr lang="cs-CZ" sz="1100" dirty="0"/>
          </a:p>
        </p:txBody>
      </p:sp>
      <p:sp>
        <p:nvSpPr>
          <p:cNvPr id="10240" name="TextovéPole 10239"/>
          <p:cNvSpPr txBox="1"/>
          <p:nvPr/>
        </p:nvSpPr>
        <p:spPr>
          <a:xfrm>
            <a:off x="7205215" y="3336591"/>
            <a:ext cx="1759273" cy="5645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Zajištění infrastruktury plánovanou pomocí mládeži</a:t>
            </a:r>
            <a:endParaRPr lang="cs-CZ" sz="11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5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3"/>
          <p:cNvGrpSpPr>
            <a:grpSpLocks noChangeAspect="1"/>
          </p:cNvGrpSpPr>
          <p:nvPr/>
        </p:nvGrpSpPr>
        <p:grpSpPr bwMode="auto">
          <a:xfrm>
            <a:off x="609601" y="503238"/>
            <a:ext cx="7853366" cy="5889625"/>
            <a:chOff x="384" y="317"/>
            <a:chExt cx="4947" cy="3710"/>
          </a:xfrm>
        </p:grpSpPr>
        <p:sp>
          <p:nvSpPr>
            <p:cNvPr id="3" name="AutoShape 12"/>
            <p:cNvSpPr>
              <a:spLocks noChangeAspect="1" noChangeArrowheads="1" noTextEdit="1"/>
            </p:cNvSpPr>
            <p:nvPr/>
          </p:nvSpPr>
          <p:spPr bwMode="auto">
            <a:xfrm>
              <a:off x="385" y="318"/>
              <a:ext cx="4944" cy="3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Rectangle 14"/>
            <p:cNvSpPr>
              <a:spLocks noChangeArrowheads="1"/>
            </p:cNvSpPr>
            <p:nvPr/>
          </p:nvSpPr>
          <p:spPr bwMode="auto">
            <a:xfrm>
              <a:off x="384" y="317"/>
              <a:ext cx="4946" cy="37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Rectangle 15"/>
            <p:cNvSpPr>
              <a:spLocks noChangeArrowheads="1"/>
            </p:cNvSpPr>
            <p:nvPr/>
          </p:nvSpPr>
          <p:spPr bwMode="auto">
            <a:xfrm>
              <a:off x="384" y="3848"/>
              <a:ext cx="3859" cy="175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Rectangle 16"/>
            <p:cNvSpPr>
              <a:spLocks noChangeArrowheads="1"/>
            </p:cNvSpPr>
            <p:nvPr/>
          </p:nvSpPr>
          <p:spPr bwMode="auto">
            <a:xfrm>
              <a:off x="384" y="351"/>
              <a:ext cx="2117" cy="175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533" y="398"/>
              <a:ext cx="51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Struktury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282" name="Picture 1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3" y="3824"/>
              <a:ext cx="277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/>
            <p:cNvSpPr>
              <a:spLocks noChangeArrowheads="1"/>
            </p:cNvSpPr>
            <p:nvPr/>
          </p:nvSpPr>
          <p:spPr bwMode="auto">
            <a:xfrm>
              <a:off x="5031" y="351"/>
              <a:ext cx="299" cy="175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2501" y="351"/>
              <a:ext cx="1722" cy="175"/>
            </a:xfrm>
            <a:prstGeom prst="rect">
              <a:avLst/>
            </a:prstGeom>
            <a:solidFill>
              <a:srgbClr val="9DC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2651" y="398"/>
              <a:ext cx="48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Instituce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2"/>
            <p:cNvSpPr>
              <a:spLocks noChangeArrowheads="1"/>
            </p:cNvSpPr>
            <p:nvPr/>
          </p:nvSpPr>
          <p:spPr bwMode="auto">
            <a:xfrm>
              <a:off x="5032" y="3849"/>
              <a:ext cx="299" cy="175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Rectangle 23"/>
            <p:cNvSpPr>
              <a:spLocks noChangeArrowheads="1"/>
            </p:cNvSpPr>
            <p:nvPr/>
          </p:nvSpPr>
          <p:spPr bwMode="auto">
            <a:xfrm>
              <a:off x="1018" y="3918"/>
              <a:ext cx="347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www.kinder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24"/>
            <p:cNvSpPr>
              <a:spLocks noChangeArrowheads="1"/>
            </p:cNvSpPr>
            <p:nvPr/>
          </p:nvSpPr>
          <p:spPr bwMode="auto">
            <a:xfrm>
              <a:off x="1326" y="3918"/>
              <a:ext cx="5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25"/>
            <p:cNvSpPr>
              <a:spLocks noChangeArrowheads="1"/>
            </p:cNvSpPr>
            <p:nvPr/>
          </p:nvSpPr>
          <p:spPr bwMode="auto">
            <a:xfrm>
              <a:off x="1348" y="3918"/>
              <a:ext cx="45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jugendhilfe.info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26"/>
            <p:cNvSpPr>
              <a:spLocks noChangeArrowheads="1"/>
            </p:cNvSpPr>
            <p:nvPr/>
          </p:nvSpPr>
          <p:spPr bwMode="auto">
            <a:xfrm>
              <a:off x="5074" y="3928"/>
              <a:ext cx="23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© 2007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291" name="Picture 2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6" y="359"/>
              <a:ext cx="756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2" name="Picture 2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6" y="359"/>
              <a:ext cx="756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Rectangle 29"/>
            <p:cNvSpPr>
              <a:spLocks noChangeArrowheads="1"/>
            </p:cNvSpPr>
            <p:nvPr/>
          </p:nvSpPr>
          <p:spPr bwMode="auto">
            <a:xfrm>
              <a:off x="531" y="3924"/>
              <a:ext cx="17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2.1.4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685" y="3924"/>
              <a:ext cx="7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31"/>
            <p:cNvSpPr>
              <a:spLocks noChangeArrowheads="1"/>
            </p:cNvSpPr>
            <p:nvPr/>
          </p:nvSpPr>
          <p:spPr bwMode="auto">
            <a:xfrm>
              <a:off x="532" y="726"/>
              <a:ext cx="349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Struktura Úřadu péče o mládež na místní úrovni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32"/>
            <p:cNvSpPr>
              <a:spLocks noChangeArrowheads="1"/>
            </p:cNvSpPr>
            <p:nvPr/>
          </p:nvSpPr>
          <p:spPr bwMode="auto">
            <a:xfrm>
              <a:off x="770" y="1185"/>
              <a:ext cx="2065" cy="216"/>
            </a:xfrm>
            <a:prstGeom prst="rect">
              <a:avLst/>
            </a:prstGeom>
            <a:solidFill>
              <a:srgbClr val="519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" name="Freeform 33"/>
            <p:cNvSpPr>
              <a:spLocks/>
            </p:cNvSpPr>
            <p:nvPr/>
          </p:nvSpPr>
          <p:spPr bwMode="auto">
            <a:xfrm>
              <a:off x="1613" y="1406"/>
              <a:ext cx="378" cy="126"/>
            </a:xfrm>
            <a:custGeom>
              <a:avLst/>
              <a:gdLst>
                <a:gd name="T0" fmla="*/ 0 w 378"/>
                <a:gd name="T1" fmla="*/ 42 h 126"/>
                <a:gd name="T2" fmla="*/ 107 w 378"/>
                <a:gd name="T3" fmla="*/ 42 h 126"/>
                <a:gd name="T4" fmla="*/ 107 w 378"/>
                <a:gd name="T5" fmla="*/ 0 h 126"/>
                <a:gd name="T6" fmla="*/ 271 w 378"/>
                <a:gd name="T7" fmla="*/ 0 h 126"/>
                <a:gd name="T8" fmla="*/ 271 w 378"/>
                <a:gd name="T9" fmla="*/ 42 h 126"/>
                <a:gd name="T10" fmla="*/ 378 w 378"/>
                <a:gd name="T11" fmla="*/ 42 h 126"/>
                <a:gd name="T12" fmla="*/ 189 w 378"/>
                <a:gd name="T13" fmla="*/ 126 h 126"/>
                <a:gd name="T14" fmla="*/ 0 w 378"/>
                <a:gd name="T15" fmla="*/ 42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8" h="126">
                  <a:moveTo>
                    <a:pt x="0" y="42"/>
                  </a:moveTo>
                  <a:lnTo>
                    <a:pt x="107" y="42"/>
                  </a:lnTo>
                  <a:lnTo>
                    <a:pt x="107" y="0"/>
                  </a:lnTo>
                  <a:lnTo>
                    <a:pt x="271" y="0"/>
                  </a:lnTo>
                  <a:lnTo>
                    <a:pt x="271" y="42"/>
                  </a:lnTo>
                  <a:lnTo>
                    <a:pt x="378" y="42"/>
                  </a:lnTo>
                  <a:lnTo>
                    <a:pt x="189" y="126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519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Rectangle 34"/>
            <p:cNvSpPr>
              <a:spLocks noChangeArrowheads="1"/>
            </p:cNvSpPr>
            <p:nvPr/>
          </p:nvSpPr>
          <p:spPr bwMode="auto">
            <a:xfrm>
              <a:off x="2867" y="1190"/>
              <a:ext cx="2065" cy="216"/>
            </a:xfrm>
            <a:prstGeom prst="rect">
              <a:avLst/>
            </a:prstGeom>
            <a:solidFill>
              <a:srgbClr val="9DC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Freeform 35"/>
            <p:cNvSpPr>
              <a:spLocks/>
            </p:cNvSpPr>
            <p:nvPr/>
          </p:nvSpPr>
          <p:spPr bwMode="auto">
            <a:xfrm>
              <a:off x="3705" y="1411"/>
              <a:ext cx="378" cy="127"/>
            </a:xfrm>
            <a:custGeom>
              <a:avLst/>
              <a:gdLst>
                <a:gd name="T0" fmla="*/ 0 w 378"/>
                <a:gd name="T1" fmla="*/ 42 h 127"/>
                <a:gd name="T2" fmla="*/ 107 w 378"/>
                <a:gd name="T3" fmla="*/ 42 h 127"/>
                <a:gd name="T4" fmla="*/ 107 w 378"/>
                <a:gd name="T5" fmla="*/ 0 h 127"/>
                <a:gd name="T6" fmla="*/ 271 w 378"/>
                <a:gd name="T7" fmla="*/ 0 h 127"/>
                <a:gd name="T8" fmla="*/ 271 w 378"/>
                <a:gd name="T9" fmla="*/ 42 h 127"/>
                <a:gd name="T10" fmla="*/ 378 w 378"/>
                <a:gd name="T11" fmla="*/ 42 h 127"/>
                <a:gd name="T12" fmla="*/ 189 w 378"/>
                <a:gd name="T13" fmla="*/ 127 h 127"/>
                <a:gd name="T14" fmla="*/ 0 w 378"/>
                <a:gd name="T15" fmla="*/ 42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8" h="127">
                  <a:moveTo>
                    <a:pt x="0" y="42"/>
                  </a:moveTo>
                  <a:lnTo>
                    <a:pt x="107" y="42"/>
                  </a:lnTo>
                  <a:lnTo>
                    <a:pt x="107" y="0"/>
                  </a:lnTo>
                  <a:lnTo>
                    <a:pt x="271" y="0"/>
                  </a:lnTo>
                  <a:lnTo>
                    <a:pt x="271" y="42"/>
                  </a:lnTo>
                  <a:lnTo>
                    <a:pt x="378" y="42"/>
                  </a:lnTo>
                  <a:lnTo>
                    <a:pt x="189" y="127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519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Rectangle 36"/>
            <p:cNvSpPr>
              <a:spLocks noChangeArrowheads="1"/>
            </p:cNvSpPr>
            <p:nvPr/>
          </p:nvSpPr>
          <p:spPr bwMode="auto">
            <a:xfrm>
              <a:off x="2309" y="955"/>
              <a:ext cx="1096" cy="190"/>
            </a:xfrm>
            <a:prstGeom prst="rect">
              <a:avLst/>
            </a:prstGeom>
            <a:solidFill>
              <a:srgbClr val="519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" name="Rectangle 37"/>
            <p:cNvSpPr>
              <a:spLocks noChangeArrowheads="1"/>
            </p:cNvSpPr>
            <p:nvPr/>
          </p:nvSpPr>
          <p:spPr bwMode="auto">
            <a:xfrm>
              <a:off x="2338" y="990"/>
              <a:ext cx="116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Úřad pro mládež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38"/>
            <p:cNvSpPr>
              <a:spLocks noChangeArrowheads="1"/>
            </p:cNvSpPr>
            <p:nvPr/>
          </p:nvSpPr>
          <p:spPr bwMode="auto">
            <a:xfrm>
              <a:off x="858" y="1228"/>
              <a:ext cx="167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Výbor pro pomoc mládeži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39"/>
            <p:cNvSpPr>
              <a:spLocks noChangeArrowheads="1"/>
            </p:cNvSpPr>
            <p:nvPr/>
          </p:nvSpPr>
          <p:spPr bwMode="auto">
            <a:xfrm>
              <a:off x="2412" y="1242"/>
              <a:ext cx="35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(JHA)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40"/>
            <p:cNvSpPr>
              <a:spLocks noChangeArrowheads="1"/>
            </p:cNvSpPr>
            <p:nvPr/>
          </p:nvSpPr>
          <p:spPr bwMode="auto">
            <a:xfrm>
              <a:off x="3589" y="1228"/>
              <a:ext cx="85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dirty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Arial" pitchFamily="34" charset="0"/>
                  <a:cs typeface="Arial" pitchFamily="34" charset="0"/>
                </a:rPr>
                <a:t>Veřejná správa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41"/>
            <p:cNvSpPr>
              <a:spLocks noChangeArrowheads="1"/>
            </p:cNvSpPr>
            <p:nvPr/>
          </p:nvSpPr>
          <p:spPr bwMode="auto">
            <a:xfrm>
              <a:off x="739" y="1583"/>
              <a:ext cx="3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42"/>
            <p:cNvSpPr>
              <a:spLocks noChangeArrowheads="1"/>
            </p:cNvSpPr>
            <p:nvPr/>
          </p:nvSpPr>
          <p:spPr bwMode="auto">
            <a:xfrm>
              <a:off x="739" y="1578"/>
              <a:ext cx="54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Arial" pitchFamily="34" charset="0"/>
                  <a:cs typeface="Arial" pitchFamily="34" charset="0"/>
                </a:rPr>
                <a:t>JHA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43"/>
            <p:cNvSpPr>
              <a:spLocks noChangeArrowheads="1"/>
            </p:cNvSpPr>
            <p:nvPr/>
          </p:nvSpPr>
          <p:spPr bwMode="auto">
            <a:xfrm>
              <a:off x="1252" y="1583"/>
              <a:ext cx="9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zabývá</a:t>
              </a:r>
              <a:r>
                <a:rPr kumimoji="0" lang="cs-CZ" altLang="cs-CZ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se všemi</a:t>
              </a: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44"/>
            <p:cNvSpPr>
              <a:spLocks noChangeArrowheads="1"/>
            </p:cNvSpPr>
            <p:nvPr/>
          </p:nvSpPr>
          <p:spPr bwMode="auto">
            <a:xfrm>
              <a:off x="739" y="1720"/>
              <a:ext cx="16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záležitostmi pomoci mládeži,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64" name="Rectangle 45"/>
            <p:cNvSpPr>
              <a:spLocks noChangeArrowheads="1"/>
            </p:cNvSpPr>
            <p:nvPr/>
          </p:nvSpPr>
          <p:spPr bwMode="auto">
            <a:xfrm>
              <a:off x="739" y="1858"/>
              <a:ext cx="54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obzvláště: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67" name="Rectangle 46"/>
            <p:cNvSpPr>
              <a:spLocks noChangeArrowheads="1"/>
            </p:cNvSpPr>
            <p:nvPr/>
          </p:nvSpPr>
          <p:spPr bwMode="auto">
            <a:xfrm>
              <a:off x="752" y="2042"/>
              <a:ext cx="212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Wingdings" pitchFamily="2" charset="2"/>
                  <a:cs typeface="Arial" pitchFamily="34" charset="0"/>
                </a:rPr>
                <a:t>l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68" name="Rectangle 47"/>
            <p:cNvSpPr>
              <a:spLocks noChangeArrowheads="1"/>
            </p:cNvSpPr>
            <p:nvPr/>
          </p:nvSpPr>
          <p:spPr bwMode="auto">
            <a:xfrm>
              <a:off x="898" y="2042"/>
              <a:ext cx="161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poradenství v problémových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69" name="Rectangle 48"/>
            <p:cNvSpPr>
              <a:spLocks noChangeArrowheads="1"/>
            </p:cNvSpPr>
            <p:nvPr/>
          </p:nvSpPr>
          <p:spPr bwMode="auto">
            <a:xfrm>
              <a:off x="898" y="2179"/>
              <a:ext cx="160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situacích mládeži a rodinám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0" name="Rectangle 49"/>
            <p:cNvSpPr>
              <a:spLocks noChangeArrowheads="1"/>
            </p:cNvSpPr>
            <p:nvPr/>
          </p:nvSpPr>
          <p:spPr bwMode="auto">
            <a:xfrm>
              <a:off x="752" y="2377"/>
              <a:ext cx="212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Wingdings" pitchFamily="2" charset="2"/>
                  <a:cs typeface="Arial" pitchFamily="34" charset="0"/>
                </a:rPr>
                <a:t>l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1" name="Rectangle 50"/>
            <p:cNvSpPr>
              <a:spLocks noChangeArrowheads="1"/>
            </p:cNvSpPr>
            <p:nvPr/>
          </p:nvSpPr>
          <p:spPr bwMode="auto">
            <a:xfrm>
              <a:off x="898" y="2377"/>
              <a:ext cx="121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500" dirty="0">
                  <a:solidFill>
                    <a:srgbClr val="000000"/>
                  </a:solidFill>
                </a:rPr>
                <a:t>n</a:t>
              </a: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ávrhy na další rozvoj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2" name="Rectangle 51"/>
            <p:cNvSpPr>
              <a:spLocks noChangeArrowheads="1"/>
            </p:cNvSpPr>
            <p:nvPr/>
          </p:nvSpPr>
          <p:spPr bwMode="auto">
            <a:xfrm>
              <a:off x="898" y="2514"/>
              <a:ext cx="84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pomoci mládeži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3" name="Rectangle 52"/>
            <p:cNvSpPr>
              <a:spLocks noChangeArrowheads="1"/>
            </p:cNvSpPr>
            <p:nvPr/>
          </p:nvSpPr>
          <p:spPr bwMode="auto">
            <a:xfrm>
              <a:off x="752" y="2702"/>
              <a:ext cx="212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Wingdings" pitchFamily="2" charset="2"/>
                  <a:cs typeface="Arial" pitchFamily="34" charset="0"/>
                </a:rPr>
                <a:t>l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4" name="Rectangle 53"/>
            <p:cNvSpPr>
              <a:spLocks noChangeArrowheads="1"/>
            </p:cNvSpPr>
            <p:nvPr/>
          </p:nvSpPr>
          <p:spPr bwMode="auto">
            <a:xfrm>
              <a:off x="898" y="2702"/>
              <a:ext cx="143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plánovaná pomoc mládeži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5" name="Rectangle 54"/>
            <p:cNvSpPr>
              <a:spLocks noChangeArrowheads="1"/>
            </p:cNvSpPr>
            <p:nvPr/>
          </p:nvSpPr>
          <p:spPr bwMode="auto">
            <a:xfrm>
              <a:off x="752" y="2894"/>
              <a:ext cx="212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Wingdings" pitchFamily="2" charset="2"/>
                  <a:cs typeface="Arial" pitchFamily="34" charset="0"/>
                </a:rPr>
                <a:t>l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6" name="Rectangle 55"/>
            <p:cNvSpPr>
              <a:spLocks noChangeArrowheads="1"/>
            </p:cNvSpPr>
            <p:nvPr/>
          </p:nvSpPr>
          <p:spPr bwMode="auto">
            <a:xfrm>
              <a:off x="898" y="2894"/>
              <a:ext cx="158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neplánovaná pomoc mládeži.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7" name="Rectangle 56"/>
            <p:cNvSpPr>
              <a:spLocks noChangeArrowheads="1"/>
            </p:cNvSpPr>
            <p:nvPr/>
          </p:nvSpPr>
          <p:spPr bwMode="auto">
            <a:xfrm>
              <a:off x="2862" y="1558"/>
              <a:ext cx="189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 defTabSz="914400" hangingPunct="1">
                <a:lnSpc>
                  <a:spcPct val="100000"/>
                </a:lnSpc>
                <a:buClrTx/>
                <a:buSzTx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veřejná správa </a:t>
              </a:r>
              <a:r>
                <a:rPr lang="cs-CZ" altLang="cs-CZ" sz="1600" dirty="0">
                  <a:solidFill>
                    <a:srgbClr val="000000"/>
                  </a:solidFill>
                </a:rPr>
                <a:t>fungující </a:t>
              </a: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 rámci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8" name="Rectangle 57"/>
            <p:cNvSpPr>
              <a:spLocks noChangeArrowheads="1"/>
            </p:cNvSpPr>
            <p:nvPr/>
          </p:nvSpPr>
          <p:spPr bwMode="auto">
            <a:xfrm>
              <a:off x="2862" y="1696"/>
              <a:ext cx="109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stanov a rozhodnutí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9" name="Rectangle 58"/>
            <p:cNvSpPr>
              <a:spLocks noChangeArrowheads="1"/>
            </p:cNvSpPr>
            <p:nvPr/>
          </p:nvSpPr>
          <p:spPr bwMode="auto">
            <a:xfrm>
              <a:off x="2862" y="1833"/>
              <a:ext cx="133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zastupitelských orgánů a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0" name="Rectangle 59"/>
            <p:cNvSpPr>
              <a:spLocks noChangeArrowheads="1"/>
            </p:cNvSpPr>
            <p:nvPr/>
          </p:nvSpPr>
          <p:spPr bwMode="auto">
            <a:xfrm>
              <a:off x="2862" y="1973"/>
              <a:ext cx="118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výboru péče o mládež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1" name="Rectangle 60"/>
            <p:cNvSpPr>
              <a:spLocks noChangeArrowheads="1"/>
            </p:cNvSpPr>
            <p:nvPr/>
          </p:nvSpPr>
          <p:spPr bwMode="auto">
            <a:xfrm>
              <a:off x="532" y="3224"/>
              <a:ext cx="160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Složení výboru péče o mládež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3" name="Rectangle 61"/>
            <p:cNvSpPr>
              <a:spLocks noChangeArrowheads="1"/>
            </p:cNvSpPr>
            <p:nvPr/>
          </p:nvSpPr>
          <p:spPr bwMode="auto">
            <a:xfrm>
              <a:off x="3071" y="3210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4" name="Rectangle 62"/>
            <p:cNvSpPr>
              <a:spLocks noChangeArrowheads="1"/>
            </p:cNvSpPr>
            <p:nvPr/>
          </p:nvSpPr>
          <p:spPr bwMode="auto">
            <a:xfrm>
              <a:off x="532" y="3428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5" name="Rectangle 63"/>
            <p:cNvSpPr>
              <a:spLocks noChangeArrowheads="1"/>
            </p:cNvSpPr>
            <p:nvPr/>
          </p:nvSpPr>
          <p:spPr bwMode="auto">
            <a:xfrm>
              <a:off x="691" y="3425"/>
              <a:ext cx="21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Arial" pitchFamily="34" charset="0"/>
                  <a:cs typeface="Arial" pitchFamily="34" charset="0"/>
                </a:rPr>
                <a:t>2/5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6" name="Rectangle 64"/>
            <p:cNvSpPr>
              <a:spLocks noChangeArrowheads="1"/>
            </p:cNvSpPr>
            <p:nvPr/>
          </p:nvSpPr>
          <p:spPr bwMode="auto">
            <a:xfrm>
              <a:off x="875" y="3428"/>
              <a:ext cx="35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400" dirty="0" smtClean="0">
                  <a:solidFill>
                    <a:srgbClr val="000000"/>
                  </a:solidFill>
                </a:rPr>
                <a:t>různí zřizovatelé</a:t>
              </a: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: mládežnické spolky, dobročinné spolky, církve, spolky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7" name="Rectangle 65"/>
            <p:cNvSpPr>
              <a:spLocks noChangeArrowheads="1"/>
            </p:cNvSpPr>
            <p:nvPr/>
          </p:nvSpPr>
          <p:spPr bwMode="auto">
            <a:xfrm>
              <a:off x="532" y="3608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8" name="Rectangle 66"/>
            <p:cNvSpPr>
              <a:spLocks noChangeArrowheads="1"/>
            </p:cNvSpPr>
            <p:nvPr/>
          </p:nvSpPr>
          <p:spPr bwMode="auto">
            <a:xfrm>
              <a:off x="691" y="3606"/>
              <a:ext cx="211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rgbClr val="519121"/>
                  </a:solidFill>
                  <a:effectLst/>
                  <a:latin typeface="Arial" pitchFamily="34" charset="0"/>
                  <a:cs typeface="Arial" pitchFamily="34" charset="0"/>
                </a:rPr>
                <a:t>3/5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9" name="Rectangle 67"/>
            <p:cNvSpPr>
              <a:spLocks noChangeArrowheads="1"/>
            </p:cNvSpPr>
            <p:nvPr/>
          </p:nvSpPr>
          <p:spPr bwMode="auto">
            <a:xfrm>
              <a:off x="875" y="3608"/>
              <a:ext cx="171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zástupci komunálního parlamentu.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0" name="Rectangle 68"/>
            <p:cNvSpPr>
              <a:spLocks noChangeArrowheads="1"/>
            </p:cNvSpPr>
            <p:nvPr/>
          </p:nvSpPr>
          <p:spPr bwMode="auto">
            <a:xfrm>
              <a:off x="543" y="945"/>
              <a:ext cx="4633" cy="2141"/>
            </a:xfrm>
            <a:prstGeom prst="rect">
              <a:avLst/>
            </a:prstGeom>
            <a:noFill/>
            <a:ln w="7938" cap="flat">
              <a:solidFill>
                <a:srgbClr val="51912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8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17"/>
          <p:cNvGrpSpPr>
            <a:grpSpLocks noChangeAspect="1"/>
          </p:cNvGrpSpPr>
          <p:nvPr/>
        </p:nvGrpSpPr>
        <p:grpSpPr bwMode="auto">
          <a:xfrm>
            <a:off x="466725" y="333375"/>
            <a:ext cx="8226424" cy="6218238"/>
            <a:chOff x="294" y="210"/>
            <a:chExt cx="5182" cy="3917"/>
          </a:xfrm>
        </p:grpSpPr>
        <p:sp>
          <p:nvSpPr>
            <p:cNvPr id="3" name="AutoShape 116"/>
            <p:cNvSpPr>
              <a:spLocks noChangeAspect="1" noChangeArrowheads="1" noTextEdit="1"/>
            </p:cNvSpPr>
            <p:nvPr/>
          </p:nvSpPr>
          <p:spPr bwMode="auto">
            <a:xfrm>
              <a:off x="295" y="210"/>
              <a:ext cx="5179" cy="3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Rectangle 118"/>
            <p:cNvSpPr>
              <a:spLocks noChangeArrowheads="1"/>
            </p:cNvSpPr>
            <p:nvPr/>
          </p:nvSpPr>
          <p:spPr bwMode="auto">
            <a:xfrm>
              <a:off x="294" y="245"/>
              <a:ext cx="5181" cy="38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Rectangle 119"/>
            <p:cNvSpPr>
              <a:spLocks noChangeArrowheads="1"/>
            </p:cNvSpPr>
            <p:nvPr/>
          </p:nvSpPr>
          <p:spPr bwMode="auto">
            <a:xfrm>
              <a:off x="294" y="3908"/>
              <a:ext cx="4043" cy="183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Rectangle 120"/>
            <p:cNvSpPr>
              <a:spLocks noChangeArrowheads="1"/>
            </p:cNvSpPr>
            <p:nvPr/>
          </p:nvSpPr>
          <p:spPr bwMode="auto">
            <a:xfrm>
              <a:off x="294" y="245"/>
              <a:ext cx="2218" cy="183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Rectangle 121"/>
            <p:cNvSpPr>
              <a:spLocks noChangeArrowheads="1"/>
            </p:cNvSpPr>
            <p:nvPr/>
          </p:nvSpPr>
          <p:spPr bwMode="auto">
            <a:xfrm>
              <a:off x="450" y="294"/>
              <a:ext cx="51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Struktury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2410" name="Picture 12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9" y="3883"/>
              <a:ext cx="29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23"/>
            <p:cNvSpPr>
              <a:spLocks noChangeArrowheads="1"/>
            </p:cNvSpPr>
            <p:nvPr/>
          </p:nvSpPr>
          <p:spPr bwMode="auto">
            <a:xfrm>
              <a:off x="5161" y="245"/>
              <a:ext cx="314" cy="183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Rectangle 124"/>
            <p:cNvSpPr>
              <a:spLocks noChangeArrowheads="1"/>
            </p:cNvSpPr>
            <p:nvPr/>
          </p:nvSpPr>
          <p:spPr bwMode="auto">
            <a:xfrm>
              <a:off x="2512" y="245"/>
              <a:ext cx="1803" cy="183"/>
            </a:xfrm>
            <a:prstGeom prst="rect">
              <a:avLst/>
            </a:prstGeom>
            <a:solidFill>
              <a:srgbClr val="9DC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Rectangle 125"/>
            <p:cNvSpPr>
              <a:spLocks noChangeArrowheads="1"/>
            </p:cNvSpPr>
            <p:nvPr/>
          </p:nvSpPr>
          <p:spPr bwMode="auto">
            <a:xfrm>
              <a:off x="2669" y="294"/>
              <a:ext cx="48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Instituce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26"/>
            <p:cNvSpPr>
              <a:spLocks noChangeArrowheads="1"/>
            </p:cNvSpPr>
            <p:nvPr/>
          </p:nvSpPr>
          <p:spPr bwMode="auto">
            <a:xfrm>
              <a:off x="5162" y="3909"/>
              <a:ext cx="314" cy="183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Rectangle 127"/>
            <p:cNvSpPr>
              <a:spLocks noChangeArrowheads="1"/>
            </p:cNvSpPr>
            <p:nvPr/>
          </p:nvSpPr>
          <p:spPr bwMode="auto">
            <a:xfrm>
              <a:off x="959" y="3982"/>
              <a:ext cx="400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www.kinder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28"/>
            <p:cNvSpPr>
              <a:spLocks noChangeArrowheads="1"/>
            </p:cNvSpPr>
            <p:nvPr/>
          </p:nvSpPr>
          <p:spPr bwMode="auto">
            <a:xfrm>
              <a:off x="1281" y="3982"/>
              <a:ext cx="54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29"/>
            <p:cNvSpPr>
              <a:spLocks noChangeArrowheads="1"/>
            </p:cNvSpPr>
            <p:nvPr/>
          </p:nvSpPr>
          <p:spPr bwMode="auto">
            <a:xfrm>
              <a:off x="1304" y="3982"/>
              <a:ext cx="515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jugendhilfe.info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30"/>
            <p:cNvSpPr>
              <a:spLocks noChangeArrowheads="1"/>
            </p:cNvSpPr>
            <p:nvPr/>
          </p:nvSpPr>
          <p:spPr bwMode="auto">
            <a:xfrm>
              <a:off x="5206" y="3992"/>
              <a:ext cx="26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© 2007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2419" name="Picture 13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0" y="253"/>
              <a:ext cx="791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420" name="Picture 13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0" y="253"/>
              <a:ext cx="791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Rectangle 133"/>
            <p:cNvSpPr>
              <a:spLocks noChangeArrowheads="1"/>
            </p:cNvSpPr>
            <p:nvPr/>
          </p:nvSpPr>
          <p:spPr bwMode="auto">
            <a:xfrm>
              <a:off x="448" y="3985"/>
              <a:ext cx="195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2.1.5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34"/>
            <p:cNvSpPr>
              <a:spLocks noChangeArrowheads="1"/>
            </p:cNvSpPr>
            <p:nvPr/>
          </p:nvSpPr>
          <p:spPr bwMode="auto">
            <a:xfrm>
              <a:off x="609" y="3988"/>
              <a:ext cx="8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35"/>
            <p:cNvSpPr>
              <a:spLocks noChangeArrowheads="1"/>
            </p:cNvSpPr>
            <p:nvPr/>
          </p:nvSpPr>
          <p:spPr bwMode="auto">
            <a:xfrm>
              <a:off x="449" y="637"/>
              <a:ext cx="366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 defTabSz="914400" hangingPunct="1">
                <a:lnSpc>
                  <a:spcPct val="100000"/>
                </a:lnSpc>
                <a:buClrTx/>
                <a:buSzTx/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Struktura Úřadu péče o mládež na místní úrovni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36"/>
            <p:cNvSpPr>
              <a:spLocks noChangeArrowheads="1"/>
            </p:cNvSpPr>
            <p:nvPr/>
          </p:nvSpPr>
          <p:spPr bwMode="auto">
            <a:xfrm>
              <a:off x="1614" y="925"/>
              <a:ext cx="2421" cy="190"/>
            </a:xfrm>
            <a:prstGeom prst="rect">
              <a:avLst/>
            </a:prstGeom>
            <a:solidFill>
              <a:srgbClr val="9DC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" name="Rectangle 137"/>
            <p:cNvSpPr>
              <a:spLocks noChangeArrowheads="1"/>
            </p:cNvSpPr>
            <p:nvPr/>
          </p:nvSpPr>
          <p:spPr bwMode="auto">
            <a:xfrm>
              <a:off x="2497" y="951"/>
              <a:ext cx="94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Úřad pro mládež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Line 138"/>
            <p:cNvSpPr>
              <a:spLocks noChangeShapeType="1"/>
            </p:cNvSpPr>
            <p:nvPr/>
          </p:nvSpPr>
          <p:spPr bwMode="auto">
            <a:xfrm>
              <a:off x="2421" y="1088"/>
              <a:ext cx="0" cy="302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Rectangle 139"/>
            <p:cNvSpPr>
              <a:spLocks noChangeArrowheads="1"/>
            </p:cNvSpPr>
            <p:nvPr/>
          </p:nvSpPr>
          <p:spPr bwMode="auto">
            <a:xfrm>
              <a:off x="476" y="1292"/>
              <a:ext cx="2274" cy="189"/>
            </a:xfrm>
            <a:prstGeom prst="rect">
              <a:avLst/>
            </a:prstGeom>
            <a:solidFill>
              <a:srgbClr val="9DC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Rectangle 140"/>
            <p:cNvSpPr>
              <a:spLocks noChangeArrowheads="1"/>
            </p:cNvSpPr>
            <p:nvPr/>
          </p:nvSpPr>
          <p:spPr bwMode="auto">
            <a:xfrm>
              <a:off x="1258" y="1317"/>
              <a:ext cx="81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Vedení úřadu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Line 141"/>
            <p:cNvSpPr>
              <a:spLocks noChangeShapeType="1"/>
            </p:cNvSpPr>
            <p:nvPr/>
          </p:nvSpPr>
          <p:spPr bwMode="auto">
            <a:xfrm>
              <a:off x="1650" y="1433"/>
              <a:ext cx="0" cy="183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Line 142"/>
            <p:cNvSpPr>
              <a:spLocks noChangeShapeType="1"/>
            </p:cNvSpPr>
            <p:nvPr/>
          </p:nvSpPr>
          <p:spPr bwMode="auto">
            <a:xfrm>
              <a:off x="894" y="1618"/>
              <a:ext cx="3815" cy="0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" name="Rectangle 143"/>
            <p:cNvSpPr>
              <a:spLocks noChangeArrowheads="1"/>
            </p:cNvSpPr>
            <p:nvPr/>
          </p:nvSpPr>
          <p:spPr bwMode="auto">
            <a:xfrm>
              <a:off x="564" y="2065"/>
              <a:ext cx="32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řízení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144"/>
            <p:cNvSpPr>
              <a:spLocks noChangeArrowheads="1"/>
            </p:cNvSpPr>
            <p:nvPr/>
          </p:nvSpPr>
          <p:spPr bwMode="auto">
            <a:xfrm>
              <a:off x="564" y="2245"/>
              <a:ext cx="5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plánování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145"/>
            <p:cNvSpPr>
              <a:spLocks noChangeArrowheads="1"/>
            </p:cNvSpPr>
            <p:nvPr/>
          </p:nvSpPr>
          <p:spPr bwMode="auto">
            <a:xfrm>
              <a:off x="564" y="2420"/>
              <a:ext cx="4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kontrola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146"/>
            <p:cNvSpPr>
              <a:spLocks noChangeArrowheads="1"/>
            </p:cNvSpPr>
            <p:nvPr/>
          </p:nvSpPr>
          <p:spPr bwMode="auto">
            <a:xfrm>
              <a:off x="564" y="2596"/>
              <a:ext cx="59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organizace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147"/>
            <p:cNvSpPr>
              <a:spLocks noChangeArrowheads="1"/>
            </p:cNvSpPr>
            <p:nvPr/>
          </p:nvSpPr>
          <p:spPr bwMode="auto">
            <a:xfrm>
              <a:off x="564" y="2771"/>
              <a:ext cx="49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personál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148"/>
            <p:cNvSpPr>
              <a:spLocks noChangeArrowheads="1"/>
            </p:cNvSpPr>
            <p:nvPr/>
          </p:nvSpPr>
          <p:spPr bwMode="auto">
            <a:xfrm>
              <a:off x="564" y="2946"/>
              <a:ext cx="39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finance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84" name="Rectangle 149"/>
            <p:cNvSpPr>
              <a:spLocks noChangeArrowheads="1"/>
            </p:cNvSpPr>
            <p:nvPr/>
          </p:nvSpPr>
          <p:spPr bwMode="auto">
            <a:xfrm>
              <a:off x="564" y="3125"/>
              <a:ext cx="54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práce pro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85" name="Rectangle 150"/>
            <p:cNvSpPr>
              <a:spLocks noChangeArrowheads="1"/>
            </p:cNvSpPr>
            <p:nvPr/>
          </p:nvSpPr>
          <p:spPr bwMode="auto">
            <a:xfrm>
              <a:off x="1338" y="312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86" name="Rectangle 151"/>
            <p:cNvSpPr>
              <a:spLocks noChangeArrowheads="1"/>
            </p:cNvSpPr>
            <p:nvPr/>
          </p:nvSpPr>
          <p:spPr bwMode="auto">
            <a:xfrm>
              <a:off x="598" y="3271"/>
              <a:ext cx="49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veřejnost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87" name="Rectangle 152"/>
            <p:cNvSpPr>
              <a:spLocks noChangeArrowheads="1"/>
            </p:cNvSpPr>
            <p:nvPr/>
          </p:nvSpPr>
          <p:spPr bwMode="auto">
            <a:xfrm>
              <a:off x="460" y="1794"/>
              <a:ext cx="880" cy="190"/>
            </a:xfrm>
            <a:prstGeom prst="rect">
              <a:avLst/>
            </a:prstGeom>
            <a:solidFill>
              <a:srgbClr val="9DC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388" name="Rectangle 153"/>
            <p:cNvSpPr>
              <a:spLocks noChangeArrowheads="1"/>
            </p:cNvSpPr>
            <p:nvPr/>
          </p:nvSpPr>
          <p:spPr bwMode="auto">
            <a:xfrm>
              <a:off x="476" y="1823"/>
              <a:ext cx="92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Veřejná správa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89" name="Line 154"/>
            <p:cNvSpPr>
              <a:spLocks noChangeShapeType="1"/>
            </p:cNvSpPr>
            <p:nvPr/>
          </p:nvSpPr>
          <p:spPr bwMode="auto">
            <a:xfrm>
              <a:off x="471" y="1983"/>
              <a:ext cx="0" cy="1396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390" name="Line 155"/>
            <p:cNvSpPr>
              <a:spLocks noChangeShapeType="1"/>
            </p:cNvSpPr>
            <p:nvPr/>
          </p:nvSpPr>
          <p:spPr bwMode="auto">
            <a:xfrm>
              <a:off x="901" y="1611"/>
              <a:ext cx="0" cy="242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391" name="Rectangle 156"/>
            <p:cNvSpPr>
              <a:spLocks noChangeArrowheads="1"/>
            </p:cNvSpPr>
            <p:nvPr/>
          </p:nvSpPr>
          <p:spPr bwMode="auto">
            <a:xfrm>
              <a:off x="3413" y="2278"/>
              <a:ext cx="53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pomoc při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92" name="Rectangle 157"/>
            <p:cNvSpPr>
              <a:spLocks noChangeArrowheads="1"/>
            </p:cNvSpPr>
            <p:nvPr/>
          </p:nvSpPr>
          <p:spPr bwMode="auto">
            <a:xfrm>
              <a:off x="3414" y="2425"/>
              <a:ext cx="54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výchově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93" name="Rectangle 158"/>
            <p:cNvSpPr>
              <a:spLocks noChangeArrowheads="1"/>
            </p:cNvSpPr>
            <p:nvPr/>
          </p:nvSpPr>
          <p:spPr bwMode="auto">
            <a:xfrm>
              <a:off x="3405" y="2603"/>
              <a:ext cx="39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adopce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94" name="Rectangle 159"/>
            <p:cNvSpPr>
              <a:spLocks noChangeArrowheads="1"/>
            </p:cNvSpPr>
            <p:nvPr/>
          </p:nvSpPr>
          <p:spPr bwMode="auto">
            <a:xfrm>
              <a:off x="3413" y="2779"/>
              <a:ext cx="38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pomoc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95" name="Rectangle 160"/>
            <p:cNvSpPr>
              <a:spLocks noChangeArrowheads="1"/>
            </p:cNvSpPr>
            <p:nvPr/>
          </p:nvSpPr>
          <p:spPr bwMode="auto">
            <a:xfrm>
              <a:off x="3883" y="2779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600" dirty="0" err="1" smtClean="0">
                  <a:solidFill>
                    <a:srgbClr val="000000"/>
                  </a:solidFill>
                </a:rPr>
                <a:t>ři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96" name="Rectangle 161"/>
            <p:cNvSpPr>
              <a:spLocks noChangeArrowheads="1"/>
            </p:cNvSpPr>
            <p:nvPr/>
          </p:nvSpPr>
          <p:spPr bwMode="auto">
            <a:xfrm>
              <a:off x="3808" y="2779"/>
              <a:ext cx="32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97" name="Rectangle 162"/>
            <p:cNvSpPr>
              <a:spLocks noChangeArrowheads="1"/>
            </p:cNvSpPr>
            <p:nvPr/>
          </p:nvSpPr>
          <p:spPr bwMode="auto">
            <a:xfrm>
              <a:off x="3414" y="2926"/>
              <a:ext cx="87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soudním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98" name="Rectangle 163"/>
            <p:cNvSpPr>
              <a:spLocks noChangeArrowheads="1"/>
            </p:cNvSpPr>
            <p:nvPr/>
          </p:nvSpPr>
          <p:spPr bwMode="auto">
            <a:xfrm>
              <a:off x="3891" y="2926"/>
              <a:ext cx="39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500" dirty="0" smtClean="0">
                  <a:solidFill>
                    <a:srgbClr val="000000"/>
                  </a:solidFill>
                </a:rPr>
                <a:t>řízení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99" name="Rectangle 164"/>
            <p:cNvSpPr>
              <a:spLocks noChangeArrowheads="1"/>
            </p:cNvSpPr>
            <p:nvPr/>
          </p:nvSpPr>
          <p:spPr bwMode="auto">
            <a:xfrm>
              <a:off x="3414" y="3071"/>
              <a:ext cx="10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dětem a rodině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00" name="Rectangle 165"/>
            <p:cNvSpPr>
              <a:spLocks noChangeArrowheads="1"/>
            </p:cNvSpPr>
            <p:nvPr/>
          </p:nvSpPr>
          <p:spPr bwMode="auto">
            <a:xfrm>
              <a:off x="3405" y="3248"/>
              <a:ext cx="96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úředně stanovený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01" name="Rectangle 166"/>
            <p:cNvSpPr>
              <a:spLocks noChangeArrowheads="1"/>
            </p:cNvSpPr>
            <p:nvPr/>
          </p:nvSpPr>
          <p:spPr bwMode="auto">
            <a:xfrm>
              <a:off x="3690" y="3248"/>
              <a:ext cx="10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02" name="Rectangle 167"/>
            <p:cNvSpPr>
              <a:spLocks noChangeArrowheads="1"/>
            </p:cNvSpPr>
            <p:nvPr/>
          </p:nvSpPr>
          <p:spPr bwMode="auto">
            <a:xfrm>
              <a:off x="3414" y="3393"/>
              <a:ext cx="70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poručník</a:t>
              </a:r>
              <a:r>
                <a:rPr kumimoji="0" lang="cs-CZ" altLang="cs-CZ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03" name="Rectangle 168"/>
            <p:cNvSpPr>
              <a:spLocks noChangeArrowheads="1"/>
            </p:cNvSpPr>
            <p:nvPr/>
          </p:nvSpPr>
          <p:spPr bwMode="auto">
            <a:xfrm>
              <a:off x="3446" y="3541"/>
              <a:ext cx="49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pěstoun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04" name="Rectangle 169"/>
            <p:cNvSpPr>
              <a:spLocks noChangeArrowheads="1"/>
            </p:cNvSpPr>
            <p:nvPr/>
          </p:nvSpPr>
          <p:spPr bwMode="auto">
            <a:xfrm>
              <a:off x="3340" y="1805"/>
              <a:ext cx="879" cy="336"/>
            </a:xfrm>
            <a:prstGeom prst="rect">
              <a:avLst/>
            </a:prstGeom>
            <a:solidFill>
              <a:srgbClr val="9DC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405" name="Rectangle 170"/>
            <p:cNvSpPr>
              <a:spLocks noChangeArrowheads="1"/>
            </p:cNvSpPr>
            <p:nvPr/>
          </p:nvSpPr>
          <p:spPr bwMode="auto">
            <a:xfrm>
              <a:off x="3575" y="1834"/>
              <a:ext cx="46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Sociální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06" name="Rectangle 171"/>
            <p:cNvSpPr>
              <a:spLocks noChangeArrowheads="1"/>
            </p:cNvSpPr>
            <p:nvPr/>
          </p:nvSpPr>
          <p:spPr bwMode="auto">
            <a:xfrm>
              <a:off x="3569" y="1980"/>
              <a:ext cx="3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služby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07" name="Line 172"/>
            <p:cNvSpPr>
              <a:spLocks noChangeShapeType="1"/>
            </p:cNvSpPr>
            <p:nvPr/>
          </p:nvSpPr>
          <p:spPr bwMode="auto">
            <a:xfrm>
              <a:off x="3780" y="1635"/>
              <a:ext cx="0" cy="168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408" name="Line 173"/>
            <p:cNvSpPr>
              <a:spLocks noChangeShapeType="1"/>
            </p:cNvSpPr>
            <p:nvPr/>
          </p:nvSpPr>
          <p:spPr bwMode="auto">
            <a:xfrm>
              <a:off x="3351" y="2128"/>
              <a:ext cx="0" cy="1510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409" name="Rectangle 174"/>
            <p:cNvSpPr>
              <a:spLocks noChangeArrowheads="1"/>
            </p:cNvSpPr>
            <p:nvPr/>
          </p:nvSpPr>
          <p:spPr bwMode="auto">
            <a:xfrm>
              <a:off x="4362" y="2265"/>
              <a:ext cx="102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poradenské místo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11" name="Rectangle 175"/>
            <p:cNvSpPr>
              <a:spLocks noChangeArrowheads="1"/>
            </p:cNvSpPr>
            <p:nvPr/>
          </p:nvSpPr>
          <p:spPr bwMode="auto">
            <a:xfrm>
              <a:off x="4362" y="2443"/>
              <a:ext cx="10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vzdělávací zařízení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12" name="Rectangle 176"/>
            <p:cNvSpPr>
              <a:spLocks noChangeArrowheads="1"/>
            </p:cNvSpPr>
            <p:nvPr/>
          </p:nvSpPr>
          <p:spPr bwMode="auto">
            <a:xfrm>
              <a:off x="4771" y="2443"/>
              <a:ext cx="10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13" name="Rectangle 177"/>
            <p:cNvSpPr>
              <a:spLocks noChangeArrowheads="1"/>
            </p:cNvSpPr>
            <p:nvPr/>
          </p:nvSpPr>
          <p:spPr bwMode="auto">
            <a:xfrm>
              <a:off x="4362" y="2590"/>
              <a:ext cx="70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 mládež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14" name="Rectangle 178"/>
            <p:cNvSpPr>
              <a:spLocks noChangeArrowheads="1"/>
            </p:cNvSpPr>
            <p:nvPr/>
          </p:nvSpPr>
          <p:spPr bwMode="auto">
            <a:xfrm>
              <a:off x="4362" y="2765"/>
              <a:ext cx="36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500" dirty="0">
                  <a:solidFill>
                    <a:srgbClr val="000000"/>
                  </a:solidFill>
                </a:rPr>
                <a:t>d</a:t>
              </a: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omov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15" name="Rectangle 179"/>
            <p:cNvSpPr>
              <a:spLocks noChangeArrowheads="1"/>
            </p:cNvSpPr>
            <p:nvPr/>
          </p:nvSpPr>
          <p:spPr bwMode="auto">
            <a:xfrm>
              <a:off x="4289" y="1805"/>
              <a:ext cx="879" cy="336"/>
            </a:xfrm>
            <a:prstGeom prst="rect">
              <a:avLst/>
            </a:prstGeom>
            <a:solidFill>
              <a:srgbClr val="9DC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416" name="Rectangle 180"/>
            <p:cNvSpPr>
              <a:spLocks noChangeArrowheads="1"/>
            </p:cNvSpPr>
            <p:nvPr/>
          </p:nvSpPr>
          <p:spPr bwMode="auto">
            <a:xfrm>
              <a:off x="4362" y="1834"/>
              <a:ext cx="63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500" dirty="0">
                  <a:solidFill>
                    <a:srgbClr val="000000"/>
                  </a:solidFill>
                </a:rPr>
                <a:t>C</a:t>
              </a: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entrální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17" name="Rectangle 181"/>
            <p:cNvSpPr>
              <a:spLocks noChangeArrowheads="1"/>
            </p:cNvSpPr>
            <p:nvPr/>
          </p:nvSpPr>
          <p:spPr bwMode="auto">
            <a:xfrm>
              <a:off x="4348" y="1980"/>
              <a:ext cx="46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zařízení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18" name="Line 182"/>
            <p:cNvSpPr>
              <a:spLocks noChangeShapeType="1"/>
            </p:cNvSpPr>
            <p:nvPr/>
          </p:nvSpPr>
          <p:spPr bwMode="auto">
            <a:xfrm>
              <a:off x="4692" y="1621"/>
              <a:ext cx="0" cy="204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421" name="Line 183"/>
            <p:cNvSpPr>
              <a:spLocks noChangeShapeType="1"/>
            </p:cNvSpPr>
            <p:nvPr/>
          </p:nvSpPr>
          <p:spPr bwMode="auto">
            <a:xfrm>
              <a:off x="4300" y="2123"/>
              <a:ext cx="0" cy="890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422" name="Rectangle 184"/>
            <p:cNvSpPr>
              <a:spLocks noChangeArrowheads="1"/>
            </p:cNvSpPr>
            <p:nvPr/>
          </p:nvSpPr>
          <p:spPr bwMode="auto">
            <a:xfrm>
              <a:off x="2459" y="2265"/>
              <a:ext cx="4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podpora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23" name="Rectangle 185"/>
            <p:cNvSpPr>
              <a:spLocks noChangeArrowheads="1"/>
            </p:cNvSpPr>
            <p:nvPr/>
          </p:nvSpPr>
          <p:spPr bwMode="auto">
            <a:xfrm>
              <a:off x="2459" y="2412"/>
              <a:ext cx="53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 provoz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24" name="Rectangle 186"/>
            <p:cNvSpPr>
              <a:spLocks noChangeArrowheads="1"/>
            </p:cNvSpPr>
            <p:nvPr/>
          </p:nvSpPr>
          <p:spPr bwMode="auto">
            <a:xfrm>
              <a:off x="2459" y="2557"/>
              <a:ext cx="52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zařízení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25" name="Rectangle 187"/>
            <p:cNvSpPr>
              <a:spLocks noChangeArrowheads="1"/>
            </p:cNvSpPr>
            <p:nvPr/>
          </p:nvSpPr>
          <p:spPr bwMode="auto">
            <a:xfrm>
              <a:off x="3144" y="255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26" name="Rectangle 188"/>
            <p:cNvSpPr>
              <a:spLocks noChangeArrowheads="1"/>
            </p:cNvSpPr>
            <p:nvPr/>
          </p:nvSpPr>
          <p:spPr bwMode="auto">
            <a:xfrm>
              <a:off x="2528" y="270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27" name="Rectangle 189"/>
            <p:cNvSpPr>
              <a:spLocks noChangeArrowheads="1"/>
            </p:cNvSpPr>
            <p:nvPr/>
          </p:nvSpPr>
          <p:spPr bwMode="auto">
            <a:xfrm>
              <a:off x="2459" y="2883"/>
              <a:ext cx="85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práce s mládeží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28" name="Rectangle 190"/>
            <p:cNvSpPr>
              <a:spLocks noChangeArrowheads="1"/>
            </p:cNvSpPr>
            <p:nvPr/>
          </p:nvSpPr>
          <p:spPr bwMode="auto">
            <a:xfrm>
              <a:off x="2459" y="3059"/>
              <a:ext cx="79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sociální práce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29" name="Rectangle 191"/>
            <p:cNvSpPr>
              <a:spLocks noChangeArrowheads="1"/>
            </p:cNvSpPr>
            <p:nvPr/>
          </p:nvSpPr>
          <p:spPr bwMode="auto">
            <a:xfrm>
              <a:off x="3181" y="3059"/>
              <a:ext cx="1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30" name="Rectangle 192"/>
            <p:cNvSpPr>
              <a:spLocks noChangeArrowheads="1"/>
            </p:cNvSpPr>
            <p:nvPr/>
          </p:nvSpPr>
          <p:spPr bwMode="auto">
            <a:xfrm>
              <a:off x="2459" y="3205"/>
              <a:ext cx="58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 mládeží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31" name="Rectangle 193"/>
            <p:cNvSpPr>
              <a:spLocks noChangeArrowheads="1"/>
            </p:cNvSpPr>
            <p:nvPr/>
          </p:nvSpPr>
          <p:spPr bwMode="auto">
            <a:xfrm>
              <a:off x="2459" y="3381"/>
              <a:ext cx="4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podpora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32" name="Rectangle 194"/>
            <p:cNvSpPr>
              <a:spLocks noChangeArrowheads="1"/>
            </p:cNvSpPr>
            <p:nvPr/>
          </p:nvSpPr>
          <p:spPr bwMode="auto">
            <a:xfrm>
              <a:off x="2928" y="3381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33" name="Rectangle 195"/>
            <p:cNvSpPr>
              <a:spLocks noChangeArrowheads="1"/>
            </p:cNvSpPr>
            <p:nvPr/>
          </p:nvSpPr>
          <p:spPr bwMode="auto">
            <a:xfrm>
              <a:off x="2459" y="3528"/>
              <a:ext cx="40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rodiny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34" name="Rectangle 196"/>
            <p:cNvSpPr>
              <a:spLocks noChangeArrowheads="1"/>
            </p:cNvSpPr>
            <p:nvPr/>
          </p:nvSpPr>
          <p:spPr bwMode="auto">
            <a:xfrm>
              <a:off x="2386" y="1805"/>
              <a:ext cx="898" cy="336"/>
            </a:xfrm>
            <a:prstGeom prst="rect">
              <a:avLst/>
            </a:prstGeom>
            <a:solidFill>
              <a:srgbClr val="9DC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435" name="Rectangle 197"/>
            <p:cNvSpPr>
              <a:spLocks noChangeArrowheads="1"/>
            </p:cNvSpPr>
            <p:nvPr/>
          </p:nvSpPr>
          <p:spPr bwMode="auto">
            <a:xfrm>
              <a:off x="2529" y="1834"/>
              <a:ext cx="60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Všeobecná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36" name="Rectangle 198"/>
            <p:cNvSpPr>
              <a:spLocks noChangeArrowheads="1"/>
            </p:cNvSpPr>
            <p:nvPr/>
          </p:nvSpPr>
          <p:spPr bwMode="auto">
            <a:xfrm>
              <a:off x="2552" y="1980"/>
              <a:ext cx="4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podpora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37" name="Line 199"/>
            <p:cNvSpPr>
              <a:spLocks noChangeShapeType="1"/>
            </p:cNvSpPr>
            <p:nvPr/>
          </p:nvSpPr>
          <p:spPr bwMode="auto">
            <a:xfrm>
              <a:off x="2835" y="1635"/>
              <a:ext cx="0" cy="168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438" name="Line 200"/>
            <p:cNvSpPr>
              <a:spLocks noChangeShapeType="1"/>
            </p:cNvSpPr>
            <p:nvPr/>
          </p:nvSpPr>
          <p:spPr bwMode="auto">
            <a:xfrm>
              <a:off x="2400" y="2134"/>
              <a:ext cx="0" cy="1499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439" name="Rectangle 201"/>
            <p:cNvSpPr>
              <a:spLocks noChangeArrowheads="1"/>
            </p:cNvSpPr>
            <p:nvPr/>
          </p:nvSpPr>
          <p:spPr bwMode="auto">
            <a:xfrm>
              <a:off x="1494" y="2265"/>
              <a:ext cx="4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podpora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40" name="Rectangle 202"/>
            <p:cNvSpPr>
              <a:spLocks noChangeArrowheads="1"/>
            </p:cNvSpPr>
            <p:nvPr/>
          </p:nvSpPr>
          <p:spPr bwMode="auto">
            <a:xfrm>
              <a:off x="1494" y="2412"/>
              <a:ext cx="53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 provoz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41" name="Rectangle 203"/>
            <p:cNvSpPr>
              <a:spLocks noChangeArrowheads="1"/>
            </p:cNvSpPr>
            <p:nvPr/>
          </p:nvSpPr>
          <p:spPr bwMode="auto">
            <a:xfrm>
              <a:off x="1494" y="2557"/>
              <a:ext cx="53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zařízení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42" name="Rectangle 204"/>
            <p:cNvSpPr>
              <a:spLocks noChangeArrowheads="1"/>
            </p:cNvSpPr>
            <p:nvPr/>
          </p:nvSpPr>
          <p:spPr bwMode="auto">
            <a:xfrm>
              <a:off x="2180" y="255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43" name="Rectangle 205"/>
            <p:cNvSpPr>
              <a:spLocks noChangeArrowheads="1"/>
            </p:cNvSpPr>
            <p:nvPr/>
          </p:nvSpPr>
          <p:spPr bwMode="auto">
            <a:xfrm>
              <a:off x="1564" y="270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44" name="Rectangle 206"/>
            <p:cNvSpPr>
              <a:spLocks noChangeArrowheads="1"/>
            </p:cNvSpPr>
            <p:nvPr/>
          </p:nvSpPr>
          <p:spPr bwMode="auto">
            <a:xfrm>
              <a:off x="1492" y="2883"/>
              <a:ext cx="6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denní péče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45" name="Rectangle 207"/>
            <p:cNvSpPr>
              <a:spLocks noChangeArrowheads="1"/>
            </p:cNvSpPr>
            <p:nvPr/>
          </p:nvSpPr>
          <p:spPr bwMode="auto">
            <a:xfrm>
              <a:off x="1494" y="3059"/>
              <a:ext cx="67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odborné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600" dirty="0" smtClean="0">
                  <a:solidFill>
                    <a:srgbClr val="000000"/>
                  </a:solidFill>
                </a:rPr>
                <a:t>poradenství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46" name="Rectangle 208"/>
            <p:cNvSpPr>
              <a:spLocks noChangeArrowheads="1"/>
            </p:cNvSpPr>
            <p:nvPr/>
          </p:nvSpPr>
          <p:spPr bwMode="auto">
            <a:xfrm>
              <a:off x="1425" y="1805"/>
              <a:ext cx="879" cy="336"/>
            </a:xfrm>
            <a:prstGeom prst="rect">
              <a:avLst/>
            </a:prstGeom>
            <a:solidFill>
              <a:srgbClr val="9DC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447" name="Rectangle 209"/>
            <p:cNvSpPr>
              <a:spLocks noChangeArrowheads="1"/>
            </p:cNvSpPr>
            <p:nvPr/>
          </p:nvSpPr>
          <p:spPr bwMode="auto">
            <a:xfrm>
              <a:off x="1514" y="1834"/>
              <a:ext cx="71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Denní péče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88" name="Rectangle 210"/>
            <p:cNvSpPr>
              <a:spLocks noChangeArrowheads="1"/>
            </p:cNvSpPr>
            <p:nvPr/>
          </p:nvSpPr>
          <p:spPr bwMode="auto">
            <a:xfrm>
              <a:off x="2176" y="18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1" name="Rectangle 211"/>
            <p:cNvSpPr>
              <a:spLocks noChangeArrowheads="1"/>
            </p:cNvSpPr>
            <p:nvPr/>
          </p:nvSpPr>
          <p:spPr bwMode="auto">
            <a:xfrm>
              <a:off x="1586" y="1980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 děti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2" name="Line 212"/>
            <p:cNvSpPr>
              <a:spLocks noChangeShapeType="1"/>
            </p:cNvSpPr>
            <p:nvPr/>
          </p:nvSpPr>
          <p:spPr bwMode="auto">
            <a:xfrm>
              <a:off x="1865" y="1635"/>
              <a:ext cx="0" cy="168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293" name="Line 213"/>
            <p:cNvSpPr>
              <a:spLocks noChangeShapeType="1"/>
            </p:cNvSpPr>
            <p:nvPr/>
          </p:nvSpPr>
          <p:spPr bwMode="auto">
            <a:xfrm>
              <a:off x="1438" y="2112"/>
              <a:ext cx="0" cy="1257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294" name="Line 214"/>
            <p:cNvSpPr>
              <a:spLocks noChangeShapeType="1"/>
            </p:cNvSpPr>
            <p:nvPr/>
          </p:nvSpPr>
          <p:spPr bwMode="auto">
            <a:xfrm>
              <a:off x="3192" y="1088"/>
              <a:ext cx="0" cy="345"/>
            </a:xfrm>
            <a:prstGeom prst="line">
              <a:avLst/>
            </a:prstGeom>
            <a:noFill/>
            <a:ln w="46038" cap="flat">
              <a:solidFill>
                <a:srgbClr val="9DC47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295" name="Rectangle 215"/>
            <p:cNvSpPr>
              <a:spLocks noChangeArrowheads="1"/>
            </p:cNvSpPr>
            <p:nvPr/>
          </p:nvSpPr>
          <p:spPr bwMode="auto">
            <a:xfrm>
              <a:off x="2899" y="1292"/>
              <a:ext cx="2274" cy="189"/>
            </a:xfrm>
            <a:prstGeom prst="rect">
              <a:avLst/>
            </a:prstGeom>
            <a:solidFill>
              <a:srgbClr val="519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296" name="Rectangle 216"/>
            <p:cNvSpPr>
              <a:spLocks noChangeArrowheads="1"/>
            </p:cNvSpPr>
            <p:nvPr/>
          </p:nvSpPr>
          <p:spPr bwMode="auto">
            <a:xfrm>
              <a:off x="3373" y="1317"/>
              <a:ext cx="128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Výbor péče o mládež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3" name="AutoShape 1"/>
          <p:cNvGraphicFramePr>
            <a:graphicFrameLocks noChangeAspect="1"/>
          </p:cNvGraphicFramePr>
          <p:nvPr/>
        </p:nvGraphicFramePr>
        <p:xfrm>
          <a:off x="2287588" y="1716088"/>
          <a:ext cx="45688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0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16088"/>
                        <a:ext cx="4568825" cy="3425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7"/>
          <p:cNvGrpSpPr>
            <a:grpSpLocks noChangeAspect="1"/>
          </p:cNvGrpSpPr>
          <p:nvPr/>
        </p:nvGrpSpPr>
        <p:grpSpPr bwMode="auto">
          <a:xfrm>
            <a:off x="247651" y="87312"/>
            <a:ext cx="8720139" cy="6540503"/>
            <a:chOff x="156" y="78"/>
            <a:chExt cx="5493" cy="4120"/>
          </a:xfrm>
        </p:grpSpPr>
        <p:sp>
          <p:nvSpPr>
            <p:cNvPr id="3" name="AutoShape 16"/>
            <p:cNvSpPr>
              <a:spLocks noChangeAspect="1" noChangeArrowheads="1" noTextEdit="1"/>
            </p:cNvSpPr>
            <p:nvPr/>
          </p:nvSpPr>
          <p:spPr bwMode="auto">
            <a:xfrm>
              <a:off x="158" y="80"/>
              <a:ext cx="5489" cy="4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Rectangle 18"/>
            <p:cNvSpPr>
              <a:spLocks noChangeArrowheads="1"/>
            </p:cNvSpPr>
            <p:nvPr/>
          </p:nvSpPr>
          <p:spPr bwMode="auto">
            <a:xfrm>
              <a:off x="156" y="78"/>
              <a:ext cx="5493" cy="41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Rectangle 19"/>
            <p:cNvSpPr>
              <a:spLocks noChangeArrowheads="1"/>
            </p:cNvSpPr>
            <p:nvPr/>
          </p:nvSpPr>
          <p:spPr bwMode="auto">
            <a:xfrm>
              <a:off x="156" y="3999"/>
              <a:ext cx="4285" cy="194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Rectangle 20"/>
            <p:cNvSpPr>
              <a:spLocks noChangeArrowheads="1"/>
            </p:cNvSpPr>
            <p:nvPr/>
          </p:nvSpPr>
          <p:spPr bwMode="auto">
            <a:xfrm>
              <a:off x="156" y="117"/>
              <a:ext cx="2352" cy="194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323" y="169"/>
              <a:ext cx="55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Struktury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3334" name="Picture 2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1" y="3972"/>
              <a:ext cx="308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3"/>
            <p:cNvSpPr>
              <a:spLocks noChangeArrowheads="1"/>
            </p:cNvSpPr>
            <p:nvPr/>
          </p:nvSpPr>
          <p:spPr bwMode="auto">
            <a:xfrm>
              <a:off x="5316" y="117"/>
              <a:ext cx="333" cy="194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Rectangle 24"/>
            <p:cNvSpPr>
              <a:spLocks noChangeArrowheads="1"/>
            </p:cNvSpPr>
            <p:nvPr/>
          </p:nvSpPr>
          <p:spPr bwMode="auto">
            <a:xfrm>
              <a:off x="2508" y="117"/>
              <a:ext cx="1911" cy="194"/>
            </a:xfrm>
            <a:prstGeom prst="rect">
              <a:avLst/>
            </a:prstGeom>
            <a:solidFill>
              <a:srgbClr val="9DC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Rectangle 25"/>
            <p:cNvSpPr>
              <a:spLocks noChangeArrowheads="1"/>
            </p:cNvSpPr>
            <p:nvPr/>
          </p:nvSpPr>
          <p:spPr bwMode="auto">
            <a:xfrm>
              <a:off x="2674" y="169"/>
              <a:ext cx="132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700" dirty="0">
                  <a:solidFill>
                    <a:srgbClr val="FFFFFF"/>
                  </a:solidFill>
                </a:rPr>
                <a:t>P</a:t>
              </a:r>
              <a:r>
                <a:rPr kumimoji="0" lang="cs-CZ" altLang="cs-CZ" sz="17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rocesy a organizace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6"/>
            <p:cNvSpPr>
              <a:spLocks noChangeArrowheads="1"/>
            </p:cNvSpPr>
            <p:nvPr/>
          </p:nvSpPr>
          <p:spPr bwMode="auto">
            <a:xfrm>
              <a:off x="5317" y="4000"/>
              <a:ext cx="332" cy="194"/>
            </a:xfrm>
            <a:prstGeom prst="rect">
              <a:avLst/>
            </a:prstGeom>
            <a:solidFill>
              <a:srgbClr val="5FA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Rectangle 27"/>
            <p:cNvSpPr>
              <a:spLocks noChangeArrowheads="1"/>
            </p:cNvSpPr>
            <p:nvPr/>
          </p:nvSpPr>
          <p:spPr bwMode="auto">
            <a:xfrm>
              <a:off x="861" y="4077"/>
              <a:ext cx="41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www.kinder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28"/>
            <p:cNvSpPr>
              <a:spLocks noChangeArrowheads="1"/>
            </p:cNvSpPr>
            <p:nvPr/>
          </p:nvSpPr>
          <p:spPr bwMode="auto">
            <a:xfrm>
              <a:off x="1203" y="4077"/>
              <a:ext cx="5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29"/>
            <p:cNvSpPr>
              <a:spLocks noChangeArrowheads="1"/>
            </p:cNvSpPr>
            <p:nvPr/>
          </p:nvSpPr>
          <p:spPr bwMode="auto">
            <a:xfrm>
              <a:off x="1227" y="4077"/>
              <a:ext cx="52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jugendhilfe.info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30"/>
            <p:cNvSpPr>
              <a:spLocks noChangeArrowheads="1"/>
            </p:cNvSpPr>
            <p:nvPr/>
          </p:nvSpPr>
          <p:spPr bwMode="auto">
            <a:xfrm>
              <a:off x="5363" y="4088"/>
              <a:ext cx="27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© 2007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3343" name="Picture 3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5" y="126"/>
              <a:ext cx="83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4" name="Picture 3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5" y="126"/>
              <a:ext cx="83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Rectangle 33"/>
            <p:cNvSpPr>
              <a:spLocks noChangeArrowheads="1"/>
            </p:cNvSpPr>
            <p:nvPr/>
          </p:nvSpPr>
          <p:spPr bwMode="auto">
            <a:xfrm>
              <a:off x="320" y="4083"/>
              <a:ext cx="195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9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2.2.0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34"/>
            <p:cNvSpPr>
              <a:spLocks noChangeArrowheads="1"/>
            </p:cNvSpPr>
            <p:nvPr/>
          </p:nvSpPr>
          <p:spPr bwMode="auto">
            <a:xfrm>
              <a:off x="321" y="533"/>
              <a:ext cx="21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Rozložení</a:t>
              </a:r>
              <a:r>
                <a:rPr kumimoji="0" lang="cs-CZ" altLang="cs-CZ" sz="21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pomoci mládeži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3347" name="Picture 3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" y="744"/>
              <a:ext cx="3795" cy="3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TextovéPole 17"/>
          <p:cNvSpPr txBox="1"/>
          <p:nvPr/>
        </p:nvSpPr>
        <p:spPr>
          <a:xfrm>
            <a:off x="3144505" y="1340768"/>
            <a:ext cx="2088232" cy="2927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cílová skupina pomoci</a:t>
            </a:r>
            <a:endParaRPr lang="cs-CZ" sz="1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347864" y="1887483"/>
            <a:ext cx="1442172" cy="77918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dívky, chlapci, děti, mládež, mladí dospělí, rodiče</a:t>
            </a:r>
            <a:endParaRPr lang="cs-CZ" sz="1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949326" y="5301208"/>
            <a:ext cx="1368846" cy="8938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různí zřizovatelé</a:t>
            </a:r>
          </a:p>
          <a:p>
            <a:r>
              <a:rPr lang="cs-CZ" sz="1400" dirty="0" smtClean="0"/>
              <a:t>(např. soukromí)</a:t>
            </a:r>
            <a:endParaRPr lang="cs-CZ" sz="1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662751" y="5280745"/>
            <a:ext cx="1368152" cy="10942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města</a:t>
            </a:r>
          </a:p>
          <a:p>
            <a:r>
              <a:rPr lang="cs-CZ" sz="1400" dirty="0" smtClean="0"/>
              <a:t>okresy</a:t>
            </a:r>
          </a:p>
          <a:p>
            <a:r>
              <a:rPr lang="cs-CZ" sz="1400" dirty="0" smtClean="0"/>
              <a:t>komunální parlamenty</a:t>
            </a:r>
          </a:p>
          <a:p>
            <a:r>
              <a:rPr lang="cs-CZ" sz="1400" dirty="0" smtClean="0"/>
              <a:t>a výbory</a:t>
            </a:r>
            <a:endParaRPr lang="cs-CZ" sz="1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435101" y="4350307"/>
            <a:ext cx="1863725" cy="95090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denní nabídky pro děti,</a:t>
            </a:r>
          </a:p>
          <a:p>
            <a:r>
              <a:rPr lang="cs-CZ" sz="1200" dirty="0" smtClean="0"/>
              <a:t>domovy mládeže,</a:t>
            </a:r>
          </a:p>
          <a:p>
            <a:r>
              <a:rPr lang="cs-CZ" sz="1200" dirty="0" smtClean="0"/>
              <a:t>rodinná centra,</a:t>
            </a:r>
          </a:p>
          <a:p>
            <a:r>
              <a:rPr lang="cs-CZ" sz="1200" dirty="0" smtClean="0"/>
              <a:t>poradenská zařízení,</a:t>
            </a:r>
          </a:p>
          <a:p>
            <a:r>
              <a:rPr lang="cs-CZ" sz="1200" dirty="0" smtClean="0"/>
              <a:t>pomoc při výchově</a:t>
            </a:r>
            <a:endParaRPr lang="cs-CZ" sz="12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790036" y="4522020"/>
            <a:ext cx="1668463" cy="60747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úřad pro mládež:</a:t>
            </a:r>
          </a:p>
          <a:p>
            <a:r>
              <a:rPr lang="cs-CZ" sz="1200" dirty="0" smtClean="0"/>
              <a:t>správa výboru pro pomoc mládeži</a:t>
            </a:r>
            <a:endParaRPr lang="cs-CZ" sz="12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144505" y="3573016"/>
            <a:ext cx="1931551" cy="36004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Pomoc mládeži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491880" y="3068960"/>
            <a:ext cx="1440160" cy="49308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oprávněná osoba</a:t>
            </a:r>
            <a:endParaRPr lang="cs-CZ" sz="1400" dirty="0"/>
          </a:p>
        </p:txBody>
      </p:sp>
      <p:sp>
        <p:nvSpPr>
          <p:cNvPr id="26" name="TextovéPole 25"/>
          <p:cNvSpPr txBox="1"/>
          <p:nvPr/>
        </p:nvSpPr>
        <p:spPr>
          <a:xfrm rot="2903663">
            <a:off x="2675363" y="4203952"/>
            <a:ext cx="1593129" cy="29270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nositel pomoci</a:t>
            </a:r>
            <a:endParaRPr lang="cs-CZ" sz="1400" dirty="0"/>
          </a:p>
        </p:txBody>
      </p:sp>
      <p:sp>
        <p:nvSpPr>
          <p:cNvPr id="27" name="TextovéPole 26"/>
          <p:cNvSpPr txBox="1"/>
          <p:nvPr/>
        </p:nvSpPr>
        <p:spPr>
          <a:xfrm rot="18964085">
            <a:off x="4085106" y="4159737"/>
            <a:ext cx="1607515" cy="26404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poskytovatel pomoci</a:t>
            </a:r>
            <a:endParaRPr lang="cs-CZ" sz="1200" dirty="0"/>
          </a:p>
        </p:txBody>
      </p:sp>
      <p:sp>
        <p:nvSpPr>
          <p:cNvPr id="28" name="TextovéPole 27"/>
          <p:cNvSpPr txBox="1"/>
          <p:nvPr/>
        </p:nvSpPr>
        <p:spPr>
          <a:xfrm rot="18182800">
            <a:off x="1827123" y="2984144"/>
            <a:ext cx="1611387" cy="4930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iniciativy čestného úřadu</a:t>
            </a:r>
            <a:endParaRPr lang="cs-CZ" sz="1400" dirty="0"/>
          </a:p>
        </p:txBody>
      </p:sp>
      <p:sp>
        <p:nvSpPr>
          <p:cNvPr id="29" name="TextovéPole 28"/>
          <p:cNvSpPr txBox="1"/>
          <p:nvPr/>
        </p:nvSpPr>
        <p:spPr>
          <a:xfrm rot="3973070">
            <a:off x="4623196" y="3012806"/>
            <a:ext cx="1872208" cy="435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politické a občanské iniciativy</a:t>
            </a:r>
            <a:endParaRPr lang="cs-CZ" sz="12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151459" y="5338405"/>
            <a:ext cx="2016224" cy="6074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církve</a:t>
            </a:r>
          </a:p>
          <a:p>
            <a:r>
              <a:rPr lang="cs-CZ" sz="1200" dirty="0" smtClean="0"/>
              <a:t>dobročinné spolky</a:t>
            </a:r>
          </a:p>
          <a:p>
            <a:r>
              <a:rPr lang="cs-CZ" sz="1200" dirty="0" smtClean="0"/>
              <a:t>mládežnické spolky</a:t>
            </a:r>
            <a:endParaRPr lang="cs-CZ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1865</Words>
  <Application>Microsoft Office PowerPoint</Application>
  <PresentationFormat>Předvádění na obrazovce (4:3)</PresentationFormat>
  <Paragraphs>722</Paragraphs>
  <Slides>18</Slides>
  <Notes>18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18</vt:i4>
      </vt:variant>
    </vt:vector>
  </HeadingPairs>
  <TitlesOfParts>
    <vt:vector size="28" baseType="lpstr">
      <vt:lpstr>Microsoft YaHei</vt:lpstr>
      <vt:lpstr>Arial</vt:lpstr>
      <vt:lpstr>Calibri</vt:lpstr>
      <vt:lpstr>Lucida Sans Unicode</vt:lpstr>
      <vt:lpstr>Symbol</vt:lpstr>
      <vt:lpstr>Times New Roman</vt:lpstr>
      <vt:lpstr>Wingdings</vt:lpstr>
      <vt:lpstr>Motiv systému Office</vt:lpstr>
      <vt:lpstr>Motiv systému Office</vt:lpstr>
      <vt:lpstr>Motiv systému Office</vt:lpstr>
      <vt:lpstr>Péče o děti a mládež v Německu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děti a mládež v Německu</dc:title>
  <dc:creator>Štychová Barbora</dc:creator>
  <cp:lastModifiedBy>Šašková Věra</cp:lastModifiedBy>
  <cp:revision>40</cp:revision>
  <cp:lastPrinted>1601-01-01T00:00:00Z</cp:lastPrinted>
  <dcterms:created xsi:type="dcterms:W3CDTF">1601-01-01T00:00:00Z</dcterms:created>
  <dcterms:modified xsi:type="dcterms:W3CDTF">2017-06-05T09:06:38Z</dcterms:modified>
</cp:coreProperties>
</file>