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1" r:id="rId3"/>
    <p:sldId id="288" r:id="rId4"/>
    <p:sldId id="287" r:id="rId5"/>
    <p:sldId id="289" r:id="rId6"/>
    <p:sldId id="285" r:id="rId7"/>
    <p:sldId id="28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0231" autoAdjust="0"/>
  </p:normalViewPr>
  <p:slideViewPr>
    <p:cSldViewPr>
      <p:cViewPr varScale="1">
        <p:scale>
          <a:sx n="66" d="100"/>
          <a:sy n="66" d="100"/>
        </p:scale>
        <p:origin x="-16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10.5.2016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70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10.5.2016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609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lnSpc>
                <a:spcPct val="80000"/>
              </a:lnSpc>
              <a:buFontTx/>
              <a:buChar char="-"/>
            </a:pPr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 algn="r">
              <a:lnSpc>
                <a:spcPct val="80000"/>
              </a:lnSpc>
              <a:buFontTx/>
              <a:buChar char="-"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 dirty="0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 dirty="0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dirty="0" smtClean="0"/>
              <a:t>Kliknutím na ikonu přidáte obrázek.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10.5.2016</a:t>
            </a:fld>
            <a:endParaRPr kumimoji="0"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699792" y="1196752"/>
            <a:ext cx="6180224" cy="1470025"/>
          </a:xfrm>
        </p:spPr>
        <p:txBody>
          <a:bodyPr>
            <a:noAutofit/>
          </a:bodyPr>
          <a:lstStyle/>
          <a:p>
            <a:r>
              <a:rPr lang="cs-CZ" sz="4800" cap="all" dirty="0" smtClean="0"/>
              <a:t>Smart  akcelerátor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Plzeňského Kraje</a:t>
            </a:r>
            <a:endParaRPr lang="cs-CZ" sz="4800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067944" y="5733256"/>
            <a:ext cx="4772528" cy="990600"/>
          </a:xfrm>
        </p:spPr>
        <p:txBody>
          <a:bodyPr/>
          <a:lstStyle/>
          <a:p>
            <a:r>
              <a:rPr lang="cs-CZ" dirty="0">
                <a:latin typeface="+mn-lt"/>
              </a:rPr>
              <a:t>5</a:t>
            </a:r>
            <a:r>
              <a:rPr lang="cs-CZ" dirty="0" smtClean="0">
                <a:latin typeface="+mn-lt"/>
              </a:rPr>
              <a:t>. </a:t>
            </a:r>
            <a:r>
              <a:rPr lang="cs-CZ" dirty="0" smtClean="0">
                <a:latin typeface="+mn-lt"/>
              </a:rPr>
              <a:t>Jednání KRVVI v Plzeňském kraji</a:t>
            </a:r>
          </a:p>
          <a:p>
            <a:r>
              <a:rPr lang="cs-CZ" dirty="0" smtClean="0">
                <a:latin typeface="+mn-lt"/>
              </a:rPr>
              <a:t>10. 5. </a:t>
            </a:r>
            <a:r>
              <a:rPr lang="cs-CZ" dirty="0" smtClean="0">
                <a:latin typeface="+mn-lt"/>
              </a:rPr>
              <a:t> 2016, </a:t>
            </a:r>
            <a:r>
              <a:rPr lang="cs-CZ" dirty="0" smtClean="0">
                <a:latin typeface="+mn-lt"/>
              </a:rPr>
              <a:t>KÚPK</a:t>
            </a:r>
            <a:endParaRPr lang="cs-CZ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Povinné aktivity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8202488" cy="518457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3000" b="1" dirty="0" smtClean="0"/>
              <a:t>1. Řízení projektu</a:t>
            </a:r>
            <a:endParaRPr lang="cs-CZ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aktivita povinná u všech projektů v OPVVV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zajištění stabilní a kvalitní realizace projektu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u="sng" dirty="0" smtClean="0"/>
              <a:t>aktivity:</a:t>
            </a:r>
            <a:endParaRPr lang="cs-CZ" sz="2800" u="sng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komunikace s poskytovatelem dotace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vypracování pravidelných zpráv o realizaci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vypracování žádostí o platbu či žádostí o změnu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vedení oddělené účetní evidence,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vedení personální agendy projektu, apod.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07720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b="1" dirty="0" smtClean="0"/>
              <a:t>2. Základní tým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výkonná jednotka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Krajský RIS 3 koordinátor</a:t>
            </a:r>
            <a:endParaRPr lang="cs-CZ" sz="28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800" b="1" u="sng" dirty="0" smtClean="0"/>
              <a:t>Klíčové aktivity</a:t>
            </a:r>
            <a:endParaRPr lang="cs-CZ" sz="2800" b="1" u="sng" dirty="0" smtClean="0"/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Komplexní podpora rozvoje inovačního prostředí v kraji s využitím RIS 3 strategie</a:t>
            </a:r>
            <a:endParaRPr lang="cs-CZ" sz="2400" dirty="0"/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Příprava strategických intervencí k implementaci akčního plánu RIS 3 strategie v kraji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Komunikační a informační servis krajské RIS 3 vůči strukturách národní RIS 3</a:t>
            </a:r>
          </a:p>
          <a:p>
            <a:pPr marL="0" indent="0">
              <a:spcAft>
                <a:spcPts val="600"/>
              </a:spcAft>
              <a:buNone/>
            </a:pPr>
            <a:endParaRPr lang="cs-CZ" sz="2800" dirty="0" smtClean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Povinné aktivity</a:t>
            </a:r>
            <a:endParaRPr lang="cs-CZ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59644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268760"/>
            <a:ext cx="8202488" cy="5472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 smtClean="0"/>
              <a:t>3. </a:t>
            </a:r>
            <a:r>
              <a:rPr lang="cs-CZ" sz="3000" b="1" dirty="0" smtClean="0"/>
              <a:t>Vzdělávání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Rozvoj kompetencí členů výkonné jednotky v souladu s kompetenčními modely pro příslušné pozice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Rozvoj kompetencí klíčových parterů v kraji zapojených do implementaci RIS 3 strategie</a:t>
            </a:r>
          </a:p>
          <a:p>
            <a:pPr marL="0" indent="0">
              <a:buNone/>
            </a:pPr>
            <a:r>
              <a:rPr lang="cs-CZ" sz="2800" b="1" u="sng" dirty="0" smtClean="0"/>
              <a:t>aktivity: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sestavení vzdělávacího plánu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400" dirty="0" smtClean="0"/>
              <a:t>realizace vzdělávání v odborných, obecných a tzv. měkkých dovednostech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400" dirty="0" smtClean="0"/>
              <a:t>účast na vzdělávání organizované národním RIS 3 manažerem</a:t>
            </a:r>
            <a:endParaRPr lang="cs-CZ" sz="2400" dirty="0" smtClean="0"/>
          </a:p>
          <a:p>
            <a:pPr>
              <a:buFontTx/>
              <a:buChar char="-"/>
            </a:pPr>
            <a:endParaRPr lang="cs-CZ" sz="3000" b="1" dirty="0"/>
          </a:p>
          <a:p>
            <a:pPr marL="0" indent="0">
              <a:buNone/>
            </a:pPr>
            <a:endParaRPr lang="cs-CZ" sz="3000" b="1" dirty="0" smtClean="0"/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650" y="188913"/>
            <a:ext cx="8077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Povinné aktivity</a:t>
            </a:r>
            <a:endParaRPr lang="cs-CZ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07742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268760"/>
            <a:ext cx="8077200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 smtClean="0"/>
              <a:t>4. Mapování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Mapování vývoje inovačního prostředí a fungování inovačního systému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Vyhodnocení efektů realizovaných intervencí krajské RIS 3 strategie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Mapování pro účely identifikace potenciálních potřeb/ projektů</a:t>
            </a:r>
            <a:endParaRPr lang="cs-CZ" sz="2800" dirty="0"/>
          </a:p>
          <a:p>
            <a:pPr marL="0" indent="0">
              <a:buNone/>
            </a:pPr>
            <a:r>
              <a:rPr lang="cs-CZ" sz="2800" u="sng" dirty="0" smtClean="0"/>
              <a:t>např.: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/>
              <a:t>analýza potřeb v rámci domén RIS 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/>
              <a:t>pracovní příležitosti ve VaV pro zahraniční odborníky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/>
              <a:t>mapování efektivity a dopadu regionálních intervencí</a:t>
            </a:r>
            <a:endParaRPr lang="cs-CZ" sz="26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8077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Povinné aktivity</a:t>
            </a:r>
            <a:endParaRPr lang="cs-CZ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9965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Nepovinné aktivity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340768"/>
            <a:ext cx="8202488" cy="54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 smtClean="0"/>
              <a:t>1. Propagace</a:t>
            </a:r>
            <a:endParaRPr lang="cs-CZ" sz="3000" b="1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600268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Obecné informace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268760"/>
            <a:ext cx="8274496" cy="5589239"/>
          </a:xfrm>
        </p:spPr>
        <p:txBody>
          <a:bodyPr>
            <a:noAutofit/>
          </a:bodyPr>
          <a:lstStyle/>
          <a:p>
            <a:pPr algn="just"/>
            <a:r>
              <a:rPr lang="cs-CZ" sz="2500" dirty="0"/>
              <a:t>celkový rozpočet projektu cca 17 mil. Kč</a:t>
            </a:r>
          </a:p>
          <a:p>
            <a:pPr algn="just"/>
            <a:r>
              <a:rPr lang="cs-CZ" sz="2500" dirty="0"/>
              <a:t>doba realizace 1.7. 2016 – 31.10. 2019</a:t>
            </a:r>
          </a:p>
          <a:p>
            <a:pPr algn="just"/>
            <a:r>
              <a:rPr lang="cs-CZ" sz="2500" dirty="0" smtClean="0"/>
              <a:t>další postup přípravy projektu:</a:t>
            </a:r>
          </a:p>
          <a:p>
            <a:pPr marL="0" indent="0" algn="just">
              <a:buNone/>
            </a:pPr>
            <a:r>
              <a:rPr lang="cs-CZ" sz="2500" dirty="0"/>
              <a:t>	</a:t>
            </a:r>
            <a:endParaRPr lang="cs-CZ" sz="2500" dirty="0" smtClean="0"/>
          </a:p>
          <a:p>
            <a:pPr marL="0" indent="0" algn="just">
              <a:buNone/>
            </a:pPr>
            <a:endParaRPr lang="cs-CZ" sz="2500" dirty="0"/>
          </a:p>
          <a:p>
            <a:pPr marL="0" indent="0" algn="just">
              <a:buNone/>
            </a:pPr>
            <a:endParaRPr lang="cs-CZ" sz="2500" dirty="0" smtClean="0"/>
          </a:p>
          <a:p>
            <a:pPr marL="0" indent="0" algn="just">
              <a:buNone/>
            </a:pPr>
            <a:endParaRPr lang="cs-CZ" sz="2500" dirty="0"/>
          </a:p>
          <a:p>
            <a:pPr marL="0" indent="0" algn="just">
              <a:buNone/>
            </a:pPr>
            <a:endParaRPr lang="cs-CZ" sz="25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r>
              <a:rPr lang="cs-CZ" sz="2500" dirty="0" smtClean="0"/>
              <a:t>max. doba trvání hodnotícího procesu – 7 měsíců </a:t>
            </a:r>
            <a:endParaRPr lang="cs-CZ" sz="25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843954"/>
              </p:ext>
            </p:extLst>
          </p:nvPr>
        </p:nvGraphicFramePr>
        <p:xfrm>
          <a:off x="1115615" y="2852936"/>
          <a:ext cx="7560841" cy="230425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020022"/>
                <a:gridCol w="5540819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do 30.května2016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dopracování projektové žádosti a příloh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½ června 2016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povinná konzultace projektu na MŠMT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25. června 2016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projednání projektu v Radě Plzeňského kraje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30. června 2016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předložení projektové žádosti prostřednictvím ISKP 2014+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278654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290</Words>
  <Application>Microsoft Office PowerPoint</Application>
  <PresentationFormat>Předvádění na obrazovce (4:3)</PresentationFormat>
  <Paragraphs>66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Školení</vt:lpstr>
      <vt:lpstr>Smart  akcelerátor Plzeňského Kraje</vt:lpstr>
      <vt:lpstr>Povinné aktivity</vt:lpstr>
      <vt:lpstr>Povinné aktivity</vt:lpstr>
      <vt:lpstr>Povinné aktivity</vt:lpstr>
      <vt:lpstr>Povinné aktivity</vt:lpstr>
      <vt:lpstr>Nepovinné aktivity</vt:lpstr>
      <vt:lpstr>Obecné informace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2014-11-11T21:03:10Z</dcterms:created>
  <dcterms:modified xsi:type="dcterms:W3CDTF">2016-05-10T07:33:12Z</dcterms:modified>
</cp:coreProperties>
</file>