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9" r:id="rId3"/>
    <p:sldId id="260" r:id="rId4"/>
    <p:sldId id="261" r:id="rId5"/>
    <p:sldId id="266" r:id="rId6"/>
    <p:sldId id="262" r:id="rId7"/>
    <p:sldId id="263" r:id="rId8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78CD7-80B2-49F9-A2A5-FC0AF35C453A}" type="datetimeFigureOut">
              <a:rPr lang="cs-CZ" smtClean="0"/>
              <a:t>16.01.2021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EF64D-BB8B-4A71-95C3-67DEB856D6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5426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EE71B-5620-4C68-8DA7-C64C5CD00BBA}" type="datetimeFigureOut">
              <a:rPr lang="cs-CZ" smtClean="0"/>
              <a:t>16.01.2021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22548-E79E-46AC-B8DC-438267079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884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73188" y="3447206"/>
            <a:ext cx="4485011" cy="1755031"/>
          </a:xfrm>
        </p:spPr>
        <p:txBody>
          <a:bodyPr anchor="b">
            <a:normAutofit/>
          </a:bodyPr>
          <a:lstStyle>
            <a:lvl1pPr algn="r">
              <a:defRPr sz="3600" b="1"/>
            </a:lvl1pPr>
          </a:lstStyle>
          <a:p>
            <a:r>
              <a:rPr lang="cs-CZ" dirty="0"/>
              <a:t>Název prezentace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00200" y="5202238"/>
            <a:ext cx="6858000" cy="818236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 prezentace</a:t>
            </a: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93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44133"/>
            <a:ext cx="4633912" cy="2022476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dirty="0"/>
              <a:t>Nadpis sekce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766609"/>
            <a:ext cx="463391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02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9640"/>
              </a:buClr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4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903" y="416191"/>
            <a:ext cx="914447" cy="24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22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rázek 14"/>
          <p:cNvSpPr>
            <a:spLocks noGrp="1"/>
          </p:cNvSpPr>
          <p:nvPr>
            <p:ph type="pic" sz="quarter" idx="12"/>
          </p:nvPr>
        </p:nvSpPr>
        <p:spPr>
          <a:xfrm>
            <a:off x="5653616" y="1993902"/>
            <a:ext cx="3490384" cy="4864098"/>
          </a:xfrm>
          <a:custGeom>
            <a:avLst/>
            <a:gdLst>
              <a:gd name="connsiteX0" fmla="*/ 3152775 w 3490384"/>
              <a:gd name="connsiteY0" fmla="*/ 0 h 4864098"/>
              <a:gd name="connsiteX1" fmla="*/ 3475128 w 3490384"/>
              <a:gd name="connsiteY1" fmla="*/ 16278 h 4864098"/>
              <a:gd name="connsiteX2" fmla="*/ 3490384 w 3490384"/>
              <a:gd name="connsiteY2" fmla="*/ 18216 h 4864098"/>
              <a:gd name="connsiteX3" fmla="*/ 3490384 w 3490384"/>
              <a:gd name="connsiteY3" fmla="*/ 4864098 h 4864098"/>
              <a:gd name="connsiteX4" fmla="*/ 507205 w 3490384"/>
              <a:gd name="connsiteY4" fmla="*/ 4864098 h 4864098"/>
              <a:gd name="connsiteX5" fmla="*/ 380523 w 3490384"/>
              <a:gd name="connsiteY5" fmla="*/ 4655575 h 4864098"/>
              <a:gd name="connsiteX6" fmla="*/ 0 w 3490384"/>
              <a:gd name="connsiteY6" fmla="*/ 3152775 h 4864098"/>
              <a:gd name="connsiteX7" fmla="*/ 3152775 w 3490384"/>
              <a:gd name="connsiteY7" fmla="*/ 0 h 486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0384" h="4864098">
                <a:moveTo>
                  <a:pt x="3152775" y="0"/>
                </a:moveTo>
                <a:cubicBezTo>
                  <a:pt x="3261602" y="0"/>
                  <a:pt x="3369141" y="5514"/>
                  <a:pt x="3475128" y="16278"/>
                </a:cubicBezTo>
                <a:lnTo>
                  <a:pt x="3490384" y="18216"/>
                </a:lnTo>
                <a:lnTo>
                  <a:pt x="3490384" y="4864098"/>
                </a:lnTo>
                <a:lnTo>
                  <a:pt x="507205" y="4864098"/>
                </a:lnTo>
                <a:lnTo>
                  <a:pt x="380523" y="4655575"/>
                </a:lnTo>
                <a:cubicBezTo>
                  <a:pt x="137847" y="4208848"/>
                  <a:pt x="0" y="3696910"/>
                  <a:pt x="0" y="3152775"/>
                </a:cubicBezTo>
                <a:cubicBezTo>
                  <a:pt x="0" y="1411545"/>
                  <a:pt x="1411545" y="0"/>
                  <a:pt x="3152775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4536017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5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50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cxnSp>
        <p:nvCxnSpPr>
          <p:cNvPr id="7" name="Přímá spojnice 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1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752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nice 5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5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28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94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34533"/>
            <a:ext cx="7886700" cy="556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23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6" r:id="rId5"/>
    <p:sldLayoutId id="2147483667" r:id="rId6"/>
    <p:sldLayoutId id="2147483668" r:id="rId7"/>
    <p:sldLayoutId id="2147483669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00964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Vakcinační strategie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Plzeňského kraje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9415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Měsíce leden až únor 2021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2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28649" y="1000125"/>
            <a:ext cx="8039101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/>
              <a:t>Leden</a:t>
            </a:r>
            <a:r>
              <a:rPr lang="cs-CZ" sz="2800" dirty="0" smtClean="0"/>
              <a:t> 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cs-CZ" sz="2800" dirty="0" smtClean="0"/>
              <a:t>příslib 17 550 vakcín (+ 975 vakcín již 30. prosince)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cs-CZ" sz="2800" dirty="0" smtClean="0"/>
              <a:t>očkování zdravotníků v nemocnicích, zaměstnanců a klientů v sociálních zařízeních, věkové skupiny 80+ a klientů v domovech pro osoby se zdravotním postižením</a:t>
            </a:r>
          </a:p>
          <a:p>
            <a:endParaRPr lang="cs-CZ" sz="2800" dirty="0"/>
          </a:p>
          <a:p>
            <a:r>
              <a:rPr lang="cs-CZ" sz="2800" b="1" dirty="0" smtClean="0"/>
              <a:t>Únor</a:t>
            </a:r>
          </a:p>
          <a:p>
            <a:pPr marL="514350" indent="-514350">
              <a:buFont typeface="Courier New" panose="02070309020205020404" pitchFamily="49" charset="0"/>
              <a:buChar char="o"/>
            </a:pPr>
            <a:r>
              <a:rPr lang="cs-CZ" sz="2800" dirty="0" smtClean="0"/>
              <a:t>příslib 20 000 vakcín</a:t>
            </a:r>
          </a:p>
          <a:p>
            <a:pPr marL="514350" indent="-514350">
              <a:buFont typeface="Courier New" panose="02070309020205020404" pitchFamily="49" charset="0"/>
              <a:buChar char="o"/>
            </a:pPr>
            <a:r>
              <a:rPr lang="cs-CZ" sz="2800" dirty="0" smtClean="0"/>
              <a:t>přeočkování z ledna + další vybrané profese</a:t>
            </a:r>
          </a:p>
          <a:p>
            <a:pPr marL="514350" indent="-514350">
              <a:buFont typeface="Courier New" panose="02070309020205020404" pitchFamily="49" charset="0"/>
              <a:buChar char="o"/>
            </a:pPr>
            <a:r>
              <a:rPr lang="cs-CZ" sz="2800" dirty="0" smtClean="0"/>
              <a:t>očkování veřejnosti dle rezervačního </a:t>
            </a:r>
          </a:p>
          <a:p>
            <a:r>
              <a:rPr lang="cs-CZ" sz="2800" dirty="0"/>
              <a:t> </a:t>
            </a:r>
            <a:r>
              <a:rPr lang="cs-CZ" sz="2800" dirty="0" smtClean="0"/>
              <a:t>      systému</a:t>
            </a:r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0894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Věková struktura obyvatel v kraji dle okresů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3</a:t>
            </a:fld>
            <a:r>
              <a:rPr lang="cs-CZ" smtClean="0"/>
              <a:t> </a:t>
            </a:r>
            <a:endParaRPr lang="cs-CZ" dirty="0"/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664959"/>
              </p:ext>
            </p:extLst>
          </p:nvPr>
        </p:nvGraphicFramePr>
        <p:xfrm>
          <a:off x="628650" y="1228725"/>
          <a:ext cx="9329738" cy="391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Dokument" r:id="rId3" imgW="9003528" imgH="3776873" progId="Word.Document.12">
                  <p:embed/>
                </p:oleObj>
              </mc:Choice>
              <mc:Fallback>
                <p:oleObj name="Dokument" r:id="rId3" imgW="9003528" imgH="377687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8650" y="1228725"/>
                        <a:ext cx="9329738" cy="3914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7865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Vakcinace veřejnosti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4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28649" y="1038226"/>
            <a:ext cx="8001001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/>
              <a:t>Nutno očkovat 3 - 4 tisíce denně</a:t>
            </a:r>
          </a:p>
          <a:p>
            <a:endParaRPr lang="cs-CZ" sz="2800" dirty="0"/>
          </a:p>
          <a:p>
            <a:r>
              <a:rPr lang="cs-CZ" sz="2800" b="1" dirty="0" smtClean="0"/>
              <a:t>Plzeň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cs-CZ" sz="2800" dirty="0" smtClean="0"/>
              <a:t>cca 800 a následně v květnu a červnu až  1 000 lidí</a:t>
            </a:r>
          </a:p>
          <a:p>
            <a:endParaRPr lang="cs-CZ" sz="2800" dirty="0"/>
          </a:p>
          <a:p>
            <a:r>
              <a:rPr lang="cs-CZ" sz="2800" b="1" dirty="0" smtClean="0"/>
              <a:t>V okresech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cs-CZ" sz="2800" dirty="0"/>
              <a:t>3</a:t>
            </a:r>
            <a:r>
              <a:rPr lang="cs-CZ" sz="2800" dirty="0" smtClean="0"/>
              <a:t>00 lidí denně a následně až 500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8787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Vakcinace - průběh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5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28649" y="1038226"/>
            <a:ext cx="8001001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/>
              <a:t>Jak probíhá očkování?</a:t>
            </a:r>
          </a:p>
          <a:p>
            <a:endParaRPr lang="cs-CZ" sz="2800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cs-CZ" sz="2800" dirty="0"/>
              <a:t>S každým zájemcem o očkování před aplikací hovoří lékař, který zjišťuje jeho zdravotní </a:t>
            </a:r>
            <a:r>
              <a:rPr lang="cs-CZ" sz="2800" dirty="0" smtClean="0"/>
              <a:t>stav a </a:t>
            </a:r>
            <a:r>
              <a:rPr lang="cs-CZ" sz="2800" dirty="0"/>
              <a:t>potřebnou </a:t>
            </a:r>
            <a:r>
              <a:rPr lang="cs-CZ" sz="2800" dirty="0" smtClean="0"/>
              <a:t>anamnézu, klient </a:t>
            </a:r>
            <a:r>
              <a:rPr lang="cs-CZ" sz="2800" dirty="0"/>
              <a:t>podepíše informovaný </a:t>
            </a:r>
            <a:r>
              <a:rPr lang="cs-CZ" sz="2800" dirty="0" smtClean="0"/>
              <a:t>souhlas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cs-CZ" sz="2800" dirty="0" smtClean="0"/>
              <a:t>Po </a:t>
            </a:r>
            <a:r>
              <a:rPr lang="cs-CZ" sz="2800" dirty="0"/>
              <a:t>aplikaci vakcíny je vygenerován druhý termín očkování a součástí celého procesu je vydání </a:t>
            </a:r>
            <a:r>
              <a:rPr lang="cs-CZ" sz="2800" dirty="0" smtClean="0"/>
              <a:t>certifikátu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cs-CZ" sz="2800" dirty="0" smtClean="0"/>
              <a:t>Posledním </a:t>
            </a:r>
            <a:r>
              <a:rPr lang="cs-CZ" sz="2800" dirty="0"/>
              <a:t>krokem je 30 minut strávených v čekárně, pro případné nežádoucí </a:t>
            </a:r>
            <a:r>
              <a:rPr lang="cs-CZ" sz="2800" dirty="0" smtClean="0"/>
              <a:t>reakce</a:t>
            </a:r>
            <a:endParaRPr lang="cs-CZ" sz="28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320989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Vakcinační centra 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6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28649" y="1038226"/>
            <a:ext cx="8001001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/>
              <a:t>Vakcinační tým </a:t>
            </a:r>
            <a:r>
              <a:rPr lang="cs-CZ" sz="2800" dirty="0" smtClean="0"/>
              <a:t>	- 2 administrativní pracovníci</a:t>
            </a:r>
          </a:p>
          <a:p>
            <a:r>
              <a:rPr lang="cs-CZ" sz="2800" dirty="0"/>
              <a:t>	</a:t>
            </a:r>
            <a:r>
              <a:rPr lang="cs-CZ" sz="2800" dirty="0" smtClean="0"/>
              <a:t>		- 2 zdravotní sestry</a:t>
            </a:r>
          </a:p>
          <a:p>
            <a:r>
              <a:rPr lang="cs-CZ" sz="2800" dirty="0"/>
              <a:t>	</a:t>
            </a:r>
            <a:r>
              <a:rPr lang="cs-CZ" sz="2800" dirty="0" smtClean="0"/>
              <a:t>		- 1 lékař</a:t>
            </a:r>
          </a:p>
          <a:p>
            <a:r>
              <a:rPr lang="cs-CZ" sz="2800" dirty="0" smtClean="0"/>
              <a:t>Doba očkování 10 min + 30 min po očkování čekání</a:t>
            </a:r>
          </a:p>
          <a:p>
            <a:endParaRPr lang="cs-CZ" dirty="0" smtClean="0"/>
          </a:p>
          <a:p>
            <a:r>
              <a:rPr lang="cs-CZ" sz="2800" b="1" dirty="0" smtClean="0"/>
              <a:t>V kraji vznikne 15 vakcinačních center</a:t>
            </a:r>
          </a:p>
          <a:p>
            <a:endParaRPr lang="cs-CZ" sz="2800" b="1" dirty="0"/>
          </a:p>
          <a:p>
            <a:r>
              <a:rPr lang="cs-CZ" sz="2800" dirty="0" smtClean="0"/>
              <a:t>V </a:t>
            </a:r>
            <a:r>
              <a:rPr lang="cs-CZ" sz="2800" b="1" dirty="0" smtClean="0"/>
              <a:t>Plzni</a:t>
            </a:r>
            <a:r>
              <a:rPr lang="cs-CZ" sz="2800" dirty="0" smtClean="0"/>
              <a:t>, kde je nejvyšší počet obyvatel bude zřízeno </a:t>
            </a:r>
          </a:p>
          <a:p>
            <a:r>
              <a:rPr lang="cs-CZ" sz="2800" b="1" dirty="0" smtClean="0"/>
              <a:t>7 vakcinačních center</a:t>
            </a:r>
            <a:r>
              <a:rPr lang="cs-CZ" sz="2800" dirty="0" smtClean="0"/>
              <a:t>.</a:t>
            </a:r>
          </a:p>
          <a:p>
            <a:r>
              <a:rPr lang="cs-CZ" sz="2800" dirty="0" smtClean="0"/>
              <a:t>V případě potřeby bude vybudováno </a:t>
            </a:r>
            <a:r>
              <a:rPr lang="cs-CZ" sz="2800" b="1" dirty="0" smtClean="0"/>
              <a:t>velkokapacitní vakcinační centrum v Plzni.</a:t>
            </a:r>
            <a:endParaRPr lang="cs-CZ" sz="2800" dirty="0" smtClean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037514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Cíle Plzeňského kraje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7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28649" y="1038226"/>
            <a:ext cx="8001001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 smtClean="0"/>
              <a:t>Motivovat k očkování co nejvíce lidí</a:t>
            </a:r>
          </a:p>
          <a:p>
            <a:endParaRPr lang="cs-CZ" sz="2800" dirty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cs-CZ" sz="2800" dirty="0" smtClean="0"/>
              <a:t>Mediální kampaň v regionálních médiích 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cs-CZ" sz="2800" dirty="0" smtClean="0"/>
              <a:t>Zaměření v první fázi na obyvatele 60+ a jejich rodiny a dosažení maximální </a:t>
            </a:r>
            <a:r>
              <a:rPr lang="cs-CZ" sz="2800" dirty="0" err="1" smtClean="0"/>
              <a:t>proočkovanosti</a:t>
            </a:r>
            <a:endParaRPr lang="cs-CZ" sz="2800" dirty="0" smtClean="0"/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cs-CZ" sz="2800" dirty="0"/>
              <a:t>Informace v tištěné podobě – letáky do </a:t>
            </a:r>
            <a:r>
              <a:rPr lang="cs-CZ" sz="2800" dirty="0" smtClean="0"/>
              <a:t>schránek s informacemi</a:t>
            </a:r>
            <a:r>
              <a:rPr lang="cs-CZ" sz="2800" dirty="0"/>
              <a:t>, jak bude vakcinace probíhat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cs-CZ" sz="2800" dirty="0"/>
              <a:t>Zřízení </a:t>
            </a:r>
            <a:r>
              <a:rPr lang="cs-CZ" sz="2800" dirty="0" smtClean="0"/>
              <a:t>centrálního popřípadě krajského </a:t>
            </a:r>
            <a:r>
              <a:rPr lang="cs-CZ" sz="2800" dirty="0"/>
              <a:t>call centra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cs-CZ" sz="2800" dirty="0"/>
              <a:t>Aktuální informace na webu a FB kraje, na webových stránkách krajských nemocnic, </a:t>
            </a:r>
            <a:endParaRPr lang="cs-CZ" sz="2800" dirty="0" smtClean="0"/>
          </a:p>
          <a:p>
            <a:r>
              <a:rPr lang="cs-CZ" sz="2800" dirty="0"/>
              <a:t> </a:t>
            </a:r>
            <a:r>
              <a:rPr lang="cs-CZ" sz="2800" dirty="0" smtClean="0"/>
              <a:t>     FN Plzeň a KHS</a:t>
            </a:r>
            <a:endParaRPr lang="cs-CZ" sz="2800" dirty="0"/>
          </a:p>
          <a:p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238549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8B6722D6-0584-4B7E-A4FB-D297BDBBC31E}" vid="{BA8B70A0-803C-4640-9ECA-FA8ACE5BFB6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bm_plzenskykraj_prezentace_ppt_1_0_sablona</Template>
  <TotalTime>477</TotalTime>
  <Words>305</Words>
  <Application>Microsoft Office PowerPoint</Application>
  <PresentationFormat>Předvádění na obrazovce (4:3)</PresentationFormat>
  <Paragraphs>53</Paragraphs>
  <Slides>7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Courier New</vt:lpstr>
      <vt:lpstr>Motiv Office</vt:lpstr>
      <vt:lpstr>Dokument Microsoft Wordu</vt:lpstr>
      <vt:lpstr>Vakcinační strategie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Plzeňský kraj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Vakcinační strategie</dc:title>
  <dc:creator>Marešová Alena</dc:creator>
  <cp:lastModifiedBy>Mertlová Eva</cp:lastModifiedBy>
  <cp:revision>22</cp:revision>
  <cp:lastPrinted>2021-01-06T10:44:07Z</cp:lastPrinted>
  <dcterms:created xsi:type="dcterms:W3CDTF">2021-01-05T14:36:06Z</dcterms:created>
  <dcterms:modified xsi:type="dcterms:W3CDTF">2021-01-16T09:29:23Z</dcterms:modified>
</cp:coreProperties>
</file>