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3" r:id="rId2"/>
    <p:sldId id="366" r:id="rId3"/>
    <p:sldId id="367" r:id="rId4"/>
    <p:sldId id="360" r:id="rId5"/>
    <p:sldId id="362" r:id="rId6"/>
    <p:sldId id="363" r:id="rId7"/>
    <p:sldId id="364" r:id="rId8"/>
    <p:sldId id="365" r:id="rId9"/>
    <p:sldId id="328" r:id="rId10"/>
    <p:sldId id="368" r:id="rId11"/>
    <p:sldId id="287" r:id="rId1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1D71B8"/>
    <a:srgbClr val="AAAAAA"/>
    <a:srgbClr val="C0C0C0"/>
    <a:srgbClr val="1D7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91250" autoAdjust="0"/>
  </p:normalViewPr>
  <p:slideViewPr>
    <p:cSldViewPr snapToGrid="0">
      <p:cViewPr varScale="1">
        <p:scale>
          <a:sx n="120" d="100"/>
          <a:sy n="120" d="100"/>
        </p:scale>
        <p:origin x="10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37" d="100"/>
          <a:sy n="137" d="100"/>
        </p:scale>
        <p:origin x="3536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ojan\Desktop\&#268;erp&#225;n&#237;_PF_Kraje_13082019_roadshow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ojan\Desktop\&#268;erp&#225;n&#237;_PF_Kraje_13082019_roadshow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rojan\Desktop\&#268;erp&#225;n&#237;%20dle%20PF\&#268;erp&#225;n&#237;_PF_Kraje_1308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cs-CZ" sz="1000"/>
              <a:t>Počet projektů s právním aktem dle typu příjemce</a:t>
            </a:r>
          </a:p>
          <a:p>
            <a:pPr>
              <a:defRPr sz="1000"/>
            </a:pPr>
            <a:r>
              <a:rPr lang="cs-CZ" sz="1000"/>
              <a:t>(n=7 004)</a:t>
            </a:r>
          </a:p>
        </c:rich>
      </c:tx>
      <c:layout>
        <c:manualLayout>
          <c:xMode val="edge"/>
          <c:yMode val="edge"/>
          <c:x val="7.8427964591060925E-2"/>
          <c:y val="8.351475690410576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835684457940268"/>
          <c:y val="0.20485161553926859"/>
          <c:w val="0.70084705901195843"/>
          <c:h val="0.67655985926461348"/>
        </c:manualLayout>
      </c:layout>
      <c:pieChart>
        <c:varyColors val="1"/>
        <c:ser>
          <c:idx val="0"/>
          <c:order val="0"/>
          <c:tx>
            <c:v>PrávníAkty</c:v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C7-4A97-B1BA-0F92490CD16C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C7-4A97-B1BA-0F92490CD16C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C7-4A97-B1BA-0F92490CD16C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C7-4A97-B1BA-0F92490CD16C}"/>
              </c:ext>
            </c:extLst>
          </c:dPt>
          <c:dPt>
            <c:idx val="4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5C7-4A97-B1BA-0F92490CD16C}"/>
              </c:ext>
            </c:extLst>
          </c:dPt>
          <c:dPt>
            <c:idx val="5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D5C7-4A97-B1BA-0F92490CD16C}"/>
              </c:ext>
            </c:extLst>
          </c:dPt>
          <c:dPt>
            <c:idx val="6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D5C7-4A97-B1BA-0F92490CD16C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2E86D556-5B47-44D1-B3D5-CE69EBF9A432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5C7-4A97-B1BA-0F92490CD16C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8ED1D61A-5B80-41D4-8273-587F26D7AE7A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5C7-4A97-B1BA-0F92490CD16C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2269F4DF-E411-4FAC-98F2-1367A2A0E638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5C7-4A97-B1BA-0F92490CD16C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8378F745-C6D9-4243-BC6B-BF38ABBA9123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5C7-4A97-B1BA-0F92490CD16C}"/>
                </c:ext>
              </c:extLst>
            </c:dLbl>
            <c:dLbl>
              <c:idx val="4"/>
              <c:layout>
                <c:manualLayout>
                  <c:x val="4.0869290284845851E-2"/>
                  <c:y val="7.2640960196121582E-2"/>
                </c:manualLayout>
              </c:layout>
              <c:tx>
                <c:rich>
                  <a:bodyPr/>
                  <a:lstStyle/>
                  <a:p>
                    <a:endParaRPr lang="en-US" baseline="0"/>
                  </a:p>
                  <a:p>
                    <a:r>
                      <a:rPr lang="en-US" baseline="0"/>
                      <a:t> </a:t>
                    </a:r>
                    <a:fld id="{252251B2-E376-4A14-A0AB-35A6D804BB13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5C7-4A97-B1BA-0F92490CD16C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A16C850E-D292-4D2A-9A5E-A909DB7BEACC}" type="PERCENTAGE">
                      <a:rPr lang="en-US" baseline="0" smtClean="0"/>
                      <a:pPr/>
                      <a:t>[PROCENTO]</a:t>
                    </a:fld>
                    <a:endParaRPr lang="cs-CZ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D5C7-4A97-B1BA-0F92490CD16C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853C6DDF-6931-42B4-AD6B-EA318D5BA31E}" type="PERCENTAGE">
                      <a:rPr lang="en-US" baseline="0" smtClean="0"/>
                      <a:pPr/>
                      <a:t>[PROCENTO]</a:t>
                    </a:fld>
                    <a:endParaRPr lang="cs-CZ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D5C7-4A97-B1BA-0F92490CD16C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Počty_Objemy_dle_PF!$A$111:$A$117</c:f>
              <c:strCache>
                <c:ptCount val="7"/>
                <c:pt idx="0">
                  <c:v>Obec</c:v>
                </c:pt>
                <c:pt idx="1">
                  <c:v>SVJ</c:v>
                </c:pt>
                <c:pt idx="2">
                  <c:v>Kraj</c:v>
                </c:pt>
                <c:pt idx="3">
                  <c:v>Soukromý sektor</c:v>
                </c:pt>
                <c:pt idx="4">
                  <c:v>NNO</c:v>
                </c:pt>
                <c:pt idx="5">
                  <c:v>Státní příjemci</c:v>
                </c:pt>
                <c:pt idx="6">
                  <c:v>Církevní instituce</c:v>
                </c:pt>
              </c:strCache>
            </c:strRef>
          </c:cat>
          <c:val>
            <c:numRef>
              <c:f>Počty_Objemy_dle_PF!$C$111:$C$117</c:f>
              <c:numCache>
                <c:formatCode>0%</c:formatCode>
                <c:ptCount val="7"/>
                <c:pt idx="0">
                  <c:v>0.51027984009137639</c:v>
                </c:pt>
                <c:pt idx="1">
                  <c:v>0.15219874357509994</c:v>
                </c:pt>
                <c:pt idx="2">
                  <c:v>0.12735579668760708</c:v>
                </c:pt>
                <c:pt idx="3">
                  <c:v>8.2095945174186183E-2</c:v>
                </c:pt>
                <c:pt idx="4">
                  <c:v>7.4243289548829236E-2</c:v>
                </c:pt>
                <c:pt idx="5">
                  <c:v>3.0268418046830382E-2</c:v>
                </c:pt>
                <c:pt idx="6">
                  <c:v>2.3557966876070816E-2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5C7-4A97-B1BA-0F92490CD16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cap="all" spc="100" normalizeH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cs-CZ" sz="1000"/>
              <a:t>Objemy projektů s právním aktem dle typu příjemce</a:t>
            </a:r>
          </a:p>
          <a:p>
            <a:pPr>
              <a:defRPr sz="1000"/>
            </a:pPr>
            <a:r>
              <a:rPr lang="cs-CZ" sz="1000"/>
              <a:t>(z objemu 95 916 955 315 Kč)</a:t>
            </a:r>
          </a:p>
        </c:rich>
      </c:tx>
      <c:layout>
        <c:manualLayout>
          <c:xMode val="edge"/>
          <c:yMode val="edge"/>
          <c:x val="0.10305684033165184"/>
          <c:y val="5.7752985931690953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cap="all" spc="100" normalizeH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4515427401087824"/>
          <c:y val="0.18876023411887888"/>
          <c:w val="0.75031407916123516"/>
          <c:h val="0.69788778084825187"/>
        </c:manualLayout>
      </c:layout>
      <c:pieChart>
        <c:varyColors val="1"/>
        <c:ser>
          <c:idx val="0"/>
          <c:order val="0"/>
          <c:tx>
            <c:v>ObjemyPA</c:v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A09-4E14-BACD-3E03882322FB}"/>
              </c:ext>
            </c:extLst>
          </c:dPt>
          <c:dPt>
            <c:idx val="1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A09-4E14-BACD-3E03882322FB}"/>
              </c:ext>
            </c:extLst>
          </c:dPt>
          <c:dPt>
            <c:idx val="2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A09-4E14-BACD-3E03882322FB}"/>
              </c:ext>
            </c:extLst>
          </c:dPt>
          <c:dPt>
            <c:idx val="3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A09-4E14-BACD-3E03882322FB}"/>
              </c:ext>
            </c:extLst>
          </c:dPt>
          <c:dPt>
            <c:idx val="4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A09-4E14-BACD-3E03882322FB}"/>
              </c:ext>
            </c:extLst>
          </c:dPt>
          <c:dPt>
            <c:idx val="5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A09-4E14-BACD-3E03882322FB}"/>
              </c:ext>
            </c:extLst>
          </c:dPt>
          <c:dPt>
            <c:idx val="6"/>
            <c:bubble3D val="0"/>
            <c:spPr>
              <a:solidFill>
                <a:schemeClr val="lt1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A09-4E14-BACD-3E03882322F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BF5536DF-4E5A-421A-B2B7-EC08EF715FF9}" type="VALUE">
                      <a:rPr lang="en-US" baseline="0" smtClean="0"/>
                      <a:pPr/>
                      <a:t>[HODNOTA]</a:t>
                    </a:fld>
                    <a:endParaRPr lang="cs-CZ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A09-4E14-BACD-3E03882322F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01094116-31B0-452C-B10B-0EC4A40E878D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A09-4E14-BACD-3E03882322F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9943ACEA-D908-4742-8D3C-6F030BBA562B}" type="PERCENTAGE">
                      <a:rPr lang="en-US" baseline="0" smtClean="0"/>
                      <a:pPr/>
                      <a:t>[PROCENTO]</a:t>
                    </a:fld>
                    <a:endParaRPr lang="cs-CZ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A09-4E14-BACD-3E03882322F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F644B0AA-1486-4C9B-9370-0961C70DCCF8}" type="PERCENTAGE">
                      <a:rPr lang="en-US" baseline="0" smtClean="0"/>
                      <a:pPr/>
                      <a:t>[PROCENTO]</a:t>
                    </a:fld>
                    <a:endParaRPr lang="cs-CZ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A09-4E14-BACD-3E03882322FB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/>
                      <a:t> </a:t>
                    </a:r>
                    <a:fld id="{FE505568-5731-4341-84DD-560323B3AA7A}" type="PERCENTAGE">
                      <a:rPr lang="en-US" baseline="0"/>
                      <a:pPr/>
                      <a:t>[PROCENTO]</a:t>
                    </a:fld>
                    <a:endParaRPr lang="en-US" baseline="0"/>
                  </a:p>
                </c:rich>
              </c:tx>
              <c:dLblPos val="in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A09-4E14-BACD-3E03882322FB}"/>
                </c:ext>
              </c:extLst>
            </c:dLbl>
            <c:dLbl>
              <c:idx val="5"/>
              <c:layout>
                <c:manualLayout>
                  <c:x val="7.3209109058421928E-2"/>
                  <c:y val="0.12065280883011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BD8C432B-3013-41AA-8411-96FBC4A5D73D}" type="PERCENTAGE">
                      <a:rPr lang="en-US" baseline="0"/>
                      <a:pPr>
                        <a:defRPr/>
                      </a:pPr>
                      <a:t>[PROCENTO]</a:t>
                    </a:fld>
                    <a:endParaRPr lang="en-US" baseline="0" dirty="0"/>
                  </a:p>
                </c:rich>
              </c:tx>
              <c:numFmt formatCode="0\ 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686488715540486"/>
                      <c:h val="0.125930385824052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A09-4E14-BACD-3E03882322FB}"/>
                </c:ext>
              </c:extLst>
            </c:dLbl>
            <c:dLbl>
              <c:idx val="6"/>
              <c:layout>
                <c:manualLayout>
                  <c:x val="2.8767830420381307E-2"/>
                  <c:y val="0.1182403711106831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/>
                      <a:t> </a:t>
                    </a:r>
                    <a:fld id="{E3280EC1-8C14-4E52-9864-797BDEEA0EF0}" type="PERCENTAGE">
                      <a:rPr lang="en-US" baseline="0" dirty="0"/>
                      <a:pPr>
                        <a:defRPr/>
                      </a:pPr>
                      <a:t>[PROCENTO]</a:t>
                    </a:fld>
                    <a:endParaRPr lang="en-US" baseline="0" dirty="0"/>
                  </a:p>
                </c:rich>
              </c:tx>
              <c:numFmt formatCode="0\ 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74008860649241"/>
                      <c:h val="0.1057168407479602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BA09-4E14-BACD-3E03882322FB}"/>
                </c:ext>
              </c:extLst>
            </c:dLbl>
            <c:numFmt formatCode="0\ 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Počty_Objemy_dle_PF!$A$122:$A$128</c:f>
              <c:strCache>
                <c:ptCount val="7"/>
                <c:pt idx="0">
                  <c:v>Kraj</c:v>
                </c:pt>
                <c:pt idx="1">
                  <c:v>Obec</c:v>
                </c:pt>
                <c:pt idx="2">
                  <c:v>Státní příjemci</c:v>
                </c:pt>
                <c:pt idx="3">
                  <c:v>Soukromý sektor</c:v>
                </c:pt>
                <c:pt idx="4">
                  <c:v>NNO</c:v>
                </c:pt>
                <c:pt idx="5">
                  <c:v>Církevní instituce</c:v>
                </c:pt>
                <c:pt idx="6">
                  <c:v>SVJ</c:v>
                </c:pt>
              </c:strCache>
            </c:strRef>
          </c:cat>
          <c:val>
            <c:numRef>
              <c:f>Počty_Objemy_dle_PF!$C$122:$C$128</c:f>
              <c:numCache>
                <c:formatCode>0%</c:formatCode>
                <c:ptCount val="7"/>
                <c:pt idx="0">
                  <c:v>0.35040972200746801</c:v>
                </c:pt>
                <c:pt idx="1">
                  <c:v>0.28450257730462802</c:v>
                </c:pt>
                <c:pt idx="2">
                  <c:v>0.15011473282561802</c:v>
                </c:pt>
                <c:pt idx="3">
                  <c:v>0.11147210395456227</c:v>
                </c:pt>
                <c:pt idx="4">
                  <c:v>4.4611764271445045E-2</c:v>
                </c:pt>
                <c:pt idx="5">
                  <c:v>3.6954173659173063E-2</c:v>
                </c:pt>
                <c:pt idx="6">
                  <c:v>2.1934925977105453E-2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A09-4E14-BACD-3E03882322F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cs-CZ"/>
              <a:t>Podpora na obyvatele kraje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808318740003375"/>
          <c:y val="0.19419272669392992"/>
          <c:w val="0.85971838357000074"/>
          <c:h val="0.53876663541832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KrajePřehled!$C$124</c:f>
              <c:strCache>
                <c:ptCount val="1"/>
                <c:pt idx="0">
                  <c:v>Podpora na 100 000 obyvatel kraje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KrajePřehled!$A$125:$A$137</c:f>
              <c:strCache>
                <c:ptCount val="13"/>
                <c:pt idx="0">
                  <c:v>Středočeský</c:v>
                </c:pt>
                <c:pt idx="1">
                  <c:v>Jihočeský</c:v>
                </c:pt>
                <c:pt idx="2">
                  <c:v>Plzeňský</c:v>
                </c:pt>
                <c:pt idx="3">
                  <c:v>Karlovarský</c:v>
                </c:pt>
                <c:pt idx="4">
                  <c:v>Ústecký</c:v>
                </c:pt>
                <c:pt idx="5">
                  <c:v>Liberecký</c:v>
                </c:pt>
                <c:pt idx="6">
                  <c:v>Královéhradecký</c:v>
                </c:pt>
                <c:pt idx="7">
                  <c:v>Pardubický</c:v>
                </c:pt>
                <c:pt idx="8">
                  <c:v>Vysočina</c:v>
                </c:pt>
                <c:pt idx="9">
                  <c:v>Jihomoravský</c:v>
                </c:pt>
                <c:pt idx="10">
                  <c:v>Olomoucký</c:v>
                </c:pt>
                <c:pt idx="11">
                  <c:v>Zlínský</c:v>
                </c:pt>
                <c:pt idx="12">
                  <c:v>Moravskoslezský</c:v>
                </c:pt>
              </c:strCache>
            </c:strRef>
          </c:cat>
          <c:val>
            <c:numRef>
              <c:f>KrajePřehled!$C$125:$C$137</c:f>
              <c:numCache>
                <c:formatCode>#\ ##0\ "Kč"</c:formatCode>
                <c:ptCount val="13"/>
                <c:pt idx="0">
                  <c:v>896609836.80084538</c:v>
                </c:pt>
                <c:pt idx="1">
                  <c:v>1078219802.2917986</c:v>
                </c:pt>
                <c:pt idx="2">
                  <c:v>1103344662.8811882</c:v>
                </c:pt>
                <c:pt idx="3">
                  <c:v>858601114.24957561</c:v>
                </c:pt>
                <c:pt idx="4">
                  <c:v>780294403.08252537</c:v>
                </c:pt>
                <c:pt idx="5">
                  <c:v>887169935.66054809</c:v>
                </c:pt>
                <c:pt idx="6">
                  <c:v>1221229797.8348324</c:v>
                </c:pt>
                <c:pt idx="7">
                  <c:v>927278978.06832266</c:v>
                </c:pt>
                <c:pt idx="8">
                  <c:v>1307266766.0517654</c:v>
                </c:pt>
                <c:pt idx="9">
                  <c:v>838300247.17230356</c:v>
                </c:pt>
                <c:pt idx="10">
                  <c:v>1014306524.863466</c:v>
                </c:pt>
                <c:pt idx="11">
                  <c:v>923401025.3989321</c:v>
                </c:pt>
                <c:pt idx="12">
                  <c:v>862041749.43983102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7D-4515-BD9C-21D53574D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9"/>
        <c:axId val="714972632"/>
        <c:axId val="714971320"/>
      </c:barChart>
      <c:lineChart>
        <c:grouping val="standard"/>
        <c:varyColors val="0"/>
        <c:ser>
          <c:idx val="1"/>
          <c:order val="1"/>
          <c:tx>
            <c:strRef>
              <c:f>KrajePřehled!$D$124</c:f>
              <c:strCache>
                <c:ptCount val="1"/>
                <c:pt idx="0">
                  <c:v>Průměr krajů</c:v>
                </c:pt>
              </c:strCache>
            </c:strRef>
          </c:tx>
          <c:spPr>
            <a:ln w="28575" cap="rnd">
              <a:solidFill>
                <a:srgbClr val="AAD571"/>
              </a:solidFill>
              <a:round/>
            </a:ln>
            <a:effectLst/>
          </c:spPr>
          <c:marker>
            <c:symbol val="none"/>
          </c:marker>
          <c:cat>
            <c:strRef>
              <c:f>KrajePřehled!$A$125:$A$137</c:f>
              <c:strCache>
                <c:ptCount val="13"/>
                <c:pt idx="0">
                  <c:v>Středočeský</c:v>
                </c:pt>
                <c:pt idx="1">
                  <c:v>Jihočeský</c:v>
                </c:pt>
                <c:pt idx="2">
                  <c:v>Plzeňský</c:v>
                </c:pt>
                <c:pt idx="3">
                  <c:v>Karlovarský</c:v>
                </c:pt>
                <c:pt idx="4">
                  <c:v>Ústecký</c:v>
                </c:pt>
                <c:pt idx="5">
                  <c:v>Liberecký</c:v>
                </c:pt>
                <c:pt idx="6">
                  <c:v>Královéhradecký</c:v>
                </c:pt>
                <c:pt idx="7">
                  <c:v>Pardubický</c:v>
                </c:pt>
                <c:pt idx="8">
                  <c:v>Vysočina</c:v>
                </c:pt>
                <c:pt idx="9">
                  <c:v>Jihomoravský</c:v>
                </c:pt>
                <c:pt idx="10">
                  <c:v>Olomoucký</c:v>
                </c:pt>
                <c:pt idx="11">
                  <c:v>Zlínský</c:v>
                </c:pt>
                <c:pt idx="12">
                  <c:v>Moravskoslezský</c:v>
                </c:pt>
              </c:strCache>
            </c:strRef>
          </c:cat>
          <c:val>
            <c:numRef>
              <c:f>KrajePřehled!$D$125:$D$137</c:f>
              <c:numCache>
                <c:formatCode>#\ ##0\ "Kč"</c:formatCode>
                <c:ptCount val="13"/>
                <c:pt idx="0">
                  <c:v>976774218.75353348</c:v>
                </c:pt>
                <c:pt idx="1">
                  <c:v>976774218.75353348</c:v>
                </c:pt>
                <c:pt idx="2">
                  <c:v>976774218.75353348</c:v>
                </c:pt>
                <c:pt idx="3">
                  <c:v>976774218.75353348</c:v>
                </c:pt>
                <c:pt idx="4">
                  <c:v>976774218.75353348</c:v>
                </c:pt>
                <c:pt idx="5">
                  <c:v>976774218.7535336</c:v>
                </c:pt>
                <c:pt idx="6">
                  <c:v>976774218.75353348</c:v>
                </c:pt>
                <c:pt idx="7">
                  <c:v>976774218.75353348</c:v>
                </c:pt>
                <c:pt idx="8">
                  <c:v>976774218.75353348</c:v>
                </c:pt>
                <c:pt idx="9">
                  <c:v>976774218.75353348</c:v>
                </c:pt>
                <c:pt idx="10">
                  <c:v>976774218.7535336</c:v>
                </c:pt>
                <c:pt idx="11">
                  <c:v>976774218.7535336</c:v>
                </c:pt>
                <c:pt idx="12">
                  <c:v>976774218.75353372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7D-4515-BD9C-21D53574D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4972632"/>
        <c:axId val="714971320"/>
      </c:lineChart>
      <c:catAx>
        <c:axId val="71497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14971320"/>
        <c:crosses val="autoZero"/>
        <c:auto val="1"/>
        <c:lblAlgn val="ctr"/>
        <c:lblOffset val="100"/>
        <c:noMultiLvlLbl val="0"/>
      </c:catAx>
      <c:valAx>
        <c:axId val="714971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cs-CZ"/>
          </a:p>
        </c:txPr>
        <c:crossAx val="71497263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2140677020236371E-2"/>
                <c:y val="0.29889313850726246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33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en-US"/>
                    <a:t>Miliony</a:t>
                  </a:r>
                  <a:r>
                    <a:rPr lang="cs-CZ"/>
                    <a:t> Kč (EFRR)</a:t>
                  </a:r>
                  <a:endParaRPr lang="en-US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66622383458518"/>
          <c:y val="0.13354301880602501"/>
          <c:w val="0.71293007743367975"/>
          <c:h val="6.60193062327605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1197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064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330" kern="1200"/>
  </cs:chartArea>
  <cs:dataLabel>
    <cs:lnRef idx="0">
      <cs:styleClr val="0"/>
    </cs:lnRef>
    <cs:fillRef idx="0"/>
    <cs:effectRef idx="0"/>
    <cs:fontRef idx="minor">
      <cs:styleClr val="0"/>
    </cs:fontRef>
    <cs:defRPr sz="1197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1197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1197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995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1197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15ABAC-39B0-40F5-9669-FF9E5B9C1A4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12FCFAF-305D-4642-9A97-F78108111FAD}">
      <dgm:prSet custT="1"/>
      <dgm:spPr/>
      <dgm:t>
        <a:bodyPr/>
        <a:lstStyle/>
        <a:p>
          <a:pPr rtl="0"/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5 tematických operačních programů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60DC2E-E94D-4D9B-BEE7-B6386011DFDF}" type="parTrans" cxnId="{DF004BD7-222E-4B4E-AFD6-6575F57F61DA}">
      <dgm:prSet/>
      <dgm:spPr/>
      <dgm:t>
        <a:bodyPr/>
        <a:lstStyle/>
        <a:p>
          <a:endParaRPr lang="cs-CZ"/>
        </a:p>
      </dgm:t>
    </dgm:pt>
    <dgm:pt modelId="{1069E774-1417-4082-B21A-643EB56E9CC6}" type="sibTrans" cxnId="{DF004BD7-222E-4B4E-AFD6-6575F57F61DA}">
      <dgm:prSet/>
      <dgm:spPr/>
      <dgm:t>
        <a:bodyPr/>
        <a:lstStyle/>
        <a:p>
          <a:endParaRPr lang="cs-CZ"/>
        </a:p>
      </dgm:t>
    </dgm:pt>
    <dgm:pt modelId="{0FEB8159-9739-43C5-BF05-619989D0FD85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Konkurenceschopnost (MPO)</a:t>
          </a:r>
        </a:p>
      </dgm:t>
    </dgm:pt>
    <dgm:pt modelId="{E87F157C-4626-43EE-B687-1E68A921BC38}" type="parTrans" cxnId="{AB016E8C-A4BC-4F45-8D9B-06E30E42BE48}">
      <dgm:prSet/>
      <dgm:spPr/>
      <dgm:t>
        <a:bodyPr/>
        <a:lstStyle/>
        <a:p>
          <a:endParaRPr lang="cs-CZ"/>
        </a:p>
      </dgm:t>
    </dgm:pt>
    <dgm:pt modelId="{B1F3BE9A-8E2B-4B24-B878-F0300975322F}" type="sibTrans" cxnId="{AB016E8C-A4BC-4F45-8D9B-06E30E42BE48}">
      <dgm:prSet/>
      <dgm:spPr/>
      <dgm:t>
        <a:bodyPr/>
        <a:lstStyle/>
        <a:p>
          <a:endParaRPr lang="cs-CZ"/>
        </a:p>
      </dgm:t>
    </dgm:pt>
    <dgm:pt modelId="{560B2D15-A14A-4040-8ED6-2C29DB9DDE13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Doprava (MD)</a:t>
          </a:r>
        </a:p>
      </dgm:t>
    </dgm:pt>
    <dgm:pt modelId="{5FF4BB71-4626-4392-8083-0A5B08459CE3}" type="parTrans" cxnId="{D595280B-D638-4DC2-89E7-2F47D35177FE}">
      <dgm:prSet/>
      <dgm:spPr/>
      <dgm:t>
        <a:bodyPr/>
        <a:lstStyle/>
        <a:p>
          <a:endParaRPr lang="cs-CZ"/>
        </a:p>
      </dgm:t>
    </dgm:pt>
    <dgm:pt modelId="{8CF72367-79EF-4B9E-A386-BEABC6CD47D6}" type="sibTrans" cxnId="{D595280B-D638-4DC2-89E7-2F47D35177FE}">
      <dgm:prSet/>
      <dgm:spPr/>
      <dgm:t>
        <a:bodyPr/>
        <a:lstStyle/>
        <a:p>
          <a:endParaRPr lang="cs-CZ"/>
        </a:p>
      </dgm:t>
    </dgm:pt>
    <dgm:pt modelId="{B26EB846-1010-451A-9447-870617C6F3B0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Životní prostředí (MŽP)</a:t>
          </a:r>
        </a:p>
      </dgm:t>
    </dgm:pt>
    <dgm:pt modelId="{C46A8487-AC86-4FBB-9237-5416C6423231}" type="parTrans" cxnId="{5637FD8A-3999-4C7B-9CC8-2B3995977B8E}">
      <dgm:prSet/>
      <dgm:spPr/>
      <dgm:t>
        <a:bodyPr/>
        <a:lstStyle/>
        <a:p>
          <a:endParaRPr lang="cs-CZ"/>
        </a:p>
      </dgm:t>
    </dgm:pt>
    <dgm:pt modelId="{EFAAC6F4-42DA-4511-BE45-0F60CCB9012E}" type="sibTrans" cxnId="{5637FD8A-3999-4C7B-9CC8-2B3995977B8E}">
      <dgm:prSet/>
      <dgm:spPr/>
      <dgm:t>
        <a:bodyPr/>
        <a:lstStyle/>
        <a:p>
          <a:endParaRPr lang="cs-CZ"/>
        </a:p>
      </dgm:t>
    </dgm:pt>
    <dgm:pt modelId="{31B4EE75-C8E5-4D5E-A9FF-85D9A13EC73C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Jan Ámos Komenský (MŠMT)</a:t>
          </a:r>
        </a:p>
      </dgm:t>
    </dgm:pt>
    <dgm:pt modelId="{9F86F0FE-AE3D-4665-B8C3-B932D1350C42}" type="parTrans" cxnId="{5C240BC5-72C4-4BDB-8933-C8309B7622FB}">
      <dgm:prSet/>
      <dgm:spPr/>
      <dgm:t>
        <a:bodyPr/>
        <a:lstStyle/>
        <a:p>
          <a:endParaRPr lang="cs-CZ"/>
        </a:p>
      </dgm:t>
    </dgm:pt>
    <dgm:pt modelId="{2AB70DC1-089A-4835-96DF-EDD7646F2B45}" type="sibTrans" cxnId="{5C240BC5-72C4-4BDB-8933-C8309B7622FB}">
      <dgm:prSet/>
      <dgm:spPr/>
      <dgm:t>
        <a:bodyPr/>
        <a:lstStyle/>
        <a:p>
          <a:endParaRPr lang="cs-CZ"/>
        </a:p>
      </dgm:t>
    </dgm:pt>
    <dgm:pt modelId="{A7D8476F-A1B4-41B5-9619-FE6D34C86D2C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Zaměstnanost + (MPSV)</a:t>
          </a:r>
        </a:p>
      </dgm:t>
    </dgm:pt>
    <dgm:pt modelId="{65532992-D7A5-4175-AA4E-840A9FC6AFE5}" type="parTrans" cxnId="{9043316C-4927-4BE3-8154-9B5DC43A7881}">
      <dgm:prSet/>
      <dgm:spPr/>
      <dgm:t>
        <a:bodyPr/>
        <a:lstStyle/>
        <a:p>
          <a:endParaRPr lang="cs-CZ"/>
        </a:p>
      </dgm:t>
    </dgm:pt>
    <dgm:pt modelId="{ADBA9207-6E7B-42BF-87AB-4A5A802E8191}" type="sibTrans" cxnId="{9043316C-4927-4BE3-8154-9B5DC43A7881}">
      <dgm:prSet/>
      <dgm:spPr/>
      <dgm:t>
        <a:bodyPr/>
        <a:lstStyle/>
        <a:p>
          <a:endParaRPr lang="cs-CZ"/>
        </a:p>
      </dgm:t>
    </dgm:pt>
    <dgm:pt modelId="{C5E70AAB-F496-483A-87DC-7C7B0479FDB7}">
      <dgm:prSet custT="1"/>
      <dgm:spPr/>
      <dgm:t>
        <a:bodyPr/>
        <a:lstStyle/>
        <a:p>
          <a:pPr rtl="0"/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2 specifické operační programy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004DE7-B0F3-4524-B61F-D9E359106A86}" type="parTrans" cxnId="{2111956A-F344-4352-8A17-2C6690D591C1}">
      <dgm:prSet/>
      <dgm:spPr/>
      <dgm:t>
        <a:bodyPr/>
        <a:lstStyle/>
        <a:p>
          <a:endParaRPr lang="cs-CZ"/>
        </a:p>
      </dgm:t>
    </dgm:pt>
    <dgm:pt modelId="{62B94A9F-2369-412E-B672-FBCF9BEE67BF}" type="sibTrans" cxnId="{2111956A-F344-4352-8A17-2C6690D591C1}">
      <dgm:prSet/>
      <dgm:spPr/>
      <dgm:t>
        <a:bodyPr/>
        <a:lstStyle/>
        <a:p>
          <a:endParaRPr lang="cs-CZ"/>
        </a:p>
      </dgm:t>
    </dgm:pt>
    <dgm:pt modelId="{259CE984-9F73-40A9-93EE-BF8F940ECFA4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IROP (MMR)</a:t>
          </a:r>
        </a:p>
      </dgm:t>
    </dgm:pt>
    <dgm:pt modelId="{767619D4-5CB8-4038-83E1-862B3A948EA9}" type="parTrans" cxnId="{AC89E900-371A-4C7C-96F4-A0AAC97C9EC6}">
      <dgm:prSet/>
      <dgm:spPr/>
      <dgm:t>
        <a:bodyPr/>
        <a:lstStyle/>
        <a:p>
          <a:endParaRPr lang="cs-CZ"/>
        </a:p>
      </dgm:t>
    </dgm:pt>
    <dgm:pt modelId="{F2BB6C15-EBBE-4113-A242-C84701302BB1}" type="sibTrans" cxnId="{AC89E900-371A-4C7C-96F4-A0AAC97C9EC6}">
      <dgm:prSet/>
      <dgm:spPr/>
      <dgm:t>
        <a:bodyPr/>
        <a:lstStyle/>
        <a:p>
          <a:endParaRPr lang="cs-CZ"/>
        </a:p>
      </dgm:t>
    </dgm:pt>
    <dgm:pt modelId="{29AFD0F7-17A7-4931-B3BC-062D934E14E4}">
      <dgm:prSet custT="1"/>
      <dgm:spPr/>
      <dgm:t>
        <a:bodyPr/>
        <a:lstStyle/>
        <a:p>
          <a:pPr rtl="0">
            <a:buClr>
              <a:srgbClr val="1D70B8"/>
            </a:buClr>
          </a:pPr>
          <a:r>
            <a:rPr lang="cs-CZ" sz="1600" b="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Technická pomoc (MMR)</a:t>
          </a:r>
        </a:p>
      </dgm:t>
    </dgm:pt>
    <dgm:pt modelId="{7DAFE187-B15A-4894-AA74-813FDA5CD741}" type="parTrans" cxnId="{8CAF17C2-50CC-46E7-B097-F5576D77AFF0}">
      <dgm:prSet/>
      <dgm:spPr/>
      <dgm:t>
        <a:bodyPr/>
        <a:lstStyle/>
        <a:p>
          <a:endParaRPr lang="cs-CZ"/>
        </a:p>
      </dgm:t>
    </dgm:pt>
    <dgm:pt modelId="{7CE33AA4-4501-47A8-9EFB-974DC1607B0C}" type="sibTrans" cxnId="{8CAF17C2-50CC-46E7-B097-F5576D77AFF0}">
      <dgm:prSet/>
      <dgm:spPr/>
      <dgm:t>
        <a:bodyPr/>
        <a:lstStyle/>
        <a:p>
          <a:endParaRPr lang="cs-CZ"/>
        </a:p>
      </dgm:t>
    </dgm:pt>
    <dgm:pt modelId="{9D52FBFF-2B9B-43E0-BBD7-BBEC054211CD}">
      <dgm:prSet custT="1"/>
      <dgm:spPr/>
      <dgm:t>
        <a:bodyPr/>
        <a:lstStyle/>
        <a:p>
          <a:pPr rtl="0"/>
          <a:r>
            <a:rPr lang="cs-CZ" sz="1800" b="1" dirty="0">
              <a:latin typeface="Arial" panose="020B0604020202020204" pitchFamily="34" charset="0"/>
              <a:cs typeface="Arial" panose="020B0604020202020204" pitchFamily="34" charset="0"/>
            </a:rPr>
            <a:t>Přeshraniční operační </a:t>
          </a:r>
          <a:r>
            <a:rPr lang="cs-CZ" sz="1800" b="1" dirty="0" smtClean="0">
              <a:latin typeface="Arial" panose="020B0604020202020204" pitchFamily="34" charset="0"/>
              <a:cs typeface="Arial" panose="020B0604020202020204" pitchFamily="34" charset="0"/>
            </a:rPr>
            <a:t>programy 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11273AA-13C0-4F94-BC51-7FFDA5D19D4E}" type="parTrans" cxnId="{70442D9C-8827-4454-90AF-5E9344B2DFF3}">
      <dgm:prSet/>
      <dgm:spPr/>
      <dgm:t>
        <a:bodyPr/>
        <a:lstStyle/>
        <a:p>
          <a:endParaRPr lang="cs-CZ"/>
        </a:p>
      </dgm:t>
    </dgm:pt>
    <dgm:pt modelId="{A7F4E5B5-A449-42ED-A68E-085D0B12888B}" type="sibTrans" cxnId="{70442D9C-8827-4454-90AF-5E9344B2DFF3}">
      <dgm:prSet/>
      <dgm:spPr/>
      <dgm:t>
        <a:bodyPr/>
        <a:lstStyle/>
        <a:p>
          <a:endParaRPr lang="cs-CZ"/>
        </a:p>
      </dgm:t>
    </dgm:pt>
    <dgm:pt modelId="{7816EABF-7AA4-4290-9B09-3C3E5C2B3EB1}" type="pres">
      <dgm:prSet presAssocID="{EC15ABAC-39B0-40F5-9669-FF9E5B9C1A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83AF3FE-DD19-4B1E-864E-07E0FD661C10}" type="pres">
      <dgm:prSet presAssocID="{812FCFAF-305D-4642-9A97-F78108111FAD}" presName="parentText" presStyleLbl="node1" presStyleIdx="0" presStyleCnt="3" custLinFactNeighborX="871" custLinFactNeighborY="-778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767185-5B88-427F-889A-ACDD86AD1849}" type="pres">
      <dgm:prSet presAssocID="{812FCFAF-305D-4642-9A97-F78108111FA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B18C72-B875-4804-80EB-39CD353BE1B2}" type="pres">
      <dgm:prSet presAssocID="{C5E70AAB-F496-483A-87DC-7C7B0479FDB7}" presName="parentText" presStyleLbl="node1" presStyleIdx="1" presStyleCnt="3" custLinFactNeighborY="-164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93681A-1E96-465B-BF12-0242CB5FCC41}" type="pres">
      <dgm:prSet presAssocID="{C5E70AAB-F496-483A-87DC-7C7B0479FDB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C9FC45-1524-4261-AB72-58D69F5D8700}" type="pres">
      <dgm:prSet presAssocID="{9D52FBFF-2B9B-43E0-BBD7-BBEC054211CD}" presName="parentText" presStyleLbl="node1" presStyleIdx="2" presStyleCnt="3" custLinFactNeighborX="-135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004BD7-222E-4B4E-AFD6-6575F57F61DA}" srcId="{EC15ABAC-39B0-40F5-9669-FF9E5B9C1A43}" destId="{812FCFAF-305D-4642-9A97-F78108111FAD}" srcOrd="0" destOrd="0" parTransId="{1260DC2E-E94D-4D9B-BEE7-B6386011DFDF}" sibTransId="{1069E774-1417-4082-B21A-643EB56E9CC6}"/>
    <dgm:cxn modelId="{8EA90FBE-D417-40C9-8884-3A572C5A4713}" type="presOf" srcId="{560B2D15-A14A-4040-8ED6-2C29DB9DDE13}" destId="{C0767185-5B88-427F-889A-ACDD86AD1849}" srcOrd="0" destOrd="1" presId="urn:microsoft.com/office/officeart/2005/8/layout/vList2"/>
    <dgm:cxn modelId="{70442D9C-8827-4454-90AF-5E9344B2DFF3}" srcId="{EC15ABAC-39B0-40F5-9669-FF9E5B9C1A43}" destId="{9D52FBFF-2B9B-43E0-BBD7-BBEC054211CD}" srcOrd="2" destOrd="0" parTransId="{211273AA-13C0-4F94-BC51-7FFDA5D19D4E}" sibTransId="{A7F4E5B5-A449-42ED-A68E-085D0B12888B}"/>
    <dgm:cxn modelId="{5B154360-9DD9-40A1-ADD0-AD6B38A2BA61}" type="presOf" srcId="{9D52FBFF-2B9B-43E0-BBD7-BBEC054211CD}" destId="{02C9FC45-1524-4261-AB72-58D69F5D8700}" srcOrd="0" destOrd="0" presId="urn:microsoft.com/office/officeart/2005/8/layout/vList2"/>
    <dgm:cxn modelId="{70B04904-DF5C-4C9F-8137-D5BC0410A756}" type="presOf" srcId="{A7D8476F-A1B4-41B5-9619-FE6D34C86D2C}" destId="{C0767185-5B88-427F-889A-ACDD86AD1849}" srcOrd="0" destOrd="4" presId="urn:microsoft.com/office/officeart/2005/8/layout/vList2"/>
    <dgm:cxn modelId="{5C240BC5-72C4-4BDB-8933-C8309B7622FB}" srcId="{812FCFAF-305D-4642-9A97-F78108111FAD}" destId="{31B4EE75-C8E5-4D5E-A9FF-85D9A13EC73C}" srcOrd="3" destOrd="0" parTransId="{9F86F0FE-AE3D-4665-B8C3-B932D1350C42}" sibTransId="{2AB70DC1-089A-4835-96DF-EDD7646F2B45}"/>
    <dgm:cxn modelId="{61BDB259-8677-4A74-83E5-0ACD29A2A9EC}" type="presOf" srcId="{31B4EE75-C8E5-4D5E-A9FF-85D9A13EC73C}" destId="{C0767185-5B88-427F-889A-ACDD86AD1849}" srcOrd="0" destOrd="3" presId="urn:microsoft.com/office/officeart/2005/8/layout/vList2"/>
    <dgm:cxn modelId="{9EF3A982-740C-4FFE-B304-A90D457B080F}" type="presOf" srcId="{29AFD0F7-17A7-4931-B3BC-062D934E14E4}" destId="{7793681A-1E96-465B-BF12-0242CB5FCC41}" srcOrd="0" destOrd="1" presId="urn:microsoft.com/office/officeart/2005/8/layout/vList2"/>
    <dgm:cxn modelId="{835F1073-1917-4DB3-916A-72F59591CB64}" type="presOf" srcId="{0FEB8159-9739-43C5-BF05-619989D0FD85}" destId="{C0767185-5B88-427F-889A-ACDD86AD1849}" srcOrd="0" destOrd="0" presId="urn:microsoft.com/office/officeart/2005/8/layout/vList2"/>
    <dgm:cxn modelId="{AB016E8C-A4BC-4F45-8D9B-06E30E42BE48}" srcId="{812FCFAF-305D-4642-9A97-F78108111FAD}" destId="{0FEB8159-9739-43C5-BF05-619989D0FD85}" srcOrd="0" destOrd="0" parTransId="{E87F157C-4626-43EE-B687-1E68A921BC38}" sibTransId="{B1F3BE9A-8E2B-4B24-B878-F0300975322F}"/>
    <dgm:cxn modelId="{CF469EA4-AFDA-4E6A-9AC6-9632BF74776E}" type="presOf" srcId="{B26EB846-1010-451A-9447-870617C6F3B0}" destId="{C0767185-5B88-427F-889A-ACDD86AD1849}" srcOrd="0" destOrd="2" presId="urn:microsoft.com/office/officeart/2005/8/layout/vList2"/>
    <dgm:cxn modelId="{76881E36-AF8E-43C3-8A84-4A6B219396E0}" type="presOf" srcId="{C5E70AAB-F496-483A-87DC-7C7B0479FDB7}" destId="{96B18C72-B875-4804-80EB-39CD353BE1B2}" srcOrd="0" destOrd="0" presId="urn:microsoft.com/office/officeart/2005/8/layout/vList2"/>
    <dgm:cxn modelId="{5637FD8A-3999-4C7B-9CC8-2B3995977B8E}" srcId="{812FCFAF-305D-4642-9A97-F78108111FAD}" destId="{B26EB846-1010-451A-9447-870617C6F3B0}" srcOrd="2" destOrd="0" parTransId="{C46A8487-AC86-4FBB-9237-5416C6423231}" sibTransId="{EFAAC6F4-42DA-4511-BE45-0F60CCB9012E}"/>
    <dgm:cxn modelId="{D595280B-D638-4DC2-89E7-2F47D35177FE}" srcId="{812FCFAF-305D-4642-9A97-F78108111FAD}" destId="{560B2D15-A14A-4040-8ED6-2C29DB9DDE13}" srcOrd="1" destOrd="0" parTransId="{5FF4BB71-4626-4392-8083-0A5B08459CE3}" sibTransId="{8CF72367-79EF-4B9E-A386-BEABC6CD47D6}"/>
    <dgm:cxn modelId="{8CAF17C2-50CC-46E7-B097-F5576D77AFF0}" srcId="{C5E70AAB-F496-483A-87DC-7C7B0479FDB7}" destId="{29AFD0F7-17A7-4931-B3BC-062D934E14E4}" srcOrd="1" destOrd="0" parTransId="{7DAFE187-B15A-4894-AA74-813FDA5CD741}" sibTransId="{7CE33AA4-4501-47A8-9EFB-974DC1607B0C}"/>
    <dgm:cxn modelId="{E636B44E-0175-44A6-81E5-38CD14446184}" type="presOf" srcId="{259CE984-9F73-40A9-93EE-BF8F940ECFA4}" destId="{7793681A-1E96-465B-BF12-0242CB5FCC41}" srcOrd="0" destOrd="0" presId="urn:microsoft.com/office/officeart/2005/8/layout/vList2"/>
    <dgm:cxn modelId="{9043316C-4927-4BE3-8154-9B5DC43A7881}" srcId="{812FCFAF-305D-4642-9A97-F78108111FAD}" destId="{A7D8476F-A1B4-41B5-9619-FE6D34C86D2C}" srcOrd="4" destOrd="0" parTransId="{65532992-D7A5-4175-AA4E-840A9FC6AFE5}" sibTransId="{ADBA9207-6E7B-42BF-87AB-4A5A802E8191}"/>
    <dgm:cxn modelId="{40D52AA1-40E4-42C0-BC28-F9BAD5B42DB6}" type="presOf" srcId="{812FCFAF-305D-4642-9A97-F78108111FAD}" destId="{183AF3FE-DD19-4B1E-864E-07E0FD661C10}" srcOrd="0" destOrd="0" presId="urn:microsoft.com/office/officeart/2005/8/layout/vList2"/>
    <dgm:cxn modelId="{E58EAD87-9C4F-406C-94B4-775FCCD13722}" type="presOf" srcId="{EC15ABAC-39B0-40F5-9669-FF9E5B9C1A43}" destId="{7816EABF-7AA4-4290-9B09-3C3E5C2B3EB1}" srcOrd="0" destOrd="0" presId="urn:microsoft.com/office/officeart/2005/8/layout/vList2"/>
    <dgm:cxn modelId="{AC89E900-371A-4C7C-96F4-A0AAC97C9EC6}" srcId="{C5E70AAB-F496-483A-87DC-7C7B0479FDB7}" destId="{259CE984-9F73-40A9-93EE-BF8F940ECFA4}" srcOrd="0" destOrd="0" parTransId="{767619D4-5CB8-4038-83E1-862B3A948EA9}" sibTransId="{F2BB6C15-EBBE-4113-A242-C84701302BB1}"/>
    <dgm:cxn modelId="{2111956A-F344-4352-8A17-2C6690D591C1}" srcId="{EC15ABAC-39B0-40F5-9669-FF9E5B9C1A43}" destId="{C5E70AAB-F496-483A-87DC-7C7B0479FDB7}" srcOrd="1" destOrd="0" parTransId="{02004DE7-B0F3-4524-B61F-D9E359106A86}" sibTransId="{62B94A9F-2369-412E-B672-FBCF9BEE67BF}"/>
    <dgm:cxn modelId="{411DC539-B5C7-4FEF-9110-7BCDB824C791}" type="presParOf" srcId="{7816EABF-7AA4-4290-9B09-3C3E5C2B3EB1}" destId="{183AF3FE-DD19-4B1E-864E-07E0FD661C10}" srcOrd="0" destOrd="0" presId="urn:microsoft.com/office/officeart/2005/8/layout/vList2"/>
    <dgm:cxn modelId="{8FA38CFA-B309-4842-96D9-DB2B19A90F86}" type="presParOf" srcId="{7816EABF-7AA4-4290-9B09-3C3E5C2B3EB1}" destId="{C0767185-5B88-427F-889A-ACDD86AD1849}" srcOrd="1" destOrd="0" presId="urn:microsoft.com/office/officeart/2005/8/layout/vList2"/>
    <dgm:cxn modelId="{F4A4D03F-C514-4A58-8B08-F9EB72CA4061}" type="presParOf" srcId="{7816EABF-7AA4-4290-9B09-3C3E5C2B3EB1}" destId="{96B18C72-B875-4804-80EB-39CD353BE1B2}" srcOrd="2" destOrd="0" presId="urn:microsoft.com/office/officeart/2005/8/layout/vList2"/>
    <dgm:cxn modelId="{6CF56A9D-FE35-4C12-BA70-EFA8D6711706}" type="presParOf" srcId="{7816EABF-7AA4-4290-9B09-3C3E5C2B3EB1}" destId="{7793681A-1E96-465B-BF12-0242CB5FCC41}" srcOrd="3" destOrd="0" presId="urn:microsoft.com/office/officeart/2005/8/layout/vList2"/>
    <dgm:cxn modelId="{54362164-1D24-46A8-A733-2666CDFB2C69}" type="presParOf" srcId="{7816EABF-7AA4-4290-9B09-3C3E5C2B3EB1}" destId="{02C9FC45-1524-4261-AB72-58D69F5D870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3AF3FE-DD19-4B1E-864E-07E0FD661C10}">
      <dsp:nvSpPr>
        <dsp:cNvPr id="0" name=""/>
        <dsp:cNvSpPr/>
      </dsp:nvSpPr>
      <dsp:spPr>
        <a:xfrm>
          <a:off x="0" y="0"/>
          <a:ext cx="7557465" cy="415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5 tematických operačních programů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00" y="20300"/>
        <a:ext cx="7516865" cy="375257"/>
      </dsp:txXfrm>
    </dsp:sp>
    <dsp:sp modelId="{C0767185-5B88-427F-889A-ACDD86AD1849}">
      <dsp:nvSpPr>
        <dsp:cNvPr id="0" name=""/>
        <dsp:cNvSpPr/>
      </dsp:nvSpPr>
      <dsp:spPr>
        <a:xfrm>
          <a:off x="0" y="418704"/>
          <a:ext cx="7557465" cy="1267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95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Konkurenceschopnost (MPO)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Doprava (MD)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Životní prostředí (MŽP)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Jan Ámos Komenský (MŠMT)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Zaměstnanost + (MPSV)</a:t>
          </a:r>
        </a:p>
      </dsp:txBody>
      <dsp:txXfrm>
        <a:off x="0" y="418704"/>
        <a:ext cx="7557465" cy="1267121"/>
      </dsp:txXfrm>
    </dsp:sp>
    <dsp:sp modelId="{96B18C72-B875-4804-80EB-39CD353BE1B2}">
      <dsp:nvSpPr>
        <dsp:cNvPr id="0" name=""/>
        <dsp:cNvSpPr/>
      </dsp:nvSpPr>
      <dsp:spPr>
        <a:xfrm>
          <a:off x="0" y="1677421"/>
          <a:ext cx="7557465" cy="415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2 specifické operační programy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00" y="1697721"/>
        <a:ext cx="7516865" cy="375257"/>
      </dsp:txXfrm>
    </dsp:sp>
    <dsp:sp modelId="{7793681A-1E96-465B-BF12-0242CB5FCC41}">
      <dsp:nvSpPr>
        <dsp:cNvPr id="0" name=""/>
        <dsp:cNvSpPr/>
      </dsp:nvSpPr>
      <dsp:spPr>
        <a:xfrm>
          <a:off x="0" y="2101683"/>
          <a:ext cx="7557465" cy="510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950" tIns="20320" rIns="113792" bIns="2032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IROP (MMR)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lr>
              <a:srgbClr val="1D70B8"/>
            </a:buClr>
            <a:buChar char="••"/>
          </a:pPr>
          <a:r>
            <a:rPr lang="cs-CZ" sz="1600" b="0" kern="12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OP Technická pomoc (MMR)</a:t>
          </a:r>
        </a:p>
      </dsp:txBody>
      <dsp:txXfrm>
        <a:off x="0" y="2101683"/>
        <a:ext cx="7557465" cy="510936"/>
      </dsp:txXfrm>
    </dsp:sp>
    <dsp:sp modelId="{02C9FC45-1524-4261-AB72-58D69F5D8700}">
      <dsp:nvSpPr>
        <dsp:cNvPr id="0" name=""/>
        <dsp:cNvSpPr/>
      </dsp:nvSpPr>
      <dsp:spPr>
        <a:xfrm>
          <a:off x="0" y="2612620"/>
          <a:ext cx="7557465" cy="4158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>
              <a:latin typeface="Arial" panose="020B0604020202020204" pitchFamily="34" charset="0"/>
              <a:cs typeface="Arial" panose="020B0604020202020204" pitchFamily="34" charset="0"/>
            </a:rPr>
            <a:t>Přeshraniční operační </a:t>
          </a:r>
          <a:r>
            <a:rPr lang="cs-CZ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programy 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00" y="2632920"/>
        <a:ext cx="7516865" cy="375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0.76636</cdr:x>
      <cdr:y>0.49016</cdr:y>
    </cdr:from>
    <cdr:to>
      <cdr:x>0.94284</cdr:x>
      <cdr:y>0.58807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75AA1D2B-60C2-448F-B23D-F358F314E251}"/>
            </a:ext>
          </a:extLst>
        </cdr:cNvPr>
        <cdr:cNvSpPr txBox="1"/>
      </cdr:nvSpPr>
      <cdr:spPr>
        <a:xfrm xmlns:a="http://schemas.openxmlformats.org/drawingml/2006/main">
          <a:off x="3875745" y="2236157"/>
          <a:ext cx="892547" cy="446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Obec</a:t>
          </a:r>
        </a:p>
      </cdr:txBody>
    </cdr:sp>
  </cdr:relSizeAnchor>
  <cdr:relSizeAnchor xmlns:cdr="http://schemas.openxmlformats.org/drawingml/2006/chartDrawing">
    <cdr:from>
      <cdr:x>0.0724</cdr:x>
      <cdr:y>0.59674</cdr:y>
    </cdr:from>
    <cdr:to>
      <cdr:x>0.32033</cdr:x>
      <cdr:y>0.65272</cdr:y>
    </cdr:to>
    <cdr:sp macro="" textlink="">
      <cdr:nvSpPr>
        <cdr:cNvPr id="3" name="TextovéPole 2">
          <a:extLst xmlns:a="http://schemas.openxmlformats.org/drawingml/2006/main">
            <a:ext uri="{FF2B5EF4-FFF2-40B4-BE49-F238E27FC236}">
              <a16:creationId xmlns:a16="http://schemas.microsoft.com/office/drawing/2014/main" id="{18C1064E-F89F-4EBD-9175-2CDC350EB9DA}"/>
            </a:ext>
          </a:extLst>
        </cdr:cNvPr>
        <cdr:cNvSpPr txBox="1"/>
      </cdr:nvSpPr>
      <cdr:spPr>
        <a:xfrm xmlns:a="http://schemas.openxmlformats.org/drawingml/2006/main">
          <a:off x="366166" y="2722349"/>
          <a:ext cx="1253877" cy="25540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E527A9C0-0CE6-4500-9C53-C3E1A11751F1}" type="CATEGORYNAME">
            <a:rPr lang="en-US" sz="1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pPr/>
            <a:t>Kraj</a:t>
          </a:fld>
          <a:endParaRPr lang="cs-CZ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0.22666</cdr:x>
      <cdr:y>0.82863</cdr:y>
    </cdr:from>
    <cdr:to>
      <cdr:x>0.33536</cdr:x>
      <cdr:y>0.8794</cdr:y>
    </cdr:to>
    <cdr:sp macro="" textlink="">
      <cdr:nvSpPr>
        <cdr:cNvPr id="4" name="TextovéPole 3">
          <a:extLst xmlns:a="http://schemas.openxmlformats.org/drawingml/2006/main">
            <a:ext uri="{FF2B5EF4-FFF2-40B4-BE49-F238E27FC236}">
              <a16:creationId xmlns:a16="http://schemas.microsoft.com/office/drawing/2014/main" id="{AB501D0A-88DA-4B49-A91C-77D32DDB0FC4}"/>
            </a:ext>
          </a:extLst>
        </cdr:cNvPr>
        <cdr:cNvSpPr txBox="1"/>
      </cdr:nvSpPr>
      <cdr:spPr>
        <a:xfrm xmlns:a="http://schemas.openxmlformats.org/drawingml/2006/main">
          <a:off x="1146321" y="3780256"/>
          <a:ext cx="549714" cy="2316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78ACFAD7-5CF2-4638-B952-3E54B834A702}" type="CATEGORYNAME">
            <a:rPr lang="en-US" sz="100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pPr/>
            <a:t>SVJ</a:t>
          </a:fld>
          <a:endParaRPr lang="cs-CZ" sz="1000" dirty="0"/>
        </a:p>
      </cdr:txBody>
    </cdr:sp>
  </cdr:relSizeAnchor>
  <cdr:relSizeAnchor xmlns:cdr="http://schemas.openxmlformats.org/drawingml/2006/chartDrawing">
    <cdr:from>
      <cdr:x>0.05864</cdr:x>
      <cdr:y>0.32254</cdr:y>
    </cdr:from>
    <cdr:to>
      <cdr:x>0.23297</cdr:x>
      <cdr:y>0.45054</cdr:y>
    </cdr:to>
    <cdr:sp macro="" textlink="">
      <cdr:nvSpPr>
        <cdr:cNvPr id="7" name="TextovéPole 1">
          <a:extLst xmlns:a="http://schemas.openxmlformats.org/drawingml/2006/main">
            <a:ext uri="{FF2B5EF4-FFF2-40B4-BE49-F238E27FC236}">
              <a16:creationId xmlns:a16="http://schemas.microsoft.com/office/drawing/2014/main" id="{3790EFCF-291C-4D6D-A0E0-6513E350131F}"/>
            </a:ext>
          </a:extLst>
        </cdr:cNvPr>
        <cdr:cNvSpPr txBox="1"/>
      </cdr:nvSpPr>
      <cdr:spPr>
        <a:xfrm xmlns:a="http://schemas.openxmlformats.org/drawingml/2006/main">
          <a:off x="296562" y="1471433"/>
          <a:ext cx="881656" cy="5839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fld id="{1DD46882-5908-462F-A853-FDFBEF96255F}" type="CATEGORYNAME">
            <a:rPr lang="en-US" sz="100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pPr/>
            <a:t>Soukromý sektor</a:t>
          </a:fld>
          <a:endParaRPr lang="cs-CZ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0.28819</cdr:x>
      <cdr:y>0.11425</cdr:y>
    </cdr:from>
    <cdr:to>
      <cdr:x>0.45463</cdr:x>
      <cdr:y>0.2387</cdr:y>
    </cdr:to>
    <cdr:sp macro="" textlink="">
      <cdr:nvSpPr>
        <cdr:cNvPr id="8" name="TextovéPole 7">
          <a:extLst xmlns:a="http://schemas.openxmlformats.org/drawingml/2006/main">
            <a:ext uri="{FF2B5EF4-FFF2-40B4-BE49-F238E27FC236}">
              <a16:creationId xmlns:a16="http://schemas.microsoft.com/office/drawing/2014/main" id="{999F4A99-54B1-43C5-A9DA-5757D304E360}"/>
            </a:ext>
          </a:extLst>
        </cdr:cNvPr>
        <cdr:cNvSpPr txBox="1"/>
      </cdr:nvSpPr>
      <cdr:spPr>
        <a:xfrm xmlns:a="http://schemas.openxmlformats.org/drawingml/2006/main">
          <a:off x="1457466" y="521214"/>
          <a:ext cx="841784" cy="567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8B474EEA-3EB6-403C-BCC9-4937A9751E4B}" type="CATEGORYNAME">
            <a:rPr lang="en-US">
              <a:solidFill>
                <a:schemeClr val="bg1"/>
              </a:solidFill>
            </a:rPr>
            <a:pPr/>
            <a:t>Státní příjemci</a:t>
          </a:fld>
          <a:endParaRPr lang="cs-CZ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0.48437</cdr:x>
      <cdr:y>0.90209</cdr:y>
    </cdr:from>
    <cdr:to>
      <cdr:x>0.66873</cdr:x>
      <cdr:y>1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B5D09A66-653B-4A60-9149-EDEA5B5F5A0C}"/>
            </a:ext>
          </a:extLst>
        </cdr:cNvPr>
        <cdr:cNvSpPr txBox="1"/>
      </cdr:nvSpPr>
      <cdr:spPr>
        <a:xfrm xmlns:a="http://schemas.openxmlformats.org/drawingml/2006/main">
          <a:off x="1968591" y="4115389"/>
          <a:ext cx="749288" cy="4466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Obec</a:t>
          </a:r>
        </a:p>
      </cdr:txBody>
    </cdr:sp>
  </cdr:relSizeAnchor>
  <cdr:relSizeAnchor xmlns:cdr="http://schemas.openxmlformats.org/drawingml/2006/chartDrawing">
    <cdr:from>
      <cdr:x>0.21583</cdr:x>
      <cdr:y>0.18398</cdr:y>
    </cdr:from>
    <cdr:to>
      <cdr:x>0.35932</cdr:x>
      <cdr:y>0.26391</cdr:y>
    </cdr:to>
    <cdr:sp macro="" textlink="">
      <cdr:nvSpPr>
        <cdr:cNvPr id="3" name="TextovéPole 2">
          <a:extLst xmlns:a="http://schemas.openxmlformats.org/drawingml/2006/main">
            <a:ext uri="{FF2B5EF4-FFF2-40B4-BE49-F238E27FC236}">
              <a16:creationId xmlns:a16="http://schemas.microsoft.com/office/drawing/2014/main" id="{12218A3E-DA81-4F83-A841-1AF6E3B4FA61}"/>
            </a:ext>
          </a:extLst>
        </cdr:cNvPr>
        <cdr:cNvSpPr txBox="1"/>
      </cdr:nvSpPr>
      <cdr:spPr>
        <a:xfrm xmlns:a="http://schemas.openxmlformats.org/drawingml/2006/main">
          <a:off x="877180" y="809145"/>
          <a:ext cx="583207" cy="351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57AAB2FD-93D0-407B-8DE0-8910FBF706A9}" type="CATEGORYNAME">
            <a:rPr lang="en-US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pPr/>
            <a:t>NNO</a:t>
          </a:fld>
          <a:endParaRPr lang="cs-CZ" sz="11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0.07279</cdr:x>
      <cdr:y>0.1383</cdr:y>
    </cdr:from>
    <cdr:to>
      <cdr:x>0.25068</cdr:x>
      <cdr:y>0.27421</cdr:y>
    </cdr:to>
    <cdr:sp macro="" textlink="">
      <cdr:nvSpPr>
        <cdr:cNvPr id="5" name="TextovéPole 4">
          <a:extLst xmlns:a="http://schemas.openxmlformats.org/drawingml/2006/main">
            <a:ext uri="{FF2B5EF4-FFF2-40B4-BE49-F238E27FC236}">
              <a16:creationId xmlns:a16="http://schemas.microsoft.com/office/drawing/2014/main" id="{A2061B6E-531C-4789-9F81-2499FD75C97F}"/>
            </a:ext>
          </a:extLst>
        </cdr:cNvPr>
        <cdr:cNvSpPr txBox="1"/>
      </cdr:nvSpPr>
      <cdr:spPr>
        <a:xfrm xmlns:a="http://schemas.openxmlformats.org/drawingml/2006/main">
          <a:off x="295819" y="608235"/>
          <a:ext cx="723013" cy="597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  <cdr:relSizeAnchor xmlns:cdr="http://schemas.openxmlformats.org/drawingml/2006/chartDrawing">
    <cdr:from>
      <cdr:x>0.31154</cdr:x>
      <cdr:y>0.12263</cdr:y>
    </cdr:from>
    <cdr:to>
      <cdr:x>0.57054</cdr:x>
      <cdr:y>0.26593</cdr:y>
    </cdr:to>
    <cdr:sp macro="" textlink="">
      <cdr:nvSpPr>
        <cdr:cNvPr id="6" name="TextovéPole 5">
          <a:extLst xmlns:a="http://schemas.openxmlformats.org/drawingml/2006/main">
            <a:ext uri="{FF2B5EF4-FFF2-40B4-BE49-F238E27FC236}">
              <a16:creationId xmlns:a16="http://schemas.microsoft.com/office/drawing/2014/main" id="{05C31463-DC64-499B-B665-80F8188AF7F1}"/>
            </a:ext>
          </a:extLst>
        </cdr:cNvPr>
        <cdr:cNvSpPr txBox="1"/>
      </cdr:nvSpPr>
      <cdr:spPr>
        <a:xfrm xmlns:a="http://schemas.openxmlformats.org/drawingml/2006/main">
          <a:off x="1266194" y="539353"/>
          <a:ext cx="1052623" cy="630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Církevní </a:t>
          </a:r>
          <a:r>
            <a:rPr lang="cs-CZ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instituce</a:t>
          </a:r>
          <a:endParaRPr lang="cs-CZ" sz="1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0.25268</cdr:x>
      <cdr:y>0.16587</cdr:y>
    </cdr:from>
    <cdr:to>
      <cdr:x>0.39618</cdr:x>
      <cdr:y>0.2458</cdr:y>
    </cdr:to>
    <cdr:sp macro="" textlink="">
      <cdr:nvSpPr>
        <cdr:cNvPr id="7" name="TextovéPole 1">
          <a:extLst xmlns:a="http://schemas.openxmlformats.org/drawingml/2006/main">
            <a:ext uri="{FF2B5EF4-FFF2-40B4-BE49-F238E27FC236}">
              <a16:creationId xmlns:a16="http://schemas.microsoft.com/office/drawing/2014/main" id="{A5C4BA92-6392-4D50-869D-C6634420A47D}"/>
            </a:ext>
          </a:extLst>
        </cdr:cNvPr>
        <cdr:cNvSpPr txBox="1"/>
      </cdr:nvSpPr>
      <cdr:spPr>
        <a:xfrm xmlns:a="http://schemas.openxmlformats.org/drawingml/2006/main">
          <a:off x="1026969" y="729496"/>
          <a:ext cx="583207" cy="3515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cs-CZ" sz="11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0.03485</cdr:x>
      <cdr:y>0.59043</cdr:y>
    </cdr:from>
    <cdr:to>
      <cdr:x>0.20974</cdr:x>
      <cdr:y>0.75125</cdr:y>
    </cdr:to>
    <cdr:sp macro="" textlink="">
      <cdr:nvSpPr>
        <cdr:cNvPr id="9" name="TextovéPole 8">
          <a:extLst xmlns:a="http://schemas.openxmlformats.org/drawingml/2006/main">
            <a:ext uri="{FF2B5EF4-FFF2-40B4-BE49-F238E27FC236}">
              <a16:creationId xmlns:a16="http://schemas.microsoft.com/office/drawing/2014/main" id="{DE1424F4-EB00-4D46-A259-CB1352B61C16}"/>
            </a:ext>
          </a:extLst>
        </cdr:cNvPr>
        <cdr:cNvSpPr txBox="1"/>
      </cdr:nvSpPr>
      <cdr:spPr>
        <a:xfrm xmlns:a="http://schemas.openxmlformats.org/drawingml/2006/main">
          <a:off x="141647" y="2693587"/>
          <a:ext cx="710796" cy="733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fld id="{8B474EEA-3EB6-403C-BCC9-4937A9751E4B}" type="CATEGORYNAME">
            <a:rPr lang="en-US" sz="1000" smtClean="0">
              <a:solidFill>
                <a:schemeClr val="bg1"/>
              </a:solidFill>
            </a:rPr>
            <a:pPr/>
            <a:t>Státní příjemci</a:t>
          </a:fld>
          <a:endParaRPr lang="cs-CZ" sz="1000" dirty="0">
            <a:solidFill>
              <a:schemeClr val="bg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A828EF0-7CBA-D14D-8B93-4AEC502D1E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60A80E7-8FBD-DD48-987B-63C5EE2A5E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856ED-4A75-E14F-82F9-3E3A8AD014FD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A00D05-E443-ED44-AA5F-6BE2623753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666CAB-A58F-8B4D-9AF9-5F2D5B2377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CA9EE-A766-5048-BAAD-808642868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3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1D0AC-43AB-41D4-86E8-17FEADBDF08C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8AEC34-F7C9-4DC8-A740-BE07CA3057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1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Zdroj: MS2014+ k 13.8.2019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65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18AEC34-F7C9-4DC8-A740-BE07CA30570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4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8" y="695469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7979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59940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467745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7265599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782240"/>
      </p:ext>
    </p:extLst>
  </p:cSld>
  <p:clrMapOvr>
    <a:masterClrMapping/>
  </p:clrMapOvr>
  <p:transition spd="slow">
    <p:pu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388309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D71B8"/>
              </a:buClr>
              <a:buSzTx/>
              <a:buFont typeface="Arial" panose="020B0604020202020204" pitchFamily="34" charset="0"/>
              <a:buChar char="•"/>
              <a:tabLst/>
              <a:defRPr lang="cs-CZ" b="0" smtClean="0">
                <a:effectLst/>
              </a:defRPr>
            </a:lvl1pPr>
          </a:lstStyle>
          <a:p>
            <a:pPr lvl="0"/>
            <a:r>
              <a:rPr lang="cs-CZ" dirty="0" err="1"/>
              <a:t>Lorem</a:t>
            </a:r>
            <a:r>
              <a:rPr lang="cs-CZ" dirty="0"/>
              <a:t> </a:t>
            </a:r>
            <a:r>
              <a:rPr lang="cs-CZ" dirty="0" err="1"/>
              <a:t>ipsum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 </a:t>
            </a:r>
            <a:r>
              <a:rPr lang="cs-CZ" dirty="0" err="1"/>
              <a:t>sit</a:t>
            </a:r>
            <a:r>
              <a:rPr lang="cs-CZ" dirty="0"/>
              <a:t> </a:t>
            </a:r>
            <a:r>
              <a:rPr lang="cs-CZ" dirty="0" err="1"/>
              <a:t>amet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adipiscing</a:t>
            </a:r>
            <a:r>
              <a:rPr lang="cs-CZ" dirty="0"/>
              <a:t> elit. </a:t>
            </a:r>
            <a:r>
              <a:rPr lang="cs-CZ" dirty="0" err="1"/>
              <a:t>Pellentesque</a:t>
            </a:r>
            <a:r>
              <a:rPr lang="cs-CZ" dirty="0"/>
              <a:t> </a:t>
            </a:r>
            <a:r>
              <a:rPr lang="cs-CZ" dirty="0" err="1"/>
              <a:t>commodo</a:t>
            </a:r>
            <a:r>
              <a:rPr lang="cs-CZ" dirty="0"/>
              <a:t> </a:t>
            </a:r>
            <a:r>
              <a:rPr lang="cs-CZ" dirty="0" err="1"/>
              <a:t>justo</a:t>
            </a:r>
            <a:r>
              <a:rPr lang="cs-CZ" dirty="0"/>
              <a:t> </a:t>
            </a:r>
            <a:r>
              <a:rPr lang="cs-CZ" dirty="0" err="1"/>
              <a:t>laoreet</a:t>
            </a:r>
            <a:r>
              <a:rPr lang="cs-CZ" dirty="0"/>
              <a:t>, </a:t>
            </a:r>
            <a:r>
              <a:rPr lang="cs-CZ" dirty="0" err="1"/>
              <a:t>consectetur</a:t>
            </a:r>
            <a:r>
              <a:rPr lang="cs-CZ" dirty="0"/>
              <a:t> </a:t>
            </a:r>
            <a:r>
              <a:rPr lang="cs-CZ" dirty="0" err="1"/>
              <a:t>metus</a:t>
            </a:r>
            <a:r>
              <a:rPr lang="cs-CZ" dirty="0"/>
              <a:t> vitae, </a:t>
            </a:r>
            <a:r>
              <a:rPr lang="cs-CZ" dirty="0" err="1"/>
              <a:t>bibendum</a:t>
            </a:r>
            <a:r>
              <a:rPr lang="cs-CZ" dirty="0"/>
              <a:t> </a:t>
            </a:r>
            <a:r>
              <a:rPr lang="cs-CZ" dirty="0" err="1"/>
              <a:t>orci</a:t>
            </a:r>
            <a:r>
              <a:rPr lang="cs-CZ" dirty="0"/>
              <a:t>. </a:t>
            </a:r>
            <a:r>
              <a:rPr lang="cs-CZ" dirty="0" err="1"/>
              <a:t>Maece-nas</a:t>
            </a:r>
            <a:r>
              <a:rPr lang="cs-CZ" dirty="0"/>
              <a:t> </a:t>
            </a:r>
            <a:r>
              <a:rPr lang="cs-CZ" dirty="0" err="1"/>
              <a:t>placerat</a:t>
            </a:r>
            <a:r>
              <a:rPr lang="cs-CZ" dirty="0"/>
              <a:t> </a:t>
            </a:r>
            <a:r>
              <a:rPr lang="cs-CZ" dirty="0" err="1"/>
              <a:t>rhoncus</a:t>
            </a:r>
            <a:r>
              <a:rPr lang="cs-CZ" dirty="0"/>
              <a:t> </a:t>
            </a:r>
            <a:r>
              <a:rPr lang="cs-CZ" dirty="0" err="1"/>
              <a:t>cursus</a:t>
            </a:r>
            <a:r>
              <a:rPr lang="cs-CZ" dirty="0"/>
              <a:t>. </a:t>
            </a:r>
            <a:r>
              <a:rPr lang="cs-CZ" dirty="0" err="1"/>
              <a:t>Fusce</a:t>
            </a:r>
            <a:r>
              <a:rPr lang="cs-CZ" dirty="0"/>
              <a:t> non </a:t>
            </a:r>
            <a:r>
              <a:rPr lang="cs-CZ" dirty="0" err="1"/>
              <a:t>tincidunt</a:t>
            </a:r>
            <a:r>
              <a:rPr lang="cs-CZ" dirty="0"/>
              <a:t> </a:t>
            </a:r>
            <a:r>
              <a:rPr lang="cs-CZ" dirty="0" err="1"/>
              <a:t>arcu</a:t>
            </a:r>
            <a:r>
              <a:rPr lang="cs-CZ" dirty="0"/>
              <a:t>, </a:t>
            </a:r>
            <a:r>
              <a:rPr lang="cs-CZ" dirty="0" err="1"/>
              <a:t>nec</a:t>
            </a:r>
            <a:r>
              <a:rPr lang="cs-CZ" dirty="0"/>
              <a:t> </a:t>
            </a:r>
            <a:r>
              <a:rPr lang="cs-CZ" dirty="0" err="1"/>
              <a:t>dignissim</a:t>
            </a:r>
            <a:r>
              <a:rPr lang="cs-CZ" dirty="0"/>
              <a:t> </a:t>
            </a:r>
            <a:r>
              <a:rPr lang="cs-CZ" dirty="0" err="1"/>
              <a:t>dolor</a:t>
            </a:r>
            <a:r>
              <a:rPr lang="cs-CZ" dirty="0"/>
              <a:t>. </a:t>
            </a:r>
            <a:r>
              <a:rPr lang="cs-CZ" dirty="0" err="1"/>
              <a:t>Nam</a:t>
            </a:r>
            <a:r>
              <a:rPr lang="cs-CZ" dirty="0"/>
              <a:t> </a:t>
            </a:r>
            <a:r>
              <a:rPr lang="cs-CZ" dirty="0" err="1"/>
              <a:t>eget</a:t>
            </a:r>
            <a:r>
              <a:rPr lang="cs-CZ" dirty="0"/>
              <a:t> </a:t>
            </a:r>
            <a:r>
              <a:rPr lang="cs-CZ" dirty="0" err="1"/>
              <a:t>luctus</a:t>
            </a:r>
            <a:r>
              <a:rPr lang="cs-CZ" dirty="0"/>
              <a:t> </a:t>
            </a:r>
            <a:r>
              <a:rPr lang="cs-CZ" dirty="0" err="1"/>
              <a:t>nunc</a:t>
            </a:r>
            <a:r>
              <a:rPr lang="cs-CZ" dirty="0"/>
              <a:t>, a </a:t>
            </a:r>
            <a:r>
              <a:rPr lang="cs-CZ" dirty="0" err="1"/>
              <a:t>tempor</a:t>
            </a:r>
            <a:r>
              <a:rPr lang="cs-CZ" dirty="0"/>
              <a:t> elit.</a:t>
            </a:r>
          </a:p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938A1F98-B760-AE40-BB7A-7C3A16557D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544257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96902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17356"/>
            <a:ext cx="6858000" cy="940443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057EF51-3674-2346-A505-BFB4C7190E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44" y="6089279"/>
            <a:ext cx="3892711" cy="87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12475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799" y="695469"/>
            <a:ext cx="7772400" cy="1461244"/>
          </a:xfrm>
        </p:spPr>
        <p:txBody>
          <a:bodyPr anchor="b">
            <a:normAutofit/>
          </a:bodyPr>
          <a:lstStyle>
            <a:lvl1pPr algn="ctr">
              <a:defRPr sz="5000" b="1">
                <a:solidFill>
                  <a:srgbClr val="1D71B8"/>
                </a:solidFill>
              </a:defRPr>
            </a:lvl1pPr>
          </a:lstStyle>
          <a:p>
            <a:r>
              <a:rPr lang="cs-CZ" dirty="0"/>
              <a:t>Kontakt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2998" y="2317521"/>
            <a:ext cx="6858000" cy="1548944"/>
          </a:xfrm>
        </p:spPr>
        <p:txBody>
          <a:bodyPr>
            <a:noAutofit/>
          </a:bodyPr>
          <a:lstStyle>
            <a:lvl1pPr marL="0" indent="0" algn="ctr">
              <a:buNone/>
              <a:defRPr sz="1500">
                <a:solidFill>
                  <a:srgbClr val="C0C0C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Jméno Příjmení</a:t>
            </a:r>
          </a:p>
          <a:p>
            <a:r>
              <a:rPr lang="cs-CZ" dirty="0"/>
              <a:t>Funkce</a:t>
            </a:r>
          </a:p>
          <a:p>
            <a:r>
              <a:rPr lang="cs-CZ" dirty="0"/>
              <a:t>E-mail</a:t>
            </a:r>
          </a:p>
          <a:p>
            <a:r>
              <a:rPr lang="cs-CZ" dirty="0"/>
              <a:t>+420 XXX XXX XXX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B0A7F68-D4D0-EE48-ADB6-74D619B2C7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887" y="3866465"/>
            <a:ext cx="1842223" cy="184222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C0B2BF2-315A-B540-A0F1-D67C119C47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918" y="6056642"/>
            <a:ext cx="3874162" cy="87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134593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5392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400163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343669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79257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803C-109F-484A-83D6-FFACFBED6390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5F6C0-4E17-4BB5-911A-51F62883F0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576516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>
            <a:extLst>
              <a:ext uri="{FF2B5EF4-FFF2-40B4-BE49-F238E27FC236}">
                <a16:creationId xmlns:a16="http://schemas.microsoft.com/office/drawing/2014/main" id="{5EB521AB-0A28-6B44-8E85-5B876EDAA7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" b="6089"/>
          <a:stretch/>
        </p:blipFill>
        <p:spPr>
          <a:xfrm>
            <a:off x="0" y="1"/>
            <a:ext cx="9143999" cy="61328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09803C-109F-484A-83D6-FFACFBED6390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E5F6C0-4E17-4BB5-911A-51F62883F08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78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3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1D71B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D71B8"/>
        </a:buClr>
        <a:buFont typeface="Arial" panose="020B0604020202020204" pitchFamily="34" charset="0"/>
        <a:buChar char="•"/>
        <a:defRPr sz="1500" kern="1200">
          <a:solidFill>
            <a:srgbClr val="AAAAA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88CFA9A-0363-4E48-9C5A-27F37F8008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Setkání informatiků</a:t>
            </a:r>
            <a:br>
              <a:rPr lang="cs-CZ" sz="3200" b="1" dirty="0" smtClean="0">
                <a:solidFill>
                  <a:srgbClr val="0070C0"/>
                </a:solidFill>
              </a:rPr>
            </a:br>
            <a:r>
              <a:rPr lang="cs-CZ" sz="3200" b="1" dirty="0" smtClean="0">
                <a:solidFill>
                  <a:srgbClr val="0070C0"/>
                </a:solidFill>
              </a:rPr>
              <a:t>IROP – aktuality, výhled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96576B-4587-B84C-8ED8-FB87BB88BAC7}"/>
              </a:ext>
            </a:extLst>
          </p:cNvPr>
          <p:cNvSpPr txBox="1"/>
          <p:nvPr/>
        </p:nvSpPr>
        <p:spPr>
          <a:xfrm>
            <a:off x="2604655" y="5417009"/>
            <a:ext cx="3629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7.11.2019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Krajský úřad Plzeňského kraje</a:t>
            </a:r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487996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pPr algn="ctr"/>
            <a:r>
              <a:rPr lang="cs-CZ" u="sng" dirty="0"/>
              <a:t>Návrh</a:t>
            </a:r>
            <a:r>
              <a:rPr lang="cs-CZ" dirty="0"/>
              <a:t> rozdělení alokace v IROP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42261" y="1351280"/>
          <a:ext cx="8053735" cy="449662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451952">
                  <a:extLst>
                    <a:ext uri="{9D8B030D-6E8A-4147-A177-3AD203B41FA5}">
                      <a16:colId xmlns:a16="http://schemas.microsoft.com/office/drawing/2014/main" val="1867840939"/>
                    </a:ext>
                  </a:extLst>
                </a:gridCol>
                <a:gridCol w="1393859">
                  <a:extLst>
                    <a:ext uri="{9D8B030D-6E8A-4147-A177-3AD203B41FA5}">
                      <a16:colId xmlns:a16="http://schemas.microsoft.com/office/drawing/2014/main" val="662236333"/>
                    </a:ext>
                  </a:extLst>
                </a:gridCol>
                <a:gridCol w="1638583">
                  <a:extLst>
                    <a:ext uri="{9D8B030D-6E8A-4147-A177-3AD203B41FA5}">
                      <a16:colId xmlns:a16="http://schemas.microsoft.com/office/drawing/2014/main" val="3530945834"/>
                    </a:ext>
                  </a:extLst>
                </a:gridCol>
                <a:gridCol w="530925">
                  <a:extLst>
                    <a:ext uri="{9D8B030D-6E8A-4147-A177-3AD203B41FA5}">
                      <a16:colId xmlns:a16="http://schemas.microsoft.com/office/drawing/2014/main" val="1760559365"/>
                    </a:ext>
                  </a:extLst>
                </a:gridCol>
                <a:gridCol w="1448883">
                  <a:extLst>
                    <a:ext uri="{9D8B030D-6E8A-4147-A177-3AD203B41FA5}">
                      <a16:colId xmlns:a16="http://schemas.microsoft.com/office/drawing/2014/main" val="2967593070"/>
                    </a:ext>
                  </a:extLst>
                </a:gridCol>
                <a:gridCol w="1589533">
                  <a:extLst>
                    <a:ext uri="{9D8B030D-6E8A-4147-A177-3AD203B41FA5}">
                      <a16:colId xmlns:a16="http://schemas.microsoft.com/office/drawing/2014/main" val="362767184"/>
                    </a:ext>
                  </a:extLst>
                </a:gridCol>
              </a:tblGrid>
              <a:tr h="15103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Cíl politiky/priorit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Specifický</a:t>
                      </a:r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cíl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Téma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Fond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Podíl priority</a:t>
                      </a:r>
                      <a:r>
                        <a:rPr lang="cs-CZ" sz="1400" b="1" u="none" strike="noStrike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 na celkové alokaci</a:t>
                      </a:r>
                    </a:p>
                    <a:p>
                      <a:pPr algn="ctr" fontAlgn="ctr"/>
                      <a:r>
                        <a:rPr lang="cs-CZ" sz="1400" b="1" u="none" strike="noStrike" baseline="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(%)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Podíl alokace SC na celkové alokaci OP (%)</a:t>
                      </a:r>
                      <a:endParaRPr lang="pl-PL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1D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848169198"/>
                  </a:ext>
                </a:extLst>
              </a:tr>
              <a:tr h="308905"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CP 1 – priorita 1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SC 1.1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eGovernment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>
                          <a:solidFill>
                            <a:schemeClr val="bg1"/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20 %</a:t>
                      </a:r>
                      <a:endParaRPr lang="cs-CZ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20 %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38471"/>
                  </a:ext>
                </a:extLst>
              </a:tr>
              <a:tr h="294863">
                <a:tc rowSpan="4"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CP2 – priorita 2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SC 2.1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Městská mobilita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27 %</a:t>
                      </a:r>
                      <a:endParaRPr lang="cs-CZ" sz="14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16 %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690925"/>
                  </a:ext>
                </a:extLst>
              </a:tr>
              <a:tr h="10289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l" fontAlgn="ctr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7 %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48700"/>
                  </a:ext>
                </a:extLst>
              </a:tr>
              <a:tr h="2611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SC 2.2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Veřejná prostranství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158548"/>
                  </a:ext>
                </a:extLst>
              </a:tr>
              <a:tr h="294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SC 2.3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IZS</a:t>
                      </a:r>
                      <a:endParaRPr lang="cs-CZ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4 %</a:t>
                      </a:r>
                      <a:endParaRPr lang="cs-CZ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1D70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8942"/>
                  </a:ext>
                </a:extLst>
              </a:tr>
              <a:tr h="308905"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CP 3 – priorita 3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3.1</a:t>
                      </a:r>
                      <a:endParaRPr lang="cs-CZ" sz="12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Silnice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7 %</a:t>
                      </a:r>
                      <a:endParaRPr lang="cs-CZ" sz="1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7 %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573311"/>
                  </a:ext>
                </a:extLst>
              </a:tr>
              <a:tr h="294863">
                <a:tc rowSpan="3"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CP 4 – priorita 4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4.1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Vzdělávání 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31 %</a:t>
                      </a:r>
                      <a:endParaRPr lang="cs-CZ" sz="1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12 %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47210007"/>
                  </a:ext>
                </a:extLst>
              </a:tr>
              <a:tr h="294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4.2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Sociální infrastruktura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11 %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0294826"/>
                  </a:ext>
                </a:extLst>
              </a:tr>
              <a:tr h="2948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4.3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Zdravotnictví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8 %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82353687"/>
                  </a:ext>
                </a:extLst>
              </a:tr>
              <a:tr h="294863">
                <a:tc rowSpan="2"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CP 5 – priorita 5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5.1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CLLD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15 %</a:t>
                      </a:r>
                      <a:endParaRPr lang="cs-CZ" sz="14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8 %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6406583"/>
                  </a:ext>
                </a:extLst>
              </a:tr>
              <a:tr h="23520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SC 5.2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Kultura a cestovní ruch</a:t>
                      </a:r>
                      <a:endParaRPr lang="cs-CZ" sz="12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08000" algn="l" fontAlgn="ctr"/>
                      <a:r>
                        <a:rPr lang="cs-CZ" sz="1200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EFRR</a:t>
                      </a:r>
                      <a:endParaRPr lang="cs-CZ" sz="1200" b="0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</a:rPr>
                        <a:t>7 %</a:t>
                      </a:r>
                      <a:endParaRPr lang="cs-CZ" sz="1400" b="1" i="0" u="none" strike="noStrike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7584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461147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878656"/>
          </a:xfrm>
        </p:spPr>
        <p:txBody>
          <a:bodyPr/>
          <a:lstStyle/>
          <a:p>
            <a:r>
              <a:rPr lang="cs-CZ" dirty="0" smtClean="0"/>
              <a:t>	</a:t>
            </a:r>
            <a:r>
              <a:rPr lang="cs-CZ" smtClean="0"/>
              <a:t>  </a:t>
            </a:r>
            <a:r>
              <a:rPr lang="cs-CZ" sz="3200" smtClean="0"/>
              <a:t>Děkuji </a:t>
            </a:r>
            <a:r>
              <a:rPr lang="cs-CZ" sz="3200" dirty="0" smtClean="0"/>
              <a:t>Vám za pozornost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0358776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35804"/>
            <a:ext cx="7886700" cy="1082867"/>
          </a:xfrm>
        </p:spPr>
        <p:txBody>
          <a:bodyPr/>
          <a:lstStyle/>
          <a:p>
            <a:pPr algn="ctr"/>
            <a:r>
              <a:rPr lang="cs-CZ" dirty="0"/>
              <a:t>Příjemci podpory v IROP 2014-2020</a:t>
            </a:r>
          </a:p>
        </p:txBody>
      </p:sp>
      <p:graphicFrame>
        <p:nvGraphicFramePr>
          <p:cNvPr id="9" name="Graf 8"/>
          <p:cNvGraphicFramePr>
            <a:graphicFrameLocks/>
          </p:cNvGraphicFramePr>
          <p:nvPr>
            <p:extLst/>
          </p:nvPr>
        </p:nvGraphicFramePr>
        <p:xfrm>
          <a:off x="374135" y="1254643"/>
          <a:ext cx="5057367" cy="456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/>
          <p:cNvGraphicFramePr>
            <a:graphicFrameLocks/>
          </p:cNvGraphicFramePr>
          <p:nvPr>
            <p:extLst/>
          </p:nvPr>
        </p:nvGraphicFramePr>
        <p:xfrm>
          <a:off x="4729309" y="1254643"/>
          <a:ext cx="4064262" cy="4562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18C1064E-F89F-4EBD-9175-2CDC350EB9DA}"/>
              </a:ext>
            </a:extLst>
          </p:cNvPr>
          <p:cNvSpPr txBox="1"/>
          <p:nvPr/>
        </p:nvSpPr>
        <p:spPr>
          <a:xfrm>
            <a:off x="8091377" y="2466753"/>
            <a:ext cx="1052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E527A9C0-0CE6-4500-9C53-C3E1A11751F1}" type="CATEGORYNAME"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Kraj</a:t>
            </a:fld>
            <a:endParaRPr lang="cs-CZ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17A0E3A-C7DA-47AF-8AB7-7266B003618E}"/>
              </a:ext>
            </a:extLst>
          </p:cNvPr>
          <p:cNvSpPr txBox="1"/>
          <p:nvPr/>
        </p:nvSpPr>
        <p:spPr>
          <a:xfrm>
            <a:off x="6611919" y="1881156"/>
            <a:ext cx="723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8ACFAD7-5CF2-4638-B952-3E54B834A702}" type="CATEGORYNAME"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SVJ</a:t>
            </a:fld>
            <a:endParaRPr lang="cs-CZ" sz="1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63A94A4-E5F6-43D1-90CD-465576E5058D}"/>
              </a:ext>
            </a:extLst>
          </p:cNvPr>
          <p:cNvSpPr txBox="1"/>
          <p:nvPr/>
        </p:nvSpPr>
        <p:spPr>
          <a:xfrm>
            <a:off x="4929775" y="2589863"/>
            <a:ext cx="8399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1DD46882-5908-462F-A853-FDFBEF96255F}" type="CATEGORYNAME"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Soukromý sektor</a:t>
            </a:fld>
            <a:endParaRPr lang="cs-CZ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/>
          </a:p>
        </p:txBody>
      </p:sp>
      <p:sp>
        <p:nvSpPr>
          <p:cNvPr id="11" name="TextovéPole 1">
            <a:extLst>
              <a:ext uri="{FF2B5EF4-FFF2-40B4-BE49-F238E27FC236}">
                <a16:creationId xmlns:a16="http://schemas.microsoft.com/office/drawing/2014/main" id="{A5C4BA92-6392-4D50-869D-C6634420A47D}"/>
              </a:ext>
            </a:extLst>
          </p:cNvPr>
          <p:cNvSpPr txBox="1"/>
          <p:nvPr/>
        </p:nvSpPr>
        <p:spPr>
          <a:xfrm>
            <a:off x="1367240" y="2238342"/>
            <a:ext cx="583207" cy="35152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fld id="{57AAB2FD-93D0-407B-8DE0-8910FBF706A9}" type="CATEGORYNAME"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NNO</a:t>
            </a:fld>
            <a:endParaRPr lang="cs-CZ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">
            <a:extLst>
              <a:ext uri="{FF2B5EF4-FFF2-40B4-BE49-F238E27FC236}">
                <a16:creationId xmlns:a16="http://schemas.microsoft.com/office/drawing/2014/main" id="{CFACDCCE-D075-4F6E-AA7C-17AA981C2B23}"/>
              </a:ext>
            </a:extLst>
          </p:cNvPr>
          <p:cNvSpPr txBox="1"/>
          <p:nvPr/>
        </p:nvSpPr>
        <p:spPr>
          <a:xfrm>
            <a:off x="2439747" y="1683800"/>
            <a:ext cx="1052623" cy="65371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cs-CZ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Církevní </a:t>
            </a:r>
            <a:r>
              <a:rPr lang="cs-CZ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instituce</a:t>
            </a:r>
            <a:endParaRPr lang="cs-CZ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630235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4363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Podpora IROP v krajích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92875" y="5634127"/>
            <a:ext cx="15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Zdroj: MS2014+ k 13.8.2019</a:t>
            </a:r>
          </a:p>
        </p:txBody>
      </p:sp>
      <p:graphicFrame>
        <p:nvGraphicFramePr>
          <p:cNvPr id="6" name="Graf 5"/>
          <p:cNvGraphicFramePr>
            <a:graphicFrameLocks/>
          </p:cNvGraphicFramePr>
          <p:nvPr>
            <p:extLst/>
          </p:nvPr>
        </p:nvGraphicFramePr>
        <p:xfrm>
          <a:off x="1342785" y="1690689"/>
          <a:ext cx="6458430" cy="370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328353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56213"/>
            <a:ext cx="7886700" cy="458980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Podáno celkem: 548 projektů za 12,5 mld. Kč (EFRR)</a:t>
            </a:r>
          </a:p>
          <a:p>
            <a:pPr>
              <a:spcBef>
                <a:spcPts val="180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Živých: 333 </a:t>
            </a:r>
            <a:r>
              <a:rPr lang="cs-CZ" sz="2800" dirty="0">
                <a:solidFill>
                  <a:schemeClr val="tx1"/>
                </a:solidFill>
              </a:rPr>
              <a:t>projektů za </a:t>
            </a:r>
            <a:r>
              <a:rPr lang="cs-CZ" sz="2800" dirty="0" smtClean="0">
                <a:solidFill>
                  <a:schemeClr val="tx1"/>
                </a:solidFill>
              </a:rPr>
              <a:t>8,4 </a:t>
            </a:r>
            <a:r>
              <a:rPr lang="cs-CZ" sz="2800" dirty="0">
                <a:solidFill>
                  <a:schemeClr val="tx1"/>
                </a:solidFill>
              </a:rPr>
              <a:t>mld. Kč (EFRR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180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Dokončeno: 150 projektů za 1,2 mld. Kč (EFRR)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spcBef>
                <a:spcPts val="1800"/>
              </a:spcBef>
            </a:pPr>
            <a:endParaRPr lang="cs-CZ" sz="2400" i="1" dirty="0">
              <a:solidFill>
                <a:schemeClr val="tx1"/>
              </a:solidFill>
            </a:endParaRP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cs-CZ" dirty="0" smtClean="0"/>
              <a:t>Aktuální situace IROP 2014 – 2020 (SC 3.2)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366280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9865"/>
            <a:ext cx="7886700" cy="4589806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Systém detekce kybernetických bezpečnostních incidentů ve vybraných informačních systémech veřejné </a:t>
            </a:r>
            <a:r>
              <a:rPr lang="cs-CZ" sz="1800" dirty="0" smtClean="0">
                <a:solidFill>
                  <a:schemeClr val="tx1"/>
                </a:solidFill>
              </a:rPr>
              <a:t>správy (NBÚ, 86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Elektronizace procesů jako podpora sdílení dat a komunikace ve zdravotnictví a zároveň zvýšení bezpečí a kvality poskytované </a:t>
            </a:r>
            <a:r>
              <a:rPr lang="cs-CZ" sz="1800" dirty="0" smtClean="0">
                <a:solidFill>
                  <a:schemeClr val="tx1"/>
                </a:solidFill>
              </a:rPr>
              <a:t>péče (MSK, 75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Portál veřejné správy 2.0 - Portál </a:t>
            </a:r>
            <a:r>
              <a:rPr lang="cs-CZ" sz="1800" dirty="0" smtClean="0">
                <a:solidFill>
                  <a:schemeClr val="tx1"/>
                </a:solidFill>
              </a:rPr>
              <a:t>občana (MV, 62 mil. Kč)</a:t>
            </a:r>
          </a:p>
          <a:p>
            <a:pPr>
              <a:spcBef>
                <a:spcPts val="1800"/>
              </a:spcBef>
            </a:pPr>
            <a:r>
              <a:rPr lang="pl-PL" sz="1800" dirty="0">
                <a:solidFill>
                  <a:schemeClr val="tx1"/>
                </a:solidFill>
              </a:rPr>
              <a:t>Rozvoj Architektury ICT Moravskoslezského </a:t>
            </a:r>
            <a:r>
              <a:rPr lang="pl-PL" sz="1800" dirty="0" smtClean="0">
                <a:solidFill>
                  <a:schemeClr val="tx1"/>
                </a:solidFill>
              </a:rPr>
              <a:t>kraje (MSK, 41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Zvýšení úrovně kybernetické bezpečnosti České pošty, s. p</a:t>
            </a:r>
            <a:r>
              <a:rPr lang="cs-CZ" sz="1800" dirty="0" smtClean="0">
                <a:solidFill>
                  <a:schemeClr val="tx1"/>
                </a:solidFill>
              </a:rPr>
              <a:t>. (ČP, 37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Ochrana vnějšího </a:t>
            </a:r>
            <a:r>
              <a:rPr lang="cs-CZ" sz="1800" dirty="0" smtClean="0">
                <a:solidFill>
                  <a:schemeClr val="tx1"/>
                </a:solidFill>
              </a:rPr>
              <a:t>perimetru (NBÚ, 25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Modernizace podpůrných informačních systémů a infrastruktury statutárního města </a:t>
            </a:r>
            <a:r>
              <a:rPr lang="cs-CZ" sz="1800" dirty="0" smtClean="0">
                <a:solidFill>
                  <a:schemeClr val="tx1"/>
                </a:solidFill>
              </a:rPr>
              <a:t>Plzně (Plzeň, 23 mil. Kč)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cs-CZ" dirty="0" smtClean="0"/>
              <a:t>TOP dokončené projekty dle objemu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3817179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9865"/>
            <a:ext cx="7886700" cy="458980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Ekonomický informační systém se začleněním lesní výroby v národních </a:t>
            </a:r>
            <a:r>
              <a:rPr lang="cs-CZ" sz="1800" dirty="0" smtClean="0">
                <a:solidFill>
                  <a:schemeClr val="tx1"/>
                </a:solidFill>
              </a:rPr>
              <a:t>parcích (MŽP, 20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Celní kodex Unie - elektronizace celního </a:t>
            </a:r>
            <a:r>
              <a:rPr lang="cs-CZ" sz="1800" dirty="0" err="1">
                <a:solidFill>
                  <a:schemeClr val="tx1"/>
                </a:solidFill>
              </a:rPr>
              <a:t>řízeníPortál</a:t>
            </a:r>
            <a:r>
              <a:rPr lang="cs-CZ" sz="1800" dirty="0">
                <a:solidFill>
                  <a:schemeClr val="tx1"/>
                </a:solidFill>
              </a:rPr>
              <a:t> veřejné správy 2.0 - Portál </a:t>
            </a:r>
            <a:r>
              <a:rPr lang="cs-CZ" sz="1800" dirty="0" smtClean="0">
                <a:solidFill>
                  <a:schemeClr val="tx1"/>
                </a:solidFill>
              </a:rPr>
              <a:t>občana (GŘC, 20 mil. Kč)</a:t>
            </a:r>
          </a:p>
          <a:p>
            <a:pPr>
              <a:spcBef>
                <a:spcPts val="1800"/>
              </a:spcBef>
            </a:pPr>
            <a:r>
              <a:rPr lang="pl-PL" sz="1800" dirty="0">
                <a:solidFill>
                  <a:schemeClr val="tx1"/>
                </a:solidFill>
              </a:rPr>
              <a:t>Modernizace agendových informačních systémů Magistrátu města </a:t>
            </a:r>
            <a:r>
              <a:rPr lang="pl-PL" sz="1800" dirty="0" smtClean="0">
                <a:solidFill>
                  <a:schemeClr val="tx1"/>
                </a:solidFill>
              </a:rPr>
              <a:t>Přerova (Přerov, 17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Vybudování systému řízení přístupů do základních </a:t>
            </a:r>
            <a:r>
              <a:rPr lang="cs-CZ" sz="1800" dirty="0" smtClean="0">
                <a:solidFill>
                  <a:schemeClr val="tx1"/>
                </a:solidFill>
              </a:rPr>
              <a:t>registrů (SZR, 15 mil. Kč)</a:t>
            </a:r>
          </a:p>
          <a:p>
            <a:pPr>
              <a:spcBef>
                <a:spcPts val="1800"/>
              </a:spcBef>
            </a:pPr>
            <a:r>
              <a:rPr lang="pt-BR" sz="1800" dirty="0">
                <a:solidFill>
                  <a:schemeClr val="tx1"/>
                </a:solidFill>
              </a:rPr>
              <a:t>Portál občana a komunikace s úřadem přes </a:t>
            </a:r>
            <a:r>
              <a:rPr lang="pt-BR" sz="1800" dirty="0" smtClean="0">
                <a:solidFill>
                  <a:schemeClr val="tx1"/>
                </a:solidFill>
              </a:rPr>
              <a:t>internet</a:t>
            </a:r>
            <a:r>
              <a:rPr lang="cs-CZ" sz="1800" dirty="0" smtClean="0">
                <a:solidFill>
                  <a:schemeClr val="tx1"/>
                </a:solidFill>
              </a:rPr>
              <a:t> (Hradec Králové, 13 mil. Kč)</a:t>
            </a:r>
          </a:p>
          <a:p>
            <a:pPr>
              <a:spcBef>
                <a:spcPts val="1800"/>
              </a:spcBef>
            </a:pPr>
            <a:r>
              <a:rPr lang="cs-CZ" sz="1800" dirty="0">
                <a:solidFill>
                  <a:schemeClr val="tx1"/>
                </a:solidFill>
              </a:rPr>
              <a:t>Modernizace informačního systému Město </a:t>
            </a:r>
            <a:r>
              <a:rPr lang="cs-CZ" sz="1800" dirty="0" smtClean="0">
                <a:solidFill>
                  <a:schemeClr val="tx1"/>
                </a:solidFill>
              </a:rPr>
              <a:t>Kraslice (Kraslice, 13 mil. Kč)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cs-CZ" dirty="0" smtClean="0"/>
              <a:t>TOP dokončené projekty dle objemu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2103511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9865"/>
            <a:ext cx="7886700" cy="4589806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cs-CZ" sz="2800" dirty="0" smtClean="0">
                <a:solidFill>
                  <a:schemeClr val="tx1"/>
                </a:solidFill>
              </a:rPr>
              <a:t>dokončení projektu v termínu podle pravidel výzvy</a:t>
            </a:r>
          </a:p>
          <a:p>
            <a:pPr>
              <a:spcBef>
                <a:spcPts val="1800"/>
              </a:spcBef>
            </a:pPr>
            <a:r>
              <a:rPr lang="cs-CZ" sz="2800" dirty="0" err="1" smtClean="0">
                <a:solidFill>
                  <a:schemeClr val="tx1"/>
                </a:solidFill>
              </a:rPr>
              <a:t>eHealth</a:t>
            </a:r>
            <a:r>
              <a:rPr lang="cs-CZ" sz="2800" dirty="0" smtClean="0">
                <a:solidFill>
                  <a:schemeClr val="tx1"/>
                </a:solidFill>
              </a:rPr>
              <a:t> (NIS, KIS, interoperabilita)</a:t>
            </a:r>
          </a:p>
          <a:p>
            <a:pPr>
              <a:spcBef>
                <a:spcPts val="1800"/>
              </a:spcBef>
            </a:pPr>
            <a:r>
              <a:rPr lang="cs-CZ" sz="2800" dirty="0">
                <a:solidFill>
                  <a:schemeClr val="tx1"/>
                </a:solidFill>
              </a:rPr>
              <a:t>o</a:t>
            </a:r>
            <a:r>
              <a:rPr lang="cs-CZ" sz="2800" dirty="0" smtClean="0">
                <a:solidFill>
                  <a:schemeClr val="tx1"/>
                </a:solidFill>
              </a:rPr>
              <a:t>becně soutěžení zakázek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pPr algn="ctr"/>
            <a:r>
              <a:rPr lang="cs-CZ" dirty="0" smtClean="0"/>
              <a:t>TOP problémy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229454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-263346"/>
            <a:ext cx="7886700" cy="1954036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Architektura období 2021+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730656" y="1248067"/>
          <a:ext cx="7557465" cy="3031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50976" y="4337914"/>
            <a:ext cx="73371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90000"/>
              </a:lnSpc>
              <a:spcAft>
                <a:spcPts val="38"/>
              </a:spcAft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ČR – Polsko</a:t>
            </a:r>
          </a:p>
          <a:p>
            <a:pPr marL="285750" lvl="0" indent="-285750">
              <a:lnSpc>
                <a:spcPct val="90000"/>
              </a:lnSpc>
              <a:spcAft>
                <a:spcPts val="38"/>
              </a:spcAft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Slovensko – ČR</a:t>
            </a:r>
          </a:p>
          <a:p>
            <a:pPr marL="285750" lvl="0" indent="-285750">
              <a:lnSpc>
                <a:spcPct val="90000"/>
              </a:lnSpc>
              <a:spcAft>
                <a:spcPts val="38"/>
              </a:spcAft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Rakousko – ČR</a:t>
            </a:r>
          </a:p>
          <a:p>
            <a:pPr marL="285750" lvl="0" indent="-285750">
              <a:lnSpc>
                <a:spcPct val="90000"/>
              </a:lnSpc>
              <a:spcAft>
                <a:spcPts val="38"/>
              </a:spcAft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Svobodný stát Bavorsko – ČR</a:t>
            </a:r>
          </a:p>
          <a:p>
            <a:pPr marL="285750" lvl="0" indent="-285750">
              <a:lnSpc>
                <a:spcPct val="90000"/>
              </a:lnSpc>
              <a:spcAft>
                <a:spcPts val="38"/>
              </a:spcAft>
              <a:buClr>
                <a:srgbClr val="1D70B8"/>
              </a:buClr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 Svobodný stát Sasko – ČR</a:t>
            </a:r>
          </a:p>
        </p:txBody>
      </p:sp>
    </p:spTree>
    <p:extLst>
      <p:ext uri="{BB962C8B-B14F-4D97-AF65-F5344CB8AC3E}">
        <p14:creationId xmlns:p14="http://schemas.microsoft.com/office/powerpoint/2010/main" val="974753299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160" y="519951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cca 20 mld. Kč (2x více než IROP 2014 – 2020)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778024-FDCE-E846-A037-107DCED97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250" y="1449704"/>
            <a:ext cx="7886700" cy="4515161"/>
          </a:xfrm>
        </p:spPr>
        <p:txBody>
          <a:bodyPr>
            <a:normAutofit/>
          </a:bodyPr>
          <a:lstStyle/>
          <a:p>
            <a:pPr lvl="0"/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Elektronizace 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vybraných služeb veřejné správy </a:t>
            </a:r>
            <a:endParaRPr lang="cs-CZ" sz="18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cs-CZ" sz="1800" dirty="0" smtClean="0">
                <a:solidFill>
                  <a:schemeClr val="bg2">
                    <a:lumMod val="25000"/>
                  </a:schemeClr>
                </a:solidFill>
              </a:rPr>
              <a:t>Integrace 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elektronických služeb veřejné správy 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Elektronická identita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Propojený datový fond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Publikace dat veřejné správy jako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</a:rPr>
              <a:t>OpenData</a:t>
            </a:r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pPr lvl="0"/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eGovernment </a:t>
            </a:r>
            <a:r>
              <a:rPr lang="cs-CZ" sz="1800" dirty="0" err="1">
                <a:solidFill>
                  <a:schemeClr val="bg2">
                    <a:lumMod val="25000"/>
                  </a:schemeClr>
                </a:solidFill>
              </a:rPr>
              <a:t>cloud</a:t>
            </a:r>
            <a:endParaRPr lang="cs-CZ" sz="18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Automatizace zpracování digitálních dat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Portály obcí a krajů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Metropolitní a krajské sítě</a:t>
            </a:r>
          </a:p>
          <a:p>
            <a:r>
              <a:rPr lang="cs-CZ" sz="1800" dirty="0">
                <a:solidFill>
                  <a:schemeClr val="bg2">
                    <a:lumMod val="25000"/>
                  </a:schemeClr>
                </a:solidFill>
              </a:rPr>
              <a:t>Kybernetická bezpečnost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EA29780-7AA5-BF4E-B7C5-D75AB6C36F6A}"/>
              </a:ext>
            </a:extLst>
          </p:cNvPr>
          <p:cNvSpPr txBox="1">
            <a:spLocks/>
          </p:cNvSpPr>
          <p:nvPr/>
        </p:nvSpPr>
        <p:spPr>
          <a:xfrm>
            <a:off x="781050" y="5175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rgbClr val="1D71B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cs-CZ" sz="2400" smtClean="0"/>
              <a:t/>
            </a:r>
            <a:br>
              <a:rPr lang="cs-CZ" sz="2400" smtClean="0"/>
            </a:br>
            <a:r>
              <a:rPr lang="cs-CZ" sz="2400" smtClean="0"/>
              <a:t>IROP 2021 – 2027 (návrh)</a:t>
            </a:r>
            <a:br>
              <a:rPr lang="cs-CZ" sz="2400" smtClean="0"/>
            </a:br>
            <a:r>
              <a:rPr lang="cs-CZ" sz="2400" smtClean="0"/>
              <a:t>SC 1.1 eGovernment a kybernetická bezpečnost </a:t>
            </a:r>
            <a:r>
              <a:rPr lang="cs-CZ" smtClean="0"/>
              <a:t/>
            </a:r>
            <a:br>
              <a:rPr lang="cs-CZ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703877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1671</TotalTime>
  <Words>638</Words>
  <Application>Microsoft Office PowerPoint</Application>
  <PresentationFormat>Předvádění na obrazovce (4:3)</PresentationFormat>
  <Paragraphs>153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Office</vt:lpstr>
      <vt:lpstr>Setkání informatiků IROP – aktuality, výhled</vt:lpstr>
      <vt:lpstr>Příjemci podpory v IROP 2014-2020</vt:lpstr>
      <vt:lpstr>Podpora IROP v krajích</vt:lpstr>
      <vt:lpstr>Aktuální situace IROP 2014 – 2020 (SC 3.2)</vt:lpstr>
      <vt:lpstr>TOP dokončené projekty dle objemu</vt:lpstr>
      <vt:lpstr>TOP dokončené projekty dle objemu</vt:lpstr>
      <vt:lpstr>TOP problémy</vt:lpstr>
      <vt:lpstr>Architektura období 2021+ </vt:lpstr>
      <vt:lpstr> cca 20 mld. Kč (2x více než IROP 2014 – 2020) </vt:lpstr>
      <vt:lpstr>Návrh rozdělení alokace v IROP </vt:lpstr>
      <vt:lpstr>   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 S</dc:creator>
  <cp:lastModifiedBy>Pekárek Aleš</cp:lastModifiedBy>
  <cp:revision>156</cp:revision>
  <cp:lastPrinted>2019-11-05T07:01:38Z</cp:lastPrinted>
  <dcterms:created xsi:type="dcterms:W3CDTF">2018-01-10T11:40:26Z</dcterms:created>
  <dcterms:modified xsi:type="dcterms:W3CDTF">2019-11-07T08:12:52Z</dcterms:modified>
</cp:coreProperties>
</file>