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B14"/>
    <a:srgbClr val="32BCAD"/>
    <a:srgbClr val="BF2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40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6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5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22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03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13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5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46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3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8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67C5-357E-4461-88D4-DB096C0C03FA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9CFB-9ED8-4AFB-A705-2669DA414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1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33137" y="1420431"/>
            <a:ext cx="8277726" cy="1567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45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PLZEŇSKÝ KRAJ</a:t>
            </a:r>
          </a:p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BF2491"/>
                </a:solidFill>
                <a:latin typeface="+mn-lt"/>
                <a:cs typeface="Arial" panose="020B0604020202020204" pitchFamily="34" charset="0"/>
              </a:rPr>
              <a:t>Střednědobé investiční záměry</a:t>
            </a:r>
            <a:br>
              <a:rPr lang="cs-CZ" sz="4000" b="1" dirty="0">
                <a:solidFill>
                  <a:srgbClr val="BF2491"/>
                </a:solidFill>
                <a:latin typeface="+mn-lt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BF2491"/>
                </a:solidFill>
                <a:latin typeface="+mn-lt"/>
                <a:cs typeface="Arial" panose="020B0604020202020204" pitchFamily="34" charset="0"/>
              </a:rPr>
              <a:t>v oblasti zdravotnictví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97186" y="1204294"/>
            <a:ext cx="7772400" cy="701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5000"/>
              </a:lnSpc>
            </a:pPr>
            <a:r>
              <a:rPr lang="cs-CZ" sz="2800" b="1" dirty="0">
                <a:solidFill>
                  <a:srgbClr val="32BCAD"/>
                </a:solidFill>
                <a:latin typeface="+mn-lt"/>
                <a:cs typeface="Arial" panose="020B0604020202020204" pitchFamily="34" charset="0"/>
              </a:rPr>
              <a:t>11. 10. 2021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EB6C7E7-40AF-44E0-9EE4-D7C20337678C}"/>
              </a:ext>
            </a:extLst>
          </p:cNvPr>
          <p:cNvSpPr txBox="1">
            <a:spLocks/>
          </p:cNvSpPr>
          <p:nvPr/>
        </p:nvSpPr>
        <p:spPr>
          <a:xfrm>
            <a:off x="518020" y="3429000"/>
            <a:ext cx="7772400" cy="2910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lnSpc>
                <a:spcPct val="100000"/>
              </a:lnSpc>
              <a:buFont typeface="+mj-lt"/>
              <a:buAutoNum type="arabicPeriod"/>
            </a:pPr>
            <a:r>
              <a:rPr lang="cs-CZ" sz="2100" b="1" dirty="0">
                <a:solidFill>
                  <a:srgbClr val="32BCAD"/>
                </a:solidFill>
                <a:latin typeface="+mn-lt"/>
                <a:ea typeface="+mn-ea"/>
                <a:cs typeface="+mn-cs"/>
              </a:rPr>
              <a:t>REACT-EU: přístrojová obnova</a:t>
            </a:r>
          </a:p>
          <a:p>
            <a:pPr marL="742950" indent="-742950" algn="just">
              <a:lnSpc>
                <a:spcPts val="5000"/>
              </a:lnSpc>
              <a:buFont typeface="+mj-lt"/>
              <a:buAutoNum type="arabicPeriod"/>
            </a:pPr>
            <a:r>
              <a:rPr lang="cs-CZ" sz="2100" b="1" dirty="0">
                <a:solidFill>
                  <a:srgbClr val="32BCAD"/>
                </a:solidFill>
                <a:latin typeface="+mn-lt"/>
                <a:ea typeface="+mn-ea"/>
                <a:cs typeface="+mn-cs"/>
              </a:rPr>
              <a:t>Stavební rekonstrukce a nová výstavba</a:t>
            </a:r>
          </a:p>
          <a:p>
            <a:pPr marL="742950" indent="-742950" algn="just">
              <a:lnSpc>
                <a:spcPts val="5000"/>
              </a:lnSpc>
              <a:buFont typeface="+mj-lt"/>
              <a:buAutoNum type="arabicPeriod"/>
            </a:pPr>
            <a:r>
              <a:rPr lang="cs-CZ" sz="2100" b="1" dirty="0">
                <a:solidFill>
                  <a:srgbClr val="32BCAD"/>
                </a:solidFill>
                <a:latin typeface="+mn-lt"/>
                <a:ea typeface="+mn-ea"/>
                <a:cs typeface="+mn-cs"/>
              </a:rPr>
              <a:t>Urgentní příjmy</a:t>
            </a:r>
          </a:p>
          <a:p>
            <a:pPr marL="742950" indent="-742950" algn="just">
              <a:lnSpc>
                <a:spcPts val="5000"/>
              </a:lnSpc>
              <a:buFont typeface="+mj-lt"/>
              <a:buAutoNum type="arabicPeriod"/>
            </a:pPr>
            <a:r>
              <a:rPr lang="cs-CZ" sz="2100" b="1" dirty="0">
                <a:solidFill>
                  <a:srgbClr val="32BCAD"/>
                </a:solidFill>
                <a:latin typeface="+mn-lt"/>
                <a:ea typeface="+mn-ea"/>
                <a:cs typeface="+mn-cs"/>
              </a:rPr>
              <a:t>Další projekty</a:t>
            </a:r>
            <a:endParaRPr lang="cs-CZ" sz="4000" b="1" dirty="0">
              <a:solidFill>
                <a:srgbClr val="BF249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9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645224"/>
            <a:ext cx="7772400" cy="1567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cs-CZ" sz="4000" b="1" dirty="0">
                <a:solidFill>
                  <a:srgbClr val="BF2491"/>
                </a:solidFill>
                <a:latin typeface="+mn-lt"/>
                <a:cs typeface="Arial" panose="020B0604020202020204" pitchFamily="34" charset="0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15437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70105" y="1149443"/>
            <a:ext cx="8011165" cy="1165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Dotace</a:t>
            </a:r>
            <a:r>
              <a:rPr lang="cs-CZ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z výzvy </a:t>
            </a:r>
            <a:r>
              <a:rPr lang="cs-CZ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REACT-EU </a:t>
            </a: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| IROP </a:t>
            </a:r>
            <a:b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cs-CZ" sz="3500" b="1" dirty="0">
                <a:solidFill>
                  <a:srgbClr val="BF2491"/>
                </a:solidFill>
                <a:cs typeface="Arial" panose="020B0604020202020204" pitchFamily="34" charset="0"/>
              </a:rPr>
              <a:t>Projekty NPK v hodnotě 438 mil. Kč </a:t>
            </a:r>
            <a:endParaRPr lang="cs-CZ" sz="3500" dirty="0">
              <a:solidFill>
                <a:srgbClr val="BF2491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70104" y="2617365"/>
            <a:ext cx="8195724" cy="3850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Klatovská nemocnice </a:t>
            </a:r>
            <a:r>
              <a:rPr lang="cs-CZ" sz="2100" b="1" dirty="0">
                <a:solidFill>
                  <a:schemeClr val="bg1"/>
                </a:solidFill>
              </a:rPr>
              <a:t>|</a:t>
            </a:r>
            <a:r>
              <a:rPr lang="cs-CZ" sz="2100" dirty="0">
                <a:solidFill>
                  <a:schemeClr val="bg1"/>
                </a:solidFill>
              </a:rPr>
              <a:t> </a:t>
            </a:r>
            <a:r>
              <a:rPr lang="cs-CZ" sz="2100" b="1" dirty="0">
                <a:solidFill>
                  <a:srgbClr val="CCAB14"/>
                </a:solidFill>
              </a:rPr>
              <a:t>145,5 mil. Kč </a:t>
            </a:r>
            <a:r>
              <a:rPr lang="cs-CZ" sz="2100" dirty="0">
                <a:solidFill>
                  <a:schemeClr val="bg1"/>
                </a:solidFill>
              </a:rPr>
              <a:t>- např. upgrade a dovybavení CT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a MRI (magnet), systém PACS (rozesílání výsledků RTG, CT, MRI apod.), rekonstrukce a dovybavení virologické laboratoře (mj. analýza PCR)  </a:t>
            </a:r>
          </a:p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Domažlická nemocnice </a:t>
            </a:r>
            <a:r>
              <a:rPr lang="cs-CZ" sz="2100" b="1" dirty="0">
                <a:solidFill>
                  <a:schemeClr val="bg1"/>
                </a:solidFill>
              </a:rPr>
              <a:t>|</a:t>
            </a:r>
            <a:r>
              <a:rPr lang="cs-CZ" sz="2100" dirty="0">
                <a:solidFill>
                  <a:schemeClr val="bg1"/>
                </a:solidFill>
              </a:rPr>
              <a:t> </a:t>
            </a:r>
            <a:r>
              <a:rPr lang="cs-CZ" sz="2100" b="1" dirty="0">
                <a:solidFill>
                  <a:srgbClr val="CCAB14"/>
                </a:solidFill>
              </a:rPr>
              <a:t>129,2 mil. Kč </a:t>
            </a:r>
            <a:r>
              <a:rPr lang="cs-CZ" sz="2100" dirty="0">
                <a:solidFill>
                  <a:schemeClr val="bg1"/>
                </a:solidFill>
              </a:rPr>
              <a:t>– např. vybavení pro léčbu a hospitalizaci pacientů nadměrné hmotnosti – nosnost až 250 kg (lůžka, operační stůl aj.); špičkové vybavení endoskopického pracoviště</a:t>
            </a:r>
          </a:p>
          <a:p>
            <a:pPr>
              <a:lnSpc>
                <a:spcPts val="2600"/>
              </a:lnSpc>
            </a:pPr>
            <a:r>
              <a:rPr lang="cs-CZ" sz="2100" b="1" dirty="0" err="1">
                <a:solidFill>
                  <a:srgbClr val="32BCAD"/>
                </a:solidFill>
              </a:rPr>
              <a:t>Stodská</a:t>
            </a:r>
            <a:r>
              <a:rPr lang="cs-CZ" sz="2100" b="1" dirty="0">
                <a:solidFill>
                  <a:srgbClr val="32BCAD"/>
                </a:solidFill>
              </a:rPr>
              <a:t> nemocnice </a:t>
            </a:r>
            <a:r>
              <a:rPr lang="cs-CZ" sz="2100" b="1" dirty="0">
                <a:solidFill>
                  <a:schemeClr val="bg1"/>
                </a:solidFill>
              </a:rPr>
              <a:t>| </a:t>
            </a:r>
            <a:r>
              <a:rPr lang="cs-CZ" sz="2100" b="1" dirty="0">
                <a:solidFill>
                  <a:srgbClr val="CCAB14"/>
                </a:solidFill>
              </a:rPr>
              <a:t>98,8 mil. Kč </a:t>
            </a:r>
            <a:r>
              <a:rPr lang="cs-CZ" sz="2100" dirty="0">
                <a:solidFill>
                  <a:schemeClr val="bg1"/>
                </a:solidFill>
              </a:rPr>
              <a:t>– např. vybavení operačních sálů (laparoskopická sestava a instrumentárium aj.), vybavení intenzivní péče </a:t>
            </a:r>
          </a:p>
          <a:p>
            <a:pPr>
              <a:lnSpc>
                <a:spcPts val="2600"/>
              </a:lnSpc>
            </a:pPr>
            <a:r>
              <a:rPr lang="cs-CZ" sz="2000" b="1" dirty="0">
                <a:solidFill>
                  <a:srgbClr val="32BCAD"/>
                </a:solidFill>
              </a:rPr>
              <a:t>Rokycanská nemocnice </a:t>
            </a:r>
            <a:r>
              <a:rPr lang="cs-CZ" sz="2000" b="1" dirty="0">
                <a:solidFill>
                  <a:schemeClr val="bg1"/>
                </a:solidFill>
              </a:rPr>
              <a:t>|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rgbClr val="CCAB14"/>
                </a:solidFill>
              </a:rPr>
              <a:t>64,5 mil. Kč </a:t>
            </a:r>
            <a:r>
              <a:rPr lang="cs-CZ" sz="2000" dirty="0">
                <a:solidFill>
                  <a:schemeClr val="bg1"/>
                </a:solidFill>
              </a:rPr>
              <a:t>– např. vybavení endoskopické, laboratorní technika, intenzivní péče, operační sály (artroskopická sestava) </a:t>
            </a:r>
          </a:p>
        </p:txBody>
      </p:sp>
    </p:spTree>
    <p:extLst>
      <p:ext uri="{BB962C8B-B14F-4D97-AF65-F5344CB8AC3E}">
        <p14:creationId xmlns:p14="http://schemas.microsoft.com/office/powerpoint/2010/main" val="160056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70105" y="1149443"/>
            <a:ext cx="8011165" cy="1165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Dotace</a:t>
            </a:r>
            <a:r>
              <a:rPr lang="cs-CZ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z výzvy </a:t>
            </a:r>
            <a:r>
              <a:rPr lang="cs-CZ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REACT-EU </a:t>
            </a: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| IROP </a:t>
            </a:r>
            <a:b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cs-CZ" sz="3500" b="1" dirty="0">
                <a:solidFill>
                  <a:srgbClr val="BF2491"/>
                </a:solidFill>
                <a:cs typeface="Arial" panose="020B0604020202020204" pitchFamily="34" charset="0"/>
              </a:rPr>
              <a:t>Pro Plzeňský kraj přes </a:t>
            </a:r>
            <a:r>
              <a:rPr lang="cs-CZ" sz="3500" b="1" dirty="0">
                <a:solidFill>
                  <a:srgbClr val="BF2491"/>
                </a:solidFill>
                <a:latin typeface="+mn-lt"/>
                <a:cs typeface="Arial" panose="020B0604020202020204" pitchFamily="34" charset="0"/>
              </a:rPr>
              <a:t>1,2 miliardy korun</a:t>
            </a:r>
            <a:r>
              <a:rPr lang="cs-CZ" sz="3500" b="1" dirty="0">
                <a:solidFill>
                  <a:srgbClr val="BF2491"/>
                </a:solidFill>
                <a:cs typeface="Arial" panose="020B0604020202020204" pitchFamily="34" charset="0"/>
              </a:rPr>
              <a:t>  </a:t>
            </a:r>
            <a:endParaRPr lang="cs-CZ" sz="3500" dirty="0">
              <a:solidFill>
                <a:srgbClr val="BF2491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70104" y="2902591"/>
            <a:ext cx="8195724" cy="3565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cs-CZ" sz="2000" dirty="0">
                <a:solidFill>
                  <a:schemeClr val="bg1"/>
                </a:solidFill>
              </a:rPr>
              <a:t>Fakultní nemocnice Plzeň (3 projekty)               </a:t>
            </a:r>
            <a:r>
              <a:rPr lang="cs-CZ" sz="2000" dirty="0">
                <a:solidFill>
                  <a:srgbClr val="CCAB14"/>
                </a:solidFill>
              </a:rPr>
              <a:t>496,8   mil. Kč </a:t>
            </a:r>
          </a:p>
          <a:p>
            <a:pPr>
              <a:lnSpc>
                <a:spcPts val="2600"/>
              </a:lnSpc>
            </a:pPr>
            <a:r>
              <a:rPr lang="cs-CZ" sz="2000" dirty="0">
                <a:solidFill>
                  <a:schemeClr val="bg1"/>
                </a:solidFill>
              </a:rPr>
              <a:t>Nemocnice Plzeňského kraje (4 projekty)         </a:t>
            </a:r>
            <a:r>
              <a:rPr lang="cs-CZ" sz="2000" dirty="0">
                <a:solidFill>
                  <a:srgbClr val="CCAB14"/>
                </a:solidFill>
              </a:rPr>
              <a:t>437,5   mil. Kč</a:t>
            </a:r>
          </a:p>
          <a:p>
            <a:pPr>
              <a:lnSpc>
                <a:spcPts val="2600"/>
              </a:lnSpc>
            </a:pPr>
            <a:r>
              <a:rPr lang="cs-CZ" sz="2000" dirty="0" err="1">
                <a:solidFill>
                  <a:schemeClr val="bg1"/>
                </a:solidFill>
              </a:rPr>
              <a:t>Privamed</a:t>
            </a:r>
            <a:r>
              <a:rPr lang="cs-CZ" sz="2000" dirty="0">
                <a:solidFill>
                  <a:schemeClr val="bg1"/>
                </a:solidFill>
              </a:rPr>
              <a:t>                                                                  </a:t>
            </a:r>
            <a:r>
              <a:rPr lang="cs-CZ" sz="2000" dirty="0">
                <a:solidFill>
                  <a:srgbClr val="CCAB14"/>
                </a:solidFill>
              </a:rPr>
              <a:t>150      mil. Kč</a:t>
            </a:r>
          </a:p>
          <a:p>
            <a:pPr>
              <a:lnSpc>
                <a:spcPts val="2600"/>
              </a:lnSpc>
            </a:pPr>
            <a:r>
              <a:rPr lang="cs-CZ" sz="2000" dirty="0">
                <a:solidFill>
                  <a:schemeClr val="bg1"/>
                </a:solidFill>
              </a:rPr>
              <a:t>Mulačova nemocnice                                             </a:t>
            </a:r>
            <a:r>
              <a:rPr lang="cs-CZ" sz="2000" dirty="0">
                <a:solidFill>
                  <a:srgbClr val="CCAB14"/>
                </a:solidFill>
              </a:rPr>
              <a:t>150      mil. Kč </a:t>
            </a:r>
          </a:p>
          <a:p>
            <a:pPr marL="0" indent="0">
              <a:lnSpc>
                <a:spcPts val="2600"/>
              </a:lnSpc>
              <a:buNone/>
            </a:pPr>
            <a:endParaRPr lang="cs-CZ" sz="2000" b="1" dirty="0">
              <a:solidFill>
                <a:srgbClr val="32BCAD"/>
              </a:solidFill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cs-CZ" b="1" dirty="0">
                <a:solidFill>
                  <a:srgbClr val="32BCAD"/>
                </a:solidFill>
              </a:rPr>
              <a:t>                                       celkem </a:t>
            </a:r>
            <a:r>
              <a:rPr lang="cs-CZ" sz="3200" b="1" dirty="0">
                <a:solidFill>
                  <a:srgbClr val="32BCAD"/>
                </a:solidFill>
              </a:rPr>
              <a:t>1234,3   mil. Kč</a:t>
            </a:r>
          </a:p>
          <a:p>
            <a:pPr marL="0" indent="0">
              <a:lnSpc>
                <a:spcPts val="2600"/>
              </a:lnSpc>
              <a:buNone/>
            </a:pPr>
            <a:endParaRPr lang="cs-CZ" sz="2000" b="1" dirty="0">
              <a:solidFill>
                <a:srgbClr val="32BCAD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9E6838-3303-4C82-9E56-DC166C6C9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70" y="4901037"/>
            <a:ext cx="2669058" cy="8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48422FC5-DDD2-4A31-A57E-273B563B480B}"/>
              </a:ext>
            </a:extLst>
          </p:cNvPr>
          <p:cNvSpPr txBox="1">
            <a:spLocks/>
          </p:cNvSpPr>
          <p:nvPr/>
        </p:nvSpPr>
        <p:spPr>
          <a:xfrm>
            <a:off x="474138" y="2491530"/>
            <a:ext cx="8195724" cy="321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Cíl: </a:t>
            </a:r>
            <a:r>
              <a:rPr lang="cs-CZ" sz="2100" dirty="0">
                <a:solidFill>
                  <a:schemeClr val="bg1"/>
                </a:solidFill>
              </a:rPr>
              <a:t>kompletní modernizace nemocnice, včetně dispozičního řešení všech pracovišť. </a:t>
            </a:r>
          </a:p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Snaha: </a:t>
            </a:r>
            <a:r>
              <a:rPr lang="cs-CZ" sz="2100" dirty="0">
                <a:solidFill>
                  <a:schemeClr val="bg1"/>
                </a:solidFill>
              </a:rPr>
              <a:t>zvýšit kvalitu, 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rozsah i dostupnost péče.</a:t>
            </a:r>
          </a:p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Postup: </a:t>
            </a:r>
            <a:r>
              <a:rPr lang="cs-CZ" sz="2100" dirty="0">
                <a:solidFill>
                  <a:schemeClr val="bg1"/>
                </a:solidFill>
              </a:rPr>
              <a:t>v pěti etapách 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za provozu </a:t>
            </a:r>
          </a:p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Aktuálně: </a:t>
            </a:r>
            <a:r>
              <a:rPr lang="cs-CZ" sz="2100" dirty="0">
                <a:solidFill>
                  <a:schemeClr val="bg1"/>
                </a:solidFill>
              </a:rPr>
              <a:t>dokončování </a:t>
            </a:r>
          </a:p>
          <a:p>
            <a:pPr marL="0" indent="0">
              <a:lnSpc>
                <a:spcPts val="2600"/>
              </a:lnSpc>
              <a:buNone/>
            </a:pPr>
            <a:r>
              <a:rPr lang="cs-CZ" sz="2100" dirty="0">
                <a:solidFill>
                  <a:schemeClr val="bg1"/>
                </a:solidFill>
              </a:rPr>
              <a:t>    projektové dokumentace 1. a 2. etapy do 12/2021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D25F069-85F3-472B-98AD-B7ED084B6B00}"/>
              </a:ext>
            </a:extLst>
          </p:cNvPr>
          <p:cNvSpPr txBox="1">
            <a:spLocks/>
          </p:cNvSpPr>
          <p:nvPr/>
        </p:nvSpPr>
        <p:spPr>
          <a:xfrm>
            <a:off x="474138" y="1270932"/>
            <a:ext cx="8011165" cy="101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Velké </a:t>
            </a:r>
            <a:r>
              <a:rPr lang="cs-CZ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modernizace </a:t>
            </a: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výstavby</a:t>
            </a:r>
          </a:p>
          <a:p>
            <a:pPr>
              <a:lnSpc>
                <a:spcPts val="5000"/>
              </a:lnSpc>
            </a:pPr>
            <a:r>
              <a:rPr lang="cs-CZ" sz="3500" b="1" dirty="0">
                <a:solidFill>
                  <a:srgbClr val="BF2491"/>
                </a:solidFill>
              </a:rPr>
              <a:t>Rekonstrukce Rokycanské nemocnice </a:t>
            </a:r>
            <a:endParaRPr lang="cs-CZ" sz="4000" dirty="0">
              <a:solidFill>
                <a:srgbClr val="BF2491"/>
              </a:solidFill>
              <a:latin typeface="+mn-lt"/>
            </a:endParaRPr>
          </a:p>
        </p:txBody>
      </p:sp>
      <p:pic>
        <p:nvPicPr>
          <p:cNvPr id="9" name="Obrázek 8" descr="Obsah obrázku tráva, obloha, exteriér, budova&#10;&#10;Popis byl vytvořen automaticky">
            <a:extLst>
              <a:ext uri="{FF2B5EF4-FFF2-40B4-BE49-F238E27FC236}">
                <a16:creationId xmlns:a16="http://schemas.microsoft.com/office/drawing/2014/main" id="{510BFF4F-F764-4997-BB73-D4D23A27F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4" y="3003433"/>
            <a:ext cx="4009938" cy="2155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58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48422FC5-DDD2-4A31-A57E-273B563B480B}"/>
              </a:ext>
            </a:extLst>
          </p:cNvPr>
          <p:cNvSpPr txBox="1">
            <a:spLocks/>
          </p:cNvSpPr>
          <p:nvPr/>
        </p:nvSpPr>
        <p:spPr>
          <a:xfrm>
            <a:off x="562383" y="2554523"/>
            <a:ext cx="8195724" cy="383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Potřeba: </a:t>
            </a:r>
            <a:r>
              <a:rPr lang="cs-CZ" sz="2100" dirty="0">
                <a:solidFill>
                  <a:schemeClr val="bg1"/>
                </a:solidFill>
              </a:rPr>
              <a:t>rozšířit medicínskou péči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v regionu (zejm. ambulantní)</a:t>
            </a:r>
          </a:p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Záměr: </a:t>
            </a:r>
            <a:r>
              <a:rPr lang="cs-CZ" sz="2100" dirty="0">
                <a:solidFill>
                  <a:schemeClr val="bg1"/>
                </a:solidFill>
              </a:rPr>
              <a:t>Nový objekt v širším 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centru města = vyšší kapacita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lůžek násl. péče a rehabilitační 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péče, nově poliklinika (ordinace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gynekologická, dětská, zubní,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kožní, urologická aj.), nově odd. 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zobrazovacích metod, výjezdové stanoviště ZZS PK</a:t>
            </a:r>
          </a:p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Aktuálně: </a:t>
            </a:r>
            <a:r>
              <a:rPr lang="cs-CZ" sz="2100" dirty="0">
                <a:solidFill>
                  <a:schemeClr val="bg1"/>
                </a:solidFill>
              </a:rPr>
              <a:t>Dokončena studie proveditelnosti.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D25F069-85F3-472B-98AD-B7ED084B6B00}"/>
              </a:ext>
            </a:extLst>
          </p:cNvPr>
          <p:cNvSpPr txBox="1">
            <a:spLocks/>
          </p:cNvSpPr>
          <p:nvPr/>
        </p:nvSpPr>
        <p:spPr>
          <a:xfrm>
            <a:off x="494646" y="1270932"/>
            <a:ext cx="8011165" cy="101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Velké </a:t>
            </a:r>
            <a:r>
              <a:rPr lang="cs-CZ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modernizace </a:t>
            </a: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výstavby</a:t>
            </a:r>
          </a:p>
          <a:p>
            <a:pPr>
              <a:lnSpc>
                <a:spcPts val="5000"/>
              </a:lnSpc>
            </a:pPr>
            <a:r>
              <a:rPr lang="cs-CZ" sz="3500" b="1" dirty="0">
                <a:solidFill>
                  <a:srgbClr val="BF2491"/>
                </a:solidFill>
              </a:rPr>
              <a:t>Výstavba nové Nemocnice Svatá Anna</a:t>
            </a:r>
            <a:endParaRPr lang="cs-CZ" sz="4000" dirty="0">
              <a:solidFill>
                <a:srgbClr val="BF249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9C4D61-2845-47DB-87A3-40EBAF075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45" y="2860645"/>
            <a:ext cx="3967887" cy="2397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05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48422FC5-DDD2-4A31-A57E-273B563B480B}"/>
              </a:ext>
            </a:extLst>
          </p:cNvPr>
          <p:cNvSpPr txBox="1">
            <a:spLocks/>
          </p:cNvSpPr>
          <p:nvPr/>
        </p:nvSpPr>
        <p:spPr>
          <a:xfrm>
            <a:off x="528826" y="2393911"/>
            <a:ext cx="8195724" cy="1363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cs-CZ" sz="2100" b="1" dirty="0">
                <a:solidFill>
                  <a:srgbClr val="32BCAD"/>
                </a:solidFill>
              </a:rPr>
              <a:t>Dostavba „budovy SO07“</a:t>
            </a:r>
            <a:endParaRPr lang="cs-CZ" sz="2100" dirty="0">
              <a:solidFill>
                <a:schemeClr val="bg1"/>
              </a:solidFill>
            </a:endParaRPr>
          </a:p>
          <a:p>
            <a:pPr lvl="0">
              <a:lnSpc>
                <a:spcPct val="107000"/>
              </a:lnSpc>
            </a:pPr>
            <a:r>
              <a:rPr lang="cs-CZ" sz="2100" dirty="0">
                <a:solidFill>
                  <a:schemeClr val="bg1"/>
                </a:solidFill>
              </a:rPr>
              <a:t>Cíl: přemístění odd., která jsou v původních budovách (např. násl. péče, </a:t>
            </a:r>
            <a:r>
              <a:rPr lang="cs-CZ" sz="2100" dirty="0" err="1">
                <a:solidFill>
                  <a:schemeClr val="bg1"/>
                </a:solidFill>
              </a:rPr>
              <a:t>nukl</a:t>
            </a:r>
            <a:r>
              <a:rPr lang="cs-CZ" sz="2100" dirty="0">
                <a:solidFill>
                  <a:schemeClr val="bg1"/>
                </a:solidFill>
              </a:rPr>
              <a:t>. medicína, OKB, NIP, DIOP aj.) do nově dostaveného objektu a propojení s monoblokem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solidFill>
                  <a:schemeClr val="bg1"/>
                </a:solidFill>
              </a:rPr>
              <a:t>Aktuálně zpracována studie, CNPK připravuje VZ na projektanta</a:t>
            </a:r>
          </a:p>
          <a:p>
            <a:pPr marL="0" indent="0">
              <a:lnSpc>
                <a:spcPts val="2600"/>
              </a:lnSpc>
              <a:buNone/>
            </a:pPr>
            <a:r>
              <a:rPr lang="cs-CZ" sz="2100" b="1" dirty="0">
                <a:solidFill>
                  <a:srgbClr val="32BCAD"/>
                </a:solidFill>
              </a:rPr>
              <a:t>Nový pavilon hemodialyzačního střediska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chemeClr val="bg1"/>
                </a:solidFill>
              </a:rPr>
              <a:t>Nový 2podlažní objekt v místě nevyužívané spalovny odpadu a garáží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chemeClr val="bg1"/>
                </a:solidFill>
              </a:rPr>
              <a:t>Navýšení kapacit HDS, modernější technologie, blíže ostatním oborům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chemeClr val="bg1"/>
                </a:solidFill>
              </a:rPr>
              <a:t>Aktuálně zažádáno o stavební povolení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D25F069-85F3-472B-98AD-B7ED084B6B00}"/>
              </a:ext>
            </a:extLst>
          </p:cNvPr>
          <p:cNvSpPr txBox="1">
            <a:spLocks/>
          </p:cNvSpPr>
          <p:nvPr/>
        </p:nvSpPr>
        <p:spPr>
          <a:xfrm>
            <a:off x="494646" y="1270932"/>
            <a:ext cx="8011165" cy="101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Velké </a:t>
            </a:r>
            <a:r>
              <a:rPr lang="cs-CZ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modernizace </a:t>
            </a: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výstavby</a:t>
            </a:r>
          </a:p>
          <a:p>
            <a:pPr>
              <a:lnSpc>
                <a:spcPts val="5000"/>
              </a:lnSpc>
            </a:pPr>
            <a:r>
              <a:rPr lang="cs-CZ" sz="3500" b="1" dirty="0">
                <a:solidFill>
                  <a:srgbClr val="BF2491"/>
                </a:solidFill>
              </a:rPr>
              <a:t>Dostavba Klatovské nemocnice </a:t>
            </a:r>
            <a:endParaRPr lang="cs-CZ" sz="4000" dirty="0">
              <a:solidFill>
                <a:srgbClr val="BF249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80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48422FC5-DDD2-4A31-A57E-273B563B480B}"/>
              </a:ext>
            </a:extLst>
          </p:cNvPr>
          <p:cNvSpPr txBox="1">
            <a:spLocks/>
          </p:cNvSpPr>
          <p:nvPr/>
        </p:nvSpPr>
        <p:spPr>
          <a:xfrm>
            <a:off x="528826" y="2579541"/>
            <a:ext cx="8195724" cy="1363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endParaRPr lang="cs-CZ" sz="2100" dirty="0">
              <a:solidFill>
                <a:schemeClr val="bg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D25F069-85F3-472B-98AD-B7ED084B6B00}"/>
              </a:ext>
            </a:extLst>
          </p:cNvPr>
          <p:cNvSpPr txBox="1">
            <a:spLocks/>
          </p:cNvSpPr>
          <p:nvPr/>
        </p:nvSpPr>
        <p:spPr>
          <a:xfrm>
            <a:off x="528826" y="1233181"/>
            <a:ext cx="8011165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Centrální / </a:t>
            </a:r>
            <a:r>
              <a:rPr lang="cs-CZ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Urgentní příjmy</a:t>
            </a:r>
          </a:p>
          <a:p>
            <a:pPr>
              <a:lnSpc>
                <a:spcPts val="5000"/>
              </a:lnSpc>
            </a:pPr>
            <a:r>
              <a:rPr lang="cs-CZ" sz="3500" b="1" dirty="0">
                <a:solidFill>
                  <a:srgbClr val="BF2491"/>
                </a:solidFill>
              </a:rPr>
              <a:t>Modernizace, přestavby UP 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CAC7559D-E39A-4851-9321-3A03AAAC883E}"/>
              </a:ext>
            </a:extLst>
          </p:cNvPr>
          <p:cNvSpPr txBox="1">
            <a:spLocks/>
          </p:cNvSpPr>
          <p:nvPr/>
        </p:nvSpPr>
        <p:spPr>
          <a:xfrm>
            <a:off x="474137" y="2453706"/>
            <a:ext cx="8309135" cy="388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cs-CZ" sz="2100" dirty="0">
                <a:solidFill>
                  <a:srgbClr val="CCAB14"/>
                </a:solidFill>
              </a:rPr>
              <a:t>Cíl - optimalizace příjmu pacientů přes jedno centrální příjmové pracoviště</a:t>
            </a:r>
          </a:p>
          <a:p>
            <a:pPr>
              <a:lnSpc>
                <a:spcPts val="2600"/>
              </a:lnSpc>
            </a:pPr>
            <a:r>
              <a:rPr lang="cs-CZ" sz="2100" b="1" dirty="0" err="1">
                <a:solidFill>
                  <a:srgbClr val="32BCAD"/>
                </a:solidFill>
              </a:rPr>
              <a:t>Stodská</a:t>
            </a:r>
            <a:r>
              <a:rPr lang="cs-CZ" sz="2100" b="1" dirty="0">
                <a:solidFill>
                  <a:srgbClr val="32BCAD"/>
                </a:solidFill>
              </a:rPr>
              <a:t> nemocnice </a:t>
            </a:r>
            <a:r>
              <a:rPr lang="cs-CZ" sz="2100" dirty="0">
                <a:solidFill>
                  <a:schemeClr val="bg1"/>
                </a:solidFill>
              </a:rPr>
              <a:t>– plán vybudování nového UP v dostavbě mezi hlavní budovou a výjezdovým stanovištěm ZZS | součástí nové výjezd. stan. ZZS, nový vjezd do areálu, možnost relokace lékárny aj. | příprava VZ na projektovou dokumentaci  </a:t>
            </a:r>
          </a:p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Domažlická nemocnice </a:t>
            </a:r>
            <a:r>
              <a:rPr lang="cs-CZ" sz="2100" dirty="0">
                <a:solidFill>
                  <a:schemeClr val="bg1"/>
                </a:solidFill>
              </a:rPr>
              <a:t>– Dočasně 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vestavbou v hlavní hale. Později přístavba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křídla do parkové části (viz foto)</a:t>
            </a:r>
          </a:p>
          <a:p>
            <a:pPr>
              <a:lnSpc>
                <a:spcPts val="2600"/>
              </a:lnSpc>
            </a:pPr>
            <a:r>
              <a:rPr lang="cs-CZ" sz="2100" b="1" dirty="0">
                <a:solidFill>
                  <a:srgbClr val="32BCAD"/>
                </a:solidFill>
              </a:rPr>
              <a:t>Klatovská </a:t>
            </a:r>
            <a:r>
              <a:rPr lang="cs-CZ" sz="2100" b="1" dirty="0" err="1">
                <a:solidFill>
                  <a:srgbClr val="32BCAD"/>
                </a:solidFill>
              </a:rPr>
              <a:t>nem</a:t>
            </a:r>
            <a:r>
              <a:rPr lang="cs-CZ" sz="2100" b="1" dirty="0">
                <a:solidFill>
                  <a:srgbClr val="32BCAD"/>
                </a:solidFill>
              </a:rPr>
              <a:t>.  </a:t>
            </a:r>
            <a:r>
              <a:rPr lang="cs-CZ" sz="2100" dirty="0">
                <a:solidFill>
                  <a:schemeClr val="bg1"/>
                </a:solidFill>
              </a:rPr>
              <a:t>– v závislosti na SO07</a:t>
            </a:r>
          </a:p>
          <a:p>
            <a:pPr>
              <a:lnSpc>
                <a:spcPts val="2600"/>
              </a:lnSpc>
            </a:pPr>
            <a:r>
              <a:rPr lang="cs-CZ" sz="2000" b="1" dirty="0">
                <a:solidFill>
                  <a:srgbClr val="32BCAD"/>
                </a:solidFill>
              </a:rPr>
              <a:t>Rokycanská nemocnice </a:t>
            </a:r>
            <a:r>
              <a:rPr lang="cs-CZ" sz="2000" dirty="0">
                <a:solidFill>
                  <a:schemeClr val="bg1"/>
                </a:solidFill>
              </a:rPr>
              <a:t>– součástí modernizace nemocnice</a:t>
            </a:r>
          </a:p>
        </p:txBody>
      </p:sp>
      <p:pic>
        <p:nvPicPr>
          <p:cNvPr id="4" name="Obrázek 3" descr="Obsah obrázku tráva, obloha, exteriér, budova&#10;&#10;Popis byl vytvořen automaticky">
            <a:extLst>
              <a:ext uri="{FF2B5EF4-FFF2-40B4-BE49-F238E27FC236}">
                <a16:creationId xmlns:a16="http://schemas.microsoft.com/office/drawing/2014/main" id="{ED6D0D63-25D5-4953-AC6D-E7A554853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 b="16398"/>
          <a:stretch/>
        </p:blipFill>
        <p:spPr>
          <a:xfrm>
            <a:off x="5426673" y="4123040"/>
            <a:ext cx="3297877" cy="1711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75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48422FC5-DDD2-4A31-A57E-273B563B480B}"/>
              </a:ext>
            </a:extLst>
          </p:cNvPr>
          <p:cNvSpPr txBox="1">
            <a:spLocks/>
          </p:cNvSpPr>
          <p:nvPr/>
        </p:nvSpPr>
        <p:spPr>
          <a:xfrm>
            <a:off x="528826" y="2579541"/>
            <a:ext cx="8195724" cy="1363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endParaRPr lang="cs-CZ" sz="2100" dirty="0">
              <a:solidFill>
                <a:schemeClr val="bg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D25F069-85F3-472B-98AD-B7ED084B6B00}"/>
              </a:ext>
            </a:extLst>
          </p:cNvPr>
          <p:cNvSpPr txBox="1">
            <a:spLocks/>
          </p:cNvSpPr>
          <p:nvPr/>
        </p:nvSpPr>
        <p:spPr>
          <a:xfrm>
            <a:off x="528826" y="996043"/>
            <a:ext cx="8011165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Další projekty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CAC7559D-E39A-4851-9321-3A03AAAC883E}"/>
              </a:ext>
            </a:extLst>
          </p:cNvPr>
          <p:cNvSpPr txBox="1">
            <a:spLocks/>
          </p:cNvSpPr>
          <p:nvPr/>
        </p:nvSpPr>
        <p:spPr>
          <a:xfrm>
            <a:off x="604009" y="2036278"/>
            <a:ext cx="8120541" cy="388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cs-CZ" sz="3500" b="1" dirty="0">
                <a:solidFill>
                  <a:srgbClr val="BF2491"/>
                </a:solidFill>
                <a:latin typeface="+mj-lt"/>
              </a:rPr>
              <a:t>Skupina NPK 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rgbClr val="32BCAD"/>
                </a:solidFill>
              </a:rPr>
              <a:t>Modernizace IT infrastruktury</a:t>
            </a:r>
            <a:br>
              <a:rPr lang="cs-CZ" sz="2100" dirty="0">
                <a:solidFill>
                  <a:srgbClr val="32BCAD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a optimalizace IT činností </a:t>
            </a:r>
            <a:br>
              <a:rPr lang="cs-CZ" sz="2100" dirty="0">
                <a:solidFill>
                  <a:schemeClr val="bg1"/>
                </a:solidFill>
              </a:rPr>
            </a:br>
            <a:r>
              <a:rPr lang="cs-CZ" sz="2100" dirty="0">
                <a:solidFill>
                  <a:schemeClr val="bg1"/>
                </a:solidFill>
              </a:rPr>
              <a:t>s důrazem na kyberbezpečnost</a:t>
            </a:r>
            <a:br>
              <a:rPr lang="cs-CZ" sz="2100" dirty="0">
                <a:solidFill>
                  <a:schemeClr val="bg1"/>
                </a:solidFill>
              </a:rPr>
            </a:br>
            <a:endParaRPr lang="cs-CZ" sz="2100" dirty="0">
              <a:solidFill>
                <a:schemeClr val="bg1"/>
              </a:solidFill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cs-CZ" sz="3500" b="1" dirty="0" err="1">
                <a:solidFill>
                  <a:srgbClr val="BF2491"/>
                </a:solidFill>
                <a:latin typeface="+mj-lt"/>
              </a:rPr>
              <a:t>Stodská</a:t>
            </a:r>
            <a:r>
              <a:rPr lang="cs-CZ" sz="3500" b="1" dirty="0">
                <a:solidFill>
                  <a:srgbClr val="BF2491"/>
                </a:solidFill>
                <a:latin typeface="+mj-lt"/>
              </a:rPr>
              <a:t> nemocnice 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rgbClr val="32BCAD"/>
                </a:solidFill>
              </a:rPr>
              <a:t>Rekonstrukce odd. následné péče </a:t>
            </a:r>
            <a:r>
              <a:rPr lang="cs-CZ" sz="2100" dirty="0">
                <a:solidFill>
                  <a:schemeClr val="bg1"/>
                </a:solidFill>
              </a:rPr>
              <a:t>– dokončena 2. etapa, předání v říjnu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rgbClr val="32BCAD"/>
                </a:solidFill>
              </a:rPr>
              <a:t>Multioborová JIP </a:t>
            </a:r>
            <a:r>
              <a:rPr lang="cs-CZ" sz="2100" dirty="0">
                <a:solidFill>
                  <a:schemeClr val="bg1"/>
                </a:solidFill>
              </a:rPr>
              <a:t>– připojení interní JIP k chirurgické v 2. NP 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rgbClr val="32BCAD"/>
                </a:solidFill>
              </a:rPr>
              <a:t>Modernizace ubytovacích kapacit </a:t>
            </a:r>
            <a:r>
              <a:rPr lang="cs-CZ" sz="2100" dirty="0">
                <a:solidFill>
                  <a:schemeClr val="bg1"/>
                </a:solidFill>
              </a:rPr>
              <a:t>pro zaměstnance</a:t>
            </a:r>
          </a:p>
          <a:p>
            <a:pPr marL="0" indent="0">
              <a:lnSpc>
                <a:spcPts val="2600"/>
              </a:lnSpc>
              <a:buNone/>
            </a:pP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C1E7C9-E3CB-404F-8F1E-E2BC37FD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54" y="1753375"/>
            <a:ext cx="3720520" cy="2484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73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48422FC5-DDD2-4A31-A57E-273B563B480B}"/>
              </a:ext>
            </a:extLst>
          </p:cNvPr>
          <p:cNvSpPr txBox="1">
            <a:spLocks/>
          </p:cNvSpPr>
          <p:nvPr/>
        </p:nvSpPr>
        <p:spPr>
          <a:xfrm>
            <a:off x="528826" y="2579541"/>
            <a:ext cx="8195724" cy="1363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endParaRPr lang="cs-CZ" sz="2100" dirty="0">
              <a:solidFill>
                <a:schemeClr val="bg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D25F069-85F3-472B-98AD-B7ED084B6B00}"/>
              </a:ext>
            </a:extLst>
          </p:cNvPr>
          <p:cNvSpPr txBox="1">
            <a:spLocks/>
          </p:cNvSpPr>
          <p:nvPr/>
        </p:nvSpPr>
        <p:spPr>
          <a:xfrm>
            <a:off x="528826" y="938022"/>
            <a:ext cx="8011165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cs-CZ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Další projekty / záměry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CAC7559D-E39A-4851-9321-3A03AAAC883E}"/>
              </a:ext>
            </a:extLst>
          </p:cNvPr>
          <p:cNvSpPr txBox="1">
            <a:spLocks/>
          </p:cNvSpPr>
          <p:nvPr/>
        </p:nvSpPr>
        <p:spPr>
          <a:xfrm>
            <a:off x="604009" y="1943156"/>
            <a:ext cx="8177246" cy="388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cs-CZ" sz="3500" b="1" dirty="0">
                <a:solidFill>
                  <a:srgbClr val="BF2491"/>
                </a:solidFill>
                <a:latin typeface="+mj-lt"/>
              </a:rPr>
              <a:t>Klatovská nemocnice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rgbClr val="32BCAD"/>
                </a:solidFill>
              </a:rPr>
              <a:t>Nový pavilon psychiatrického odd. </a:t>
            </a:r>
            <a:r>
              <a:rPr lang="cs-CZ" sz="2100" dirty="0">
                <a:solidFill>
                  <a:schemeClr val="bg1"/>
                </a:solidFill>
              </a:rPr>
              <a:t>v návaznosti na připravovanou systémovou reformu psychiatrické péče 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rgbClr val="32BCAD"/>
                </a:solidFill>
              </a:rPr>
              <a:t>Demolice objektu bývalé rehabilitace </a:t>
            </a:r>
            <a:r>
              <a:rPr lang="cs-CZ" sz="2100" dirty="0">
                <a:solidFill>
                  <a:schemeClr val="bg1"/>
                </a:solidFill>
              </a:rPr>
              <a:t>(havarijní stav) a výstavba parkovacích míst </a:t>
            </a:r>
          </a:p>
          <a:p>
            <a:pPr>
              <a:lnSpc>
                <a:spcPts val="2600"/>
              </a:lnSpc>
            </a:pPr>
            <a:endParaRPr lang="cs-CZ" sz="2100" dirty="0">
              <a:solidFill>
                <a:schemeClr val="bg1"/>
              </a:solidFill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B9913EB-4047-4B86-9A90-0D286A35EDB3}"/>
              </a:ext>
            </a:extLst>
          </p:cNvPr>
          <p:cNvSpPr txBox="1">
            <a:spLocks/>
          </p:cNvSpPr>
          <p:nvPr/>
        </p:nvSpPr>
        <p:spPr>
          <a:xfrm>
            <a:off x="660714" y="4133932"/>
            <a:ext cx="8120541" cy="2426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cs-CZ" sz="3500" b="1" dirty="0">
                <a:solidFill>
                  <a:srgbClr val="BF2491"/>
                </a:solidFill>
                <a:latin typeface="+mj-lt"/>
              </a:rPr>
              <a:t>Domažlická nemocnice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rgbClr val="32BCAD"/>
                </a:solidFill>
              </a:rPr>
              <a:t>Modernizace kuchyně </a:t>
            </a:r>
            <a:r>
              <a:rPr lang="cs-CZ" sz="2100" dirty="0">
                <a:solidFill>
                  <a:schemeClr val="bg1"/>
                </a:solidFill>
              </a:rPr>
              <a:t>+ stravovací systém a prostory pro zaměstnance </a:t>
            </a:r>
          </a:p>
          <a:p>
            <a:pPr>
              <a:lnSpc>
                <a:spcPts val="2600"/>
              </a:lnSpc>
            </a:pPr>
            <a:r>
              <a:rPr lang="cs-CZ" sz="2100" dirty="0">
                <a:solidFill>
                  <a:srgbClr val="32BCAD"/>
                </a:solidFill>
              </a:rPr>
              <a:t>Nová kotelna </a:t>
            </a:r>
          </a:p>
        </p:txBody>
      </p:sp>
    </p:spTree>
    <p:extLst>
      <p:ext uri="{BB962C8B-B14F-4D97-AF65-F5344CB8AC3E}">
        <p14:creationId xmlns:p14="http://schemas.microsoft.com/office/powerpoint/2010/main" val="30040050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4" id="{9D85082C-33E9-404C-8599-731561C75D95}" vid="{4030C0F6-6C01-490A-94A6-B9B272404D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NPK modra</Template>
  <TotalTime>561</TotalTime>
  <Words>628</Words>
  <Application>Microsoft Office PowerPoint</Application>
  <PresentationFormat>Předvádění na obrazovce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</dc:creator>
  <cp:lastModifiedBy>Jiří</cp:lastModifiedBy>
  <cp:revision>10</cp:revision>
  <dcterms:created xsi:type="dcterms:W3CDTF">2021-10-06T07:43:50Z</dcterms:created>
  <dcterms:modified xsi:type="dcterms:W3CDTF">2021-10-08T12:15:20Z</dcterms:modified>
</cp:coreProperties>
</file>