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3"/>
  </p:notesMasterIdLst>
  <p:handoutMasterIdLst>
    <p:handoutMasterId r:id="rId34"/>
  </p:handoutMasterIdLst>
  <p:sldIdLst>
    <p:sldId id="267" r:id="rId2"/>
    <p:sldId id="292" r:id="rId3"/>
    <p:sldId id="264" r:id="rId4"/>
    <p:sldId id="268" r:id="rId5"/>
    <p:sldId id="274" r:id="rId6"/>
    <p:sldId id="283" r:id="rId7"/>
    <p:sldId id="269" r:id="rId8"/>
    <p:sldId id="275" r:id="rId9"/>
    <p:sldId id="282" r:id="rId10"/>
    <p:sldId id="293" r:id="rId11"/>
    <p:sldId id="294" r:id="rId12"/>
    <p:sldId id="270" r:id="rId13"/>
    <p:sldId id="276" r:id="rId14"/>
    <p:sldId id="284" r:id="rId15"/>
    <p:sldId id="271" r:id="rId16"/>
    <p:sldId id="286" r:id="rId17"/>
    <p:sldId id="272" r:id="rId18"/>
    <p:sldId id="277" r:id="rId19"/>
    <p:sldId id="287" r:id="rId20"/>
    <p:sldId id="295" r:id="rId21"/>
    <p:sldId id="288" r:id="rId22"/>
    <p:sldId id="289" r:id="rId23"/>
    <p:sldId id="291" r:id="rId24"/>
    <p:sldId id="290" r:id="rId25"/>
    <p:sldId id="297" r:id="rId26"/>
    <p:sldId id="299" r:id="rId27"/>
    <p:sldId id="302" r:id="rId28"/>
    <p:sldId id="303" r:id="rId29"/>
    <p:sldId id="304" r:id="rId30"/>
    <p:sldId id="301" r:id="rId31"/>
    <p:sldId id="261" r:id="rId3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A5A1C-B17D-420E-98C8-B818E0EE3DF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57F64-255C-4250-B5D5-01C30A2D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836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E7736-209D-4ECB-8B68-A75B030AB6E2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376DD-61EE-4198-878F-3F0A75E5E4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39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617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529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808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012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445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294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294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58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60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B2D459-5807-4DD8-BDF4-E2ACC3A00C86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zensky-kraj.cz/cs/kategorie/financovani-socialnich-sluze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25922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Vyúčtování dotace/vyrovnávací platby </a:t>
            </a:r>
            <a:br>
              <a:rPr lang="cs-CZ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za </a:t>
            </a:r>
            <a:r>
              <a:rPr lang="cs-CZ" sz="40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rok </a:t>
            </a:r>
            <a:r>
              <a:rPr lang="cs-CZ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2017</a:t>
            </a:r>
            <a:endParaRPr lang="cs-CZ" dirty="0">
              <a:solidFill>
                <a:schemeClr val="accent5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247056" y="3212976"/>
            <a:ext cx="8280920" cy="3384376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Určeno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pro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příjemce dotace z dotačních titulů Plzeňského kraje v roce 2017 dle § 101a zákona </a:t>
            </a:r>
            <a:b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č. 108/2006 Sb., o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sociálních službách a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z dotačního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titulu Podpora sociálních služeb v rámci individuálního projektu Podpora sociálních služeb v Plzeňském kraji 2016 - 2019</a:t>
            </a:r>
          </a:p>
          <a:p>
            <a:pPr algn="l">
              <a:buNone/>
            </a:pPr>
            <a:endParaRPr lang="cs-CZ" dirty="0" smtClean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algn="l">
              <a:buNone/>
            </a:pPr>
            <a:r>
              <a:rPr lang="cs-CZ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Plzeň</a:t>
            </a:r>
            <a:r>
              <a:rPr lang="cs-CZ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25. 9. 2017</a:t>
            </a:r>
            <a:endParaRPr lang="cs-CZ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algn="ctr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12" y="556680"/>
            <a:ext cx="4196596" cy="784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2b – Položkové čerpání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97" y="764704"/>
            <a:ext cx="7907094" cy="5924934"/>
          </a:xfrm>
        </p:spPr>
      </p:pic>
    </p:spTree>
    <p:extLst>
      <p:ext uri="{BB962C8B-B14F-4D97-AF65-F5344CB8AC3E}">
        <p14:creationId xmlns:p14="http://schemas.microsoft.com/office/powerpoint/2010/main" val="225350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125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říloha se vztahuje pouze k poskytnuté dotaci v rámci dotačního titulu </a:t>
            </a: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„Podpora sociálních služeb dle § 101a zákona </a:t>
            </a:r>
            <a:b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č. 108/2006 Sb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., </a:t>
            </a: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sociálních službách, ve znění pozdějších předpisů pro rok 2017 – Plzeňský 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kraj, MIMOŘÁDNÉ KOLO“</a:t>
            </a:r>
            <a:endParaRPr lang="cs-CZ" sz="19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očet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vyplněných příloh č.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2b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počet sociálních služeb dotovaných z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výše uvedeného dotačního titulu (10 služeb = 10 příloh č. 2b)</a:t>
            </a: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Vratku převést na účet PK dle podmínek smlouvy (viz číslo BÚ uvedené ve formuláři), </a:t>
            </a:r>
            <a:r>
              <a:rPr lang="cs-CZ" sz="20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POZOR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= vratku provést z účtu příjemce dotace uvedeného ve Smlouvě o poskytnutí dotace</a:t>
            </a: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2b – Položkové čerpání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52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23" y="1556792"/>
            <a:ext cx="2304256" cy="3672408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Příloha</a:t>
            </a:r>
            <a:b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č. 3</a:t>
            </a:r>
            <a:b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Výnosy a náklady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77389"/>
            <a:ext cx="5574914" cy="6631214"/>
          </a:xfrm>
        </p:spPr>
      </p:pic>
    </p:spTree>
    <p:extLst>
      <p:ext uri="{BB962C8B-B14F-4D97-AF65-F5344CB8AC3E}">
        <p14:creationId xmlns:p14="http://schemas.microsoft.com/office/powerpoint/2010/main" val="23492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říloha se vztahuje k celkovým nákladům a výnosům soc. služby </a:t>
            </a:r>
            <a:b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rozsahu Pověření poskytováním SOHZ (nelze vykázat příjmy a výdaje)</a:t>
            </a:r>
          </a:p>
          <a:p>
            <a:pPr algn="just"/>
            <a:endParaRPr lang="cs-CZ" sz="12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případě tzv. „roztržených služeb“ zčásti financovaných z Individuálního projektu PK (IP), uvést v příloze č. 3 náklady a výnosy pouze za část služby, která není financována z IP</a:t>
            </a:r>
          </a:p>
          <a:p>
            <a:pPr algn="just"/>
            <a:endParaRPr lang="cs-CZ" sz="12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Veškeré náklady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výnosy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soc. služby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pouze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základní činnosti soc.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služby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(bez fakultativních činností, zdravotní péče), které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věcně a časově související s obdobím od 1. 1.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2017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- 31. 12.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2017</a:t>
            </a:r>
          </a:p>
          <a:p>
            <a:pPr algn="just"/>
            <a:endParaRPr lang="cs-CZ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očet vyplněných příloh č. 3 =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sociálních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služeb uvedených v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Pověření</a:t>
            </a:r>
          </a:p>
          <a:p>
            <a:pPr algn="just"/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ezaokrouhlovat částky nákladů a výnosů (uvést hodnotu v Kč s přesností na 2 desetinná místa)</a:t>
            </a:r>
          </a:p>
          <a:p>
            <a:pPr algn="just"/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ždy okomentovat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výnosy v řádcích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„Jiné veřejné zdroje“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„Jiné soukromé zdroje“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(v případě potřeby i výnosy v dalších řádcích)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922114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3 – Výnosy a náklady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6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328592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Výnosy celkem“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„Náklady celkem“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údaje musí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souhlasit s údaji v příloze vyúčtování č. 4 (sestava z účetního programu zahrnující náklady a výnosy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soc.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služby v členění dle analytických účtů – „Výsledovka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“)</a:t>
            </a:r>
          </a:p>
          <a:p>
            <a:pPr algn="just"/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 řádky „Dotace PK dle § 101a“ – nově rozděleno vzhledem ke dvěma dotacím poskytovaným dle § 101a, uvádí se výše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skutečně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použitých dotací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 odečtení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případných vratek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nevyčerpané dotace</a:t>
            </a:r>
          </a:p>
          <a:p>
            <a:pPr algn="just"/>
            <a:endParaRPr lang="cs-CZ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elková vratka nadměrné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vyrovnávací platby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(vypočte se automaticky, převést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účet PK dle podmínek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Zásad PK); jde o součet vratek nadměrné VP:</a:t>
            </a:r>
          </a:p>
          <a:p>
            <a:pPr lvl="1"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případě, kdy výnosy z veřejných zdrojů &gt; VP stanovená v Pověření a</a:t>
            </a:r>
          </a:p>
          <a:p>
            <a:pPr lvl="1"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případě, kdy výnosy &gt; náklady</a:t>
            </a:r>
          </a:p>
          <a:p>
            <a:pPr algn="just"/>
            <a:endParaRPr lang="cs-CZ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tomto formuláři se vypočte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vratka nadměrné VP,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POZOR = vratku provést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 účet uvedený ve formuláři a z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účtu příjemce dotace uvedeného ve Smlouvě o poskytnutí dotace</a:t>
            </a:r>
          </a:p>
          <a:p>
            <a:pPr algn="just"/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okument podepsat, orazítkovat, vyplnit místo a datum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922114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3 – Výnosy a náklady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86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estava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 účetního programu zahrnující náklady a výnosy sociální služby v členění dle analytických účtů – „Výsledovka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očet příloh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počet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sociálních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služeb uvedených v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Pověření</a:t>
            </a: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řílohu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označit/identifikovat k jaké službě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patří</a:t>
            </a:r>
          </a:p>
          <a:p>
            <a:pPr lvl="0"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Příloha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vztahuje k celkovým nákladům a výnosům soc. služby </a:t>
            </a:r>
            <a:b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rozsahu Pověření poskytováním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SOHZ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tzn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nejen k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poskytnutým dotacím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rámci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dotačních titulů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dle § 101a zákona č. 108/2006 Sb., ale i dalším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nákladům/výnosům (od jiných subjektů, příspěvků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zřizovatele atd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.)</a:t>
            </a:r>
          </a:p>
          <a:p>
            <a:pPr algn="just"/>
            <a:endParaRPr lang="cs-CZ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eškeré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náklady a výnosy soc. služby pouze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základní činnosti soc. služby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(bez fakultativních činností, zdravotní péče), které věcně a časově související s obdobím od 1. 1.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2017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- 31. 12.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2017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lvl="0" indent="0">
              <a:buNone/>
            </a:pP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4 – Výsledek hospodaření za jednotlivé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5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elze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vykázat příjmy a výdaje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1. 1.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2017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31. 12.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2017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indent="0" algn="just">
              <a:buNone/>
            </a:pPr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říloha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bude zpracována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okamžiku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 zaúčtování případné vratky dotace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(vypočtené v příloze č. 1), avšak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před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zaúčtováním případné vratky vyrovnávací platby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vypočtené v příloze č. 3 (tj. vratky v případě, kdy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1) výnosy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 veřejných zdrojů &gt; VP stanovená v Pověření a/nebo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2) výnosy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 náklady).</a:t>
            </a: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okument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podepsat, orazítkovat, vyplnit místo a datum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4 – Výsledek hospodaření za jednotlivé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41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87566"/>
            <a:ext cx="7776863" cy="5462613"/>
          </a:xfrm>
        </p:spPr>
      </p:pic>
    </p:spTree>
    <p:extLst>
      <p:ext uri="{BB962C8B-B14F-4D97-AF65-F5344CB8AC3E}">
        <p14:creationId xmlns:p14="http://schemas.microsoft.com/office/powerpoint/2010/main" val="6465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říloha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vztahuje k monitorovacím ukazatelům za </a:t>
            </a:r>
            <a:r>
              <a:rPr lang="cs-CZ" sz="19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celou sociální </a:t>
            </a:r>
            <a:r>
              <a:rPr lang="cs-CZ" sz="19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službu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(pokud není v názvu ukazatele uvedeno jinak)</a:t>
            </a: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očet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vyplněných příloh č. 5 = počet sociálních služeb uvedených v Pověření</a:t>
            </a:r>
          </a:p>
          <a:p>
            <a:pPr algn="just"/>
            <a:endParaRPr lang="cs-CZ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odle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druhu služby vybrat relevantní list </a:t>
            </a:r>
            <a:r>
              <a:rPr lang="cs-CZ" sz="1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excel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formuláře (list č.1 – 4)</a:t>
            </a:r>
          </a:p>
          <a:p>
            <a:pPr marL="109728" indent="0" algn="just">
              <a:buNone/>
            </a:pPr>
            <a:endParaRPr lang="cs-CZ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ůležité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vyplnit bezchybně/dle skutečnosti:</a:t>
            </a:r>
          </a:p>
          <a:p>
            <a:pPr lvl="1"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zdroj dat pro analýzu nákladovosti sítě sociálních služeb v PK → mimo jiné výpočet ukazatele „FP“ (finanční podpory) na úvazek/lůžko pro výpočet dotace na rok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2019</a:t>
            </a: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srpen/září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2018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kontrola souladu této přílohy s předloženými Výkazy sociálních služeb, které poskytovatel každoročně vyplňuje v aplikaci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 služby</a:t>
            </a: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indent="0" algn="just">
              <a:buNone/>
            </a:pPr>
            <a:endParaRPr lang="cs-CZ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okument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podepsat, orazítkovat, vyplnit místo a datum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57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5328592"/>
          </a:xfrm>
        </p:spPr>
        <p:txBody>
          <a:bodyPr>
            <a:normAutofit/>
          </a:bodyPr>
          <a:lstStyle/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Celkové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náklady sociální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služby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vyplněné údaje musí být shodné s celkovými náklady uvedenými v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přílohách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č. 3 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případě tzv. „roztržených služeb“ financovaných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zčásti z IP nebudou Celkové náklady sociální služby shodné s přílohami 3 a 4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ové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monitorovací ukazatele:</a:t>
            </a:r>
          </a:p>
          <a:p>
            <a:pPr lvl="1"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Pouze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náklady části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sociální služby, která je financována z Individuálního projektu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  <a:p>
            <a:pPr lvl="1" algn="just"/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Pouze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náklady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části sociální služby, která není financována z Individuálního projektu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  <a:p>
            <a:pPr marL="109728" indent="0" algn="just">
              <a:buNone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vyplňuje se pouze v případě tzv. "roztržené služby", která je zčásti financována z individuálního projektu PK (IP)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52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Smlouvy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poskytnutí účelové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dotace,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Metodika pro poskytování dotací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dle § 101a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vč. dodatku č. 1 upravujícího podmínky Mimořádného kola dotačního řízení,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Pověření poskytováním SOHZ, Zásady PK k řízení o poskytnutí VP</a:t>
            </a:r>
          </a:p>
          <a:p>
            <a:pPr marL="292608" lvl="1" indent="0" algn="just">
              <a:buNone/>
            </a:pPr>
            <a:endParaRPr lang="cs-CZ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ezní termín pro předložení vyúčtování = 22. ledna 2018 (dostačující je razítko podací pošty nebo podatelny KÚPK </a:t>
            </a:r>
            <a:b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22. ledna 2018)</a:t>
            </a:r>
          </a:p>
          <a:p>
            <a:pPr marL="0" indent="0" algn="just">
              <a:buNone/>
            </a:pPr>
            <a:endParaRPr lang="cs-CZ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ormuláře pro vyúčtování budou k dispozici na: </a:t>
            </a:r>
            <a:b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://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www.plzensky-kraj.cz/cs/kategorie/financovani-socialnich-sluzeb</a:t>
            </a:r>
            <a:endParaRPr lang="cs-CZ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9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okument „Doporučené postupy“ s informacemi o způsobu účtování dotace na webových stránkách (viz výše)</a:t>
            </a:r>
            <a:endParaRPr lang="cs-CZ" sz="18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18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Rámec pro předložení vyúčtování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5328592"/>
          </a:xfrm>
        </p:spPr>
        <p:txBody>
          <a:bodyPr>
            <a:normAutofit/>
          </a:bodyPr>
          <a:lstStyle/>
          <a:p>
            <a:pPr algn="just"/>
            <a:endParaRPr lang="cs-CZ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just"/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Celkové </a:t>
            </a: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úvazky pracovníků soc. služby (ambulantní a terénní služby)/Celkový počet lůžek (pobytové služby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 – průměrná měsíční výše úvazků/počet lůžek za rok 2017 (nikoli stav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konci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roku). V případě úvazků zahrnout i zaměstnance na DPP, DPČ a pracovníky najaté prostřednictvím nákupu služeb</a:t>
            </a:r>
          </a:p>
          <a:p>
            <a:pPr marL="109728" lvl="0" indent="0" algn="just">
              <a:buNone/>
            </a:pPr>
            <a:endParaRPr lang="cs-CZ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ýpočet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průměrné měsíční výše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úvazků/počtu lůžek: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součet výše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úvazků/počtu lůžek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jednotlivé měsíce / 12 (v případě kratšího poskytování služby než 12 měsíců, bude součet výše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úvazků/počtu lůžek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jednotlivé měsíce dělen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nižším počtem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měsíců poskytování služby v daném roce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109728" indent="0" algn="just">
              <a:buNone/>
            </a:pPr>
            <a:endParaRPr lang="cs-CZ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vádí se výše úvazků pracovníků – nikoli počet úvazků (počet osob/pracovníků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cs-CZ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900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64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400600"/>
          </a:xfrm>
        </p:spPr>
        <p:txBody>
          <a:bodyPr>
            <a:normAutofit/>
          </a:bodyPr>
          <a:lstStyle/>
          <a:p>
            <a:pPr algn="just"/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evykazovat 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úvazky zaměstnanců pobírajících rodičovský příspěvek, peněžitou pomoc v mateřství nebo dlouhodobě 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nemocných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 případě, že za tyto zaměstnance byli přijati noví zaměstnanci (náklady na tyto pracovníky jsou zanedbatelné a jejich zahrnutí ovlivňuje výstupy z analýzy nákladovosti sociálních služeb + jejich úvazky mohou být, v případě přijetí nových zaměstnanců, úvazky nad rámec Pověření).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vazky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nad rámec Pověření nevykazovat v rámci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ukazatelů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protože náklady a výnosy s nimi související jsou účtovány odděleně</a:t>
            </a:r>
          </a:p>
          <a:p>
            <a:pPr marL="109728" indent="0" algn="just">
              <a:buNone/>
            </a:pPr>
            <a:endParaRPr lang="cs-CZ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ové monitorovací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ukazatele:</a:t>
            </a:r>
          </a:p>
          <a:p>
            <a:pPr lvl="1"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Pouze úvazky pracovníků části sociální služby, která je financována z Individuálního projektu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  <a:p>
            <a:pPr lvl="1" algn="just"/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Pouze úvazky pracovníků části sociální služby, která není financována z Individuálního projektu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  <a:p>
            <a:pPr marL="109728" indent="0" algn="just">
              <a:buNone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vyplňuje se pouze v případě tzv. "roztržené služby", která je zčásti financována z individuálního projektu PK (IP)</a:t>
            </a:r>
          </a:p>
          <a:p>
            <a:pPr algn="just"/>
            <a:endParaRPr lang="cs-CZ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72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459" y="1189228"/>
            <a:ext cx="8229600" cy="5211425"/>
          </a:xfrm>
        </p:spPr>
        <p:txBody>
          <a:bodyPr>
            <a:normAutofit/>
          </a:bodyPr>
          <a:lstStyle/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onitorovací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ukazatel 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Průměrný základní měsíční platový tarif/mzda za všechny soc. pracovníky a pracovníky v soc. službách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 - zahrnuje pouze základní mzdu/platový tarif bez odměn, prémií, příplatků a doplatků, náhrad a jiných složek mzdy/platu. Do výpočtu budou zahrnování také zaměstnanci na částečný úvazek, DPČ a DPP (DPP převést na úvazky dle postupu uvedeného v Metodice dotačního titulu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Výsledná hodnota představuje průměr na 1 pracovníka (ukazatel uvést pouze za mzdu nebo pouze za plat – nelze obojí!)</a:t>
            </a:r>
          </a:p>
          <a:p>
            <a:pPr algn="just"/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onitorovací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ukazatel 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Průměrný měsíční plat/mzda za všechny pracovníky sociální služby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 - zahrnuje celkovou mzdu/plat včetně odměn, prémií, příplatků a doplatků, náhrad a jiných složek mzdy/platu. Do výpočtu budou zahrnování také zaměstnanci na částečný úvazek, DPČ a DPP (DPP převést na úvazky dle postupu uvedeného v Metodice dotačního titulu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Výsledná hodnota představuje průměr na 1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pracovníka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(ukazatel uvést pouze za mzdu nebo pouze za plat – nelze obojí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!)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/>
          </a:bodyPr>
          <a:lstStyle/>
          <a:p>
            <a:pPr algn="just"/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onitorovací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ukazatel 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Úhrady od uživatelů za poskytování úkonů základních činností, u kterých je stanovena maximální výše hodinové úhrady dle vyhlášky č. 505/2006 Sb.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nezahrnuje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např. úhrady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zajištění stravy, dovoz nebo donášku jídla, zajištění velkého nákupu, praní a žehlení prádla</a:t>
            </a:r>
          </a:p>
          <a:p>
            <a:pPr marL="109728" indent="0" algn="just">
              <a:buNone/>
            </a:pPr>
            <a:endParaRPr lang="cs-CZ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onitorovací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ukazatel 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Celkový počet hodin setkání (počet hodin poskytování úkonů základních činností, u kterých je stanovena maximální výše hodinové úhrady dle vyhlášky č. 505/2006 Sb.)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nezahrnuje poskytování úkonů jako je např. zajištění stravy, dovoz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nebo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donáška jídla, zajištění velkého nákupu, praní a žehlení prádla</a:t>
            </a:r>
          </a:p>
          <a:p>
            <a:pPr marL="109728" indent="0" algn="just">
              <a:buNone/>
            </a:pPr>
            <a:endParaRPr lang="cs-CZ" sz="1400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69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688632"/>
          </a:xfrm>
        </p:spPr>
        <p:txBody>
          <a:bodyPr>
            <a:normAutofit/>
          </a:bodyPr>
          <a:lstStyle/>
          <a:p>
            <a:pPr algn="just"/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onitorovací ukazatele (</a:t>
            </a:r>
            <a:r>
              <a:rPr lang="cs-CZ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průměrný měsíční počet lůžek za kalendářní </a:t>
            </a:r>
            <a:r>
              <a:rPr lang="cs-CZ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rok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→ sledováno dodržení údajů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žádosti, na základě kterých byla služba prioritně podpořena (vyšší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dotace):</a:t>
            </a:r>
          </a:p>
          <a:p>
            <a:pPr lvl="1" algn="just"/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„Celkový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lůžek sociální služby obsazených klienty s poruchou autistického 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spektra“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</a:t>
            </a:r>
          </a:p>
          <a:p>
            <a:pPr lvl="1"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Celkový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lůžek sociální služby 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DOZP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obsazených klienty, kterým je stanovena úhrada dle § 74 zákona o sociálních 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službách“</a:t>
            </a:r>
          </a:p>
          <a:p>
            <a:pPr lvl="1" algn="just"/>
            <a:endParaRPr lang="cs-CZ" sz="9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Výpočet </a:t>
            </a:r>
            <a:r>
              <a:rPr lang="cs-CZ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průměrného měsíčního počtu prioritních lůžek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celkový počet prioritních </a:t>
            </a:r>
            <a:r>
              <a:rPr lang="cs-CZ" sz="1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lůžkodnů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(příklad viz níže: 2.740 </a:t>
            </a:r>
            <a:r>
              <a:rPr lang="cs-CZ" sz="1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lůžkodnů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vydělený počtem dnů v roce 2016 (366 dnů) = 2.740 / 366 = 7,49 prioritních lůžek (zaokrouhleno na 2 desetinná místa)</a:t>
            </a:r>
          </a:p>
          <a:p>
            <a:pPr marL="109728" indent="0" algn="just">
              <a:buNone/>
            </a:pPr>
            <a:endParaRPr lang="cs-CZ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elkový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prioritních </a:t>
            </a:r>
            <a:r>
              <a:rPr lang="cs-CZ" sz="1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lůžkodnů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= nasčítaný celkový počet dnů, kdy byla jednotlivá lůžka sociální služby obsazena prioritní cílovou skupinou. Příklad: celkový počet lůžek sociální služby =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10; 5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klientů z prioritní cílové skupiny obsadilo lůžko na celý rok 2016;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klientů z prioritní cílové skupiny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pouze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 ledna do června 2016,  tj. na  182 dní. Výpočet: (5 *366) + (5 * 182) = 1830 + 910 = 2.740 prioritních </a:t>
            </a:r>
            <a:r>
              <a:rPr lang="cs-CZ" sz="1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lůžkodnů</a:t>
            </a:r>
            <a:endParaRPr lang="cs-CZ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just"/>
            <a:endParaRPr lang="cs-CZ" sz="16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13478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68863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cs-CZ" sz="4000" dirty="0">
                <a:solidFill>
                  <a:schemeClr val="accent5">
                    <a:lumMod val="75000"/>
                  </a:schemeClr>
                </a:solidFill>
              </a:rPr>
              <a:t>POZOR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cs-CZ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cs-CZ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5">
                    <a:lumMod val="75000"/>
                  </a:schemeClr>
                </a:solidFill>
              </a:rPr>
              <a:t>Následující část prezentace je určena pouze pro sociální služby, které jsou 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</a:rPr>
              <a:t>zcela nebo zčásti 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</a:rPr>
              <a:t>financovány z Individuálního projektu Plzeňského kraje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cs-CZ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cs-CZ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(tj. v případě, kdy z dotačního titulu dle § 101a  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</a:rPr>
              <a:t>je 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financována pouze 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</a:rPr>
              <a:t>část 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sociální služby 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část cílové 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</a:rPr>
              <a:t>skupiny) a 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</a:rPr>
              <a:t>zbývající část sociální služby má do konce roku 2018 zajištěné financována z Individuálního projektu PK)</a:t>
            </a:r>
            <a:endParaRPr lang="cs-CZ" sz="20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53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3024336" cy="5184576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Formuláře vyúčtování dotace a VP z individuálního projektu Plzeňského kraje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996" y="195744"/>
            <a:ext cx="4682460" cy="6473616"/>
          </a:xfrm>
        </p:spPr>
      </p:pic>
    </p:spTree>
    <p:extLst>
      <p:ext uri="{BB962C8B-B14F-4D97-AF65-F5344CB8AC3E}">
        <p14:creationId xmlns:p14="http://schemas.microsoft.com/office/powerpoint/2010/main" val="284897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Příloha č. 1 – Finanční vypořádání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0" y="1844824"/>
            <a:ext cx="8567940" cy="3384376"/>
          </a:xfrm>
        </p:spPr>
      </p:pic>
    </p:spTree>
    <p:extLst>
      <p:ext uri="{BB962C8B-B14F-4D97-AF65-F5344CB8AC3E}">
        <p14:creationId xmlns:p14="http://schemas.microsoft.com/office/powerpoint/2010/main" val="10420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 – Položkové čerpání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38916"/>
            <a:ext cx="7128792" cy="6071736"/>
          </a:xfrm>
        </p:spPr>
      </p:pic>
    </p:spTree>
    <p:extLst>
      <p:ext uri="{BB962C8B-B14F-4D97-AF65-F5344CB8AC3E}">
        <p14:creationId xmlns:p14="http://schemas.microsoft.com/office/powerpoint/2010/main" val="41671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2304256" cy="3672408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Příloha</a:t>
            </a:r>
            <a:b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č. 3</a:t>
            </a:r>
            <a:b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Výnosy a náklady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8197"/>
            <a:ext cx="5112568" cy="6749598"/>
          </a:xfrm>
        </p:spPr>
      </p:pic>
    </p:spTree>
    <p:extLst>
      <p:ext uri="{BB962C8B-B14F-4D97-AF65-F5344CB8AC3E}">
        <p14:creationId xmlns:p14="http://schemas.microsoft.com/office/powerpoint/2010/main" val="132467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11674"/>
            <a:ext cx="3816424" cy="5181621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1800" dirty="0" smtClean="0"/>
              <a:t>Úvodní dokument vyúčtování</a:t>
            </a:r>
          </a:p>
          <a:p>
            <a:pPr algn="just"/>
            <a:endParaRPr lang="cs-CZ" sz="1400" dirty="0" smtClean="0"/>
          </a:p>
          <a:p>
            <a:pPr algn="just"/>
            <a:r>
              <a:rPr lang="cs-CZ" sz="1800" dirty="0" smtClean="0"/>
              <a:t>1 Pověření poskytováním SOHZ = 1 úvodní list vyúčtování za všechny soc. služby uvedené v Pověření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1 vyúčtování za oba dotační tituly dle § 101a zákona o sociálních službách</a:t>
            </a:r>
          </a:p>
          <a:p>
            <a:pPr algn="just"/>
            <a:endParaRPr lang="cs-CZ" sz="1400" dirty="0" smtClean="0"/>
          </a:p>
          <a:p>
            <a:pPr algn="just"/>
            <a:r>
              <a:rPr lang="cs-CZ" sz="1800" dirty="0"/>
              <a:t>D</a:t>
            </a:r>
            <a:r>
              <a:rPr lang="cs-CZ" sz="1800" dirty="0" smtClean="0"/>
              <a:t>okument podepsat, orazítkovat, vyplnit místo a datum</a:t>
            </a:r>
          </a:p>
          <a:p>
            <a:pPr algn="just"/>
            <a:endParaRPr lang="cs-CZ" sz="1400" dirty="0"/>
          </a:p>
          <a:p>
            <a:pPr algn="just"/>
            <a:r>
              <a:rPr lang="cs-CZ" sz="1800" dirty="0" smtClean="0"/>
              <a:t>Podpis statutárního zástupce lze ve formulářích nahradit podpisem zplnomocněné osoby (nutné doložit Plnou moc k podpisu)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02631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cs-CZ" sz="3400" dirty="0">
                <a:solidFill>
                  <a:schemeClr val="accent5">
                    <a:lumMod val="75000"/>
                  </a:schemeClr>
                </a:solidFill>
              </a:rPr>
              <a:t>Úvodní list vyúčtování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836712"/>
            <a:ext cx="4207377" cy="5852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87566"/>
            <a:ext cx="7776863" cy="5462613"/>
          </a:xfrm>
        </p:spPr>
      </p:pic>
    </p:spTree>
    <p:extLst>
      <p:ext uri="{BB962C8B-B14F-4D97-AF65-F5344CB8AC3E}">
        <p14:creationId xmlns:p14="http://schemas.microsoft.com/office/powerpoint/2010/main" val="10070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0">
              <a:schemeClr val="bg1">
                <a:tint val="5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548680"/>
            <a:ext cx="9144000" cy="4846638"/>
          </a:xfrm>
        </p:spPr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Zpracovala:</a:t>
            </a:r>
          </a:p>
          <a:p>
            <a:pPr algn="ctr">
              <a:buNone/>
            </a:pPr>
            <a:endParaRPr lang="cs-CZ" sz="2400" b="1" dirty="0" smtClean="0">
              <a:solidFill>
                <a:schemeClr val="accent5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>
              <a:buNone/>
            </a:pPr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Mgr. Magdaléna Uzlíková</a:t>
            </a:r>
          </a:p>
          <a:p>
            <a:pPr algn="ctr">
              <a:buNone/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Oddělení správní a realizace projektů</a:t>
            </a:r>
          </a:p>
          <a:p>
            <a:pPr algn="ctr">
              <a:buNone/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Odbor sociálních věcí</a:t>
            </a:r>
          </a:p>
          <a:p>
            <a:pPr algn="ctr">
              <a:buNone/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Krajský úřad Plzeňského kraje</a:t>
            </a:r>
          </a:p>
          <a:p>
            <a:pPr algn="ctr">
              <a:buNone/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tel.: 377 195 401</a:t>
            </a:r>
          </a:p>
          <a:p>
            <a:pPr algn="ctr">
              <a:buNone/>
            </a:pP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e-mail: </a:t>
            </a:r>
            <a:r>
              <a:rPr lang="cs-CZ" sz="2400" dirty="0" err="1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magdalena.uzlikova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@</a:t>
            </a: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plzensky-kraj.cz</a:t>
            </a:r>
          </a:p>
          <a:p>
            <a:pPr algn="ctr">
              <a:buNone/>
            </a:pPr>
            <a:endParaRPr lang="cs-CZ" sz="2400" b="1" dirty="0">
              <a:solidFill>
                <a:schemeClr val="accent5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Příloha č. 1 – Finanční vypořádání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0" y="1844824"/>
            <a:ext cx="8567940" cy="3384376"/>
          </a:xfrm>
        </p:spPr>
      </p:pic>
    </p:spTree>
    <p:extLst>
      <p:ext uri="{BB962C8B-B14F-4D97-AF65-F5344CB8AC3E}">
        <p14:creationId xmlns:p14="http://schemas.microsoft.com/office/powerpoint/2010/main" val="130145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říloha se vztahuje k 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oběma poskytnutým dotacím v rámci obou dotačních titulů dle </a:t>
            </a: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§ 101a zák. č. 108/2006 Sb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lvl="2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„Podpora sociálních služeb dle § 101a zákona </a:t>
            </a:r>
            <a:b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č. 108/2006 Sb. o sociálních službách, ve znění pozdějších předpisů pro rok 2017 – Plzeňský kraj“ vč. dofinancování</a:t>
            </a:r>
          </a:p>
          <a:p>
            <a:pPr lvl="2"/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„Podpora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sociálních služeb dle § 101a zákona </a:t>
            </a:r>
            <a:b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č. 108/2006 Sb. o sociálních službách, ve znění pozdějších předpisů pro rok 2017 – Plzeňský kraj, MIMOŘÁDNÉ KOLO“</a:t>
            </a: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Pověření poskytováním SOHZ = 1 příloha č. 1 dohromady za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všechny soc.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služby a za oba dotační tituly</a:t>
            </a: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odle počtu sociálních služeb přidat řádky ve formuláři, 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pokud je služba financována z obou dotačních titulů 1 služba = 2 řádky</a:t>
            </a:r>
          </a:p>
          <a:p>
            <a:pPr algn="just"/>
            <a:endParaRPr lang="cs-CZ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č. 1 – celková výše dotace na sociální službu </a:t>
            </a:r>
            <a:b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vč. dofinancování) převedená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PK na účet poskytovatele soc. služeb k 31. 12. 2017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1 – Finanční vypořádání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2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č. 2 – výše vratek dotace provedených v průběhu roku 2017 před vyúčtováním dotace</a:t>
            </a:r>
          </a:p>
          <a:p>
            <a:pPr marL="109728" indent="0" algn="just">
              <a:buNone/>
            </a:pP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č. 3 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výše skutečně použitých finančních prostředků z poskytnuté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dotace k 31. 12. 2017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vyúčtování je možné zahrnout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výdaje proplacené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15. 1.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2018,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to pouze v případě, že věcně a časově souvisí s obdobím kalendářního roku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2017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jsou zaúčtovány jako náklady tohoto roku</a:t>
            </a:r>
          </a:p>
          <a:p>
            <a:pPr marL="109728" indent="0" algn="just">
              <a:buNone/>
            </a:pPr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č. 4 –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případná vratka dotace, vypočte se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automaticky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Dokument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podepsat, orazítkovat, vyplnit místo 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datum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1 – Finanční vypořádání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12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2a – Položkové čerpání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53461"/>
            <a:ext cx="7704855" cy="5835855"/>
          </a:xfrm>
        </p:spPr>
      </p:pic>
    </p:spTree>
    <p:extLst>
      <p:ext uri="{BB962C8B-B14F-4D97-AF65-F5344CB8AC3E}">
        <p14:creationId xmlns:p14="http://schemas.microsoft.com/office/powerpoint/2010/main" val="339511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říloha se vztahuje pouze k poskytnuté dotaci v rámci dotačního titulu </a:t>
            </a: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„Podpora sociálních služeb dle § 101a zákona </a:t>
            </a:r>
            <a:b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č. 108/2006 Sb. o sociálních službách, ve znění pozdějších předpisů pro rok 2017 – Plzeňský kraj“ vč. dofinancování</a:t>
            </a:r>
          </a:p>
          <a:p>
            <a:pPr algn="just"/>
            <a:endParaRPr lang="cs-CZ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očet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vyplněných příloh č.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2a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počet sociálních služeb dotovaných z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výše uvedeného dotačního titulu (10 služeb = 10 příloh č. 2a)</a:t>
            </a: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„Konečná částka dotace </a:t>
            </a: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vč. dofinancování poskytnutá 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PK (po odečtení případných vratek v průběhu roku 2017)“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konečná částka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skutečně obdržené dotace (tj. po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odečtení případných vratek dotace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průběhu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roku 2017)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včetně případného dofinancování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/>
            <a:endParaRPr lang="cs-CZ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</a:t>
            </a: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„Požadavek na položkové čerpání dotace dle žádosti“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údaje ze žádosti vyplněné v aplikaci OK služby v tabulce </a:t>
            </a:r>
            <a:b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6.15 Rozpočet služby, konkrétně sloupec „Z toho prostřednictvím kraje“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2a – Položkové čerpání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67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„Položkové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čerpání dotace po změně schválené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PK“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v případě schválení změn položkového čerpání rozpočtu dotace ze strany PK uvést schválenou upravenou verzi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„Skutečně čerpané prostředky poskytnuté dotace“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výše skutečně použitých prostředků z poskytnuté dotace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„Rozdíl – vratka ...“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případná vratka dotace, vypočte se automaticky, výsledná částka by měla být shodná s vratkou vypočtenou v příloze č. 1 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Vratku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převést na účet PK dle podmínek smlouvy (viz číslo BÚ uvedené ve formuláři),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POZOR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= vratku provést z účtu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příjemce dotace uvedeného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 Smlouvě o poskytnutí dotace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okument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podepsat, orazítkovat, vyplnit místo 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datum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2a – Položkové čerpání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39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4224</TotalTime>
  <Words>1723</Words>
  <Application>Microsoft Office PowerPoint</Application>
  <PresentationFormat>Předvádění na obrazovce (4:3)</PresentationFormat>
  <Paragraphs>205</Paragraphs>
  <Slides>31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       Vyúčtování dotace/vyrovnávací platby  za rok 2017</vt:lpstr>
      <vt:lpstr>Rámec pro předložení vyúčtování</vt:lpstr>
      <vt:lpstr>Úvodní list vyúčtování</vt:lpstr>
      <vt:lpstr>Příloha č. 1 – Finanční vypořádání dotace</vt:lpstr>
      <vt:lpstr>Příloha č. 1 – Finanční vypořádání dotace</vt:lpstr>
      <vt:lpstr>Příloha č. 1 – Finanční vypořádání dotace</vt:lpstr>
      <vt:lpstr>Příloha č. 2a – Položkové čerpání dotace</vt:lpstr>
      <vt:lpstr>Příloha č. 2a – Položkové čerpání dotace</vt:lpstr>
      <vt:lpstr>Příloha č. 2a – Položkové čerpání dotace</vt:lpstr>
      <vt:lpstr>Příloha č. 2b – Položkové čerpání dotace</vt:lpstr>
      <vt:lpstr>Příloha č. 2b – Položkové čerpání dotace</vt:lpstr>
      <vt:lpstr>Příloha č. 3  Výnosy a náklady sociální služby</vt:lpstr>
      <vt:lpstr>Příloha č. 3 – Výnosy a náklady soc. služby</vt:lpstr>
      <vt:lpstr>Příloha č. 3 – Výnosy a náklady soc. služby</vt:lpstr>
      <vt:lpstr>Příloha č. 4 – Výsledek hospodaření za jednotlivé soc. služby</vt:lpstr>
      <vt:lpstr>Příloha č. 4 – Výsledek hospodaření za jednotlivé soc.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Prezentace aplikace PowerPoint</vt:lpstr>
      <vt:lpstr>Formuláře vyúčtování dotace a VP z individuálního projektu Plzeňského kraje</vt:lpstr>
      <vt:lpstr>Příloha č. 1 – Finanční vypořádání dotace</vt:lpstr>
      <vt:lpstr>Příloha č. 2 – Položkové čerpání dotace</vt:lpstr>
      <vt:lpstr>Příloha č. 3  Výnosy a náklady sociální služby</vt:lpstr>
      <vt:lpstr>Příloha č. 5 – Monitorovací ukazatele sociální služby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Hana Jílková</dc:creator>
  <cp:lastModifiedBy>Kulhánková Renata</cp:lastModifiedBy>
  <cp:revision>351</cp:revision>
  <cp:lastPrinted>2016-10-03T12:59:06Z</cp:lastPrinted>
  <dcterms:created xsi:type="dcterms:W3CDTF">2015-03-04T12:29:50Z</dcterms:created>
  <dcterms:modified xsi:type="dcterms:W3CDTF">2017-11-23T09:13:13Z</dcterms:modified>
</cp:coreProperties>
</file>