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8" r:id="rId4"/>
    <p:sldId id="280" r:id="rId5"/>
    <p:sldId id="281" r:id="rId6"/>
    <p:sldId id="282" r:id="rId7"/>
    <p:sldId id="283" r:id="rId8"/>
    <p:sldId id="287" r:id="rId9"/>
    <p:sldId id="284" r:id="rId10"/>
    <p:sldId id="285" r:id="rId11"/>
    <p:sldId id="286" r:id="rId12"/>
    <p:sldId id="289" r:id="rId13"/>
    <p:sldId id="290" r:id="rId14"/>
    <p:sldId id="279" r:id="rId15"/>
  </p:sldIdLst>
  <p:sldSz cx="9906000" cy="6858000" type="A4"/>
  <p:notesSz cx="9144000" cy="6858000"/>
  <p:defaultTextStyle>
    <a:defPPr>
      <a:defRPr lang="cs-CZ"/>
    </a:defPPr>
    <a:lvl1pPr marL="0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957879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Y" initials="m" lastIdx="1" clrIdx="0">
    <p:extLst>
      <p:ext uri="{19B8F6BF-5375-455C-9EA6-DF929625EA0E}">
        <p15:presenceInfo xmlns:p15="http://schemas.microsoft.com/office/powerpoint/2012/main" userId="mAR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C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2" autoAdjust="0"/>
    <p:restoredTop sz="94187" autoAdjust="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170" y="96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>
          <a:xfrm>
            <a:off x="5181600" y="6505123"/>
            <a:ext cx="3962400" cy="344488"/>
          </a:xfrm>
          <a:prstGeom prst="rect">
            <a:avLst/>
          </a:prstGeom>
        </p:spPr>
        <p:txBody>
          <a:bodyPr vert="horz" lIns="91440" tIns="45720" rIns="612000" bIns="45720" rtlCol="0"/>
          <a:lstStyle>
            <a:lvl1pPr algn="r">
              <a:defRPr sz="1200"/>
            </a:lvl1pPr>
          </a:lstStyle>
          <a:p>
            <a:fld id="{426FD384-D035-43AF-8B3E-D7E26B794101}" type="datetimeFigureOut">
              <a:rPr lang="cs-CZ" sz="800" smtClean="0"/>
              <a:t>3.3.2016</a:t>
            </a:fld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6735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932004" y="650603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96F02EE-927F-4DCD-A0F3-42968C968697}" type="datetimeFigureOut">
              <a:rPr lang="cs-CZ" smtClean="0"/>
              <a:pPr/>
              <a:t>3.3.2016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61951" y="1448978"/>
            <a:ext cx="6390071" cy="442389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2023" y="1448977"/>
            <a:ext cx="2250026" cy="44100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69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9578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957879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1438" y="1268413"/>
            <a:ext cx="5980112" cy="41402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102017" y="1268976"/>
            <a:ext cx="2880032" cy="504005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7845D7C1-3DAD-4E4B-9E84-F564AF2E2340}" type="slidenum">
              <a:rPr lang="cs-CZ" smtClean="0"/>
              <a:t>0</a:t>
            </a:fld>
            <a:endParaRPr lang="cs-CZ"/>
          </a:p>
        </p:txBody>
      </p:sp>
      <p:sp>
        <p:nvSpPr>
          <p:cNvPr id="6" name="Zástupný symbol pro poznámky 2"/>
          <p:cNvSpPr txBox="1">
            <a:spLocks/>
          </p:cNvSpPr>
          <p:nvPr/>
        </p:nvSpPr>
        <p:spPr>
          <a:xfrm>
            <a:off x="5962015" y="1808982"/>
            <a:ext cx="2880032" cy="3960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40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79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19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758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698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637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576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516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77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49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1438" y="1268413"/>
            <a:ext cx="5980112" cy="41402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102017" y="1268976"/>
            <a:ext cx="2880032" cy="504005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7845D7C1-3DAD-4E4B-9E84-F564AF2E2340}" type="slidenum">
              <a:rPr lang="cs-CZ" smtClean="0"/>
              <a:t>13</a:t>
            </a:fld>
            <a:endParaRPr lang="cs-CZ"/>
          </a:p>
        </p:txBody>
      </p:sp>
      <p:sp>
        <p:nvSpPr>
          <p:cNvPr id="6" name="Zástupný symbol pro poznámky 2"/>
          <p:cNvSpPr txBox="1">
            <a:spLocks/>
          </p:cNvSpPr>
          <p:nvPr/>
        </p:nvSpPr>
        <p:spPr>
          <a:xfrm>
            <a:off x="5962015" y="1808982"/>
            <a:ext cx="2880032" cy="3960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40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79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19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758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698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637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576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516" algn="l" defTabSz="957879" rtl="0" eaLnBrk="1" latinLnBrk="0" hangingPunct="1">
              <a:defRPr sz="1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49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38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46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66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95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60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82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61925" y="1449388"/>
            <a:ext cx="6389688" cy="44227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23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978995"/>
            <a:ext cx="9906000" cy="785557"/>
          </a:xfrm>
          <a:prstGeom prst="rect">
            <a:avLst/>
          </a:prstGeom>
        </p:spPr>
        <p:txBody>
          <a:bodyPr vert="horz" lIns="36000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0" y="3969006"/>
            <a:ext cx="9905999" cy="2888993"/>
          </a:xfrm>
          <a:prstGeom prst="rect">
            <a:avLst/>
          </a:prstGeom>
        </p:spPr>
        <p:txBody>
          <a:bodyPr lIns="36000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87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16039746"/>
              </p:ext>
            </p:extLst>
          </p:nvPr>
        </p:nvGraphicFramePr>
        <p:xfrm>
          <a:off x="-8924" y="2258987"/>
          <a:ext cx="468312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CorelDRAW" r:id="rId3" imgW="6239160" imgH="5880600" progId="CorelDraw.Graphic.15">
                  <p:embed/>
                </p:oleObj>
              </mc:Choice>
              <mc:Fallback>
                <p:oleObj name="CorelDRAW" r:id="rId3" imgW="6239160" imgH="588060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924" y="2258987"/>
                        <a:ext cx="4683125" cy="441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4457337"/>
              </p:ext>
            </p:extLst>
          </p:nvPr>
        </p:nvGraphicFramePr>
        <p:xfrm>
          <a:off x="362949" y="207290"/>
          <a:ext cx="1422810" cy="40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CorelDRAW" r:id="rId5" imgW="6775855" imgH="1950666" progId="CorelDraw.Graphic.15">
                  <p:embed/>
                </p:oleObj>
              </mc:Choice>
              <mc:Fallback>
                <p:oleObj name="CorelDRAW" r:id="rId5" imgW="6775855" imgH="195066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949" y="207290"/>
                        <a:ext cx="1422810" cy="409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63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66388911"/>
              </p:ext>
            </p:extLst>
          </p:nvPr>
        </p:nvGraphicFramePr>
        <p:xfrm>
          <a:off x="0" y="2270074"/>
          <a:ext cx="4683125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CorelDRAW" r:id="rId3" imgW="4683057" imgH="4399334" progId="CorelDraw.Graphic.15">
                  <p:embed/>
                </p:oleObj>
              </mc:Choice>
              <mc:Fallback>
                <p:oleObj name="CorelDRAW" r:id="rId3" imgW="4683057" imgH="4399334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70074"/>
                        <a:ext cx="4683125" cy="439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7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56731534"/>
              </p:ext>
            </p:extLst>
          </p:nvPr>
        </p:nvGraphicFramePr>
        <p:xfrm>
          <a:off x="0" y="2258987"/>
          <a:ext cx="468312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CorelDRAW" r:id="rId3" imgW="4683057" imgH="2178996" progId="CorelDraw.Graphic.15">
                  <p:embed/>
                </p:oleObj>
              </mc:Choice>
              <mc:Fallback>
                <p:oleObj name="CorelDRAW" r:id="rId3" imgW="4683057" imgH="217899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58987"/>
                        <a:ext cx="4683125" cy="217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00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7507121"/>
              </p:ext>
            </p:extLst>
          </p:nvPr>
        </p:nvGraphicFramePr>
        <p:xfrm>
          <a:off x="4322993" y="2298648"/>
          <a:ext cx="5456786" cy="419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CorelDRAW" r:id="rId3" imgW="5691491" imgH="4370421" progId="CorelDraw.Graphic.15">
                  <p:embed/>
                </p:oleObj>
              </mc:Choice>
              <mc:Fallback>
                <p:oleObj name="CorelDRAW" r:id="rId3" imgW="5691491" imgH="4370421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2993" y="2298648"/>
                        <a:ext cx="5456786" cy="4190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0"/>
            <a:ext cx="9906000" cy="728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2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200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360000" tIns="180000" rIns="360000" bIns="36000" anchor="ctr" anchorCtr="0"/>
          <a:lstStyle>
            <a:lvl1pPr algn="l"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idx="1"/>
          </p:nvPr>
        </p:nvSpPr>
        <p:spPr>
          <a:xfrm>
            <a:off x="0" y="728970"/>
            <a:ext cx="9906001" cy="6129030"/>
          </a:xfrm>
          <a:prstGeom prst="rect">
            <a:avLst/>
          </a:prstGeom>
        </p:spPr>
        <p:txBody>
          <a:bodyPr vert="horz" wrap="square" lIns="360000" tIns="360000" rIns="360000" bIns="45720" rtlCol="0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0" cap="none" baseline="0"/>
            </a:lvl1pPr>
            <a:lvl2pPr marL="685800" indent="-228600" algn="l">
              <a:buSzPct val="110000"/>
              <a:buFont typeface="Wingdings" panose="05000000000000000000" pitchFamily="2" charset="2"/>
              <a:buChar char="§"/>
              <a:defRPr sz="1800" b="0"/>
            </a:lvl2pPr>
            <a:lvl3pPr marL="1143000" indent="-228600" algn="l">
              <a:buFont typeface="Wingdings" panose="05000000000000000000" pitchFamily="2" charset="2"/>
              <a:buChar char="§"/>
              <a:defRPr sz="2000"/>
            </a:lvl3pPr>
            <a:lvl4pPr algn="r">
              <a:defRPr sz="2800" i="0"/>
            </a:lvl4pPr>
            <a:lvl5pPr algn="r"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2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0" y="6669036"/>
            <a:ext cx="9906000" cy="188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04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0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92" r:id="rId3"/>
    <p:sldLayoutId id="2147483693" r:id="rId4"/>
    <p:sldLayoutId id="2147483694" r:id="rId5"/>
    <p:sldLayoutId id="2147483691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72988" y="4043240"/>
            <a:ext cx="1350015" cy="81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272948" y="3789004"/>
            <a:ext cx="9540106" cy="7858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3200" b="1" cap="all" dirty="0" smtClean="0">
                <a:solidFill>
                  <a:schemeClr val="tx2">
                    <a:lumMod val="75000"/>
                  </a:schemeClr>
                </a:solidFill>
              </a:rPr>
              <a:t>ANALÝZA POTŘEB NA ŠKOLÁCH – Výstupy z Dotazníkového ŠETŘENÍ</a:t>
            </a:r>
            <a:endParaRPr lang="cs-CZ" sz="3200" b="1" cap="all" spc="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09" y="1010832"/>
            <a:ext cx="3780042" cy="25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analýza potřeb – čerpání finančních prostředků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53424" y="1143488"/>
            <a:ext cx="6461022" cy="1205500"/>
          </a:xfrm>
          <a:prstGeom prst="roundRect">
            <a:avLst/>
          </a:prstGeom>
          <a:solidFill>
            <a:srgbClr val="F6F8FC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63423" y="1069254"/>
            <a:ext cx="6461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Zájem o čerpání z vyhrazených finančních prostředků má 78 % SŠ a VOŠ škol v ČR</a:t>
            </a: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Škola, která má zájem o čerpání podala v průměru 6,5 projektových záměrů v rámci všech investičních oblastí</a:t>
            </a: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75" y="1086501"/>
            <a:ext cx="2587752" cy="159144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7" y="2968977"/>
            <a:ext cx="8782572" cy="33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analýza potřeb – čerpání finančních prostředků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2" y="998973"/>
            <a:ext cx="8602063" cy="53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 smtClean="0"/>
              <a:t>Spolupráce škol a zaměstnavatelů – překážky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4" y="1088973"/>
            <a:ext cx="9524499" cy="52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 smtClean="0"/>
              <a:t>Spolupráce škol a zaměstnavatelů – Opatření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2" y="1034832"/>
            <a:ext cx="9506030" cy="52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72988" y="4043240"/>
            <a:ext cx="1350015" cy="81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272948" y="3903201"/>
            <a:ext cx="9540106" cy="7858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3200" b="1" cap="all" dirty="0" smtClean="0">
                <a:solidFill>
                  <a:schemeClr val="tx2">
                    <a:lumMod val="75000"/>
                  </a:schemeClr>
                </a:solidFill>
              </a:rPr>
              <a:t>DĚKUJI ZA POZORNOST</a:t>
            </a:r>
            <a:endParaRPr lang="cs-CZ" sz="3200" b="1" cap="all" spc="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23023" y="4779015"/>
            <a:ext cx="2070023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Mgr. Martin Úlovec</a:t>
            </a:r>
          </a:p>
          <a:p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martin.ulovec@nuv.cz</a:t>
            </a: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CÍLE ŠETŘENÍ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536131" y="1427033"/>
            <a:ext cx="5490061" cy="2355793"/>
          </a:xfrm>
          <a:prstGeom prst="roundRect">
            <a:avLst/>
          </a:prstGeom>
          <a:solidFill>
            <a:srgbClr val="F6F8FC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46130" y="1352799"/>
            <a:ext cx="54900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Zmapování aktuální situace škol a jejich potřeb v rámci oblastí vymezených OP VVV (Operační program výzkum, vývoj a vzdělávání)</a:t>
            </a: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Zpětná vazba pro kraje a tvorbu regionální vzdělávací politiky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lvl="1" indent="-18097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Komunikace krajů se školami ohledně prioritizaci potřeb</a:t>
            </a:r>
          </a:p>
          <a:p>
            <a:pPr marL="449263" lvl="1" indent="-18097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Zpětná vazba pro tvorbu šablon, k jejichž čerpání se může škola po absolvování šetření přihlásit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93" y="1445878"/>
            <a:ext cx="2719686" cy="1893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23" y="3609003"/>
            <a:ext cx="2731035" cy="25262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3969006"/>
            <a:ext cx="5149594" cy="21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383317" y="979923"/>
            <a:ext cx="5611594" cy="3529090"/>
          </a:xfrm>
          <a:prstGeom prst="roundRect">
            <a:avLst/>
          </a:prstGeom>
          <a:solidFill>
            <a:srgbClr val="F6F8FC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62949" y="908972"/>
            <a:ext cx="54519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Ukončení dotazníkového šetření a sběru dat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Evaluace sběru dat, monitoring návratnosti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Příprava dat - čištění a logická kontrola, tvorba nástrojů pro zpracování dat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Příprava tabulkových výstupů pro kraje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Tvorba nástroje pro generování vyplněných dotazníků a jejich následná distribuce mezi školy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Příprava regionálně specifických dat pro kraje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Úplné reporty pro kraje – analytické výstupy pro jednotlivé kraje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Příprava reportů za celou ČR a komparační analýza</a:t>
            </a:r>
          </a:p>
          <a:p>
            <a:pPr marL="449263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28970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AKTUALITY – analýza a tvorba výstupů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99" y="3905104"/>
            <a:ext cx="3311690" cy="248505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8" y="4625647"/>
            <a:ext cx="5606013" cy="177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64" y="968773"/>
            <a:ext cx="3366343" cy="26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414019" y="1475196"/>
            <a:ext cx="2668010" cy="1837008"/>
          </a:xfrm>
          <a:prstGeom prst="roundRect">
            <a:avLst/>
          </a:prstGeom>
          <a:solidFill>
            <a:srgbClr val="F6F8FC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2215" y="1358977"/>
            <a:ext cx="275801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Databáze kontaktů: 1377 škol</a:t>
            </a: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„Očištěná“ databáze kontaktů: 1365 škol</a:t>
            </a:r>
          </a:p>
          <a:p>
            <a:pPr marL="449263" lvl="1" indent="-18097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Počet kompletně vyplněných dotazníků: 1305 škol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Evaluace sběru dat – monitoring návratnosti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31" y="3933899"/>
            <a:ext cx="7913443" cy="26451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34" y="838021"/>
            <a:ext cx="5850065" cy="3053673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907927" y="5382127"/>
            <a:ext cx="7973021" cy="161467"/>
          </a:xfrm>
          <a:prstGeom prst="roundRect">
            <a:avLst/>
          </a:prstGeom>
          <a:solidFill>
            <a:srgbClr val="C00000">
              <a:alpha val="1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8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Evaluace sběru dat – monitoring návratnosti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71" y="1297551"/>
            <a:ext cx="3082376" cy="24659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73" y="4419011"/>
            <a:ext cx="8719508" cy="16419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1" y="1284878"/>
            <a:ext cx="5471675" cy="29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Evaluace sběru dat – monitoring návratnosti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84" y="978531"/>
            <a:ext cx="5940066" cy="1550459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04968" y="896827"/>
            <a:ext cx="2668010" cy="1755040"/>
          </a:xfrm>
          <a:prstGeom prst="roundRect">
            <a:avLst/>
          </a:prstGeom>
          <a:solidFill>
            <a:srgbClr val="F6F8FC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5520" y="716614"/>
            <a:ext cx="27580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Start sběru dat: 25.11.2015</a:t>
            </a:r>
          </a:p>
          <a:p>
            <a:pPr marL="449263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Ukončení sběru dat: 19.1.2016</a:t>
            </a:r>
          </a:p>
          <a:p>
            <a:pPr marL="449263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Školám byly průběžně zasílány remindery a maily s dalšími informacemi týkajícími se realizovaného šetření.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90" y="2804923"/>
            <a:ext cx="9246102" cy="3546717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>
          <a:xfrm>
            <a:off x="2972979" y="3458824"/>
            <a:ext cx="360000" cy="144000"/>
          </a:xfrm>
          <a:prstGeom prst="rightArrow">
            <a:avLst/>
          </a:prstGeom>
          <a:solidFill>
            <a:srgbClr val="C00000"/>
          </a:solidFill>
          <a:ln w="15875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1802966" y="3363711"/>
            <a:ext cx="1130566" cy="36000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Zaslání reminderů</a:t>
            </a:r>
            <a:endParaRPr lang="cs-CZ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analýza potřeb – prioritizace povinných oblastí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1" y="1098857"/>
            <a:ext cx="8973205" cy="51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analýza potřeb – prioritizace povinných oblastí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7162717" y="1280089"/>
            <a:ext cx="2380333" cy="4890150"/>
          </a:xfrm>
          <a:prstGeom prst="roundRect">
            <a:avLst/>
          </a:prstGeom>
          <a:solidFill>
            <a:srgbClr val="F6F8FC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033270" y="1091926"/>
            <a:ext cx="24197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9263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Rozvoj infrastruktury školy je prioritou v Jihočeském, Libereckém a Pardubickém kraji. Také v Plzeňském kraji je tato oblast ve srovnání s ostatními kraji poměrně důležitá.</a:t>
            </a:r>
          </a:p>
          <a:p>
            <a:pPr marL="449263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Důležitost podpory odborného vzdělávání je deklarována především v Karlovarském, Zlínském kraji a na Vysočině. Důležitost je dále vysoká v Plzeňském kraji.</a:t>
            </a:r>
          </a:p>
          <a:p>
            <a:pPr marL="449263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kompetencí k podnikavosti je považována za vysoce důležitou zejména v Hlavním městě Praha, Moravskoslezském a Zlínském kraji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2" y="1457943"/>
            <a:ext cx="6349765" cy="45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728971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analýza potřeb – nepovinné oblasti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14" y="1121498"/>
            <a:ext cx="2889875" cy="20789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14" y="3375917"/>
            <a:ext cx="2909289" cy="27147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48" y="1305186"/>
            <a:ext cx="5851725" cy="48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LICKY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2078</TotalTime>
  <Words>304</Words>
  <Application>Microsoft Office PowerPoint</Application>
  <PresentationFormat>A4 (210 x 297 mm)</PresentationFormat>
  <Paragraphs>48</Paragraphs>
  <Slides>14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VELICKY</vt:lpstr>
      <vt:lpstr>CorelDRAW</vt:lpstr>
      <vt:lpstr>ANALÝZA POTŘEB NA ŠKOLÁCH – Výstupy z Dotazníkového ŠETŘENÍ</vt:lpstr>
      <vt:lpstr> CÍLE ŠETŘENÍ</vt:lpstr>
      <vt:lpstr> AKTUALITY – analýza a tvorba výstupů</vt:lpstr>
      <vt:lpstr> Evaluace sběru dat – monitoring návratnosti</vt:lpstr>
      <vt:lpstr> Evaluace sběru dat – monitoring návratnosti</vt:lpstr>
      <vt:lpstr> Evaluace sběru dat – monitoring návratnosti</vt:lpstr>
      <vt:lpstr> analýza potřeb – prioritizace povinných oblastí</vt:lpstr>
      <vt:lpstr> analýza potřeb – prioritizace povinných oblastí</vt:lpstr>
      <vt:lpstr> analýza potřeb – nepovinné oblasti</vt:lpstr>
      <vt:lpstr> analýza potřeb – čerpání finančních prostředků</vt:lpstr>
      <vt:lpstr> analýza potřeb – čerpání finančních prostředků</vt:lpstr>
      <vt:lpstr>Spolupráce škol a zaměstnavatelů – překážky</vt:lpstr>
      <vt:lpstr>Spolupráce škol a zaměstnavatelů – Opatření</vt:lpstr>
      <vt:lpstr>DĚKUJI ZA POZORNOST</vt:lpstr>
    </vt:vector>
  </TitlesOfParts>
  <Company>NUV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Úlovec Martin</cp:lastModifiedBy>
  <cp:revision>154</cp:revision>
  <dcterms:created xsi:type="dcterms:W3CDTF">2014-09-08T12:25:00Z</dcterms:created>
  <dcterms:modified xsi:type="dcterms:W3CDTF">2016-03-03T15:19:33Z</dcterms:modified>
</cp:coreProperties>
</file>