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3" r:id="rId1"/>
  </p:sldMasterIdLst>
  <p:sldIdLst>
    <p:sldId id="256" r:id="rId2"/>
    <p:sldId id="268" r:id="rId3"/>
    <p:sldId id="258" r:id="rId4"/>
    <p:sldId id="259" r:id="rId5"/>
    <p:sldId id="260" r:id="rId6"/>
    <p:sldId id="262" r:id="rId7"/>
    <p:sldId id="263" r:id="rId8"/>
    <p:sldId id="264" r:id="rId9"/>
    <p:sldId id="267" r:id="rId10"/>
    <p:sldId id="265" r:id="rId11"/>
    <p:sldId id="266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4155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018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3259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519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8045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95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307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97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25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40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7923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1596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Analýza potřeb v území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Návrh struktury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0872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Povinná témata kap a jejich rozdělení do jednotlivých platforem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7" y="2358189"/>
            <a:ext cx="9720073" cy="409555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1. Platforma polytechnické vzdělávání s důrazem na infrastrukturu a investice</a:t>
            </a:r>
          </a:p>
          <a:p>
            <a:r>
              <a:rPr lang="cs-CZ" sz="2400" dirty="0" smtClean="0"/>
              <a:t>2. Platforma odborné vzdělávání</a:t>
            </a:r>
          </a:p>
          <a:p>
            <a:pPr marL="310896" lvl="2" indent="0">
              <a:buNone/>
            </a:pPr>
            <a:r>
              <a:rPr lang="cs-CZ" sz="2000" b="1" i="1" dirty="0" smtClean="0">
                <a:solidFill>
                  <a:schemeClr val="accent2"/>
                </a:solidFill>
              </a:rPr>
              <a:t>Jak zaměstnavatelé v kraji spolupracují se školami? Jsou nějaké problémy k řešení?</a:t>
            </a:r>
          </a:p>
          <a:p>
            <a:pPr marL="310896" lvl="2" indent="0">
              <a:buNone/>
            </a:pPr>
            <a:r>
              <a:rPr lang="cs-CZ" sz="2000" b="1" i="1" dirty="0" smtClean="0">
                <a:solidFill>
                  <a:schemeClr val="accent2"/>
                </a:solidFill>
              </a:rPr>
              <a:t>Které přístupy byly využity při řešení problémů ve vybraných oblastech v předchozím nejen programovém období?</a:t>
            </a:r>
          </a:p>
          <a:p>
            <a:r>
              <a:rPr lang="cs-CZ" sz="2400" dirty="0" smtClean="0"/>
              <a:t>3. Platforma Podpora podnikavosti</a:t>
            </a:r>
          </a:p>
          <a:p>
            <a:pPr marL="310896" lvl="2" indent="0">
              <a:buNone/>
            </a:pPr>
            <a:r>
              <a:rPr lang="cs-CZ" sz="2000" b="1" i="1" dirty="0" smtClean="0">
                <a:solidFill>
                  <a:schemeClr val="accent2"/>
                </a:solidFill>
              </a:rPr>
              <a:t>Jak je řešena podpora podnikavosti na školách na území kraje?</a:t>
            </a:r>
          </a:p>
        </p:txBody>
      </p:sp>
    </p:spTree>
    <p:extLst>
      <p:ext uri="{BB962C8B-B14F-4D97-AF65-F5344CB8AC3E}">
        <p14:creationId xmlns:p14="http://schemas.microsoft.com/office/powerpoint/2010/main" val="81962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/>
              <a:t>Povinná témata kap a jejich rozdělení do jednotlivých platforem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4. Platforma Kariérové poradenství, rozvoj škol jako center celoživotního vzdělávání a další vzdělávání dospělých</a:t>
            </a:r>
          </a:p>
          <a:p>
            <a:pPr marL="310896" lvl="2" indent="0">
              <a:buNone/>
            </a:pPr>
            <a:r>
              <a:rPr lang="cs-CZ" sz="2000" b="1" i="1" dirty="0">
                <a:solidFill>
                  <a:schemeClr val="accent2"/>
                </a:solidFill>
              </a:rPr>
              <a:t>Jaká je kvalita a dostupnost služeb kariérového poradenství na ZŠ a SŠ, VŠ?</a:t>
            </a:r>
          </a:p>
          <a:p>
            <a:pPr marL="310896" lvl="2" indent="0">
              <a:buNone/>
            </a:pPr>
            <a:r>
              <a:rPr lang="cs-CZ" sz="2000" b="1" i="1" dirty="0">
                <a:solidFill>
                  <a:schemeClr val="accent2"/>
                </a:solidFill>
              </a:rPr>
              <a:t>Které problémy se v rámci kraje vyskytují v souvislosti s oblastí vzdělávání dospělých? Jakou roli v jejich řešení mohou sehrát odborné školy?</a:t>
            </a:r>
          </a:p>
          <a:p>
            <a:r>
              <a:rPr lang="cs-CZ" sz="2400" dirty="0"/>
              <a:t>5. Platforma Společné vzdělávání (inkluze)</a:t>
            </a:r>
          </a:p>
          <a:p>
            <a:pPr marL="310896" lvl="2" indent="0">
              <a:buNone/>
            </a:pPr>
            <a:r>
              <a:rPr lang="cs-CZ" sz="2000" b="1" i="1" dirty="0">
                <a:solidFill>
                  <a:schemeClr val="accent2"/>
                </a:solidFill>
              </a:rPr>
              <a:t>Jak je řešena v kraji inkluze na středních školách a jak je zajištěn a podpořen přechod žáků z </a:t>
            </a:r>
            <a:r>
              <a:rPr lang="cs-CZ" sz="2000" b="1" i="1" dirty="0" err="1">
                <a:solidFill>
                  <a:schemeClr val="accent2"/>
                </a:solidFill>
              </a:rPr>
              <a:t>marginalizovaných</a:t>
            </a:r>
            <a:r>
              <a:rPr lang="cs-CZ" sz="2000" b="1" i="1" dirty="0">
                <a:solidFill>
                  <a:schemeClr val="accent2"/>
                </a:solidFill>
              </a:rPr>
              <a:t> skupin (např. Romů) ze ZŠ na SŠ, setrvání na SŠ a přechod na VOŠ, VŠ či trh práce?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169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596896"/>
            <a:ext cx="9720072" cy="1499616"/>
          </a:xfrm>
        </p:spPr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96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potřeb v území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„Analýza vývoje trhu práce a vzdělávacího systému Plzeňského kraje pro potřeby KAP“</a:t>
            </a:r>
          </a:p>
          <a:p>
            <a:pPr lvl="1"/>
            <a:r>
              <a:rPr lang="cs-CZ" sz="2400" dirty="0" smtClean="0"/>
              <a:t>Povinná aktivita KAP</a:t>
            </a:r>
          </a:p>
          <a:p>
            <a:pPr lvl="1"/>
            <a:r>
              <a:rPr lang="cs-CZ" sz="2400" dirty="0"/>
              <a:t>M</a:t>
            </a:r>
            <a:r>
              <a:rPr lang="cs-CZ" sz="2400" dirty="0" smtClean="0"/>
              <a:t>usí proběhnout na počátku realizace projektu</a:t>
            </a:r>
          </a:p>
          <a:p>
            <a:pPr lvl="1"/>
            <a:r>
              <a:rPr lang="cs-CZ" sz="2400" dirty="0" smtClean="0"/>
              <a:t>Hodnocení aktuálního stavu prostředí, do kterého směřují aktivity projektu</a:t>
            </a:r>
          </a:p>
          <a:p>
            <a:pPr lvl="1"/>
            <a:r>
              <a:rPr lang="cs-CZ" sz="2400" dirty="0" smtClean="0"/>
              <a:t>Musí být představena na PS Vzdělávání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590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Podklady k analýze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Dlouhodobý záměr vzdělávání a rozvoje vzdělávací soustavy Plzeňského kraje (2016-2020)</a:t>
            </a:r>
          </a:p>
          <a:p>
            <a:r>
              <a:rPr lang="cs-CZ" dirty="0" smtClean="0"/>
              <a:t>Vývoj a prognóza středního školství v Plzeňském kraji (RRA PK, 2014)</a:t>
            </a:r>
          </a:p>
          <a:p>
            <a:r>
              <a:rPr lang="cs-CZ" dirty="0" smtClean="0"/>
              <a:t>Současná struktura a vývoj pracovních sil v Plzeňském kraji (RRA PK, 2015)</a:t>
            </a:r>
          </a:p>
          <a:p>
            <a:r>
              <a:rPr lang="cs-CZ" dirty="0" smtClean="0"/>
              <a:t>Regionálně specifická data od NÚV</a:t>
            </a:r>
          </a:p>
          <a:p>
            <a:pPr lvl="1"/>
            <a:r>
              <a:rPr lang="cs-CZ" dirty="0"/>
              <a:t>Vzdělanostní struktura v kraji (počty přijatých studentů a </a:t>
            </a:r>
            <a:r>
              <a:rPr lang="cs-CZ" dirty="0" smtClean="0"/>
              <a:t>počty </a:t>
            </a:r>
            <a:r>
              <a:rPr lang="cs-CZ" dirty="0"/>
              <a:t>absolventů v rámci skupin </a:t>
            </a:r>
            <a:r>
              <a:rPr lang="cs-CZ" dirty="0" smtClean="0"/>
              <a:t>oborů)</a:t>
            </a:r>
          </a:p>
          <a:p>
            <a:pPr lvl="1"/>
            <a:r>
              <a:rPr lang="cs-CZ" dirty="0" smtClean="0"/>
              <a:t>Nezaměstnanost absolventů SŠ a VOŠ</a:t>
            </a:r>
          </a:p>
          <a:p>
            <a:pPr marL="128016" lvl="1" indent="0">
              <a:buNone/>
            </a:pPr>
            <a:r>
              <a:rPr lang="cs-CZ" sz="2200" dirty="0" smtClean="0"/>
              <a:t>Data OŠMS KÚ PK, ČSÚ, úřadu práce</a:t>
            </a:r>
          </a:p>
          <a:p>
            <a:pPr marL="128016" lvl="1" indent="0">
              <a:buNone/>
            </a:pPr>
            <a:r>
              <a:rPr lang="cs-CZ" sz="2200" dirty="0" smtClean="0"/>
              <a:t>Strategie ITI, RIS3 Strategie, a další</a:t>
            </a:r>
            <a:endParaRPr lang="cs-CZ" sz="2200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2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analýzy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084832"/>
            <a:ext cx="10777728" cy="4348052"/>
          </a:xfrm>
        </p:spPr>
        <p:txBody>
          <a:bodyPr>
            <a:normAutofit/>
          </a:bodyPr>
          <a:lstStyle/>
          <a:p>
            <a:r>
              <a:rPr lang="cs-CZ" dirty="0" smtClean="0"/>
              <a:t>1. Úvod, metodika</a:t>
            </a:r>
          </a:p>
          <a:p>
            <a:r>
              <a:rPr lang="cs-CZ" dirty="0" smtClean="0"/>
              <a:t>2. Socioekonomická charakteristika Plzeňského kraje pro potřeby vzdělávání</a:t>
            </a:r>
          </a:p>
          <a:p>
            <a:pPr marL="310896" lvl="2" indent="0">
              <a:buNone/>
            </a:pPr>
            <a:r>
              <a:rPr lang="cs-CZ" sz="1600" dirty="0" smtClean="0"/>
              <a:t>2.1 Demografická charakteristika Plzeňského kraje</a:t>
            </a:r>
          </a:p>
          <a:p>
            <a:pPr marL="310896" lvl="2" indent="0">
              <a:buNone/>
            </a:pPr>
            <a:r>
              <a:rPr lang="cs-CZ" sz="1600" dirty="0" smtClean="0"/>
              <a:t>2.2 Vzdělanost v Plzeňském kraji</a:t>
            </a:r>
          </a:p>
          <a:p>
            <a:pPr marL="310896" lvl="2" indent="0">
              <a:buNone/>
            </a:pPr>
            <a:r>
              <a:rPr lang="cs-CZ" sz="1600" dirty="0" smtClean="0"/>
              <a:t>2.3 Trh práce v Plzeňském kraji</a:t>
            </a:r>
          </a:p>
          <a:p>
            <a:r>
              <a:rPr lang="cs-CZ" dirty="0" smtClean="0"/>
              <a:t>3. Vzdělávací systém Plzeňského kraje (s důrazem na SŠ a VOŠ)</a:t>
            </a:r>
          </a:p>
          <a:p>
            <a:pPr marL="310896" lvl="2" indent="0">
              <a:buNone/>
            </a:pPr>
            <a:r>
              <a:rPr lang="cs-CZ" sz="1600" dirty="0" smtClean="0"/>
              <a:t>3.1 Základní a zájmové vzdělávání v Plzeňském kraji</a:t>
            </a:r>
          </a:p>
          <a:p>
            <a:pPr marL="310896" lvl="2" indent="0">
              <a:buNone/>
            </a:pPr>
            <a:r>
              <a:rPr lang="cs-CZ" sz="1600" dirty="0" smtClean="0"/>
              <a:t>3.2 Střední školy a VOŠ Plzeňského kraje</a:t>
            </a:r>
          </a:p>
          <a:p>
            <a:r>
              <a:rPr lang="cs-CZ" dirty="0" smtClean="0"/>
              <a:t>4. Povinná témata KAP a jejich rozdělení do jednotlivých platforem</a:t>
            </a:r>
          </a:p>
          <a:p>
            <a:r>
              <a:rPr lang="cs-CZ" dirty="0" smtClean="0"/>
              <a:t>5. Nepovinná témata KAP</a:t>
            </a:r>
          </a:p>
          <a:p>
            <a:r>
              <a:rPr lang="cs-CZ" dirty="0" smtClean="0"/>
              <a:t>6. Závěr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378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Demografická charakteristika Plzeňského kraje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Vývoj a prognóza celkového počtu obyvatel</a:t>
            </a:r>
          </a:p>
          <a:p>
            <a:r>
              <a:rPr lang="cs-CZ" dirty="0" smtClean="0"/>
              <a:t>Vývoj a prognóza obyvatel podle věku</a:t>
            </a:r>
          </a:p>
          <a:p>
            <a:r>
              <a:rPr lang="cs-CZ" dirty="0" smtClean="0"/>
              <a:t>Vývoj počtu obyvatel okresů Plzeňského kraje podle hlavních věkových skupin</a:t>
            </a:r>
          </a:p>
          <a:p>
            <a:r>
              <a:rPr lang="cs-CZ" dirty="0" smtClean="0"/>
              <a:t>Vývoj a prognóza počtu žáků na školách Plzeňského kraje (s důrazem na SŠ a VOŠ)</a:t>
            </a:r>
          </a:p>
          <a:p>
            <a:r>
              <a:rPr lang="cs-CZ" dirty="0" smtClean="0"/>
              <a:t>Dopady demografického vývoje na vzdělávací systém a trh práce v kraji</a:t>
            </a:r>
          </a:p>
          <a:p>
            <a:r>
              <a:rPr lang="cs-CZ" b="1" i="1" dirty="0" smtClean="0">
                <a:solidFill>
                  <a:schemeClr val="accent2"/>
                </a:solidFill>
              </a:rPr>
              <a:t>Jaké budou dopady demografického vývoje na vzdělávací systém a na trh práce v kraji?</a:t>
            </a:r>
            <a:endParaRPr lang="cs-CZ" b="1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50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Trh práce v plzeňském kraji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892969"/>
            <a:ext cx="9720073" cy="4604084"/>
          </a:xfrm>
        </p:spPr>
        <p:txBody>
          <a:bodyPr>
            <a:normAutofit fontScale="70000" lnSpcReduction="20000"/>
          </a:bodyPr>
          <a:lstStyle/>
          <a:p>
            <a:r>
              <a:rPr lang="cs-CZ" sz="3100" dirty="0" smtClean="0"/>
              <a:t>Základní charakteristika trhu práce</a:t>
            </a:r>
          </a:p>
          <a:p>
            <a:r>
              <a:rPr lang="cs-CZ" sz="3100" dirty="0" smtClean="0"/>
              <a:t>Zaměstnanost v Plzeňském kraji</a:t>
            </a:r>
          </a:p>
          <a:p>
            <a:r>
              <a:rPr lang="cs-CZ" sz="3100" dirty="0" smtClean="0"/>
              <a:t>Nezaměstnanost v Plzeňském kraji</a:t>
            </a:r>
          </a:p>
          <a:p>
            <a:r>
              <a:rPr lang="cs-CZ" sz="3100" dirty="0" smtClean="0"/>
              <a:t>Hlavní zaměstnavatelé Plzeňského kraje</a:t>
            </a:r>
          </a:p>
          <a:p>
            <a:r>
              <a:rPr lang="cs-CZ" sz="3100" dirty="0" smtClean="0"/>
              <a:t>Vymezení problémových/prioritních oblastí</a:t>
            </a:r>
          </a:p>
          <a:p>
            <a:r>
              <a:rPr lang="cs-CZ" sz="3100" dirty="0" smtClean="0"/>
              <a:t>Priority rozvoje kraje (aktéři v území), priority klíčových zaměstnavatelů</a:t>
            </a:r>
          </a:p>
          <a:p>
            <a:endParaRPr lang="cs-CZ" sz="2600" dirty="0" smtClean="0"/>
          </a:p>
          <a:p>
            <a:r>
              <a:rPr lang="cs-CZ" sz="2300" b="1" i="1" dirty="0" smtClean="0">
                <a:solidFill>
                  <a:schemeClr val="accent2"/>
                </a:solidFill>
              </a:rPr>
              <a:t>Která odvětví jsou v kraji nejvýznamnější a jak se vyvíjí jejich zaměstnanost v čase?</a:t>
            </a:r>
          </a:p>
          <a:p>
            <a:r>
              <a:rPr lang="cs-CZ" sz="2300" b="1" i="1" dirty="0" smtClean="0">
                <a:solidFill>
                  <a:schemeClr val="accent2"/>
                </a:solidFill>
              </a:rPr>
              <a:t>Které profese jsou v kraji nejvýznamnější a jak se vyvíjí jejich zaměstnanost v čase?</a:t>
            </a:r>
          </a:p>
          <a:p>
            <a:r>
              <a:rPr lang="cs-CZ" sz="2300" b="1" i="1" dirty="0" smtClean="0">
                <a:solidFill>
                  <a:schemeClr val="accent2"/>
                </a:solidFill>
              </a:rPr>
              <a:t>Které profese nacházejí na trhu práce v kraji nejlépe uplatnění a proč?</a:t>
            </a:r>
          </a:p>
          <a:p>
            <a:r>
              <a:rPr lang="cs-CZ" sz="2300" b="1" i="1" dirty="0" smtClean="0">
                <a:solidFill>
                  <a:schemeClr val="accent2"/>
                </a:solidFill>
              </a:rPr>
              <a:t>Jaké jsou rozvojové priority klíčových zaměstnavatelů a jak se promítají do oblasti vzdělávání?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598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Střední školy a </a:t>
            </a:r>
            <a:r>
              <a:rPr lang="cs-CZ" sz="4800" dirty="0" err="1" smtClean="0"/>
              <a:t>voš</a:t>
            </a:r>
            <a:r>
              <a:rPr lang="cs-CZ" sz="4800" dirty="0" smtClean="0"/>
              <a:t> Plzeňského kraje (1)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Přehled SŠ a VOŠ a nabízených oborů</a:t>
            </a:r>
          </a:p>
          <a:p>
            <a:r>
              <a:rPr lang="cs-CZ" dirty="0" smtClean="0"/>
              <a:t>Naplněnost jednotlivých SŠ a VOŠ a oborů</a:t>
            </a:r>
          </a:p>
          <a:p>
            <a:r>
              <a:rPr lang="cs-CZ" dirty="0" smtClean="0"/>
              <a:t>Absolventi SŠ a VOŠ a jejich úspěšnost</a:t>
            </a:r>
          </a:p>
          <a:p>
            <a:r>
              <a:rPr lang="cs-CZ" dirty="0" smtClean="0"/>
              <a:t>Strategie rozvoje SŠ a VOŠ v letech 2016-2020</a:t>
            </a:r>
          </a:p>
          <a:p>
            <a:r>
              <a:rPr lang="cs-CZ" dirty="0"/>
              <a:t>Míra dokončení </a:t>
            </a:r>
            <a:r>
              <a:rPr lang="cs-CZ" dirty="0" smtClean="0"/>
              <a:t>studia</a:t>
            </a:r>
          </a:p>
          <a:p>
            <a:r>
              <a:rPr lang="cs-CZ" dirty="0" smtClean="0"/>
              <a:t>Vymezení problémových/prioritních oblastí</a:t>
            </a:r>
          </a:p>
        </p:txBody>
      </p:sp>
    </p:spTree>
    <p:extLst>
      <p:ext uri="{BB962C8B-B14F-4D97-AF65-F5344CB8AC3E}">
        <p14:creationId xmlns:p14="http://schemas.microsoft.com/office/powerpoint/2010/main" val="176769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Střední školy a </a:t>
            </a:r>
            <a:r>
              <a:rPr lang="cs-CZ" sz="4800" dirty="0" err="1"/>
              <a:t>voš</a:t>
            </a:r>
            <a:r>
              <a:rPr lang="cs-CZ" sz="4800" dirty="0"/>
              <a:t> Plzeňského </a:t>
            </a:r>
            <a:r>
              <a:rPr lang="cs-CZ" sz="4800" dirty="0" smtClean="0"/>
              <a:t>kraje (2)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>
                <a:solidFill>
                  <a:schemeClr val="accent2"/>
                </a:solidFill>
              </a:rPr>
              <a:t>Jaký je zájem žáků o technické a přírodovědné obory a o odborné vzdělávání obecně? Které problémy je třeba v této oblasti řešit?</a:t>
            </a:r>
          </a:p>
          <a:p>
            <a:r>
              <a:rPr lang="cs-CZ" b="1" i="1" dirty="0">
                <a:solidFill>
                  <a:schemeClr val="accent2"/>
                </a:solidFill>
              </a:rPr>
              <a:t>Jaké obory jsou nejvíce poptávány dětmi/rodiči?</a:t>
            </a:r>
          </a:p>
          <a:p>
            <a:r>
              <a:rPr lang="cs-CZ" b="1" i="1" dirty="0">
                <a:solidFill>
                  <a:schemeClr val="accent2"/>
                </a:solidFill>
              </a:rPr>
              <a:t>Jaká je naplněnost jednotlivých typů škol a oborů a jak se vyvíjí v čase?</a:t>
            </a:r>
          </a:p>
          <a:p>
            <a:r>
              <a:rPr lang="cs-CZ" b="1" i="1" dirty="0">
                <a:solidFill>
                  <a:schemeClr val="accent2"/>
                </a:solidFill>
              </a:rPr>
              <a:t>Jaká je skutečná kvalita absolventů na trhu práce? Jaká je jejich uplatnitelnost?</a:t>
            </a:r>
          </a:p>
          <a:p>
            <a:r>
              <a:rPr lang="cs-CZ" b="1" i="1" dirty="0">
                <a:solidFill>
                  <a:schemeClr val="accent2"/>
                </a:solidFill>
              </a:rPr>
              <a:t>Jak vnímají své vzdělání absolventi několik let po absolvování školy?</a:t>
            </a:r>
          </a:p>
          <a:p>
            <a:r>
              <a:rPr lang="cs-CZ" b="1" i="1" dirty="0">
                <a:solidFill>
                  <a:schemeClr val="accent2"/>
                </a:solidFill>
              </a:rPr>
              <a:t>Jaké jsou rozvojové priority v kraje (aktéři v území) a jak se promítají do oblasti vzdělávání?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314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prstClr val="black">
                    <a:lumMod val="95000"/>
                    <a:lumOff val="5000"/>
                  </a:prstClr>
                </a:solidFill>
              </a:rPr>
              <a:t>Povinná témata kap a jejich rozdělení do jednotlivých platforem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Charakteristika oblasti, strategické dokumenty k řešené problematice</a:t>
            </a:r>
          </a:p>
          <a:p>
            <a:r>
              <a:rPr lang="cs-CZ" sz="2800" dirty="0" smtClean="0"/>
              <a:t>Zhodnocení stavu v území</a:t>
            </a:r>
          </a:p>
          <a:p>
            <a:r>
              <a:rPr lang="cs-CZ" sz="2800" dirty="0" smtClean="0"/>
              <a:t>Vyhodnocení výstupů z dotazníkového šetření na školách</a:t>
            </a:r>
          </a:p>
          <a:p>
            <a:r>
              <a:rPr lang="cs-CZ" sz="2800" dirty="0" smtClean="0"/>
              <a:t>SWOT analýza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06046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678</TotalTime>
  <Words>739</Words>
  <Application>Microsoft Office PowerPoint</Application>
  <PresentationFormat>Širokoúhlá obrazovka</PresentationFormat>
  <Paragraphs>81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Tw Cen MT</vt:lpstr>
      <vt:lpstr>Tw Cen MT Condensed</vt:lpstr>
      <vt:lpstr>Wingdings 3</vt:lpstr>
      <vt:lpstr>Integrál</vt:lpstr>
      <vt:lpstr>Analýza potřeb v území</vt:lpstr>
      <vt:lpstr>Analýza potřeb v území</vt:lpstr>
      <vt:lpstr>Podklady k analýze</vt:lpstr>
      <vt:lpstr>Struktura analýzy</vt:lpstr>
      <vt:lpstr>Demografická charakteristika Plzeňského kraje</vt:lpstr>
      <vt:lpstr>Trh práce v plzeňském kraji</vt:lpstr>
      <vt:lpstr>Střední školy a voš Plzeňského kraje (1)</vt:lpstr>
      <vt:lpstr>Střední školy a voš Plzeňského kraje (2)</vt:lpstr>
      <vt:lpstr>Povinná témata kap a jejich rozdělení do jednotlivých platforem</vt:lpstr>
      <vt:lpstr>Povinná témata kap a jejich rozdělení do jednotlivých platforem</vt:lpstr>
      <vt:lpstr>Povinná témata kap a jejich rozdělení do jednotlivých platforem</vt:lpstr>
      <vt:lpstr>Děkuji za pozornost</vt:lpstr>
    </vt:vector>
  </TitlesOfParts>
  <Company>Plzeňský kraj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potřeb v území</dc:title>
  <dc:creator>Duda Petr</dc:creator>
  <cp:lastModifiedBy>Duda Petr</cp:lastModifiedBy>
  <cp:revision>23</cp:revision>
  <dcterms:created xsi:type="dcterms:W3CDTF">2016-02-26T06:59:21Z</dcterms:created>
  <dcterms:modified xsi:type="dcterms:W3CDTF">2016-03-03T08:36:19Z</dcterms:modified>
</cp:coreProperties>
</file>