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5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6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7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8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9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20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701" r:id="rId2"/>
  </p:sldMasterIdLst>
  <p:notesMasterIdLst>
    <p:notesMasterId r:id="rId25"/>
  </p:notesMasterIdLst>
  <p:handoutMasterIdLst>
    <p:handoutMasterId r:id="rId26"/>
  </p:handoutMasterIdLst>
  <p:sldIdLst>
    <p:sldId id="259" r:id="rId3"/>
    <p:sldId id="261" r:id="rId4"/>
    <p:sldId id="292" r:id="rId5"/>
    <p:sldId id="293" r:id="rId6"/>
    <p:sldId id="306" r:id="rId7"/>
    <p:sldId id="304" r:id="rId8"/>
    <p:sldId id="287" r:id="rId9"/>
    <p:sldId id="294" r:id="rId10"/>
    <p:sldId id="289" r:id="rId11"/>
    <p:sldId id="313" r:id="rId12"/>
    <p:sldId id="314" r:id="rId13"/>
    <p:sldId id="285" r:id="rId14"/>
    <p:sldId id="295" r:id="rId15"/>
    <p:sldId id="307" r:id="rId16"/>
    <p:sldId id="308" r:id="rId17"/>
    <p:sldId id="309" r:id="rId18"/>
    <p:sldId id="310" r:id="rId19"/>
    <p:sldId id="311" r:id="rId20"/>
    <p:sldId id="312" r:id="rId21"/>
    <p:sldId id="284" r:id="rId22"/>
    <p:sldId id="296" r:id="rId23"/>
    <p:sldId id="297" r:id="rId2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0231" autoAdjust="0"/>
  </p:normalViewPr>
  <p:slideViewPr>
    <p:cSldViewPr>
      <p:cViewPr varScale="1">
        <p:scale>
          <a:sx n="66" d="100"/>
          <a:sy n="66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15.2.2016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70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15.2.2016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609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cs-CZ" baseline="0" dirty="0" smtClean="0"/>
              <a:t>asistence – poskytnutí voucheru na přípravu projektu + zajištění koncepčního dohledu projekt </a:t>
            </a:r>
            <a:r>
              <a:rPr lang="cs-CZ" baseline="0" dirty="0" err="1" smtClean="0"/>
              <a:t>devolopera</a:t>
            </a:r>
            <a:r>
              <a:rPr lang="cs-CZ" baseline="0" dirty="0" smtClean="0"/>
              <a:t> - nedořešená situace kolem veřejné podpory, odpovědnost přenesená na žadatele – kraj, velmi rizikové, proto kraj v první fázi SA neuvažuje</a:t>
            </a:r>
          </a:p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cs-CZ" baseline="0" dirty="0" err="1" smtClean="0"/>
              <a:t>twinning</a:t>
            </a:r>
            <a:r>
              <a:rPr lang="cs-CZ" baseline="0" dirty="0" smtClean="0"/>
              <a:t> – využití omezeno nutností dokázat, že </a:t>
            </a:r>
            <a:r>
              <a:rPr lang="cs-CZ" baseline="0" dirty="0" err="1" smtClean="0"/>
              <a:t>twinningovaný</a:t>
            </a:r>
            <a:r>
              <a:rPr lang="cs-CZ" baseline="0" dirty="0" smtClean="0"/>
              <a:t> nástroj již nebyl řešen v rámci </a:t>
            </a:r>
            <a:r>
              <a:rPr lang="cs-CZ" baseline="0" dirty="0" err="1" smtClean="0"/>
              <a:t>twinningu</a:t>
            </a:r>
            <a:r>
              <a:rPr lang="cs-CZ" baseline="0" dirty="0" smtClean="0"/>
              <a:t> jinde v ČR, případně že již není někde v ČR využíván; PK v 1. fázi SA aktivitu nevyužije, není zřejmé, jaký nástroj by byl pro PK přínosný</a:t>
            </a:r>
          </a:p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cs-CZ" baseline="0" dirty="0" smtClean="0"/>
              <a:t>pilotní ověření – opět nebezpeční veřejné podpory – nemáme v současné chvíli žádný nástroj, který bychom mohli do projektu v této aktivitě zapojit.</a:t>
            </a:r>
          </a:p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cs-CZ" baseline="0" dirty="0" smtClean="0"/>
              <a:t>propagace – jediná z nepovinných, kterou hodláme využít – dojde ke zpracování marketingové strategie a návazného marketingového plánu, v závěru projektu pak k realizaci první reálných opatření z těchto dokumentů vzešlých.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smtClean="0">
                <a:solidFill>
                  <a:prstClr val="black"/>
                </a:solidFill>
              </a:rPr>
              <a:pPr/>
              <a:t>11</a:t>
            </a:fld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smtClean="0">
                <a:solidFill>
                  <a:prstClr val="black"/>
                </a:solidFill>
              </a:rPr>
              <a:pPr/>
              <a:t>19</a:t>
            </a:fld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Tx/>
              <a:buNone/>
            </a:pPr>
            <a:endParaRPr lang="cs-CZ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cs-CZ" dirty="0" smtClean="0"/>
              <a:t>řízení projektu: administrativní</a:t>
            </a:r>
            <a:r>
              <a:rPr lang="cs-CZ" baseline="0" dirty="0" smtClean="0"/>
              <a:t> tým – projektový a finanční manažer jak na straně žadatele, tak na straně partnera</a:t>
            </a:r>
          </a:p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cs-CZ" baseline="0" dirty="0" smtClean="0"/>
              <a:t>základní tým: RIS 3 manažer, koordinátor, projektový developer/</a:t>
            </a:r>
            <a:r>
              <a:rPr lang="cs-CZ" baseline="0" dirty="0" err="1" smtClean="0"/>
              <a:t>ři</a:t>
            </a:r>
            <a:r>
              <a:rPr lang="cs-CZ" baseline="0" dirty="0" smtClean="0"/>
              <a:t>; základ práce týmu spočívá, kromě zde vypsaných aktivit, v práci na koncepční přípravě min. 3 strategických intervencí z nichž minimálně 2 musí být v průběhu projektu schváleny KRVVI  a zařazeny do krajského akčního plánu RIS 3</a:t>
            </a:r>
          </a:p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cs-CZ" baseline="0" dirty="0" smtClean="0"/>
              <a:t>vzdělávání kraje: v rámci projektu bude sestaven vzdělávací plán pro všechny skupiny zapojené do projektu: výkonná jednotka, KRVVI, pracovníci kraje apod.</a:t>
            </a:r>
          </a:p>
          <a:p>
            <a:pPr marL="171450" indent="-171450">
              <a:lnSpc>
                <a:spcPct val="80000"/>
              </a:lnSpc>
              <a:buFontTx/>
              <a:buChar char="-"/>
            </a:pPr>
            <a:r>
              <a:rPr lang="cs-CZ" baseline="0" dirty="0" smtClean="0"/>
              <a:t>mapování: další pozice v týmu - analytik</a:t>
            </a: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smtClean="0">
                <a:solidFill>
                  <a:prstClr val="black"/>
                </a:solidFill>
              </a:rPr>
              <a:pPr/>
              <a:t>10</a:t>
            </a:fld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24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00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69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599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977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383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27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834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9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282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FA8F-7B67-4225-ABD8-A3E34DA190E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C990-E917-40B4-BC25-FCC21E8AE3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5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15.2.2016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AFA8F-7B67-4225-ABD8-A3E34DA190EA}" type="datetimeFigureOut">
              <a:rPr smtClean="0">
                <a:solidFill>
                  <a:prstClr val="black">
                    <a:tint val="75000"/>
                  </a:prstClr>
                </a:solidFill>
              </a:rPr>
              <a:pPr/>
              <a:t>15.2.2016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5C990-E917-40B4-BC25-FCC21E8AE305}" type="slidenum">
              <a:rPr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7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827584" y="1700808"/>
            <a:ext cx="8208912" cy="4032448"/>
          </a:xfrm>
        </p:spPr>
        <p:txBody>
          <a:bodyPr>
            <a:noAutofit/>
          </a:bodyPr>
          <a:lstStyle/>
          <a:p>
            <a:r>
              <a:rPr lang="cs-CZ" sz="4800" cap="none" dirty="0" smtClean="0">
                <a:solidFill>
                  <a:schemeClr val="tx2">
                    <a:lumMod val="75000"/>
                  </a:schemeClr>
                </a:solidFill>
              </a:rPr>
              <a:t>Krajská rada pro výzkum, vývoj a inovace Plzeňského kraje</a:t>
            </a:r>
            <a:r>
              <a:rPr lang="cs-CZ" sz="4800" cap="all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sz="4800" cap="all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4800" cap="all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sz="4800" cap="all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4800" cap="all" dirty="0" smtClean="0">
                <a:solidFill>
                  <a:schemeClr val="tx2">
                    <a:lumMod val="75000"/>
                  </a:schemeClr>
                </a:solidFill>
              </a:rPr>
              <a:t>4. jednání</a:t>
            </a:r>
            <a:endParaRPr lang="cs-CZ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4211960" y="4581128"/>
            <a:ext cx="4772528" cy="504056"/>
          </a:xfrm>
        </p:spPr>
        <p:txBody>
          <a:bodyPr/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15. února 2016, Plzeň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 Smart Akcelerátor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268760"/>
            <a:ext cx="8202488" cy="54726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 smtClean="0"/>
              <a:t>Povinné aktivity</a:t>
            </a:r>
          </a:p>
          <a:p>
            <a:pPr marL="514350" indent="-514350">
              <a:buAutoNum type="arabicParenR"/>
            </a:pPr>
            <a:r>
              <a:rPr lang="cs-CZ" sz="2800" dirty="0" smtClean="0"/>
              <a:t>Řízení projektu</a:t>
            </a:r>
          </a:p>
          <a:p>
            <a:pPr marL="514350" indent="-514350">
              <a:buAutoNum type="arabicParenR"/>
            </a:pPr>
            <a:r>
              <a:rPr lang="cs-CZ" sz="2800" dirty="0" smtClean="0"/>
              <a:t>Základní tým (RIS 3 Plzeňského kraje)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tzv. Výkonná jednotka zajišťující komplexní podporu rozvoje inovačního prostředí v kraji, komunikaci v rámci kraje, aktualizaci a projednání RIS 3 strategie a Akčního plánu RIS 3 strategie, konání krajských inovačních platforem a krajské rady pro výzkum, vývoj a inovace, přípravu vybraných strategických intervencí apod.</a:t>
            </a:r>
            <a:endParaRPr lang="cs-CZ" sz="2200" dirty="0"/>
          </a:p>
          <a:p>
            <a:pPr marL="514350" indent="-514350">
              <a:buFont typeface="+mj-lt"/>
              <a:buAutoNum type="arabicParenR" startAt="3"/>
            </a:pPr>
            <a:r>
              <a:rPr lang="cs-CZ" sz="2800" dirty="0" smtClean="0"/>
              <a:t>Vzdělávání kraje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rozvoj kompetencí pracovníků zapojených do rozvoje inovačního prostředí v kaji a do realizace strategických intervencí naplňujících RIS strategii v kraji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cs-CZ" sz="2800" dirty="0" smtClean="0"/>
              <a:t>Mapování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mapování a sledování změn a vývoje inovačního prostředí v kraji; přizpůsobování navrhovaných intervencí a navrhování nových strategických intervencí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554715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 Smart </a:t>
            </a:r>
            <a:r>
              <a:rPr lang="cs-CZ" b="1" dirty="0" smtClean="0"/>
              <a:t>Akcelerátor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268760"/>
            <a:ext cx="8077200" cy="55892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u="sng" dirty="0" smtClean="0"/>
              <a:t>Nepovinné aktivity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cs-CZ" sz="3000" dirty="0" smtClean="0"/>
              <a:t>Asistence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 smtClean="0"/>
              <a:t>zajištění koncepčního dohledu při přípravě projektových záměrů strategických intervencí v kraji tak, aby byly v souladu s RIS 3 strategií až do fáze podání projektové žádosti</a:t>
            </a:r>
          </a:p>
          <a:p>
            <a:pPr marL="514350" indent="-514350">
              <a:buFont typeface="+mj-lt"/>
              <a:buAutoNum type="arabicParenR" startAt="6"/>
            </a:pPr>
            <a:r>
              <a:rPr lang="cs-CZ" sz="3000" dirty="0" err="1" smtClean="0"/>
              <a:t>Twinning</a:t>
            </a:r>
            <a:endParaRPr lang="cs-CZ" sz="30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možnost seznámit se s aktivitami zkušené zahraniční rozvojové /inovační agentury pro rozvoj podnikání za účelem využití konkrétního podpůrného nástroje v podmínkách ČR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cs-CZ" sz="3000" dirty="0" smtClean="0"/>
              <a:t>Pilotní ověřování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možnost ověření zda zvolená strategická intervence  bude funkční, včetně ověření rolí  jednotlivých subjektů zapojených do její realizace a ověření zájmu cílové skupiny o intervenci</a:t>
            </a:r>
          </a:p>
          <a:p>
            <a:pPr marL="514350" indent="-514350">
              <a:buFont typeface="+mj-lt"/>
              <a:buAutoNum type="arabicParenR" startAt="8"/>
            </a:pPr>
            <a:r>
              <a:rPr lang="cs-CZ" sz="3000" dirty="0" smtClean="0"/>
              <a:t>Propagace</a:t>
            </a:r>
            <a:endParaRPr lang="cs-CZ" sz="3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přispěje k posílení komunikace a marketingu inovačního systému v kraji (příprava a realizace marketingové strategie či plánu inovačního systému regionu)</a:t>
            </a:r>
            <a:endParaRPr lang="cs-CZ" sz="20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636941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 Smart Akcelerátor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340768"/>
            <a:ext cx="8202488" cy="5400599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Návrh usnesení č. CJ04-U03:</a:t>
            </a:r>
            <a:endParaRPr lang="cs-CZ" b="1" u="sng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755576" y="2028617"/>
            <a:ext cx="799288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Krajská rada pro výzkum, vývoj a inovace Plzeňského kraje:</a:t>
            </a:r>
          </a:p>
          <a:p>
            <a:endParaRPr lang="cs-CZ" sz="2000" b="1" dirty="0"/>
          </a:p>
          <a:p>
            <a:pPr marL="514350" indent="-514350">
              <a:buAutoNum type="romanUcPeriod"/>
            </a:pPr>
            <a:r>
              <a:rPr lang="cs-CZ" sz="2000" b="1" dirty="0"/>
              <a:t>Bere na vědomí</a:t>
            </a:r>
          </a:p>
          <a:p>
            <a:pPr marL="400050" lvl="1" indent="0" algn="just">
              <a:buNone/>
            </a:pPr>
            <a:r>
              <a:rPr lang="cs-CZ" sz="2000" dirty="0"/>
              <a:t>zprávu o </a:t>
            </a:r>
            <a:r>
              <a:rPr lang="cs-CZ" sz="2000" dirty="0" smtClean="0"/>
              <a:t>podmínkách realizace projektu Smart Akcelerátor daných výzvou OP VVV </a:t>
            </a:r>
            <a:r>
              <a:rPr lang="cs-CZ" sz="2000" dirty="0"/>
              <a:t>č. </a:t>
            </a:r>
            <a:r>
              <a:rPr lang="cs-CZ" sz="2000" dirty="0" smtClean="0"/>
              <a:t>02_15_004 </a:t>
            </a:r>
            <a:endParaRPr lang="cs-CZ" sz="2000" dirty="0"/>
          </a:p>
          <a:p>
            <a:pPr indent="-57150"/>
            <a:endParaRPr lang="cs-CZ" sz="2000" dirty="0"/>
          </a:p>
          <a:p>
            <a:pPr marL="457200" indent="-514350">
              <a:buFont typeface="+mj-lt"/>
              <a:buAutoNum type="romanUcPeriod" startAt="2"/>
            </a:pPr>
            <a:r>
              <a:rPr lang="cs-CZ" sz="2000" b="1" dirty="0" smtClean="0"/>
              <a:t>Doporučuje</a:t>
            </a:r>
          </a:p>
          <a:p>
            <a:pPr lvl="1" indent="-57150" algn="just"/>
            <a:r>
              <a:rPr lang="cs-CZ" sz="2000" dirty="0"/>
              <a:t> </a:t>
            </a:r>
            <a:r>
              <a:rPr lang="cs-CZ" sz="2000" dirty="0" smtClean="0"/>
              <a:t>Radě Plzeňského kraje realizovat projekt Smart Akcelerátor Plzeňského kraje v rozsahu: povinné aktivity + nepovinná aktivita Propagace</a:t>
            </a:r>
          </a:p>
          <a:p>
            <a:pPr lvl="1" indent="-57150" algn="just"/>
            <a:endParaRPr 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00268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43808" y="1124744"/>
            <a:ext cx="5604160" cy="4032448"/>
          </a:xfrm>
        </p:spPr>
        <p:txBody>
          <a:bodyPr>
            <a:noAutofit/>
          </a:bodyPr>
          <a:lstStyle/>
          <a:p>
            <a:pPr algn="ctr"/>
            <a:r>
              <a:rPr lang="cs-CZ" sz="8800" u="sng" dirty="0" smtClean="0">
                <a:solidFill>
                  <a:schemeClr val="tx2">
                    <a:lumMod val="75000"/>
                  </a:schemeClr>
                </a:solidFill>
              </a:rPr>
              <a:t>Strategické   intervence</a:t>
            </a:r>
            <a:endParaRPr lang="cs-CZ" sz="88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635896" y="609329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4. jednání Krajské rady pro výzkum, vývoj a inovace PK</a:t>
            </a:r>
          </a:p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15. února 2016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23583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RIS3 Strategie – strategické projekty</a:t>
            </a:r>
            <a:endParaRPr lang="cs-CZ" sz="4000" b="1" dirty="0">
              <a:solidFill>
                <a:srgbClr val="003300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768670" y="1268760"/>
            <a:ext cx="799288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…. Z jednání KRVVI 29.4.2015:</a:t>
            </a:r>
          </a:p>
          <a:p>
            <a:r>
              <a:rPr lang="cs-CZ" sz="2000" dirty="0"/>
              <a:t>V Plzeňském kraji již započatý metodický přístup</a:t>
            </a:r>
          </a:p>
          <a:p>
            <a:r>
              <a:rPr lang="cs-CZ" sz="2000" dirty="0"/>
              <a:t>Krok 1 – stanovení nejzávažnějších problémových oblastí</a:t>
            </a:r>
          </a:p>
          <a:p>
            <a:r>
              <a:rPr lang="cs-CZ" sz="2000" dirty="0"/>
              <a:t>Krok 2 – stanovení prioritních strategických a specifických cílů </a:t>
            </a:r>
          </a:p>
          <a:p>
            <a:r>
              <a:rPr lang="cs-CZ" sz="2000" dirty="0"/>
              <a:t>Krok 3 – výběr typových aktivit pro implementaci</a:t>
            </a:r>
          </a:p>
          <a:p>
            <a:r>
              <a:rPr lang="cs-CZ" sz="2000" dirty="0"/>
              <a:t>Krok 4 – výběr (tvorba) jednotlivých projektů</a:t>
            </a:r>
          </a:p>
          <a:p>
            <a:endParaRPr lang="cs-CZ" sz="2000" dirty="0"/>
          </a:p>
          <a:p>
            <a:r>
              <a:rPr lang="cs-CZ" sz="1600" dirty="0"/>
              <a:t>Nyní bychom měli řešit Krok 3. Pro výběr aktivit byl navržen </a:t>
            </a:r>
            <a:r>
              <a:rPr lang="cs-CZ" sz="1600" b="1" dirty="0"/>
              <a:t>následující seznam výběrových kritérií</a:t>
            </a:r>
            <a:r>
              <a:rPr lang="cs-CZ" sz="1600" dirty="0"/>
              <a:t>:</a:t>
            </a:r>
            <a:endParaRPr lang="cs-CZ" sz="1600" b="1" dirty="0"/>
          </a:p>
          <a:p>
            <a:pPr lvl="0"/>
            <a:r>
              <a:rPr lang="cs-CZ" sz="1600" b="1" dirty="0"/>
              <a:t>Relevance vůči KOZ</a:t>
            </a:r>
            <a:r>
              <a:rPr lang="cs-CZ" sz="1600" dirty="0"/>
              <a:t>, strategickým a specifickým cílům krajské/národní RIS</a:t>
            </a:r>
            <a:endParaRPr lang="en-US" sz="1600" dirty="0"/>
          </a:p>
          <a:p>
            <a:pPr lvl="0"/>
            <a:r>
              <a:rPr lang="cs-CZ" sz="1600" b="1" dirty="0"/>
              <a:t>Výsledky/dopady</a:t>
            </a:r>
            <a:r>
              <a:rPr lang="cs-CZ" sz="1600" dirty="0"/>
              <a:t> – míra a povaha změn, které intervence vyvolá, vliv na posílení specializace kraje</a:t>
            </a:r>
            <a:endParaRPr lang="en-US" sz="1600" dirty="0"/>
          </a:p>
          <a:p>
            <a:pPr lvl="0"/>
            <a:r>
              <a:rPr lang="cs-CZ" sz="1600" b="1" dirty="0"/>
              <a:t>Synergie/partnerství</a:t>
            </a:r>
            <a:endParaRPr lang="en-US" sz="1600" dirty="0"/>
          </a:p>
          <a:p>
            <a:pPr lvl="0"/>
            <a:r>
              <a:rPr lang="cs-CZ" sz="1600" b="1" dirty="0"/>
              <a:t>Důležitost </a:t>
            </a:r>
            <a:r>
              <a:rPr lang="cs-CZ" sz="1600" b="1" dirty="0" err="1"/>
              <a:t>SpC</a:t>
            </a:r>
            <a:r>
              <a:rPr lang="cs-CZ" sz="1600" b="1" dirty="0"/>
              <a:t>, k jehož řešení intervence napomůže </a:t>
            </a:r>
            <a:br>
              <a:rPr lang="cs-CZ" sz="1600" b="1" dirty="0"/>
            </a:br>
            <a:r>
              <a:rPr lang="cs-CZ" sz="1600" dirty="0"/>
              <a:t>Každá strategická intervence musí mít </a:t>
            </a:r>
            <a:r>
              <a:rPr lang="cs-CZ" sz="1600" b="1" dirty="0"/>
              <a:t>jasného nositele </a:t>
            </a:r>
            <a:r>
              <a:rPr lang="cs-CZ" sz="1600" dirty="0"/>
              <a:t>– zodpovědného projektového manažera a instituci, která dokáže intervenci realizovat</a:t>
            </a:r>
            <a:endParaRPr lang="en-US" sz="1600" dirty="0"/>
          </a:p>
          <a:p>
            <a:pPr lvl="0"/>
            <a:r>
              <a:rPr lang="cs-CZ" sz="1600" b="1" dirty="0"/>
              <a:t>Kapacita žadatele </a:t>
            </a:r>
            <a:r>
              <a:rPr lang="cs-CZ" sz="1600" dirty="0"/>
              <a:t>– LZ, organizační, řídící schopnosti</a:t>
            </a:r>
            <a:endParaRPr lang="en-US" sz="1600" dirty="0"/>
          </a:p>
          <a:p>
            <a:pPr lvl="0"/>
            <a:r>
              <a:rPr lang="cs-CZ" sz="1600" b="1" dirty="0"/>
              <a:t>Financování</a:t>
            </a:r>
            <a:r>
              <a:rPr lang="cs-CZ" sz="1600" dirty="0"/>
              <a:t> intervence – prokazatelně dostatečné zdroje financování vč. kofinancování</a:t>
            </a:r>
            <a:endParaRPr lang="en-US" sz="1600" dirty="0"/>
          </a:p>
          <a:p>
            <a:pPr lvl="0"/>
            <a:r>
              <a:rPr lang="cs-CZ" sz="1600" b="1" dirty="0"/>
              <a:t>Připravenost projektu</a:t>
            </a:r>
            <a:endParaRPr lang="en-US" sz="1600" dirty="0"/>
          </a:p>
        </p:txBody>
      </p:sp>
      <p:sp>
        <p:nvSpPr>
          <p:cNvPr id="6" name="Ovál 5"/>
          <p:cNvSpPr/>
          <p:nvPr/>
        </p:nvSpPr>
        <p:spPr>
          <a:xfrm>
            <a:off x="1619672" y="2348880"/>
            <a:ext cx="4320480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>
              <a:ln w="19050">
                <a:solidFill>
                  <a:prstClr val="black"/>
                </a:solidFill>
              </a:ln>
              <a:noFill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30233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RIS3 Strategie – strategické projekty</a:t>
            </a:r>
            <a:endParaRPr lang="cs-CZ" sz="4000" b="1" dirty="0">
              <a:solidFill>
                <a:srgbClr val="003300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7896" y="1268760"/>
            <a:ext cx="8204584" cy="5256584"/>
          </a:xfrm>
          <a:noFill/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Role KRVVI – návrh opatření (strategických projektů/intervencí) pro podporu implementace krajské RIS3 </a:t>
            </a:r>
            <a:r>
              <a:rPr lang="cs-CZ" sz="2000" u="sng" dirty="0" smtClean="0"/>
              <a:t>s ohledem na: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Prokazatelný přínos k dosažení strategického cíle krajské RIS3 (popř. </a:t>
            </a:r>
            <a:r>
              <a:rPr lang="cs-CZ" sz="2000" dirty="0" err="1" smtClean="0"/>
              <a:t>specif</a:t>
            </a:r>
            <a:r>
              <a:rPr lang="cs-CZ" sz="2000" dirty="0" smtClean="0"/>
              <a:t>. cíle Národní RIS3)</a:t>
            </a:r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u="sng" dirty="0" smtClean="0"/>
              <a:t>A současně: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Přínos/dopad na soukromý sektor v kraji – příspěvek k růstu konkurenceschopnosti firem v kraji</a:t>
            </a:r>
          </a:p>
          <a:p>
            <a:r>
              <a:rPr lang="cs-CZ" sz="2000" dirty="0" smtClean="0"/>
              <a:t>Příspěvek k posílení inteligentní specializace vybraných domén kraje/ČR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u="sng" dirty="0" smtClean="0"/>
              <a:t>S využitím námětů získaných při sběru </a:t>
            </a:r>
            <a:r>
              <a:rPr lang="cs-CZ" sz="2000" u="sng" dirty="0" err="1" smtClean="0"/>
              <a:t>fiší</a:t>
            </a:r>
            <a:r>
              <a:rPr lang="cs-CZ" sz="2000" u="sng" dirty="0" smtClean="0"/>
              <a:t>:</a:t>
            </a:r>
          </a:p>
          <a:p>
            <a:r>
              <a:rPr lang="cs-CZ" sz="2000" dirty="0" smtClean="0"/>
              <a:t>Spolupráce VO a firem (zejm. podpora transferu technologií a znalostí)</a:t>
            </a:r>
          </a:p>
          <a:p>
            <a:r>
              <a:rPr lang="cs-CZ" sz="2000" dirty="0" smtClean="0"/>
              <a:t>Podpora vzniku start-</a:t>
            </a:r>
            <a:r>
              <a:rPr lang="cs-CZ" sz="2000" dirty="0" err="1" smtClean="0"/>
              <a:t>ups</a:t>
            </a:r>
            <a:r>
              <a:rPr lang="cs-CZ" sz="2000" dirty="0" smtClean="0"/>
              <a:t> a jejich akcelerace</a:t>
            </a:r>
          </a:p>
          <a:p>
            <a:r>
              <a:rPr lang="cs-CZ" sz="2000" dirty="0" smtClean="0"/>
              <a:t>Internacionalizace</a:t>
            </a:r>
          </a:p>
          <a:p>
            <a:endParaRPr lang="cs-CZ" sz="1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477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RIS3 Strategie – strategické projekty</a:t>
            </a:r>
            <a:endParaRPr lang="cs-CZ" sz="4000" b="1" dirty="0">
              <a:solidFill>
                <a:srgbClr val="003300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délník 2"/>
          <p:cNvSpPr/>
          <p:nvPr/>
        </p:nvSpPr>
        <p:spPr>
          <a:xfrm>
            <a:off x="683568" y="1268760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Oblast: spolupráce VO a firem</a:t>
            </a:r>
          </a:p>
          <a:p>
            <a:endParaRPr lang="cs-CZ" sz="2000" dirty="0" smtClean="0"/>
          </a:p>
          <a:p>
            <a:pPr algn="just"/>
            <a:r>
              <a:rPr lang="cs-CZ" sz="2000" b="1" dirty="0" smtClean="0"/>
              <a:t>Program </a:t>
            </a:r>
            <a:r>
              <a:rPr lang="cs-CZ" sz="2000" b="1" dirty="0"/>
              <a:t>zaměřený na posílení kapacit firem prostřednictvím služeb od VO – stimulace poptávky firem po službách VO prostřednictvím podpůrných programů – např. „podnikatelské vouchery“</a:t>
            </a:r>
          </a:p>
          <a:p>
            <a:pPr lvl="1"/>
            <a:endParaRPr lang="cs-CZ" sz="2000" dirty="0" smtClean="0"/>
          </a:p>
          <a:p>
            <a:pPr lvl="1" algn="just"/>
            <a:r>
              <a:rPr lang="cs-CZ" sz="2000" dirty="0" smtClean="0"/>
              <a:t>KOZ </a:t>
            </a:r>
            <a:r>
              <a:rPr lang="cs-CZ" sz="2000" dirty="0"/>
              <a:t>A (inovační výkonnost podniků), přínos k plnění SC 1 – posílit inovační potenciál podniků, </a:t>
            </a:r>
            <a:r>
              <a:rPr lang="cs-CZ" sz="2000" dirty="0" err="1"/>
              <a:t>SpC</a:t>
            </a:r>
            <a:r>
              <a:rPr lang="cs-CZ" sz="2000" dirty="0"/>
              <a:t> 1.1 (využít potenciál VO pro firemní inovace), </a:t>
            </a:r>
            <a:r>
              <a:rPr lang="cs-CZ" sz="2000" dirty="0" err="1"/>
              <a:t>SpC</a:t>
            </a:r>
            <a:r>
              <a:rPr lang="cs-CZ" sz="2000" dirty="0"/>
              <a:t> 1.2 (zvýšit kapacity firem pro inovace)</a:t>
            </a:r>
          </a:p>
          <a:p>
            <a:pPr lvl="1"/>
            <a:endParaRPr lang="cs-CZ" sz="2000" dirty="0" smtClean="0"/>
          </a:p>
          <a:p>
            <a:pPr lvl="1" algn="just"/>
            <a:r>
              <a:rPr lang="cs-CZ" sz="2000" dirty="0" smtClean="0"/>
              <a:t>KOZ </a:t>
            </a:r>
            <a:r>
              <a:rPr lang="cs-CZ" sz="2000" dirty="0"/>
              <a:t>C (VO a jejich využití pro inovace), SC 1 (využít potenciál VO pro inovace), </a:t>
            </a:r>
            <a:r>
              <a:rPr lang="cs-CZ" sz="2000" dirty="0" err="1"/>
              <a:t>SpC</a:t>
            </a:r>
            <a:r>
              <a:rPr lang="cs-CZ" sz="2000" dirty="0"/>
              <a:t> 1.1 (posílit spolupráci mezi VO a aplikační sférou)</a:t>
            </a:r>
          </a:p>
          <a:p>
            <a:pPr lvl="1"/>
            <a:r>
              <a:rPr lang="cs-CZ" sz="2000" dirty="0"/>
              <a:t>Návaznost na již běžící a odzkoušený program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33022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RIS3 Strategie – strategické projekty</a:t>
            </a:r>
            <a:endParaRPr lang="cs-CZ" sz="4000" b="1" dirty="0">
              <a:solidFill>
                <a:srgbClr val="003300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7896" y="1412776"/>
            <a:ext cx="8132576" cy="5184576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 smtClean="0"/>
              <a:t>Oblast: podpora </a:t>
            </a:r>
            <a:r>
              <a:rPr lang="cs-CZ" sz="2000" b="1" dirty="0"/>
              <a:t>vzniku start-</a:t>
            </a:r>
            <a:r>
              <a:rPr lang="cs-CZ" sz="2000" b="1" dirty="0" err="1"/>
              <a:t>ups</a:t>
            </a:r>
            <a:r>
              <a:rPr lang="cs-CZ" sz="2000" b="1" dirty="0"/>
              <a:t> a jejich </a:t>
            </a:r>
            <a:r>
              <a:rPr lang="cs-CZ" sz="2000" b="1" dirty="0" smtClean="0"/>
              <a:t>akcelerace</a:t>
            </a:r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smtClean="0"/>
              <a:t>Motivační akce, vzdělávací a </a:t>
            </a:r>
            <a:r>
              <a:rPr lang="cs-CZ" sz="2000" b="1" dirty="0" err="1" smtClean="0"/>
              <a:t>networkingové</a:t>
            </a:r>
            <a:r>
              <a:rPr lang="cs-CZ" sz="2000" b="1" dirty="0" smtClean="0"/>
              <a:t> aktivity, soutěže,….</a:t>
            </a:r>
          </a:p>
          <a:p>
            <a:pPr lvl="1"/>
            <a:r>
              <a:rPr lang="cs-CZ" sz="2000" dirty="0" smtClean="0"/>
              <a:t>Soubor akcí pro studenty, zájemce o inovační podnikání</a:t>
            </a:r>
          </a:p>
          <a:p>
            <a:pPr lvl="1" algn="just"/>
            <a:r>
              <a:rPr lang="cs-CZ" sz="2000" dirty="0" smtClean="0"/>
              <a:t>KOZ A (inovační výkonnost podniků), SC2 (zvýšit počet inovačních podniků), </a:t>
            </a:r>
            <a:r>
              <a:rPr lang="cs-CZ" sz="2000" dirty="0" err="1" smtClean="0"/>
              <a:t>SpC</a:t>
            </a:r>
            <a:r>
              <a:rPr lang="cs-CZ" sz="2000" dirty="0" smtClean="0"/>
              <a:t> 2.1 (zvýšit počet nových inovačních firem)</a:t>
            </a:r>
          </a:p>
          <a:p>
            <a:r>
              <a:rPr lang="cs-CZ" sz="2000" b="1" dirty="0" smtClean="0"/>
              <a:t>Poskytování služeb pro začínající inovační firmy</a:t>
            </a:r>
          </a:p>
          <a:p>
            <a:pPr lvl="1" algn="just"/>
            <a:r>
              <a:rPr lang="cs-CZ" sz="2000" dirty="0" smtClean="0"/>
              <a:t>Pomoc se založením společnosti, zpracování podnikatelských plánů, identifikace zdrojů financování, vytvoření databáze expertů (koučů, mentorů) pro specifické poradenství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Oblast: Internacionalizace</a:t>
            </a:r>
          </a:p>
          <a:p>
            <a:r>
              <a:rPr lang="cs-CZ" sz="2000" b="1" dirty="0" err="1" smtClean="0"/>
              <a:t>Welcome</a:t>
            </a:r>
            <a:r>
              <a:rPr lang="cs-CZ" sz="2000" b="1" dirty="0" smtClean="0"/>
              <a:t> centrum </a:t>
            </a:r>
          </a:p>
          <a:p>
            <a:pPr lvl="1"/>
            <a:r>
              <a:rPr lang="cs-CZ" sz="2000" dirty="0" smtClean="0"/>
              <a:t>Poskytování služeb pro zahraniční odborné pracovníky související s jejich pobytem ve VO či firmě v regionu </a:t>
            </a:r>
          </a:p>
          <a:p>
            <a:pPr marL="0" indent="0">
              <a:buNone/>
            </a:pPr>
            <a:endParaRPr lang="cs-CZ" sz="1400" dirty="0" smtClean="0"/>
          </a:p>
          <a:p>
            <a:pPr lvl="1"/>
            <a:endParaRPr lang="cs-CZ" sz="1400" dirty="0" smtClean="0"/>
          </a:p>
          <a:p>
            <a:pPr marL="241300" lvl="1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3310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RIS3 Strategie – strategické projekty</a:t>
            </a:r>
            <a:endParaRPr lang="cs-CZ" sz="4000" b="1" dirty="0">
              <a:solidFill>
                <a:srgbClr val="003300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14850" y="1340768"/>
            <a:ext cx="8249638" cy="54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cs-CZ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cs-CZ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cs-CZ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cs-CZ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cs-CZ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cs-CZ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cs-CZ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cs-CZ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cs-CZ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b="1" dirty="0" err="1" smtClean="0"/>
              <a:t>Welcome</a:t>
            </a:r>
            <a:r>
              <a:rPr lang="cs-CZ" b="1" dirty="0" smtClean="0"/>
              <a:t> centrum - CÍL</a:t>
            </a:r>
            <a:endParaRPr lang="cs-CZ" dirty="0" smtClean="0"/>
          </a:p>
          <a:p>
            <a:pPr marL="0" indent="0" algn="just">
              <a:buFont typeface="Arial" pitchFamily="34" charset="0"/>
              <a:buNone/>
            </a:pPr>
            <a:r>
              <a:rPr lang="cs-CZ" dirty="0" smtClean="0"/>
              <a:t>Prostřednictvím koordinované migrace, podpory a integrace kvalifikovaných zahraničních odborníků zajistit dlouhodobý rozvoj Plzeňského kraje v oblastech inovací a </a:t>
            </a:r>
            <a:r>
              <a:rPr lang="cs-CZ" dirty="0" err="1" smtClean="0"/>
              <a:t>VaV</a:t>
            </a:r>
            <a:r>
              <a:rPr lang="cs-CZ" dirty="0" smtClean="0"/>
              <a:t>.  </a:t>
            </a:r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marL="0" indent="0">
              <a:buFont typeface="Arial" pitchFamily="34" charset="0"/>
              <a:buNone/>
            </a:pPr>
            <a:r>
              <a:rPr lang="cs-CZ" b="1" dirty="0" smtClean="0"/>
              <a:t>Dílčí cíle </a:t>
            </a:r>
            <a:endParaRPr lang="cs-CZ" dirty="0" smtClean="0"/>
          </a:p>
          <a:p>
            <a:r>
              <a:rPr lang="cs-CZ" dirty="0" smtClean="0"/>
              <a:t>Identifikovat obory a oblasti, do nichž je vhodné přilákat odborníky ze zahraničí.</a:t>
            </a:r>
          </a:p>
          <a:p>
            <a:r>
              <a:rPr lang="cs-CZ" dirty="0" smtClean="0"/>
              <a:t>Vyhledávat a motivovat zahraniční odborníky.</a:t>
            </a:r>
          </a:p>
          <a:p>
            <a:pPr algn="just"/>
            <a:r>
              <a:rPr lang="cs-CZ" dirty="0" smtClean="0"/>
              <a:t>Realizovat vícejazyčné motivační nástroje k propagaci příležitostí nabízených v Plzeňském kraji.</a:t>
            </a:r>
          </a:p>
          <a:p>
            <a:pPr algn="just"/>
            <a:r>
              <a:rPr lang="cs-CZ" dirty="0" smtClean="0"/>
              <a:t>Rozvinout síť organizací asistenční pomoci zahraničním odborníkům při jejich pobytu / integraci (vč. rodinných příslušníků).</a:t>
            </a:r>
          </a:p>
          <a:p>
            <a:pPr algn="just"/>
            <a:r>
              <a:rPr lang="cs-CZ" dirty="0" smtClean="0"/>
              <a:t>Spoluvytvářet přátelské klima ve společnosti (podpůrné aktivity k eliminování negativních jevů ze strany většinové společnosti i příchozích).</a:t>
            </a:r>
          </a:p>
          <a:p>
            <a:pPr algn="just"/>
            <a:r>
              <a:rPr lang="cs-CZ" dirty="0" smtClean="0"/>
              <a:t>Rozvinout intenzivní spolupráci s integrovanými odborníky na dalším koncepčním rozvoji vztahů se zahraničními partnery.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271987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RIS3 Strategie – strategické projekty</a:t>
            </a:r>
            <a:endParaRPr lang="cs-CZ" sz="4000" b="1" dirty="0">
              <a:solidFill>
                <a:srgbClr val="003300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7896" y="1340768"/>
            <a:ext cx="8132576" cy="5517232"/>
          </a:xfrm>
        </p:spPr>
        <p:txBody>
          <a:bodyPr>
            <a:normAutofit fontScale="85000" lnSpcReduction="10000"/>
          </a:bodyPr>
          <a:lstStyle/>
          <a:p>
            <a:r>
              <a:rPr lang="cs-CZ" sz="2000" b="1" dirty="0" smtClean="0"/>
              <a:t>Další náměty dle výsledku diskuse možných strategických projektů v rámci KRVVI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Např.:</a:t>
            </a:r>
            <a:endParaRPr lang="cs-CZ" sz="2000" dirty="0"/>
          </a:p>
          <a:p>
            <a:pPr marL="177800" lvl="1" indent="-177800" algn="just">
              <a:buFont typeface="Arial" charset="0"/>
              <a:buChar char="•"/>
            </a:pPr>
            <a:r>
              <a:rPr lang="cs-CZ" sz="2000" dirty="0"/>
              <a:t>Zpracování </a:t>
            </a:r>
            <a:r>
              <a:rPr lang="cs-CZ" sz="2000" dirty="0" err="1"/>
              <a:t>roadmapy</a:t>
            </a:r>
            <a:r>
              <a:rPr lang="cs-CZ" sz="2000" dirty="0"/>
              <a:t> pro vybrané obory (např. posouzení, jak se změní vytipované stávající obory vlivem uplatnění nových technologií – digitalizace, </a:t>
            </a:r>
            <a:r>
              <a:rPr lang="cs-CZ" sz="2000" dirty="0" err="1"/>
              <a:t>IoT</a:t>
            </a:r>
            <a:r>
              <a:rPr lang="cs-CZ" sz="2000" dirty="0"/>
              <a:t>, 3D tisk (</a:t>
            </a:r>
            <a:r>
              <a:rPr lang="cs-CZ" sz="2000" dirty="0" smtClean="0"/>
              <a:t>4. </a:t>
            </a:r>
            <a:r>
              <a:rPr lang="cs-CZ" sz="2000" dirty="0"/>
              <a:t>průmyslová revoluce), jaké nové průmyslové obory mohou vznikat díky novým technologiím) - dopad na podniky, dopad na vzdělávání</a:t>
            </a:r>
          </a:p>
          <a:p>
            <a:pPr marL="177800" lvl="1" indent="-177800">
              <a:buFont typeface="Arial" charset="0"/>
              <a:buChar char="•"/>
            </a:pPr>
            <a:r>
              <a:rPr lang="cs-CZ" sz="2000" dirty="0"/>
              <a:t>Přeshraniční centrum spolupráce ve VVI – </a:t>
            </a:r>
            <a:r>
              <a:rPr lang="cs-CZ" sz="2000" dirty="0" err="1"/>
              <a:t>plz</a:t>
            </a:r>
            <a:r>
              <a:rPr lang="cs-CZ" sz="2000" dirty="0"/>
              <a:t>.- bavorské TT </a:t>
            </a:r>
            <a:r>
              <a:rPr lang="cs-CZ" sz="2000" dirty="0" smtClean="0"/>
              <a:t>centrum</a:t>
            </a:r>
          </a:p>
          <a:p>
            <a:pPr marL="177800" lvl="1" indent="-177800" algn="just">
              <a:buFont typeface="Arial" charset="0"/>
              <a:buChar char="•"/>
            </a:pPr>
            <a:r>
              <a:rPr lang="cs-CZ" sz="2000" dirty="0"/>
              <a:t>Pracoviště/centrum podpory internacionalizace (podpora mobility </a:t>
            </a:r>
            <a:r>
              <a:rPr lang="cs-CZ" sz="2000" dirty="0" err="1"/>
              <a:t>mobility</a:t>
            </a:r>
            <a:r>
              <a:rPr lang="cs-CZ" sz="2000" dirty="0"/>
              <a:t> studentů, akademiků, odborníků, asistence pro přípravu mezinárodních projektů VVI, podpora organizace mezinárodních konferencí, misí firem a VO, aktivní propagace PK v zahraničí)</a:t>
            </a:r>
          </a:p>
          <a:p>
            <a:pPr marL="177800" lvl="1" indent="-177800">
              <a:buFont typeface="Arial" charset="0"/>
              <a:buChar char="•"/>
            </a:pPr>
            <a:r>
              <a:rPr lang="cs-CZ" sz="2000" dirty="0" smtClean="0"/>
              <a:t>Posílení </a:t>
            </a:r>
            <a:r>
              <a:rPr lang="cs-CZ" sz="2000" dirty="0"/>
              <a:t>personálních kapacit firem pro inovace prostřednictvím znalostního transferu tj. zapojením absolventů univerzit/akademických pracovišť do firemních </a:t>
            </a:r>
            <a:r>
              <a:rPr lang="cs-CZ" sz="2000" dirty="0" smtClean="0"/>
              <a:t>projektů</a:t>
            </a:r>
          </a:p>
          <a:p>
            <a:r>
              <a:rPr lang="cs-CZ" sz="2000" dirty="0" err="1"/>
              <a:t>Preinkubace</a:t>
            </a:r>
            <a:r>
              <a:rPr lang="cs-CZ" sz="2000" dirty="0"/>
              <a:t> – poradenství, </a:t>
            </a:r>
            <a:r>
              <a:rPr lang="cs-CZ" sz="2000" dirty="0" err="1"/>
              <a:t>prototypování</a:t>
            </a:r>
            <a:r>
              <a:rPr lang="cs-CZ" sz="2000" dirty="0"/>
              <a:t>, využití kapacit VO</a:t>
            </a:r>
          </a:p>
          <a:p>
            <a:r>
              <a:rPr lang="cs-CZ" sz="2000" dirty="0"/>
              <a:t>Open </a:t>
            </a:r>
            <a:r>
              <a:rPr lang="cs-CZ" sz="2000" dirty="0" err="1"/>
              <a:t>innovation</a:t>
            </a:r>
            <a:r>
              <a:rPr lang="cs-CZ" sz="2000" dirty="0"/>
              <a:t> (příležitosti pro rozvoj start </a:t>
            </a:r>
            <a:r>
              <a:rPr lang="cs-CZ" sz="2000" dirty="0" err="1"/>
              <a:t>upů</a:t>
            </a:r>
            <a:r>
              <a:rPr lang="cs-CZ" sz="2000" dirty="0"/>
              <a:t> na základě spolupráce vycházející z námětů, potřeb  a s využitím kapacit zavedených firem) </a:t>
            </a:r>
          </a:p>
          <a:p>
            <a:r>
              <a:rPr lang="cs-CZ" sz="2000" dirty="0"/>
              <a:t>Start up </a:t>
            </a:r>
            <a:r>
              <a:rPr lang="cs-CZ" sz="2000" dirty="0" err="1"/>
              <a:t>forum</a:t>
            </a:r>
            <a:r>
              <a:rPr lang="cs-CZ" sz="2000" dirty="0"/>
              <a:t> (propojování potenciálních začínajících podnikatelů a investorů)</a:t>
            </a:r>
          </a:p>
          <a:p>
            <a:r>
              <a:rPr lang="cs-CZ" sz="2000" dirty="0" err="1"/>
              <a:t>Feasibility</a:t>
            </a:r>
            <a:r>
              <a:rPr lang="cs-CZ" sz="2000" dirty="0"/>
              <a:t> study na program financování start-</a:t>
            </a:r>
            <a:r>
              <a:rPr lang="cs-CZ" sz="2000" dirty="0" err="1"/>
              <a:t>upů</a:t>
            </a:r>
            <a:r>
              <a:rPr lang="cs-CZ" sz="2000" dirty="0"/>
              <a:t> (fond popř. program podobný voucherům, program typu SME instrument, </a:t>
            </a:r>
            <a:r>
              <a:rPr lang="cs-CZ" sz="2000" dirty="0" err="1"/>
              <a:t>crowd</a:t>
            </a:r>
            <a:r>
              <a:rPr lang="cs-CZ" sz="2000" dirty="0"/>
              <a:t> </a:t>
            </a:r>
            <a:r>
              <a:rPr lang="cs-CZ" sz="2000" dirty="0" err="1"/>
              <a:t>funding</a:t>
            </a:r>
            <a:r>
              <a:rPr lang="cs-CZ" sz="2000" dirty="0" smtClean="0"/>
              <a:t>…..)</a:t>
            </a:r>
          </a:p>
          <a:p>
            <a:endParaRPr lang="cs-CZ" dirty="0"/>
          </a:p>
          <a:p>
            <a:pPr marL="177800" lvl="1" indent="-177800">
              <a:buFont typeface="Arial" charset="0"/>
              <a:buChar char="•"/>
            </a:pPr>
            <a:endParaRPr lang="cs-CZ" dirty="0"/>
          </a:p>
          <a:p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69906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Program 4. jednání KRVVI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00808"/>
            <a:ext cx="8202488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Zahájení, úvodní slovo, schválení programu a </a:t>
            </a:r>
            <a:r>
              <a:rPr lang="cs-CZ" sz="2400" dirty="0" smtClean="0"/>
              <a:t>hostů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Projednání výsledku sběru a hodnocení projektových </a:t>
            </a:r>
            <a:r>
              <a:rPr lang="cs-CZ" sz="2400" dirty="0" err="1"/>
              <a:t>fiší</a:t>
            </a:r>
            <a:r>
              <a:rPr lang="cs-CZ" sz="2400" dirty="0"/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Projekt Smart Akcelerátor – zaměření, podmínky výzvy, </a:t>
            </a:r>
            <a:r>
              <a:rPr lang="cs-CZ" sz="2400" dirty="0" smtClean="0"/>
              <a:t>realizace SA v Plzeňském kraji</a:t>
            </a:r>
            <a:endParaRPr lang="cs-CZ" sz="24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400" dirty="0"/>
              <a:t>Strategické </a:t>
            </a:r>
            <a:r>
              <a:rPr lang="cs-CZ" sz="2400" dirty="0" smtClean="0"/>
              <a:t>intervence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Diskuse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Závěr</a:t>
            </a:r>
            <a:endParaRPr lang="cs-CZ" sz="24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3. Strategické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268760"/>
            <a:ext cx="8077200" cy="558923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800" b="1" u="sng" dirty="0"/>
              <a:t>Návrh usnesení č. </a:t>
            </a:r>
            <a:r>
              <a:rPr lang="cs-CZ" sz="2800" b="1" u="sng" dirty="0" smtClean="0"/>
              <a:t>CJ04-U023:</a:t>
            </a:r>
            <a:endParaRPr lang="cs-CZ" sz="2800" b="1" u="sng" dirty="0"/>
          </a:p>
          <a:p>
            <a:pPr marL="0" indent="0">
              <a:lnSpc>
                <a:spcPct val="120000"/>
              </a:lnSpc>
              <a:buNone/>
            </a:pPr>
            <a:endParaRPr lang="cs-CZ" sz="1200" b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2800" b="1" dirty="0"/>
              <a:t>Krajská rada pro výzkum, vývoj a inovace Plzeňského kraje: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400" b="1" dirty="0"/>
          </a:p>
          <a:p>
            <a:pPr marL="514350" indent="-514350">
              <a:lnSpc>
                <a:spcPct val="120000"/>
              </a:lnSpc>
              <a:buFont typeface="+mj-lt"/>
              <a:buAutoNum type="romanUcPeriod"/>
            </a:pPr>
            <a:r>
              <a:rPr lang="cs-CZ" sz="2800" b="1" dirty="0"/>
              <a:t>Bere na vědomí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cs-CZ" sz="2200" dirty="0" smtClean="0"/>
              <a:t>návrh strategických intervencí, který byl sestaven Podnikatelským a inovačním centrem Plzeň na základě výsledků hodnocení projektových </a:t>
            </a:r>
            <a:r>
              <a:rPr lang="cs-CZ" sz="2200" dirty="0" err="1" smtClean="0"/>
              <a:t>fiší</a:t>
            </a:r>
            <a:endParaRPr lang="cs-CZ" sz="2200" dirty="0" smtClean="0"/>
          </a:p>
          <a:p>
            <a:pPr marL="400050" lvl="1" indent="0">
              <a:lnSpc>
                <a:spcPct val="120000"/>
              </a:lnSpc>
              <a:buNone/>
            </a:pPr>
            <a:endParaRPr lang="cs-CZ" sz="2000" dirty="0"/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romanUcPeriod" startAt="2"/>
            </a:pPr>
            <a:r>
              <a:rPr lang="cs-CZ" sz="2800" b="1" dirty="0" smtClean="0"/>
              <a:t>Navrhuje</a:t>
            </a:r>
          </a:p>
          <a:p>
            <a:pPr marL="40005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dirty="0" smtClean="0"/>
              <a:t>rozpracování následujících strategických intervencí v rámci projektu Smart akcelerátor:</a:t>
            </a:r>
          </a:p>
          <a:p>
            <a:pPr marL="857250" lvl="1" indent="-45720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sz="2400" dirty="0" smtClean="0"/>
              <a:t>..............................................................................................................</a:t>
            </a:r>
          </a:p>
          <a:p>
            <a:pPr marL="857250" lvl="1" indent="-45720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sz="2400" dirty="0" smtClean="0"/>
              <a:t>..............................................................................................................</a:t>
            </a:r>
          </a:p>
          <a:p>
            <a:pPr marL="857250" lvl="1" indent="-45720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sz="2400" dirty="0" smtClean="0"/>
              <a:t>..............................................................................................................</a:t>
            </a:r>
          </a:p>
          <a:p>
            <a:pPr marL="857250" lvl="1" indent="-45720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cs-CZ" sz="2400" dirty="0" smtClean="0"/>
              <a:t>..............................................................................................................</a:t>
            </a:r>
            <a:endParaRPr lang="cs-CZ" sz="24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105543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203848" y="1844824"/>
            <a:ext cx="4320480" cy="1296144"/>
          </a:xfrm>
        </p:spPr>
        <p:txBody>
          <a:bodyPr>
            <a:noAutofit/>
          </a:bodyPr>
          <a:lstStyle/>
          <a:p>
            <a:r>
              <a:rPr lang="cs-CZ" sz="8800" u="sng" dirty="0" smtClean="0">
                <a:solidFill>
                  <a:schemeClr val="tx2">
                    <a:lumMod val="75000"/>
                  </a:schemeClr>
                </a:solidFill>
              </a:rPr>
              <a:t>Diskuse</a:t>
            </a:r>
            <a:endParaRPr lang="cs-CZ" sz="88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635896" y="609329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4. jednání Krajské rady pro výzkum, vývoj a inovace PK</a:t>
            </a:r>
          </a:p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15. února 2016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20584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851920" y="404664"/>
            <a:ext cx="2808312" cy="1296144"/>
          </a:xfrm>
        </p:spPr>
        <p:txBody>
          <a:bodyPr>
            <a:noAutofit/>
          </a:bodyPr>
          <a:lstStyle/>
          <a:p>
            <a:r>
              <a:rPr lang="cs-CZ" sz="8800" u="sng" dirty="0" smtClean="0">
                <a:solidFill>
                  <a:schemeClr val="tx2">
                    <a:lumMod val="75000"/>
                  </a:schemeClr>
                </a:solidFill>
              </a:rPr>
              <a:t>Závěr</a:t>
            </a:r>
            <a:endParaRPr lang="cs-CZ" sz="88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395057" y="3573016"/>
            <a:ext cx="576064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/>
              <a:t>DĚKUJEME</a:t>
            </a:r>
          </a:p>
          <a:p>
            <a:pPr algn="ctr"/>
            <a:endParaRPr lang="cs-CZ" sz="2800" b="1" dirty="0"/>
          </a:p>
          <a:p>
            <a:pPr algn="ctr"/>
            <a:r>
              <a:rPr lang="cs-CZ" sz="2800" b="1" dirty="0" smtClean="0"/>
              <a:t>Vám </a:t>
            </a:r>
            <a:r>
              <a:rPr lang="cs-CZ" sz="2800" b="1" dirty="0"/>
              <a:t>za účast na </a:t>
            </a:r>
            <a:endParaRPr lang="cs-CZ" sz="2800" b="1" dirty="0" smtClean="0"/>
          </a:p>
          <a:p>
            <a:pPr algn="ctr"/>
            <a:r>
              <a:rPr lang="cs-CZ" sz="2800" b="1" dirty="0" smtClean="0"/>
              <a:t>4</a:t>
            </a:r>
            <a:r>
              <a:rPr lang="cs-CZ" sz="2800" b="1" dirty="0"/>
              <a:t>. jednání </a:t>
            </a:r>
          </a:p>
          <a:p>
            <a:pPr algn="ctr"/>
            <a:r>
              <a:rPr lang="cs-CZ" sz="2800" b="1" dirty="0"/>
              <a:t>Krajské rady pro výzkum, vývoj a inovace Plzeňského kraje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00771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Program 4. jednání KRVVI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24744"/>
            <a:ext cx="8202488" cy="518457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800" b="1" u="sng" dirty="0" smtClean="0"/>
              <a:t>Návrh usnesení č. CJ04-U01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800" b="1" dirty="0" smtClean="0"/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/>
              <a:t>Krajská rada pro výzkum, vývoj a inovace Plzeňského kraje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800" b="1" dirty="0" smtClean="0"/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cs-CZ" sz="2400" b="1" dirty="0" smtClean="0"/>
              <a:t>Souhlasí</a:t>
            </a:r>
            <a:endParaRPr lang="cs-CZ" sz="2400" b="1" dirty="0"/>
          </a:p>
          <a:p>
            <a:pPr marL="1257300" lvl="2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000" dirty="0" smtClean="0"/>
              <a:t>s účastí hostů na 4. jednání – dle přiložené prezenční listiny</a:t>
            </a:r>
          </a:p>
          <a:p>
            <a:pPr marL="1257300" lvl="2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000" dirty="0" smtClean="0"/>
              <a:t>s navrženým programem 4. jednání</a:t>
            </a:r>
            <a:endParaRPr lang="cs-CZ" sz="20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160635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051720" y="620688"/>
            <a:ext cx="6468256" cy="4032448"/>
          </a:xfrm>
        </p:spPr>
        <p:txBody>
          <a:bodyPr>
            <a:noAutofit/>
          </a:bodyPr>
          <a:lstStyle/>
          <a:p>
            <a:pPr algn="ctr"/>
            <a:r>
              <a:rPr lang="cs-CZ" sz="8800" u="sng" dirty="0" smtClean="0">
                <a:solidFill>
                  <a:schemeClr val="tx2">
                    <a:lumMod val="75000"/>
                  </a:schemeClr>
                </a:solidFill>
              </a:rPr>
              <a:t>Posouzení projektových </a:t>
            </a:r>
            <a:br>
              <a:rPr lang="cs-CZ" sz="8800" u="sng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8800" u="sng" dirty="0" err="1" smtClean="0">
                <a:solidFill>
                  <a:schemeClr val="tx2">
                    <a:lumMod val="75000"/>
                  </a:schemeClr>
                </a:solidFill>
              </a:rPr>
              <a:t>fiší</a:t>
            </a:r>
            <a:endParaRPr lang="cs-CZ" sz="88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635896" y="609329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4. jednání Krajské rady pro výzkum, vývoj a inovace PK</a:t>
            </a:r>
          </a:p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15. února 2016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66382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Projektové </a:t>
            </a:r>
            <a:r>
              <a:rPr lang="cs-CZ" b="1" dirty="0" err="1" smtClean="0"/>
              <a:t>fiše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8202488" cy="540060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Cíl</a:t>
            </a:r>
            <a:r>
              <a:rPr lang="cs-CZ" sz="2400" b="1" dirty="0"/>
              <a:t>: Výběr strategických intervencí s předpokládanou podporou ESIF</a:t>
            </a:r>
          </a:p>
          <a:p>
            <a:r>
              <a:rPr lang="cs-CZ" sz="2400" dirty="0"/>
              <a:t>Sběr od </a:t>
            </a:r>
            <a:r>
              <a:rPr lang="cs-CZ" sz="2400" b="1" dirty="0" smtClean="0"/>
              <a:t>poloviny května 2015</a:t>
            </a:r>
            <a:r>
              <a:rPr lang="cs-CZ" sz="2400" dirty="0" smtClean="0"/>
              <a:t> do </a:t>
            </a:r>
            <a:r>
              <a:rPr lang="cs-CZ" sz="2400" b="1" dirty="0" smtClean="0"/>
              <a:t>30. června 2015</a:t>
            </a:r>
            <a:endParaRPr lang="cs-CZ" sz="2400" b="1" dirty="0"/>
          </a:p>
          <a:p>
            <a:r>
              <a:rPr lang="cs-CZ" sz="2400" dirty="0"/>
              <a:t>Využití:</a:t>
            </a:r>
          </a:p>
          <a:p>
            <a:pPr lvl="1" algn="just"/>
            <a:r>
              <a:rPr lang="cs-CZ" sz="2400" dirty="0"/>
              <a:t>Informace o situaci v regionu – záměry a kapacity institucí.</a:t>
            </a:r>
          </a:p>
          <a:p>
            <a:pPr lvl="1"/>
            <a:r>
              <a:rPr lang="cs-CZ" sz="2400" dirty="0"/>
              <a:t>Podpora institucí při získávání finanční podpory - stanovisko o souladu  s RIS 3 PK (KÚ PK).</a:t>
            </a:r>
          </a:p>
          <a:p>
            <a:pPr lvl="1" algn="just"/>
            <a:r>
              <a:rPr lang="cs-CZ" sz="2400" dirty="0"/>
              <a:t>Definování priorit strategických intervencí – rozpracování v rámci </a:t>
            </a:r>
            <a:r>
              <a:rPr lang="cs-CZ" sz="2400" b="1" dirty="0"/>
              <a:t>Smart Akcelerátor </a:t>
            </a:r>
            <a:r>
              <a:rPr lang="cs-CZ" sz="2400" dirty="0"/>
              <a:t>(Plzeňský kraj). Za podmínek: </a:t>
            </a:r>
          </a:p>
          <a:p>
            <a:pPr lvl="2"/>
            <a:r>
              <a:rPr lang="cs-CZ" dirty="0"/>
              <a:t>Přínos pro firmy</a:t>
            </a:r>
          </a:p>
          <a:p>
            <a:pPr lvl="2"/>
            <a:r>
              <a:rPr lang="cs-CZ" dirty="0"/>
              <a:t>Přispívají k inteligentní specializaci RIS 3 PK, případně RIS 3</a:t>
            </a:r>
          </a:p>
          <a:p>
            <a:pPr lvl="2"/>
            <a:r>
              <a:rPr lang="cs-CZ" dirty="0"/>
              <a:t>Podpora </a:t>
            </a:r>
            <a:r>
              <a:rPr lang="cs-CZ" u="sng" dirty="0"/>
              <a:t>prostředí</a:t>
            </a:r>
            <a:r>
              <a:rPr lang="cs-CZ" dirty="0"/>
              <a:t> VVI.</a:t>
            </a:r>
          </a:p>
          <a:p>
            <a:pPr algn="just"/>
            <a:r>
              <a:rPr lang="cs-CZ" sz="2400" dirty="0"/>
              <a:t>Výsledky: </a:t>
            </a:r>
            <a:r>
              <a:rPr lang="cs-CZ" sz="2400" b="1" dirty="0"/>
              <a:t>157 </a:t>
            </a:r>
            <a:r>
              <a:rPr lang="cs-CZ" sz="2400" b="1" dirty="0" err="1" smtClean="0"/>
              <a:t>fiší</a:t>
            </a:r>
            <a:r>
              <a:rPr lang="cs-CZ" sz="2400" b="1" dirty="0" smtClean="0"/>
              <a:t> </a:t>
            </a:r>
            <a:r>
              <a:rPr lang="cs-CZ" sz="2400" dirty="0" smtClean="0"/>
              <a:t>z nichž </a:t>
            </a:r>
            <a:r>
              <a:rPr lang="cs-CZ" sz="2400" b="1" dirty="0" smtClean="0"/>
              <a:t>112 </a:t>
            </a:r>
            <a:r>
              <a:rPr lang="cs-CZ" sz="2400" dirty="0" smtClean="0"/>
              <a:t>bylo v souladu s RIS 3 strategií Plzeňského kraje a bylo zahrnuto do hodnocení</a:t>
            </a:r>
            <a:endParaRPr lang="cs-CZ" sz="24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111737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8567530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3770723" cy="225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-2560"/>
            <a:ext cx="4916833" cy="3467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7" y="3861048"/>
            <a:ext cx="4578125" cy="274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703" y="3426291"/>
            <a:ext cx="4453458" cy="3356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32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1. Posouzení projektových </a:t>
            </a:r>
            <a:r>
              <a:rPr lang="cs-CZ" b="1" dirty="0" err="1" smtClean="0"/>
              <a:t>fiší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28801"/>
            <a:ext cx="8202488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u="sng" dirty="0" smtClean="0"/>
              <a:t>Návrh usnesení č. CJ04-U02: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Krajská rada pro výzkum, vývoj a inovace Plzeňského kraje:</a:t>
            </a:r>
          </a:p>
          <a:p>
            <a:pPr marL="0" indent="0">
              <a:buNone/>
            </a:pPr>
            <a:endParaRPr lang="cs-CZ" sz="2400" b="1" dirty="0"/>
          </a:p>
          <a:p>
            <a:pPr marL="514350" indent="-514350">
              <a:buAutoNum type="romanUcPeriod"/>
            </a:pPr>
            <a:r>
              <a:rPr lang="cs-CZ" sz="2400" b="1" dirty="0" smtClean="0"/>
              <a:t>Bere na vědomí</a:t>
            </a:r>
            <a:endParaRPr lang="cs-CZ" sz="2000" b="1" dirty="0" smtClean="0"/>
          </a:p>
          <a:p>
            <a:pPr marL="400050" lvl="1" indent="0">
              <a:buNone/>
            </a:pPr>
            <a:r>
              <a:rPr lang="cs-CZ" sz="2000" dirty="0" smtClean="0"/>
              <a:t>zprávu o výsledku hodnocení projektových </a:t>
            </a:r>
            <a:r>
              <a:rPr lang="cs-CZ" sz="2000" dirty="0" err="1" smtClean="0"/>
              <a:t>fiší</a:t>
            </a:r>
            <a:r>
              <a:rPr lang="cs-CZ" sz="2000" dirty="0" smtClean="0"/>
              <a:t> strategických projektů zaměřených na rozvoj inovačního prostředí v Plzeňském kraji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407742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987824" y="836712"/>
            <a:ext cx="5676168" cy="4032448"/>
          </a:xfrm>
        </p:spPr>
        <p:txBody>
          <a:bodyPr>
            <a:noAutofit/>
          </a:bodyPr>
          <a:lstStyle/>
          <a:p>
            <a:pPr algn="ctr"/>
            <a:r>
              <a:rPr lang="cs-CZ" sz="8800" u="sng" dirty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cs-CZ" sz="8800" u="sng" dirty="0" smtClean="0">
                <a:solidFill>
                  <a:schemeClr val="tx2">
                    <a:lumMod val="75000"/>
                  </a:schemeClr>
                </a:solidFill>
              </a:rPr>
              <a:t>mart  akcelerátor  </a:t>
            </a:r>
            <a:endParaRPr lang="cs-CZ" sz="8800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635896" y="609329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4. jednání Krajské rady pro výzkum, vývoj a inovace PK</a:t>
            </a:r>
          </a:p>
          <a:p>
            <a:pPr algn="r"/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15. února 2016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1244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 Smart Akcelerátor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8077200" cy="47525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000" b="1" dirty="0"/>
              <a:t>cíl</a:t>
            </a:r>
            <a:r>
              <a:rPr lang="cs-CZ" sz="2000" dirty="0"/>
              <a:t>: implementace RIS 3 strategie v Plzeňském kraji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2000" dirty="0" smtClean="0"/>
              <a:t>výzva OP VVV </a:t>
            </a:r>
            <a:r>
              <a:rPr lang="cs-CZ" sz="2000" dirty="0"/>
              <a:t>č. 02_15_004 – předkládání projektů do </a:t>
            </a:r>
            <a:r>
              <a:rPr lang="cs-CZ" sz="2000" b="1" u="sng" dirty="0"/>
              <a:t>30. června 2016!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000" dirty="0"/>
              <a:t>dotace </a:t>
            </a:r>
            <a:r>
              <a:rPr lang="cs-CZ" sz="2000" b="1" dirty="0"/>
              <a:t>85%</a:t>
            </a:r>
            <a:r>
              <a:rPr lang="cs-CZ" sz="2000" dirty="0"/>
              <a:t>, spolufinancování PK </a:t>
            </a:r>
            <a:r>
              <a:rPr lang="cs-CZ" sz="2000" b="1" dirty="0"/>
              <a:t>15%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000" dirty="0"/>
              <a:t>nositel projektu: </a:t>
            </a:r>
            <a:r>
              <a:rPr lang="cs-CZ" sz="2000" b="1" dirty="0"/>
              <a:t>Plzeňský kraj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000" dirty="0"/>
              <a:t>partner: </a:t>
            </a:r>
            <a:r>
              <a:rPr lang="cs-CZ" sz="2000" b="1" dirty="0"/>
              <a:t>Regionální rozvojová agentura </a:t>
            </a:r>
            <a:r>
              <a:rPr lang="cs-CZ" sz="2000" b="1" dirty="0" smtClean="0"/>
              <a:t>PK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000" b="1" dirty="0" smtClean="0"/>
              <a:t>finanční objem: </a:t>
            </a:r>
            <a:r>
              <a:rPr lang="cs-CZ" sz="2000" dirty="0" smtClean="0"/>
              <a:t>max. 15 milionů Kč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000" b="1" dirty="0" smtClean="0"/>
              <a:t>doba realizace: </a:t>
            </a:r>
            <a:r>
              <a:rPr lang="cs-CZ" sz="2000" dirty="0" smtClean="0"/>
              <a:t>červenec 2016 – prosinec 2019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000" b="1" dirty="0" smtClean="0"/>
              <a:t>Smart akcelerátor II – výzva v průběhu roku 2019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49965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1501</Words>
  <Application>Microsoft Office PowerPoint</Application>
  <PresentationFormat>Předvádění na obrazovce (4:3)</PresentationFormat>
  <Paragraphs>210</Paragraphs>
  <Slides>22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Školení</vt:lpstr>
      <vt:lpstr>1_Motiv systému Office</vt:lpstr>
      <vt:lpstr>Krajská rada pro výzkum, vývoj a inovace Plzeňského kraje  4. jednání</vt:lpstr>
      <vt:lpstr>Program 4. jednání KRVVI</vt:lpstr>
      <vt:lpstr>Program 4. jednání KRVVI</vt:lpstr>
      <vt:lpstr>Posouzení projektových  fiší</vt:lpstr>
      <vt:lpstr>Projektové fiše</vt:lpstr>
      <vt:lpstr>Prezentace aplikace PowerPoint</vt:lpstr>
      <vt:lpstr>1. Posouzení projektových fiší</vt:lpstr>
      <vt:lpstr>Smart  akcelerátor  </vt:lpstr>
      <vt:lpstr>2. Smart Akcelerátor</vt:lpstr>
      <vt:lpstr>2. Smart Akcelerátor</vt:lpstr>
      <vt:lpstr>2. Smart Akcelerátor </vt:lpstr>
      <vt:lpstr>2. Smart Akcelerátor</vt:lpstr>
      <vt:lpstr>Strategické   intervence</vt:lpstr>
      <vt:lpstr>RIS3 Strategie – strategické projekty</vt:lpstr>
      <vt:lpstr>RIS3 Strategie – strategické projekty</vt:lpstr>
      <vt:lpstr>RIS3 Strategie – strategické projekty</vt:lpstr>
      <vt:lpstr>RIS3 Strategie – strategické projekty</vt:lpstr>
      <vt:lpstr>RIS3 Strategie – strategické projekty</vt:lpstr>
      <vt:lpstr>RIS3 Strategie – strategické projekty</vt:lpstr>
      <vt:lpstr>3. Strategické intervence</vt:lpstr>
      <vt:lpstr>Diskuse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2014-11-11T21:03:10Z</dcterms:created>
  <dcterms:modified xsi:type="dcterms:W3CDTF">2016-02-15T11:38:06Z</dcterms:modified>
</cp:coreProperties>
</file>