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2" r:id="rId2"/>
  </p:sldMasterIdLst>
  <p:handoutMasterIdLst>
    <p:handoutMasterId r:id="rId48"/>
  </p:handoutMasterIdLst>
  <p:sldIdLst>
    <p:sldId id="256" r:id="rId3"/>
    <p:sldId id="269" r:id="rId4"/>
    <p:sldId id="260" r:id="rId5"/>
    <p:sldId id="258" r:id="rId6"/>
    <p:sldId id="295" r:id="rId7"/>
    <p:sldId id="294" r:id="rId8"/>
    <p:sldId id="259" r:id="rId9"/>
    <p:sldId id="296" r:id="rId10"/>
    <p:sldId id="297" r:id="rId11"/>
    <p:sldId id="298" r:id="rId12"/>
    <p:sldId id="268" r:id="rId13"/>
    <p:sldId id="304" r:id="rId14"/>
    <p:sldId id="305" r:id="rId15"/>
    <p:sldId id="322" r:id="rId16"/>
    <p:sldId id="306" r:id="rId17"/>
    <p:sldId id="307" r:id="rId18"/>
    <p:sldId id="308" r:id="rId19"/>
    <p:sldId id="301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1" r:id="rId32"/>
    <p:sldId id="320" r:id="rId33"/>
    <p:sldId id="302" r:id="rId34"/>
    <p:sldId id="303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270" r:id="rId46"/>
    <p:sldId id="257" r:id="rId47"/>
  </p:sldIdLst>
  <p:sldSz cx="12192000" cy="6858000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11\gis\Gisdata\kraj\OSMS\ProjekceZ&#352;2016\4-&#381;&#225;ci\Anal&#253;za&#381;&#225;k&#367;Z&#352;2000-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rv11\gis\Gisdata\kraj\OSMS\ProjekceZ&#352;2016\4-&#381;&#225;ci\Anal&#253;za&#381;&#225;k&#367;Z&#352;2000-201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rv11\gis\Gisdata\kraj\OSMS\ProjekceZ&#352;2016\3-D&#283;ti\&#381;&#225;ciXD&#283;ti2005-2015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rv11\gis\Gisdata\kraj\OSMS\ProjekceZ&#352;2016\3-D&#283;ti\&#381;&#225;ciXD&#283;ti2005-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11\gis\Gisdata\kraj\OSMS\ProjekceZ&#352;2016\3-D&#283;ti\D&#283;ti2010-2015-202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11\gis\Gisdata\kraj\OSMS\ProjekceZ&#352;2016\Tabulky+GrafyProText\Progn&#243;za-&#381;&#225;c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11\gis\Gisdata\kraj\OSMS\ProjekceZ&#352;2016\Tabulky+GrafyProText\Progn&#243;za-T&#345;&#237;d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Graf 2: Vývoj počtu žáků ZŠ v Plzeňském kraji podle ročníků</a:t>
            </a:r>
          </a:p>
        </c:rich>
      </c:tx>
      <c:layout>
        <c:manualLayout>
          <c:xMode val="edge"/>
          <c:yMode val="edge"/>
          <c:x val="0.13489171735595287"/>
          <c:y val="9.291521486643437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401593685681481"/>
          <c:y val="0.1443156190841999"/>
          <c:w val="0.65644467103482951"/>
          <c:h val="0.67106440691196123"/>
        </c:manualLayout>
      </c:layout>
      <c:barChart>
        <c:barDir val="col"/>
        <c:grouping val="stacked"/>
        <c:varyColors val="0"/>
        <c:ser>
          <c:idx val="0"/>
          <c:order val="0"/>
          <c:tx>
            <c:v>1. ročník</c:v>
          </c:tx>
          <c:invertIfNegative val="0"/>
          <c:cat>
            <c:strRef>
              <c:f>'Souhrn-rozbor05-15'!$B$2:$L$2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201415</c:v>
                </c:pt>
                <c:pt idx="10">
                  <c:v>201516</c:v>
                </c:pt>
              </c:strCache>
            </c:strRef>
          </c:cat>
          <c:val>
            <c:numRef>
              <c:f>'Souhrn-rozbor05-15'!$B$5:$L$5</c:f>
              <c:numCache>
                <c:formatCode>#,##0</c:formatCode>
                <c:ptCount val="11"/>
                <c:pt idx="0">
                  <c:v>4871</c:v>
                </c:pt>
                <c:pt idx="1">
                  <c:v>4855</c:v>
                </c:pt>
                <c:pt idx="2">
                  <c:v>5045</c:v>
                </c:pt>
                <c:pt idx="3">
                  <c:v>4986</c:v>
                </c:pt>
                <c:pt idx="4">
                  <c:v>5073</c:v>
                </c:pt>
                <c:pt idx="5">
                  <c:v>5127</c:v>
                </c:pt>
                <c:pt idx="6">
                  <c:v>5359</c:v>
                </c:pt>
                <c:pt idx="7">
                  <c:v>5801</c:v>
                </c:pt>
                <c:pt idx="8">
                  <c:v>6086</c:v>
                </c:pt>
                <c:pt idx="9">
                  <c:v>6521</c:v>
                </c:pt>
                <c:pt idx="10">
                  <c:v>6371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1-4054-8AFA-2B347664EE85}"/>
            </c:ext>
          </c:extLst>
        </c:ser>
        <c:ser>
          <c:idx val="1"/>
          <c:order val="1"/>
          <c:tx>
            <c:v>2. ročník</c:v>
          </c:tx>
          <c:invertIfNegative val="0"/>
          <c:cat>
            <c:strRef>
              <c:f>'Souhrn-rozbor05-15'!$B$2:$L$2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201415</c:v>
                </c:pt>
                <c:pt idx="10">
                  <c:v>201516</c:v>
                </c:pt>
              </c:strCache>
            </c:strRef>
          </c:cat>
          <c:val>
            <c:numRef>
              <c:f>'Souhrn-rozbor05-15'!$B$6:$L$6</c:f>
              <c:numCache>
                <c:formatCode>#,##0</c:formatCode>
                <c:ptCount val="11"/>
                <c:pt idx="0">
                  <c:v>4702</c:v>
                </c:pt>
                <c:pt idx="1">
                  <c:v>4807</c:v>
                </c:pt>
                <c:pt idx="2">
                  <c:v>4798</c:v>
                </c:pt>
                <c:pt idx="3">
                  <c:v>4996</c:v>
                </c:pt>
                <c:pt idx="4">
                  <c:v>4898</c:v>
                </c:pt>
                <c:pt idx="5">
                  <c:v>5032</c:v>
                </c:pt>
                <c:pt idx="6">
                  <c:v>5086</c:v>
                </c:pt>
                <c:pt idx="7">
                  <c:v>5302</c:v>
                </c:pt>
                <c:pt idx="8">
                  <c:v>5718</c:v>
                </c:pt>
                <c:pt idx="9">
                  <c:v>6025</c:v>
                </c:pt>
                <c:pt idx="10">
                  <c:v>6440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71-4054-8AFA-2B347664EE85}"/>
            </c:ext>
          </c:extLst>
        </c:ser>
        <c:ser>
          <c:idx val="2"/>
          <c:order val="2"/>
          <c:tx>
            <c:v>3. ročník</c:v>
          </c:tx>
          <c:invertIfNegative val="0"/>
          <c:cat>
            <c:strRef>
              <c:f>'Souhrn-rozbor05-15'!$B$2:$L$2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201415</c:v>
                </c:pt>
                <c:pt idx="10">
                  <c:v>201516</c:v>
                </c:pt>
              </c:strCache>
            </c:strRef>
          </c:cat>
          <c:val>
            <c:numRef>
              <c:f>'Souhrn-rozbor05-15'!$B$7:$L$7</c:f>
              <c:numCache>
                <c:formatCode>#,##0</c:formatCode>
                <c:ptCount val="11"/>
                <c:pt idx="0">
                  <c:v>4723</c:v>
                </c:pt>
                <c:pt idx="1">
                  <c:v>4718</c:v>
                </c:pt>
                <c:pt idx="2">
                  <c:v>4805</c:v>
                </c:pt>
                <c:pt idx="3">
                  <c:v>4813</c:v>
                </c:pt>
                <c:pt idx="4">
                  <c:v>4966</c:v>
                </c:pt>
                <c:pt idx="5">
                  <c:v>4928</c:v>
                </c:pt>
                <c:pt idx="6">
                  <c:v>5045</c:v>
                </c:pt>
                <c:pt idx="7">
                  <c:v>5061</c:v>
                </c:pt>
                <c:pt idx="8">
                  <c:v>5294</c:v>
                </c:pt>
                <c:pt idx="9">
                  <c:v>5749</c:v>
                </c:pt>
                <c:pt idx="10">
                  <c:v>6039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71-4054-8AFA-2B347664EE85}"/>
            </c:ext>
          </c:extLst>
        </c:ser>
        <c:ser>
          <c:idx val="3"/>
          <c:order val="3"/>
          <c:tx>
            <c:v>4. ročník</c:v>
          </c:tx>
          <c:invertIfNegative val="0"/>
          <c:cat>
            <c:strRef>
              <c:f>'Souhrn-rozbor05-15'!$B$2:$L$2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201415</c:v>
                </c:pt>
                <c:pt idx="10">
                  <c:v>201516</c:v>
                </c:pt>
              </c:strCache>
            </c:strRef>
          </c:cat>
          <c:val>
            <c:numRef>
              <c:f>'Souhrn-rozbor05-15'!$B$8:$L$8</c:f>
              <c:numCache>
                <c:formatCode>#,##0</c:formatCode>
                <c:ptCount val="11"/>
                <c:pt idx="0">
                  <c:v>5073</c:v>
                </c:pt>
                <c:pt idx="1">
                  <c:v>4745</c:v>
                </c:pt>
                <c:pt idx="2">
                  <c:v>4736</c:v>
                </c:pt>
                <c:pt idx="3">
                  <c:v>4824</c:v>
                </c:pt>
                <c:pt idx="4">
                  <c:v>4816</c:v>
                </c:pt>
                <c:pt idx="5">
                  <c:v>4986</c:v>
                </c:pt>
                <c:pt idx="6">
                  <c:v>4916</c:v>
                </c:pt>
                <c:pt idx="7">
                  <c:v>5048</c:v>
                </c:pt>
                <c:pt idx="8">
                  <c:v>5081</c:v>
                </c:pt>
                <c:pt idx="9">
                  <c:v>5309</c:v>
                </c:pt>
                <c:pt idx="10">
                  <c:v>5769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71-4054-8AFA-2B347664EE85}"/>
            </c:ext>
          </c:extLst>
        </c:ser>
        <c:ser>
          <c:idx val="4"/>
          <c:order val="4"/>
          <c:tx>
            <c:v>5. ročník</c:v>
          </c:tx>
          <c:spPr>
            <a:solidFill>
              <a:srgbClr val="FFC000"/>
            </a:solidFill>
          </c:spPr>
          <c:invertIfNegative val="0"/>
          <c:cat>
            <c:strRef>
              <c:f>'Souhrn-rozbor05-15'!$B$2:$L$2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201415</c:v>
                </c:pt>
                <c:pt idx="10">
                  <c:v>201516</c:v>
                </c:pt>
              </c:strCache>
            </c:strRef>
          </c:cat>
          <c:val>
            <c:numRef>
              <c:f>'Souhrn-rozbor05-15'!$B$9:$L$9</c:f>
              <c:numCache>
                <c:formatCode>#,##0</c:formatCode>
                <c:ptCount val="11"/>
                <c:pt idx="0">
                  <c:v>5303</c:v>
                </c:pt>
                <c:pt idx="1">
                  <c:v>5047</c:v>
                </c:pt>
                <c:pt idx="2">
                  <c:v>4758</c:v>
                </c:pt>
                <c:pt idx="3">
                  <c:v>4737</c:v>
                </c:pt>
                <c:pt idx="4">
                  <c:v>4850</c:v>
                </c:pt>
                <c:pt idx="5">
                  <c:v>4822</c:v>
                </c:pt>
                <c:pt idx="6">
                  <c:v>5024</c:v>
                </c:pt>
                <c:pt idx="7">
                  <c:v>4940</c:v>
                </c:pt>
                <c:pt idx="8">
                  <c:v>5041</c:v>
                </c:pt>
                <c:pt idx="9">
                  <c:v>5107</c:v>
                </c:pt>
                <c:pt idx="10">
                  <c:v>5329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71-4054-8AFA-2B347664EE85}"/>
            </c:ext>
          </c:extLst>
        </c:ser>
        <c:ser>
          <c:idx val="5"/>
          <c:order val="5"/>
          <c:tx>
            <c:v>6. ročník</c:v>
          </c:tx>
          <c:invertIfNegative val="0"/>
          <c:cat>
            <c:strRef>
              <c:f>'Souhrn-rozbor05-15'!$B$2:$L$2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201415</c:v>
                </c:pt>
                <c:pt idx="10">
                  <c:v>201516</c:v>
                </c:pt>
              </c:strCache>
            </c:strRef>
          </c:cat>
          <c:val>
            <c:numRef>
              <c:f>'Souhrn-rozbor05-15'!$B$10:$L$10</c:f>
              <c:numCache>
                <c:formatCode>#,##0</c:formatCode>
                <c:ptCount val="11"/>
                <c:pt idx="0">
                  <c:v>5726</c:v>
                </c:pt>
                <c:pt idx="1">
                  <c:v>4884</c:v>
                </c:pt>
                <c:pt idx="2">
                  <c:v>4640</c:v>
                </c:pt>
                <c:pt idx="3">
                  <c:v>4407</c:v>
                </c:pt>
                <c:pt idx="4">
                  <c:v>4347</c:v>
                </c:pt>
                <c:pt idx="5">
                  <c:v>4479</c:v>
                </c:pt>
                <c:pt idx="6">
                  <c:v>4427</c:v>
                </c:pt>
                <c:pt idx="7">
                  <c:v>4628</c:v>
                </c:pt>
                <c:pt idx="8">
                  <c:v>4555</c:v>
                </c:pt>
                <c:pt idx="9">
                  <c:v>4645</c:v>
                </c:pt>
                <c:pt idx="10">
                  <c:v>4712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71-4054-8AFA-2B347664EE85}"/>
            </c:ext>
          </c:extLst>
        </c:ser>
        <c:ser>
          <c:idx val="6"/>
          <c:order val="6"/>
          <c:tx>
            <c:v>7. ročník</c:v>
          </c:tx>
          <c:invertIfNegative val="0"/>
          <c:cat>
            <c:strRef>
              <c:f>'Souhrn-rozbor05-15'!$B$2:$L$2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201415</c:v>
                </c:pt>
                <c:pt idx="10">
                  <c:v>201516</c:v>
                </c:pt>
              </c:strCache>
            </c:strRef>
          </c:cat>
          <c:val>
            <c:numRef>
              <c:f>'Souhrn-rozbor05-15'!$B$11:$L$11</c:f>
              <c:numCache>
                <c:formatCode>#,##0</c:formatCode>
                <c:ptCount val="11"/>
                <c:pt idx="0">
                  <c:v>5771</c:v>
                </c:pt>
                <c:pt idx="1">
                  <c:v>5457</c:v>
                </c:pt>
                <c:pt idx="2">
                  <c:v>4880</c:v>
                </c:pt>
                <c:pt idx="3">
                  <c:v>4650</c:v>
                </c:pt>
                <c:pt idx="4">
                  <c:v>4369</c:v>
                </c:pt>
                <c:pt idx="5">
                  <c:v>4311</c:v>
                </c:pt>
                <c:pt idx="6">
                  <c:v>4495</c:v>
                </c:pt>
                <c:pt idx="7">
                  <c:v>4392</c:v>
                </c:pt>
                <c:pt idx="8">
                  <c:v>4589</c:v>
                </c:pt>
                <c:pt idx="9">
                  <c:v>4548</c:v>
                </c:pt>
                <c:pt idx="10">
                  <c:v>4609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71-4054-8AFA-2B347664EE85}"/>
            </c:ext>
          </c:extLst>
        </c:ser>
        <c:ser>
          <c:idx val="7"/>
          <c:order val="7"/>
          <c:tx>
            <c:v>8. ročník</c:v>
          </c:tx>
          <c:invertIfNegative val="0"/>
          <c:cat>
            <c:strRef>
              <c:f>'Souhrn-rozbor05-15'!$B$2:$L$2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201415</c:v>
                </c:pt>
                <c:pt idx="10">
                  <c:v>201516</c:v>
                </c:pt>
              </c:strCache>
            </c:strRef>
          </c:cat>
          <c:val>
            <c:numRef>
              <c:f>'Souhrn-rozbor05-15'!$B$12:$L$12</c:f>
              <c:numCache>
                <c:formatCode>#,##0</c:formatCode>
                <c:ptCount val="11"/>
                <c:pt idx="0">
                  <c:v>5538</c:v>
                </c:pt>
                <c:pt idx="1">
                  <c:v>5544</c:v>
                </c:pt>
                <c:pt idx="2">
                  <c:v>5527</c:v>
                </c:pt>
                <c:pt idx="3">
                  <c:v>4678</c:v>
                </c:pt>
                <c:pt idx="4">
                  <c:v>4371</c:v>
                </c:pt>
                <c:pt idx="5">
                  <c:v>4162</c:v>
                </c:pt>
                <c:pt idx="6">
                  <c:v>4106</c:v>
                </c:pt>
                <c:pt idx="7">
                  <c:v>4274</c:v>
                </c:pt>
                <c:pt idx="8">
                  <c:v>4217</c:v>
                </c:pt>
                <c:pt idx="9">
                  <c:v>4373</c:v>
                </c:pt>
                <c:pt idx="10">
                  <c:v>4372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71-4054-8AFA-2B347664EE85}"/>
            </c:ext>
          </c:extLst>
        </c:ser>
        <c:ser>
          <c:idx val="8"/>
          <c:order val="8"/>
          <c:tx>
            <c:v>9. ročník</c:v>
          </c:tx>
          <c:spPr>
            <a:solidFill>
              <a:srgbClr val="92D050"/>
            </a:solidFill>
          </c:spPr>
          <c:invertIfNegative val="0"/>
          <c:cat>
            <c:strRef>
              <c:f>'Souhrn-rozbor05-15'!$B$2:$L$2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201415</c:v>
                </c:pt>
                <c:pt idx="10">
                  <c:v>201516</c:v>
                </c:pt>
              </c:strCache>
            </c:strRef>
          </c:cat>
          <c:val>
            <c:numRef>
              <c:f>'Souhrn-rozbor05-15'!$B$13:$L$13</c:f>
              <c:numCache>
                <c:formatCode>#,##0</c:formatCode>
                <c:ptCount val="11"/>
                <c:pt idx="0">
                  <c:v>5867</c:v>
                </c:pt>
                <c:pt idx="1">
                  <c:v>5298</c:v>
                </c:pt>
                <c:pt idx="2">
                  <c:v>5255</c:v>
                </c:pt>
                <c:pt idx="3">
                  <c:v>5229</c:v>
                </c:pt>
                <c:pt idx="4">
                  <c:v>4373</c:v>
                </c:pt>
                <c:pt idx="5">
                  <c:v>4089</c:v>
                </c:pt>
                <c:pt idx="6">
                  <c:v>3882</c:v>
                </c:pt>
                <c:pt idx="7">
                  <c:v>3829</c:v>
                </c:pt>
                <c:pt idx="8">
                  <c:v>4011</c:v>
                </c:pt>
                <c:pt idx="9">
                  <c:v>3959</c:v>
                </c:pt>
                <c:pt idx="10">
                  <c:v>4202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71-4054-8AFA-2B347664E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09386752"/>
        <c:axId val="109404928"/>
      </c:barChart>
      <c:catAx>
        <c:axId val="10938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cs-CZ"/>
          </a:p>
        </c:txPr>
        <c:crossAx val="109404928"/>
        <c:crosses val="autoZero"/>
        <c:auto val="1"/>
        <c:lblAlgn val="ctr"/>
        <c:lblOffset val="100"/>
        <c:tickLblSkip val="1"/>
        <c:noMultiLvlLbl val="0"/>
      </c:catAx>
      <c:valAx>
        <c:axId val="109404928"/>
        <c:scaling>
          <c:orientation val="minMax"/>
          <c:max val="5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počet žáků</a:t>
                </a:r>
              </a:p>
            </c:rich>
          </c:tx>
          <c:layout>
            <c:manualLayout>
              <c:xMode val="edge"/>
              <c:yMode val="edge"/>
              <c:x val="5.9442210011518973E-4"/>
              <c:y val="0.3578051326630006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09386752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82291407818626949"/>
          <c:y val="0.15366166957075164"/>
          <c:w val="0.17708595505028171"/>
          <c:h val="0.6569381759759084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 dirty="0"/>
              <a:t>Graf </a:t>
            </a:r>
            <a:r>
              <a:rPr lang="cs-CZ" sz="1000" dirty="0" smtClean="0"/>
              <a:t>1:</a:t>
            </a:r>
            <a:r>
              <a:rPr lang="en-US" sz="1000" dirty="0" err="1" smtClean="0"/>
              <a:t>Vývoj</a:t>
            </a:r>
            <a:r>
              <a:rPr lang="en-US" sz="1000" dirty="0" smtClean="0"/>
              <a:t> </a:t>
            </a:r>
            <a:r>
              <a:rPr lang="en-US" sz="1000" dirty="0" err="1"/>
              <a:t>počtu</a:t>
            </a:r>
            <a:r>
              <a:rPr lang="en-US" sz="1000" dirty="0"/>
              <a:t> </a:t>
            </a:r>
            <a:r>
              <a:rPr lang="en-US" sz="1000" dirty="0" err="1"/>
              <a:t>žáků</a:t>
            </a:r>
            <a:r>
              <a:rPr lang="en-US" sz="1000" dirty="0"/>
              <a:t> a </a:t>
            </a:r>
            <a:r>
              <a:rPr lang="en-US" sz="1000" dirty="0" err="1"/>
              <a:t>tříd</a:t>
            </a:r>
            <a:r>
              <a:rPr lang="en-US" sz="1000" dirty="0"/>
              <a:t> ZŠ v </a:t>
            </a:r>
            <a:r>
              <a:rPr lang="en-US" sz="1000" dirty="0" err="1"/>
              <a:t>Plzeňském</a:t>
            </a:r>
            <a:r>
              <a:rPr lang="en-US" sz="1000" dirty="0"/>
              <a:t> </a:t>
            </a:r>
            <a:r>
              <a:rPr lang="en-US" sz="1000" dirty="0" err="1"/>
              <a:t>kraji</a:t>
            </a:r>
            <a:endParaRPr lang="en-US" sz="1000" dirty="0"/>
          </a:p>
        </c:rich>
      </c:tx>
      <c:layout>
        <c:manualLayout>
          <c:xMode val="edge"/>
          <c:yMode val="edge"/>
          <c:x val="0.10282034758442919"/>
          <c:y val="1.883143540829124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420469420222794"/>
          <c:y val="0.14562904018623238"/>
          <c:w val="0.49686398695048312"/>
          <c:h val="0.67763315804605695"/>
        </c:manualLayout>
      </c:layout>
      <c:lineChart>
        <c:grouping val="standard"/>
        <c:varyColors val="0"/>
        <c:ser>
          <c:idx val="0"/>
          <c:order val="0"/>
          <c:tx>
            <c:strRef>
              <c:f>'Souhrn-rozbor05-15'!$A$4</c:f>
              <c:strCache>
                <c:ptCount val="1"/>
                <c:pt idx="0">
                  <c:v>Celkem žáků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711066931742879E-2"/>
                  <c:y val="5.6537102473498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04-450B-B36C-2B05C3939BFB}"/>
                </c:ext>
              </c:extLst>
            </c:dLbl>
            <c:dLbl>
              <c:idx val="5"/>
              <c:layout>
                <c:manualLayout>
                  <c:x val="-5.8316766070245718E-2"/>
                  <c:y val="5.6537102473498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04-450B-B36C-2B05C3939BFB}"/>
                </c:ext>
              </c:extLst>
            </c:dLbl>
            <c:dLbl>
              <c:idx val="10"/>
              <c:layout>
                <c:manualLayout>
                  <c:x val="-7.6872100728959558E-2"/>
                  <c:y val="5.6537102473498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04-450B-B36C-2B05C3939B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'Souhrn-rozbor05-15'!$B$2:$L$2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201415</c:v>
                </c:pt>
                <c:pt idx="10">
                  <c:v>201516</c:v>
                </c:pt>
              </c:strCache>
            </c:strRef>
          </c:cat>
          <c:val>
            <c:numRef>
              <c:f>'Souhrn-rozbor05-15'!$B$4:$L$4</c:f>
              <c:numCache>
                <c:formatCode>#,##0</c:formatCode>
                <c:ptCount val="11"/>
                <c:pt idx="0">
                  <c:v>47822</c:v>
                </c:pt>
                <c:pt idx="1">
                  <c:v>45877</c:v>
                </c:pt>
                <c:pt idx="2">
                  <c:v>44905</c:v>
                </c:pt>
                <c:pt idx="3">
                  <c:v>43613</c:v>
                </c:pt>
                <c:pt idx="4">
                  <c:v>42496</c:v>
                </c:pt>
                <c:pt idx="5">
                  <c:v>42320</c:v>
                </c:pt>
                <c:pt idx="6">
                  <c:v>42788</c:v>
                </c:pt>
                <c:pt idx="7">
                  <c:v>43894</c:v>
                </c:pt>
                <c:pt idx="8">
                  <c:v>45173</c:v>
                </c:pt>
                <c:pt idx="9">
                  <c:v>46804</c:v>
                </c:pt>
                <c:pt idx="10">
                  <c:v>48242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04-450B-B36C-2B05C3939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44480"/>
        <c:axId val="109651072"/>
      </c:lineChart>
      <c:lineChart>
        <c:grouping val="standard"/>
        <c:varyColors val="0"/>
        <c:ser>
          <c:idx val="1"/>
          <c:order val="1"/>
          <c:tx>
            <c:strRef>
              <c:f>'Souhrn-rozbor05-15'!$A$27</c:f>
              <c:strCache>
                <c:ptCount val="1"/>
                <c:pt idx="0">
                  <c:v>Celkem tříd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9.5726640251170267E-2"/>
                  <c:y val="-5.65371024734982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2 391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04-450B-B36C-2B05C3939BFB}"/>
                </c:ext>
              </c:extLst>
            </c:dLbl>
            <c:dLbl>
              <c:idx val="4"/>
              <c:layout>
                <c:manualLayout>
                  <c:x val="-3.711066931742879E-2"/>
                  <c:y val="-4.2402826855124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A04-450B-B36C-2B05C3939BFB}"/>
                </c:ext>
              </c:extLst>
            </c:dLbl>
            <c:dLbl>
              <c:idx val="10"/>
              <c:layout>
                <c:manualLayout>
                  <c:x val="-6.3618290258449742E-2"/>
                  <c:y val="-3.297997644287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A04-450B-B36C-2B05C3939B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'Souhrn-rozbor05-15'!$B$27:$L$27</c:f>
              <c:numCache>
                <c:formatCode>#,##0</c:formatCode>
                <c:ptCount val="11"/>
                <c:pt idx="0">
                  <c:v>2391</c:v>
                </c:pt>
                <c:pt idx="1">
                  <c:v>2326</c:v>
                </c:pt>
                <c:pt idx="2">
                  <c:v>2281</c:v>
                </c:pt>
                <c:pt idx="3">
                  <c:v>2234</c:v>
                </c:pt>
                <c:pt idx="4">
                  <c:v>2200</c:v>
                </c:pt>
                <c:pt idx="5">
                  <c:v>2207</c:v>
                </c:pt>
                <c:pt idx="6">
                  <c:v>2253</c:v>
                </c:pt>
                <c:pt idx="7">
                  <c:v>2260</c:v>
                </c:pt>
                <c:pt idx="8">
                  <c:v>2319</c:v>
                </c:pt>
                <c:pt idx="9">
                  <c:v>2394</c:v>
                </c:pt>
                <c:pt idx="10">
                  <c:v>2416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A04-450B-B36C-2B05C3939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667456"/>
        <c:axId val="109652992"/>
      </c:lineChart>
      <c:catAx>
        <c:axId val="1094444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cs-CZ"/>
          </a:p>
        </c:txPr>
        <c:crossAx val="109651072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109651072"/>
        <c:scaling>
          <c:orientation val="minMax"/>
          <c:max val="5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počet žáků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09444480"/>
        <c:crosses val="autoZero"/>
        <c:crossBetween val="between"/>
      </c:valAx>
      <c:valAx>
        <c:axId val="109652992"/>
        <c:scaling>
          <c:orientation val="minMax"/>
          <c:max val="25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počet tříd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09667456"/>
        <c:crosses val="max"/>
        <c:crossBetween val="between"/>
      </c:valAx>
      <c:catAx>
        <c:axId val="109667456"/>
        <c:scaling>
          <c:orientation val="minMax"/>
        </c:scaling>
        <c:delete val="1"/>
        <c:axPos val="b"/>
        <c:majorTickMark val="out"/>
        <c:minorTickMark val="none"/>
        <c:tickLblPos val="none"/>
        <c:crossAx val="10965299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9294920378389944"/>
          <c:y val="0.25138310008068782"/>
          <c:w val="0.20705079621610661"/>
          <c:h val="0.31518989454940416"/>
        </c:manualLayout>
      </c:layout>
      <c:overlay val="0"/>
    </c:legend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cs-CZ" sz="1000"/>
              <a:t>Graf 5: </a:t>
            </a:r>
            <a:r>
              <a:rPr lang="en-US" sz="1000"/>
              <a:t>Srovnání vývoje počtu dětí a žáků ZŠ</a:t>
            </a:r>
            <a:endParaRPr lang="cs-CZ" sz="1000"/>
          </a:p>
          <a:p>
            <a:pPr>
              <a:defRPr sz="1000"/>
            </a:pPr>
            <a:r>
              <a:rPr lang="en-US" sz="1000"/>
              <a:t>v Plzeňském kraji</a:t>
            </a:r>
            <a:r>
              <a:rPr lang="cs-CZ" sz="1000"/>
              <a:t> v 1. a 6. ročnících</a:t>
            </a:r>
            <a:endParaRPr lang="en-US" sz="1000"/>
          </a:p>
        </c:rich>
      </c:tx>
      <c:layout>
        <c:manualLayout>
          <c:xMode val="edge"/>
          <c:yMode val="edge"/>
          <c:x val="0.15187310028639253"/>
          <c:y val="3.4677161153584494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704162051380021"/>
          <c:y val="0.13422045618165279"/>
          <c:w val="0.5987268227878848"/>
          <c:h val="0.67994613173604568"/>
        </c:manualLayout>
      </c:layout>
      <c:lineChart>
        <c:grouping val="standard"/>
        <c:varyColors val="0"/>
        <c:ser>
          <c:idx val="4"/>
          <c:order val="0"/>
          <c:tx>
            <c:v>děti ve věku 1. ročníku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Grafy!$B$2:$L$2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</c:strCache>
            </c:strRef>
          </c:cat>
          <c:val>
            <c:numRef>
              <c:f>Grafy!$B$18:$L$18</c:f>
              <c:numCache>
                <c:formatCode>#,##0</c:formatCode>
                <c:ptCount val="11"/>
                <c:pt idx="0">
                  <c:v>4671</c:v>
                </c:pt>
                <c:pt idx="1">
                  <c:v>4777.5</c:v>
                </c:pt>
                <c:pt idx="2">
                  <c:v>4922.5</c:v>
                </c:pt>
                <c:pt idx="3">
                  <c:v>4974.5</c:v>
                </c:pt>
                <c:pt idx="4">
                  <c:v>5040.5</c:v>
                </c:pt>
                <c:pt idx="5">
                  <c:v>5075.5</c:v>
                </c:pt>
                <c:pt idx="6">
                  <c:v>5302</c:v>
                </c:pt>
                <c:pt idx="7" formatCode="General">
                  <c:v>5722.5</c:v>
                </c:pt>
                <c:pt idx="8">
                  <c:v>6135.5</c:v>
                </c:pt>
                <c:pt idx="9">
                  <c:v>6441.5</c:v>
                </c:pt>
                <c:pt idx="10">
                  <c:v>6593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15-4156-A33A-4C9B5B84D6FC}"/>
            </c:ext>
          </c:extLst>
        </c:ser>
        <c:ser>
          <c:idx val="0"/>
          <c:order val="1"/>
          <c:tx>
            <c:v>žáci 1. ročníku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val>
            <c:numRef>
              <c:f>Grafy!$B$3:$L$3</c:f>
              <c:numCache>
                <c:formatCode>#,##0</c:formatCode>
                <c:ptCount val="11"/>
                <c:pt idx="0">
                  <c:v>4871</c:v>
                </c:pt>
                <c:pt idx="1">
                  <c:v>4855</c:v>
                </c:pt>
                <c:pt idx="2">
                  <c:v>5045</c:v>
                </c:pt>
                <c:pt idx="3">
                  <c:v>4986</c:v>
                </c:pt>
                <c:pt idx="4">
                  <c:v>5073</c:v>
                </c:pt>
                <c:pt idx="5">
                  <c:v>5127</c:v>
                </c:pt>
                <c:pt idx="6">
                  <c:v>5359</c:v>
                </c:pt>
                <c:pt idx="7">
                  <c:v>5801</c:v>
                </c:pt>
                <c:pt idx="8">
                  <c:v>6086</c:v>
                </c:pt>
                <c:pt idx="9">
                  <c:v>6521</c:v>
                </c:pt>
                <c:pt idx="10">
                  <c:v>6371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15-4156-A33A-4C9B5B84D6FC}"/>
            </c:ext>
          </c:extLst>
        </c:ser>
        <c:ser>
          <c:idx val="5"/>
          <c:order val="2"/>
          <c:tx>
            <c:v>děti ve věku 6. ročníku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Grafy!$B$2:$L$2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</c:strCache>
            </c:strRef>
          </c:cat>
          <c:val>
            <c:numRef>
              <c:f>Grafy!$B$23:$L$23</c:f>
              <c:numCache>
                <c:formatCode>#,##0</c:formatCode>
                <c:ptCount val="11"/>
                <c:pt idx="0">
                  <c:v>6087.5</c:v>
                </c:pt>
                <c:pt idx="1">
                  <c:v>5423</c:v>
                </c:pt>
                <c:pt idx="2">
                  <c:v>4940</c:v>
                </c:pt>
                <c:pt idx="3">
                  <c:v>4745.5</c:v>
                </c:pt>
                <c:pt idx="4">
                  <c:v>4733</c:v>
                </c:pt>
                <c:pt idx="5">
                  <c:v>4719.5</c:v>
                </c:pt>
                <c:pt idx="6">
                  <c:v>4829.5</c:v>
                </c:pt>
                <c:pt idx="7" formatCode="General">
                  <c:v>4946</c:v>
                </c:pt>
                <c:pt idx="8">
                  <c:v>4993.5</c:v>
                </c:pt>
                <c:pt idx="9">
                  <c:v>5057</c:v>
                </c:pt>
                <c:pt idx="10">
                  <c:v>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15-4156-A33A-4C9B5B84D6FC}"/>
            </c:ext>
          </c:extLst>
        </c:ser>
        <c:ser>
          <c:idx val="2"/>
          <c:order val="3"/>
          <c:tx>
            <c:v>žáci 6. ročníku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Grafy!$B$2:$L$2</c:f>
              <c:strCache>
                <c:ptCount val="1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</c:strCache>
            </c:strRef>
          </c:cat>
          <c:val>
            <c:numRef>
              <c:f>Grafy!$B$8:$L$8</c:f>
              <c:numCache>
                <c:formatCode>#,##0</c:formatCode>
                <c:ptCount val="11"/>
                <c:pt idx="0">
                  <c:v>5726</c:v>
                </c:pt>
                <c:pt idx="1">
                  <c:v>4884</c:v>
                </c:pt>
                <c:pt idx="2">
                  <c:v>4640</c:v>
                </c:pt>
                <c:pt idx="3">
                  <c:v>4407</c:v>
                </c:pt>
                <c:pt idx="4">
                  <c:v>4347</c:v>
                </c:pt>
                <c:pt idx="5">
                  <c:v>4479</c:v>
                </c:pt>
                <c:pt idx="6">
                  <c:v>4427</c:v>
                </c:pt>
                <c:pt idx="7">
                  <c:v>4628</c:v>
                </c:pt>
                <c:pt idx="8">
                  <c:v>4555</c:v>
                </c:pt>
                <c:pt idx="9">
                  <c:v>4645</c:v>
                </c:pt>
                <c:pt idx="10">
                  <c:v>4712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15-4156-A33A-4C9B5B84D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706240"/>
        <c:axId val="108733184"/>
      </c:lineChart>
      <c:catAx>
        <c:axId val="1097062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8733184"/>
        <c:crosses val="autoZero"/>
        <c:auto val="1"/>
        <c:lblAlgn val="ctr"/>
        <c:lblOffset val="100"/>
        <c:tickMarkSkip val="5"/>
        <c:noMultiLvlLbl val="0"/>
      </c:catAx>
      <c:valAx>
        <c:axId val="108733184"/>
        <c:scaling>
          <c:orientation val="minMax"/>
          <c:max val="700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počet dětí/žáků</a:t>
                </a:r>
              </a:p>
            </c:rich>
          </c:tx>
          <c:layout>
            <c:manualLayout>
              <c:xMode val="edge"/>
              <c:yMode val="edge"/>
              <c:x val="2.7391285765851663E-3"/>
              <c:y val="0.3313765211166823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09706240"/>
        <c:crosses val="autoZero"/>
        <c:crossBetween val="between"/>
        <c:majorUnit val="1000"/>
        <c:minorUnit val="500"/>
      </c:valAx>
    </c:plotArea>
    <c:legend>
      <c:legendPos val="r"/>
      <c:layout>
        <c:manualLayout>
          <c:xMode val="edge"/>
          <c:yMode val="edge"/>
          <c:x val="0.75074020981833256"/>
          <c:y val="0.15547411805280303"/>
          <c:w val="0.24743994804410677"/>
          <c:h val="0.45453755850544414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prstClr val="white">
          <a:lumMod val="50000"/>
        </a:prstClr>
      </a:solidFill>
    </a:ln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 dirty="0"/>
              <a:t>Graf 6: </a:t>
            </a:r>
            <a:r>
              <a:rPr lang="en-US" sz="1000" dirty="0" err="1"/>
              <a:t>Podrobná</a:t>
            </a:r>
            <a:r>
              <a:rPr lang="en-US" sz="1000" dirty="0"/>
              <a:t> </a:t>
            </a:r>
            <a:r>
              <a:rPr lang="en-US" sz="1000" dirty="0" err="1"/>
              <a:t>věková</a:t>
            </a:r>
            <a:r>
              <a:rPr lang="en-US" sz="1000" dirty="0"/>
              <a:t> </a:t>
            </a:r>
            <a:r>
              <a:rPr lang="en-US" sz="1000" dirty="0" err="1"/>
              <a:t>struktura</a:t>
            </a:r>
            <a:r>
              <a:rPr lang="en-US" sz="1000" dirty="0"/>
              <a:t> </a:t>
            </a:r>
            <a:r>
              <a:rPr lang="en-US" sz="1000" dirty="0" err="1"/>
              <a:t>obyvatel</a:t>
            </a:r>
            <a:r>
              <a:rPr lang="en-US" sz="1000" dirty="0"/>
              <a:t> </a:t>
            </a:r>
            <a:r>
              <a:rPr lang="en-US" sz="1000" dirty="0" err="1"/>
              <a:t>Plzeňského</a:t>
            </a:r>
            <a:r>
              <a:rPr lang="en-US" sz="1000" dirty="0"/>
              <a:t> </a:t>
            </a:r>
            <a:r>
              <a:rPr lang="en-US" sz="1000" dirty="0" err="1"/>
              <a:t>kraje</a:t>
            </a:r>
            <a:r>
              <a:rPr lang="en-US" sz="1000" dirty="0"/>
              <a:t> </a:t>
            </a:r>
            <a:r>
              <a:rPr lang="cs-CZ" sz="1000" dirty="0" smtClean="0"/>
              <a:t>v </a:t>
            </a:r>
            <a:r>
              <a:rPr lang="en-US" sz="1000" dirty="0" err="1" smtClean="0"/>
              <a:t>předproduktivním</a:t>
            </a:r>
            <a:r>
              <a:rPr lang="en-US" sz="1000" dirty="0" smtClean="0"/>
              <a:t> </a:t>
            </a:r>
            <a:r>
              <a:rPr lang="en-US" sz="1000" dirty="0" err="1"/>
              <a:t>věku</a:t>
            </a:r>
            <a:endParaRPr lang="cs-CZ" sz="1000" dirty="0"/>
          </a:p>
          <a:p>
            <a:pPr>
              <a:defRPr sz="1000"/>
            </a:pPr>
            <a:r>
              <a:rPr lang="en-US" sz="1000" dirty="0"/>
              <a:t>(k 31.12.2015) </a:t>
            </a:r>
          </a:p>
        </c:rich>
      </c:tx>
      <c:layout>
        <c:manualLayout>
          <c:xMode val="edge"/>
          <c:yMode val="edge"/>
          <c:x val="0.1612205094081541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815097265384167"/>
          <c:y val="0.18321678321678395"/>
          <c:w val="0.81053427643578779"/>
          <c:h val="0.6787764990914596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Vstup!$A$17:$A$31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Vstup!$L$17:$L$31</c:f>
              <c:numCache>
                <c:formatCode>#,##0</c:formatCode>
                <c:ptCount val="15"/>
                <c:pt idx="0">
                  <c:v>5858</c:v>
                </c:pt>
                <c:pt idx="1">
                  <c:v>5725</c:v>
                </c:pt>
                <c:pt idx="2">
                  <c:v>5617</c:v>
                </c:pt>
                <c:pt idx="3">
                  <c:v>5858</c:v>
                </c:pt>
                <c:pt idx="4">
                  <c:v>5687</c:v>
                </c:pt>
                <c:pt idx="5">
                  <c:v>6390</c:v>
                </c:pt>
                <c:pt idx="6">
                  <c:v>6595</c:v>
                </c:pt>
                <c:pt idx="7">
                  <c:v>6591</c:v>
                </c:pt>
                <c:pt idx="8">
                  <c:v>6335</c:v>
                </c:pt>
                <c:pt idx="9">
                  <c:v>5980</c:v>
                </c:pt>
                <c:pt idx="10">
                  <c:v>5538</c:v>
                </c:pt>
                <c:pt idx="11">
                  <c:v>5142</c:v>
                </c:pt>
                <c:pt idx="12">
                  <c:v>5064</c:v>
                </c:pt>
                <c:pt idx="13">
                  <c:v>5066</c:v>
                </c:pt>
                <c:pt idx="14">
                  <c:v>4952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1-4097-B917-29ACA97A5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8761856"/>
        <c:axId val="108763776"/>
      </c:barChart>
      <c:catAx>
        <c:axId val="108761856"/>
        <c:scaling>
          <c:orientation val="maxMin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roky věku</a:t>
                </a:r>
              </a:p>
            </c:rich>
          </c:tx>
          <c:layout>
            <c:manualLayout>
              <c:xMode val="edge"/>
              <c:yMode val="edge"/>
              <c:x val="0.48156971903935925"/>
              <c:y val="0.928543215314868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763776"/>
        <c:crosses val="autoZero"/>
        <c:auto val="1"/>
        <c:lblAlgn val="ctr"/>
        <c:lblOffset val="100"/>
        <c:tickMarkSkip val="5"/>
        <c:noMultiLvlLbl val="0"/>
      </c:catAx>
      <c:valAx>
        <c:axId val="108763776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počet obyvatel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08761856"/>
        <c:crosses val="max"/>
        <c:crossBetween val="between"/>
        <c:minorUnit val="500"/>
      </c:valAx>
    </c:plotArea>
    <c:plotVisOnly val="1"/>
    <c:dispBlanksAs val="gap"/>
    <c:showDLblsOverMax val="0"/>
  </c:chart>
  <c:spPr>
    <a:solidFill>
      <a:prstClr val="white"/>
    </a:solidFill>
    <a:ln>
      <a:solidFill>
        <a:prstClr val="white">
          <a:lumMod val="50000"/>
        </a:prstClr>
      </a:solidFill>
    </a:ln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7: </a:t>
            </a:r>
            <a:r>
              <a:rPr lang="en-US"/>
              <a:t>Vývoj a prognóza počtu </a:t>
            </a:r>
            <a:r>
              <a:rPr lang="cs-CZ"/>
              <a:t>dětí</a:t>
            </a:r>
          </a:p>
          <a:p>
            <a:pPr>
              <a:defRPr/>
            </a:pPr>
            <a:r>
              <a:rPr lang="cs-CZ"/>
              <a:t>ve věku </a:t>
            </a:r>
            <a:r>
              <a:rPr lang="en-US"/>
              <a:t>ZŠ</a:t>
            </a:r>
            <a:r>
              <a:rPr lang="cs-CZ"/>
              <a:t> v</a:t>
            </a:r>
            <a:r>
              <a:rPr lang="en-US"/>
              <a:t> Plzeňském kraji</a:t>
            </a:r>
          </a:p>
        </c:rich>
      </c:tx>
      <c:layout>
        <c:manualLayout>
          <c:xMode val="edge"/>
          <c:yMode val="edge"/>
          <c:x val="0.17808358269846175"/>
          <c:y val="7.9724701790504101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884086918590444"/>
          <c:y val="0.12235290183176925"/>
          <c:w val="0.79367864796853005"/>
          <c:h val="0.69465722629458559"/>
        </c:manualLayout>
      </c:layout>
      <c:lineChart>
        <c:grouping val="standard"/>
        <c:varyColors val="0"/>
        <c:ser>
          <c:idx val="1"/>
          <c:order val="0"/>
          <c:tx>
            <c:strRef>
              <c:f>'DětiZŠ15-25varPK'!$A$5</c:f>
              <c:strCache>
                <c:ptCount val="1"/>
                <c:pt idx="0">
                  <c:v>varianta s migrací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8011695906432746E-2"/>
                  <c:y val="-4.085422469823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DE7-443C-80CD-60015641243E}"/>
                </c:ext>
              </c:extLst>
            </c:dLbl>
            <c:dLbl>
              <c:idx val="5"/>
              <c:layout>
                <c:manualLayout>
                  <c:x val="-4.6783625730994163E-2"/>
                  <c:y val="-2.599814298978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E7-443C-80CD-60015641243E}"/>
                </c:ext>
              </c:extLst>
            </c:dLbl>
            <c:dLbl>
              <c:idx val="10"/>
              <c:layout>
                <c:manualLayout>
                  <c:x val="-3.8011695906432746E-2"/>
                  <c:y val="-4.456824512534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DE7-443C-80CD-60015641243E}"/>
                </c:ext>
              </c:extLst>
            </c:dLbl>
            <c:dLbl>
              <c:idx val="15"/>
              <c:layout>
                <c:manualLayout>
                  <c:x val="-9.8411196570144296E-3"/>
                  <c:y val="-4.0147750023240072E-2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/>
                      <a:t>56 284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DE7-443C-80CD-60015641243E}"/>
                </c:ext>
              </c:extLst>
            </c:dLbl>
            <c:dLbl>
              <c:idx val="20"/>
              <c:layout>
                <c:manualLayout>
                  <c:x val="-1.2677041877160459E-2"/>
                  <c:y val="-4.8163485307188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DE7-443C-80CD-6001564124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'DětiZŠ15-25varPK'!$B$2:$V$2</c:f>
              <c:strCache>
                <c:ptCount val="21"/>
                <c:pt idx="0">
                  <c:v>2005/ 06</c:v>
                </c:pt>
                <c:pt idx="1">
                  <c:v>2006/ 07</c:v>
                </c:pt>
                <c:pt idx="2">
                  <c:v>2007/ 08</c:v>
                </c:pt>
                <c:pt idx="3">
                  <c:v>2008/ 09</c:v>
                </c:pt>
                <c:pt idx="4">
                  <c:v>2009/ 10</c:v>
                </c:pt>
                <c:pt idx="5">
                  <c:v>2010/ 11</c:v>
                </c:pt>
                <c:pt idx="6">
                  <c:v>2011/ 12</c:v>
                </c:pt>
                <c:pt idx="7">
                  <c:v>2012/ 13</c:v>
                </c:pt>
                <c:pt idx="8">
                  <c:v>2013/ 14</c:v>
                </c:pt>
                <c:pt idx="9">
                  <c:v>2014/ 15</c:v>
                </c:pt>
                <c:pt idx="10">
                  <c:v>2015/ 16</c:v>
                </c:pt>
                <c:pt idx="11">
                  <c:v>2016/ 17</c:v>
                </c:pt>
                <c:pt idx="12">
                  <c:v>2017/ 18</c:v>
                </c:pt>
                <c:pt idx="13">
                  <c:v>2018/ 19</c:v>
                </c:pt>
                <c:pt idx="14">
                  <c:v>2019/ 20</c:v>
                </c:pt>
                <c:pt idx="15">
                  <c:v>2020/ 21</c:v>
                </c:pt>
                <c:pt idx="16">
                  <c:v>2021/ 22</c:v>
                </c:pt>
                <c:pt idx="17">
                  <c:v>2022/ 23</c:v>
                </c:pt>
                <c:pt idx="18">
                  <c:v>2023/ 24</c:v>
                </c:pt>
                <c:pt idx="19">
                  <c:v>2024/ 25</c:v>
                </c:pt>
                <c:pt idx="20">
                  <c:v>2025/ 26</c:v>
                </c:pt>
              </c:strCache>
            </c:strRef>
          </c:cat>
          <c:val>
            <c:numRef>
              <c:f>'DětiZŠ15-25varPK'!$B$5:$V$5</c:f>
              <c:numCache>
                <c:formatCode>#,##0</c:formatCode>
                <c:ptCount val="21"/>
                <c:pt idx="0">
                  <c:v>49938</c:v>
                </c:pt>
                <c:pt idx="1">
                  <c:v>48016</c:v>
                </c:pt>
                <c:pt idx="2">
                  <c:v>46676.5</c:v>
                </c:pt>
                <c:pt idx="3">
                  <c:v>45495</c:v>
                </c:pt>
                <c:pt idx="4">
                  <c:v>44491</c:v>
                </c:pt>
                <c:pt idx="5">
                  <c:v>44136.5</c:v>
                </c:pt>
                <c:pt idx="6">
                  <c:v>44313</c:v>
                </c:pt>
                <c:pt idx="7">
                  <c:v>45372</c:v>
                </c:pt>
                <c:pt idx="8">
                  <c:v>46877.5</c:v>
                </c:pt>
                <c:pt idx="9">
                  <c:v>48633</c:v>
                </c:pt>
                <c:pt idx="10">
                  <c:v>50476</c:v>
                </c:pt>
                <c:pt idx="11">
                  <c:v>52170.889730297691</c:v>
                </c:pt>
                <c:pt idx="12">
                  <c:v>53435.936373622208</c:v>
                </c:pt>
                <c:pt idx="13">
                  <c:v>54407.606459607494</c:v>
                </c:pt>
                <c:pt idx="14">
                  <c:v>55341.994904526488</c:v>
                </c:pt>
                <c:pt idx="15">
                  <c:v>55969.372094210383</c:v>
                </c:pt>
                <c:pt idx="16">
                  <c:v>56284.136035885334</c:v>
                </c:pt>
                <c:pt idx="17">
                  <c:v>56118.882437799213</c:v>
                </c:pt>
                <c:pt idx="18">
                  <c:v>55461.841644441723</c:v>
                </c:pt>
                <c:pt idx="19">
                  <c:v>54537.536726901184</c:v>
                </c:pt>
                <c:pt idx="20">
                  <c:v>53573.311317994965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DE7-443C-80CD-60015641243E}"/>
            </c:ext>
          </c:extLst>
        </c:ser>
        <c:ser>
          <c:idx val="0"/>
          <c:order val="1"/>
          <c:tx>
            <c:strRef>
              <c:f>'DětiZŠ15-25varPK'!$A$4</c:f>
              <c:strCache>
                <c:ptCount val="1"/>
                <c:pt idx="0">
                  <c:v>varianta bez migrace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4.9513851830670981E-2"/>
                  <c:y val="3.0182870837480644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5</a:t>
                    </a:r>
                    <a:r>
                      <a:rPr lang="en-US"/>
                      <a:t>4 717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DE7-443C-80CD-60015641243E}"/>
                </c:ext>
              </c:extLst>
            </c:dLbl>
            <c:dLbl>
              <c:idx val="20"/>
              <c:layout>
                <c:manualLayout>
                  <c:x val="-1.5987522333584088E-2"/>
                  <c:y val="3.00473983616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DE7-443C-80CD-6001564124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'DětiZŠ15-25varPK'!$B$2:$V$2</c:f>
              <c:strCache>
                <c:ptCount val="21"/>
                <c:pt idx="0">
                  <c:v>2005/ 06</c:v>
                </c:pt>
                <c:pt idx="1">
                  <c:v>2006/ 07</c:v>
                </c:pt>
                <c:pt idx="2">
                  <c:v>2007/ 08</c:v>
                </c:pt>
                <c:pt idx="3">
                  <c:v>2008/ 09</c:v>
                </c:pt>
                <c:pt idx="4">
                  <c:v>2009/ 10</c:v>
                </c:pt>
                <c:pt idx="5">
                  <c:v>2010/ 11</c:v>
                </c:pt>
                <c:pt idx="6">
                  <c:v>2011/ 12</c:v>
                </c:pt>
                <c:pt idx="7">
                  <c:v>2012/ 13</c:v>
                </c:pt>
                <c:pt idx="8">
                  <c:v>2013/ 14</c:v>
                </c:pt>
                <c:pt idx="9">
                  <c:v>2014/ 15</c:v>
                </c:pt>
                <c:pt idx="10">
                  <c:v>2015/ 16</c:v>
                </c:pt>
                <c:pt idx="11">
                  <c:v>2016/ 17</c:v>
                </c:pt>
                <c:pt idx="12">
                  <c:v>2017/ 18</c:v>
                </c:pt>
                <c:pt idx="13">
                  <c:v>2018/ 19</c:v>
                </c:pt>
                <c:pt idx="14">
                  <c:v>2019/ 20</c:v>
                </c:pt>
                <c:pt idx="15">
                  <c:v>2020/ 21</c:v>
                </c:pt>
                <c:pt idx="16">
                  <c:v>2021/ 22</c:v>
                </c:pt>
                <c:pt idx="17">
                  <c:v>2022/ 23</c:v>
                </c:pt>
                <c:pt idx="18">
                  <c:v>2023/ 24</c:v>
                </c:pt>
                <c:pt idx="19">
                  <c:v>2024/ 25</c:v>
                </c:pt>
                <c:pt idx="20">
                  <c:v>2025/ 26</c:v>
                </c:pt>
              </c:strCache>
            </c:strRef>
          </c:cat>
          <c:val>
            <c:numRef>
              <c:f>'DětiZŠ15-25varPK'!$B$4:$V$4</c:f>
              <c:numCache>
                <c:formatCode>#,##0</c:formatCode>
                <c:ptCount val="21"/>
                <c:pt idx="0">
                  <c:v>49938</c:v>
                </c:pt>
                <c:pt idx="1">
                  <c:v>48016</c:v>
                </c:pt>
                <c:pt idx="2">
                  <c:v>46676.5</c:v>
                </c:pt>
                <c:pt idx="3">
                  <c:v>45495</c:v>
                </c:pt>
                <c:pt idx="4">
                  <c:v>44491</c:v>
                </c:pt>
                <c:pt idx="5">
                  <c:v>44136.5</c:v>
                </c:pt>
                <c:pt idx="6">
                  <c:v>44313</c:v>
                </c:pt>
                <c:pt idx="7">
                  <c:v>45372</c:v>
                </c:pt>
                <c:pt idx="8">
                  <c:v>46877.5</c:v>
                </c:pt>
                <c:pt idx="9">
                  <c:v>48633</c:v>
                </c:pt>
                <c:pt idx="10">
                  <c:v>50476</c:v>
                </c:pt>
                <c:pt idx="11">
                  <c:v>51982</c:v>
                </c:pt>
                <c:pt idx="12">
                  <c:v>53011.5</c:v>
                </c:pt>
                <c:pt idx="13">
                  <c:v>53719</c:v>
                </c:pt>
                <c:pt idx="14">
                  <c:v>54353.5</c:v>
                </c:pt>
                <c:pt idx="15">
                  <c:v>54684.5</c:v>
                </c:pt>
                <c:pt idx="16">
                  <c:v>54717</c:v>
                </c:pt>
                <c:pt idx="17">
                  <c:v>54290.531351149031</c:v>
                </c:pt>
                <c:pt idx="18">
                  <c:v>53380.200195466408</c:v>
                </c:pt>
                <c:pt idx="19">
                  <c:v>52235.600865038061</c:v>
                </c:pt>
                <c:pt idx="20">
                  <c:v>51084.609780100182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DE7-443C-80CD-60015641243E}"/>
            </c:ext>
          </c:extLst>
        </c:ser>
        <c:ser>
          <c:idx val="2"/>
          <c:order val="2"/>
          <c:tx>
            <c:strRef>
              <c:f>'DětiZŠ15-25varPK'!$A$3</c:f>
              <c:strCache>
                <c:ptCount val="1"/>
                <c:pt idx="0">
                  <c:v>dosavadní vývoj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'DětiZŠ15-25varPK'!$B$2:$V$2</c:f>
              <c:strCache>
                <c:ptCount val="21"/>
                <c:pt idx="0">
                  <c:v>2005/ 06</c:v>
                </c:pt>
                <c:pt idx="1">
                  <c:v>2006/ 07</c:v>
                </c:pt>
                <c:pt idx="2">
                  <c:v>2007/ 08</c:v>
                </c:pt>
                <c:pt idx="3">
                  <c:v>2008/ 09</c:v>
                </c:pt>
                <c:pt idx="4">
                  <c:v>2009/ 10</c:v>
                </c:pt>
                <c:pt idx="5">
                  <c:v>2010/ 11</c:v>
                </c:pt>
                <c:pt idx="6">
                  <c:v>2011/ 12</c:v>
                </c:pt>
                <c:pt idx="7">
                  <c:v>2012/ 13</c:v>
                </c:pt>
                <c:pt idx="8">
                  <c:v>2013/ 14</c:v>
                </c:pt>
                <c:pt idx="9">
                  <c:v>2014/ 15</c:v>
                </c:pt>
                <c:pt idx="10">
                  <c:v>2015/ 16</c:v>
                </c:pt>
                <c:pt idx="11">
                  <c:v>2016/ 17</c:v>
                </c:pt>
                <c:pt idx="12">
                  <c:v>2017/ 18</c:v>
                </c:pt>
                <c:pt idx="13">
                  <c:v>2018/ 19</c:v>
                </c:pt>
                <c:pt idx="14">
                  <c:v>2019/ 20</c:v>
                </c:pt>
                <c:pt idx="15">
                  <c:v>2020/ 21</c:v>
                </c:pt>
                <c:pt idx="16">
                  <c:v>2021/ 22</c:v>
                </c:pt>
                <c:pt idx="17">
                  <c:v>2022/ 23</c:v>
                </c:pt>
                <c:pt idx="18">
                  <c:v>2023/ 24</c:v>
                </c:pt>
                <c:pt idx="19">
                  <c:v>2024/ 25</c:v>
                </c:pt>
                <c:pt idx="20">
                  <c:v>2025/ 26</c:v>
                </c:pt>
              </c:strCache>
            </c:strRef>
          </c:cat>
          <c:val>
            <c:numRef>
              <c:f>'DětiZŠ15-25varPK'!$B$3:$L$3</c:f>
              <c:numCache>
                <c:formatCode>#,##0</c:formatCode>
                <c:ptCount val="11"/>
                <c:pt idx="0">
                  <c:v>49938</c:v>
                </c:pt>
                <c:pt idx="1">
                  <c:v>48016</c:v>
                </c:pt>
                <c:pt idx="2">
                  <c:v>46676.5</c:v>
                </c:pt>
                <c:pt idx="3">
                  <c:v>45495</c:v>
                </c:pt>
                <c:pt idx="4">
                  <c:v>44491</c:v>
                </c:pt>
                <c:pt idx="5">
                  <c:v>44136.5</c:v>
                </c:pt>
                <c:pt idx="6">
                  <c:v>44313</c:v>
                </c:pt>
                <c:pt idx="7">
                  <c:v>45372</c:v>
                </c:pt>
                <c:pt idx="8">
                  <c:v>46877.5</c:v>
                </c:pt>
                <c:pt idx="9">
                  <c:v>48633</c:v>
                </c:pt>
                <c:pt idx="10">
                  <c:v>50476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DE7-443C-80CD-600156412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298816"/>
        <c:axId val="111325184"/>
      </c:lineChart>
      <c:catAx>
        <c:axId val="11129881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cs-CZ"/>
          </a:p>
        </c:txPr>
        <c:crossAx val="111325184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11325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počet </a:t>
                </a:r>
                <a:r>
                  <a:rPr lang="cs-CZ"/>
                  <a:t>dětí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8.389806061223146E-3"/>
              <c:y val="0.329864390067771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112988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8: </a:t>
            </a:r>
            <a:r>
              <a:rPr lang="en-US"/>
              <a:t>Vývoj a prognóza počtu žáku ZŠ</a:t>
            </a:r>
            <a:endParaRPr lang="cs-CZ"/>
          </a:p>
          <a:p>
            <a:pPr>
              <a:defRPr/>
            </a:pPr>
            <a:r>
              <a:rPr lang="en-US"/>
              <a:t>v Plzeňském kraji</a:t>
            </a:r>
          </a:p>
        </c:rich>
      </c:tx>
      <c:layout>
        <c:manualLayout>
          <c:xMode val="edge"/>
          <c:yMode val="edge"/>
          <c:x val="0.15946140723983654"/>
          <c:y val="2.9462004221753198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086819798836951"/>
          <c:y val="0.123220435824591"/>
          <c:w val="0.79342851953726257"/>
          <c:h val="0.68605500749350001"/>
        </c:manualLayout>
      </c:layout>
      <c:lineChart>
        <c:grouping val="standard"/>
        <c:varyColors val="0"/>
        <c:ser>
          <c:idx val="1"/>
          <c:order val="0"/>
          <c:tx>
            <c:strRef>
              <c:f>'Vyvoj+PrognozyPK'!$A$5</c:f>
              <c:strCache>
                <c:ptCount val="1"/>
                <c:pt idx="0">
                  <c:v>varianta s migrací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8011695906432746E-2"/>
                  <c:y val="-4.085422469823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52-4F6F-A2E2-C37F0BCA0EC9}"/>
                </c:ext>
              </c:extLst>
            </c:dLbl>
            <c:dLbl>
              <c:idx val="5"/>
              <c:layout>
                <c:manualLayout>
                  <c:x val="-4.6783506272778629E-2"/>
                  <c:y val="-3.5280802133096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52-4F6F-A2E2-C37F0BCA0EC9}"/>
                </c:ext>
              </c:extLst>
            </c:dLbl>
            <c:dLbl>
              <c:idx val="10"/>
              <c:layout>
                <c:manualLayout>
                  <c:x val="-3.8011695906432746E-2"/>
                  <c:y val="-4.456824512534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652-4F6F-A2E2-C37F0BCA0EC9}"/>
                </c:ext>
              </c:extLst>
            </c:dLbl>
            <c:dLbl>
              <c:idx val="15"/>
              <c:layout>
                <c:manualLayout>
                  <c:x val="-8.7721600589400692E-3"/>
                  <c:y val="-3.34261838440111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52 744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52-4F6F-A2E2-C37F0BCA0EC9}"/>
                </c:ext>
              </c:extLst>
            </c:dLbl>
            <c:dLbl>
              <c:idx val="20"/>
              <c:layout>
                <c:manualLayout>
                  <c:x val="-1.1546088790183378E-2"/>
                  <c:y val="-3.7140204271123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652-4F6F-A2E2-C37F0BCA0E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'Vyvoj+PrognozyPK'!$B$2:$V$2</c:f>
              <c:strCache>
                <c:ptCount val="21"/>
                <c:pt idx="0">
                  <c:v>2005/ 06</c:v>
                </c:pt>
                <c:pt idx="1">
                  <c:v>2006/ 07</c:v>
                </c:pt>
                <c:pt idx="2">
                  <c:v>2007/ 08</c:v>
                </c:pt>
                <c:pt idx="3">
                  <c:v>2008/ 09</c:v>
                </c:pt>
                <c:pt idx="4">
                  <c:v>2009/ 10</c:v>
                </c:pt>
                <c:pt idx="5">
                  <c:v>2010/ 11</c:v>
                </c:pt>
                <c:pt idx="6">
                  <c:v>2011/ 12</c:v>
                </c:pt>
                <c:pt idx="7">
                  <c:v>2012/ 13</c:v>
                </c:pt>
                <c:pt idx="8">
                  <c:v>2013/ 14</c:v>
                </c:pt>
                <c:pt idx="9">
                  <c:v>2014/ 15</c:v>
                </c:pt>
                <c:pt idx="10">
                  <c:v>2015/ 16*)</c:v>
                </c:pt>
                <c:pt idx="11">
                  <c:v>2016/ 17</c:v>
                </c:pt>
                <c:pt idx="12">
                  <c:v>2017/ 18</c:v>
                </c:pt>
                <c:pt idx="13">
                  <c:v>2018/ 19</c:v>
                </c:pt>
                <c:pt idx="14">
                  <c:v>2019/ 20</c:v>
                </c:pt>
                <c:pt idx="15">
                  <c:v>2020/ 21</c:v>
                </c:pt>
                <c:pt idx="16">
                  <c:v>2021/ 22</c:v>
                </c:pt>
                <c:pt idx="17">
                  <c:v>2022/ 23</c:v>
                </c:pt>
                <c:pt idx="18">
                  <c:v>2023/ 24</c:v>
                </c:pt>
                <c:pt idx="19">
                  <c:v>2024/ 25</c:v>
                </c:pt>
                <c:pt idx="20">
                  <c:v>2025/ 26</c:v>
                </c:pt>
              </c:strCache>
            </c:strRef>
          </c:cat>
          <c:val>
            <c:numRef>
              <c:f>'Vyvoj+PrognozyPK'!$B$5:$V$5</c:f>
              <c:numCache>
                <c:formatCode>#,##0</c:formatCode>
                <c:ptCount val="21"/>
                <c:pt idx="0">
                  <c:v>47822</c:v>
                </c:pt>
                <c:pt idx="1">
                  <c:v>45877</c:v>
                </c:pt>
                <c:pt idx="2">
                  <c:v>44905</c:v>
                </c:pt>
                <c:pt idx="3">
                  <c:v>43613</c:v>
                </c:pt>
                <c:pt idx="4">
                  <c:v>42496</c:v>
                </c:pt>
                <c:pt idx="5">
                  <c:v>42320</c:v>
                </c:pt>
                <c:pt idx="6">
                  <c:v>42788</c:v>
                </c:pt>
                <c:pt idx="7">
                  <c:v>43894</c:v>
                </c:pt>
                <c:pt idx="8">
                  <c:v>45173</c:v>
                </c:pt>
                <c:pt idx="9">
                  <c:v>46804</c:v>
                </c:pt>
                <c:pt idx="10">
                  <c:v>48111</c:v>
                </c:pt>
                <c:pt idx="11">
                  <c:v>49382</c:v>
                </c:pt>
                <c:pt idx="12">
                  <c:v>50420</c:v>
                </c:pt>
                <c:pt idx="13">
                  <c:v>51275</c:v>
                </c:pt>
                <c:pt idx="14">
                  <c:v>51924</c:v>
                </c:pt>
                <c:pt idx="15">
                  <c:v>52588</c:v>
                </c:pt>
                <c:pt idx="16">
                  <c:v>52744</c:v>
                </c:pt>
                <c:pt idx="17">
                  <c:v>52537</c:v>
                </c:pt>
                <c:pt idx="18">
                  <c:v>51892</c:v>
                </c:pt>
                <c:pt idx="19">
                  <c:v>51077</c:v>
                </c:pt>
                <c:pt idx="20">
                  <c:v>50238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652-4F6F-A2E2-C37F0BCA0EC9}"/>
            </c:ext>
          </c:extLst>
        </c:ser>
        <c:ser>
          <c:idx val="0"/>
          <c:order val="1"/>
          <c:tx>
            <c:strRef>
              <c:f>'Vyvoj+PrognozyPK'!$A$4</c:f>
              <c:strCache>
                <c:ptCount val="1"/>
                <c:pt idx="0">
                  <c:v>varianta bez migrace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7.8947368421052475E-2"/>
                  <c:y val="4.08542246982358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51 849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652-4F6F-A2E2-C37F0BCA0EC9}"/>
                </c:ext>
              </c:extLst>
            </c:dLbl>
            <c:dLbl>
              <c:idx val="20"/>
              <c:layout>
                <c:manualLayout>
                  <c:x val="-1.2455750723467263E-2"/>
                  <c:y val="2.599814298978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652-4F6F-A2E2-C37F0BCA0E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'Vyvoj+PrognozyPK'!$B$2:$V$2</c:f>
              <c:strCache>
                <c:ptCount val="21"/>
                <c:pt idx="0">
                  <c:v>2005/ 06</c:v>
                </c:pt>
                <c:pt idx="1">
                  <c:v>2006/ 07</c:v>
                </c:pt>
                <c:pt idx="2">
                  <c:v>2007/ 08</c:v>
                </c:pt>
                <c:pt idx="3">
                  <c:v>2008/ 09</c:v>
                </c:pt>
                <c:pt idx="4">
                  <c:v>2009/ 10</c:v>
                </c:pt>
                <c:pt idx="5">
                  <c:v>2010/ 11</c:v>
                </c:pt>
                <c:pt idx="6">
                  <c:v>2011/ 12</c:v>
                </c:pt>
                <c:pt idx="7">
                  <c:v>2012/ 13</c:v>
                </c:pt>
                <c:pt idx="8">
                  <c:v>2013/ 14</c:v>
                </c:pt>
                <c:pt idx="9">
                  <c:v>2014/ 15</c:v>
                </c:pt>
                <c:pt idx="10">
                  <c:v>2015/ 16*)</c:v>
                </c:pt>
                <c:pt idx="11">
                  <c:v>2016/ 17</c:v>
                </c:pt>
                <c:pt idx="12">
                  <c:v>2017/ 18</c:v>
                </c:pt>
                <c:pt idx="13">
                  <c:v>2018/ 19</c:v>
                </c:pt>
                <c:pt idx="14">
                  <c:v>2019/ 20</c:v>
                </c:pt>
                <c:pt idx="15">
                  <c:v>2020/ 21</c:v>
                </c:pt>
                <c:pt idx="16">
                  <c:v>2021/ 22</c:v>
                </c:pt>
                <c:pt idx="17">
                  <c:v>2022/ 23</c:v>
                </c:pt>
                <c:pt idx="18">
                  <c:v>2023/ 24</c:v>
                </c:pt>
                <c:pt idx="19">
                  <c:v>2024/ 25</c:v>
                </c:pt>
                <c:pt idx="20">
                  <c:v>2025/ 26</c:v>
                </c:pt>
              </c:strCache>
            </c:strRef>
          </c:cat>
          <c:val>
            <c:numRef>
              <c:f>'Vyvoj+PrognozyPK'!$B$4:$V$4</c:f>
              <c:numCache>
                <c:formatCode>#,##0</c:formatCode>
                <c:ptCount val="21"/>
                <c:pt idx="0">
                  <c:v>47822</c:v>
                </c:pt>
                <c:pt idx="1">
                  <c:v>45877</c:v>
                </c:pt>
                <c:pt idx="2">
                  <c:v>44905</c:v>
                </c:pt>
                <c:pt idx="3">
                  <c:v>43613</c:v>
                </c:pt>
                <c:pt idx="4">
                  <c:v>42496</c:v>
                </c:pt>
                <c:pt idx="5">
                  <c:v>42320</c:v>
                </c:pt>
                <c:pt idx="6">
                  <c:v>42788</c:v>
                </c:pt>
                <c:pt idx="7">
                  <c:v>43894</c:v>
                </c:pt>
                <c:pt idx="8">
                  <c:v>45173</c:v>
                </c:pt>
                <c:pt idx="9">
                  <c:v>46804</c:v>
                </c:pt>
                <c:pt idx="10">
                  <c:v>48111</c:v>
                </c:pt>
                <c:pt idx="11">
                  <c:v>49331</c:v>
                </c:pt>
                <c:pt idx="12">
                  <c:v>50278</c:v>
                </c:pt>
                <c:pt idx="13">
                  <c:v>50981</c:v>
                </c:pt>
                <c:pt idx="14">
                  <c:v>51448</c:v>
                </c:pt>
                <c:pt idx="15">
                  <c:v>51849</c:v>
                </c:pt>
                <c:pt idx="16">
                  <c:v>51759</c:v>
                </c:pt>
                <c:pt idx="17">
                  <c:v>51307</c:v>
                </c:pt>
                <c:pt idx="18">
                  <c:v>50451</c:v>
                </c:pt>
                <c:pt idx="19">
                  <c:v>49416</c:v>
                </c:pt>
                <c:pt idx="20">
                  <c:v>48396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652-4F6F-A2E2-C37F0BCA0EC9}"/>
            </c:ext>
          </c:extLst>
        </c:ser>
        <c:ser>
          <c:idx val="2"/>
          <c:order val="2"/>
          <c:tx>
            <c:strRef>
              <c:f>'Vyvoj+PrognozyPK'!$A$3</c:f>
              <c:strCache>
                <c:ptCount val="1"/>
                <c:pt idx="0">
                  <c:v>dosavadní vývoj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'Vyvoj+PrognozyPK'!$B$3:$L$3</c:f>
              <c:numCache>
                <c:formatCode>#,##0</c:formatCode>
                <c:ptCount val="11"/>
                <c:pt idx="0">
                  <c:v>47822</c:v>
                </c:pt>
                <c:pt idx="1">
                  <c:v>45877</c:v>
                </c:pt>
                <c:pt idx="2">
                  <c:v>44905</c:v>
                </c:pt>
                <c:pt idx="3">
                  <c:v>43613</c:v>
                </c:pt>
                <c:pt idx="4">
                  <c:v>42496</c:v>
                </c:pt>
                <c:pt idx="5">
                  <c:v>42320</c:v>
                </c:pt>
                <c:pt idx="6">
                  <c:v>42788</c:v>
                </c:pt>
                <c:pt idx="7">
                  <c:v>43894</c:v>
                </c:pt>
                <c:pt idx="8">
                  <c:v>45173</c:v>
                </c:pt>
                <c:pt idx="9">
                  <c:v>46804</c:v>
                </c:pt>
                <c:pt idx="10">
                  <c:v>48111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652-4F6F-A2E2-C37F0BCA0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220608"/>
        <c:axId val="111222144"/>
      </c:lineChart>
      <c:catAx>
        <c:axId val="11122060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cs-CZ"/>
          </a:p>
        </c:txPr>
        <c:crossAx val="111222144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11222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počet žáků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1122060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50000"/>
        </a:schemeClr>
      </a:solidFill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9: </a:t>
            </a:r>
            <a:r>
              <a:rPr lang="en-US"/>
              <a:t>Vývoj a prognóza počtu </a:t>
            </a:r>
            <a:r>
              <a:rPr lang="cs-CZ"/>
              <a:t>tříd</a:t>
            </a:r>
            <a:r>
              <a:rPr lang="en-US"/>
              <a:t> ZŠ</a:t>
            </a:r>
            <a:endParaRPr lang="cs-CZ"/>
          </a:p>
          <a:p>
            <a:pPr>
              <a:defRPr/>
            </a:pPr>
            <a:r>
              <a:rPr lang="en-US"/>
              <a:t>v Plzeňském kraji</a:t>
            </a:r>
          </a:p>
        </c:rich>
      </c:tx>
      <c:layout>
        <c:manualLayout>
          <c:xMode val="edge"/>
          <c:yMode val="edge"/>
          <c:x val="0.15109563056254202"/>
          <c:y val="3.6146777342200073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022859318686417"/>
          <c:y val="0.15375839858457963"/>
          <c:w val="0.80081468215328122"/>
          <c:h val="0.60592042060686113"/>
        </c:manualLayout>
      </c:layout>
      <c:lineChart>
        <c:grouping val="standard"/>
        <c:varyColors val="0"/>
        <c:ser>
          <c:idx val="1"/>
          <c:order val="0"/>
          <c:tx>
            <c:strRef>
              <c:f>'Vyvoj+PrognozaTříd-PK'!$A$5</c:f>
              <c:strCache>
                <c:ptCount val="1"/>
                <c:pt idx="0">
                  <c:v>varianta s migrací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063141211662452E-2"/>
                  <c:y val="-3.712166902090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EF-483B-B6B4-137B46BF93AF}"/>
                </c:ext>
              </c:extLst>
            </c:dLbl>
            <c:dLbl>
              <c:idx val="4"/>
              <c:layout>
                <c:manualLayout>
                  <c:x val="-5.365834993014755E-2"/>
                  <c:y val="-4.8263684987382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EF-483B-B6B4-137B46BF93AF}"/>
                </c:ext>
              </c:extLst>
            </c:dLbl>
            <c:dLbl>
              <c:idx val="10"/>
              <c:layout>
                <c:manualLayout>
                  <c:x val="-4.8206888487336515E-2"/>
                  <c:y val="-6.6031155268462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EF-483B-B6B4-137B46BF93AF}"/>
                </c:ext>
              </c:extLst>
            </c:dLbl>
            <c:dLbl>
              <c:idx val="16"/>
              <c:layout>
                <c:manualLayout>
                  <c:x val="-5.2631578947368432E-2"/>
                  <c:y val="-2.9712163416898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EF-483B-B6B4-137B46BF93AF}"/>
                </c:ext>
              </c:extLst>
            </c:dLbl>
            <c:dLbl>
              <c:idx val="20"/>
              <c:layout>
                <c:manualLayout>
                  <c:x val="-1.4506141277794714E-2"/>
                  <c:y val="-3.3426183844011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5EF-483B-B6B4-137B46BF93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'Vyvoj+PrognozaTříd-PK'!$B$2:$V$2</c:f>
              <c:strCache>
                <c:ptCount val="2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2015/16*)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  <c:pt idx="15">
                  <c:v>2020/21</c:v>
                </c:pt>
                <c:pt idx="16">
                  <c:v>2021/22</c:v>
                </c:pt>
                <c:pt idx="17">
                  <c:v>2022/23</c:v>
                </c:pt>
                <c:pt idx="18">
                  <c:v>2023/24</c:v>
                </c:pt>
                <c:pt idx="19">
                  <c:v>2024/25</c:v>
                </c:pt>
                <c:pt idx="20">
                  <c:v>2025/26</c:v>
                </c:pt>
              </c:strCache>
            </c:strRef>
          </c:cat>
          <c:val>
            <c:numRef>
              <c:f>'Vyvoj+PrognozaTříd-PK'!$B$5:$V$5</c:f>
              <c:numCache>
                <c:formatCode>#,##0</c:formatCode>
                <c:ptCount val="21"/>
                <c:pt idx="0">
                  <c:v>2391</c:v>
                </c:pt>
                <c:pt idx="1">
                  <c:v>2326</c:v>
                </c:pt>
                <c:pt idx="2">
                  <c:v>2281</c:v>
                </c:pt>
                <c:pt idx="3">
                  <c:v>2234</c:v>
                </c:pt>
                <c:pt idx="4">
                  <c:v>2200</c:v>
                </c:pt>
                <c:pt idx="5">
                  <c:v>2207</c:v>
                </c:pt>
                <c:pt idx="6">
                  <c:v>2253</c:v>
                </c:pt>
                <c:pt idx="7">
                  <c:v>2260</c:v>
                </c:pt>
                <c:pt idx="8">
                  <c:v>2319</c:v>
                </c:pt>
                <c:pt idx="9">
                  <c:v>2394</c:v>
                </c:pt>
                <c:pt idx="10">
                  <c:v>2405</c:v>
                </c:pt>
                <c:pt idx="11">
                  <c:v>2442</c:v>
                </c:pt>
                <c:pt idx="12">
                  <c:v>2474</c:v>
                </c:pt>
                <c:pt idx="13">
                  <c:v>2497</c:v>
                </c:pt>
                <c:pt idx="14">
                  <c:v>2532</c:v>
                </c:pt>
                <c:pt idx="15">
                  <c:v>2554</c:v>
                </c:pt>
                <c:pt idx="16">
                  <c:v>2559</c:v>
                </c:pt>
                <c:pt idx="17">
                  <c:v>2541</c:v>
                </c:pt>
                <c:pt idx="18">
                  <c:v>2528</c:v>
                </c:pt>
                <c:pt idx="19">
                  <c:v>2497</c:v>
                </c:pt>
                <c:pt idx="20">
                  <c:v>2461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5EF-483B-B6B4-137B46BF93AF}"/>
            </c:ext>
          </c:extLst>
        </c:ser>
        <c:ser>
          <c:idx val="0"/>
          <c:order val="1"/>
          <c:tx>
            <c:strRef>
              <c:f>'Vyvoj+PrognozaTříd-PK'!$A$4</c:f>
              <c:strCache>
                <c:ptCount val="1"/>
                <c:pt idx="0">
                  <c:v>varianta bez migrace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8.1579316263278648E-2"/>
                  <c:y val="3.34260320176762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2 517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5EF-483B-B6B4-137B46BF93AF}"/>
                </c:ext>
              </c:extLst>
            </c:dLbl>
            <c:dLbl>
              <c:idx val="20"/>
              <c:layout>
                <c:manualLayout>
                  <c:x val="-1.1619911147470203E-2"/>
                  <c:y val="2.9712163416898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5EF-483B-B6B4-137B46BF93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'Vyvoj+PrognozaTříd-PK'!$B$2:$V$2</c:f>
              <c:strCache>
                <c:ptCount val="21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2015/16*)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  <c:pt idx="15">
                  <c:v>2020/21</c:v>
                </c:pt>
                <c:pt idx="16">
                  <c:v>2021/22</c:v>
                </c:pt>
                <c:pt idx="17">
                  <c:v>2022/23</c:v>
                </c:pt>
                <c:pt idx="18">
                  <c:v>2023/24</c:v>
                </c:pt>
                <c:pt idx="19">
                  <c:v>2024/25</c:v>
                </c:pt>
                <c:pt idx="20">
                  <c:v>2025/26</c:v>
                </c:pt>
              </c:strCache>
            </c:strRef>
          </c:cat>
          <c:val>
            <c:numRef>
              <c:f>'Vyvoj+PrognozaTříd-PK'!$B$4:$V$4</c:f>
              <c:numCache>
                <c:formatCode>#,##0</c:formatCode>
                <c:ptCount val="21"/>
                <c:pt idx="0">
                  <c:v>2391</c:v>
                </c:pt>
                <c:pt idx="1">
                  <c:v>2326</c:v>
                </c:pt>
                <c:pt idx="2">
                  <c:v>2281</c:v>
                </c:pt>
                <c:pt idx="3">
                  <c:v>2234</c:v>
                </c:pt>
                <c:pt idx="4">
                  <c:v>2200</c:v>
                </c:pt>
                <c:pt idx="5">
                  <c:v>2207</c:v>
                </c:pt>
                <c:pt idx="6">
                  <c:v>2253</c:v>
                </c:pt>
                <c:pt idx="7">
                  <c:v>2260</c:v>
                </c:pt>
                <c:pt idx="8">
                  <c:v>2319</c:v>
                </c:pt>
                <c:pt idx="9">
                  <c:v>2394</c:v>
                </c:pt>
                <c:pt idx="10">
                  <c:v>2405</c:v>
                </c:pt>
                <c:pt idx="11">
                  <c:v>2439</c:v>
                </c:pt>
                <c:pt idx="12">
                  <c:v>2472</c:v>
                </c:pt>
                <c:pt idx="13">
                  <c:v>2480</c:v>
                </c:pt>
                <c:pt idx="14">
                  <c:v>2507</c:v>
                </c:pt>
                <c:pt idx="15">
                  <c:v>2517</c:v>
                </c:pt>
                <c:pt idx="16">
                  <c:v>2516</c:v>
                </c:pt>
                <c:pt idx="17">
                  <c:v>2498</c:v>
                </c:pt>
                <c:pt idx="18">
                  <c:v>2471</c:v>
                </c:pt>
                <c:pt idx="19">
                  <c:v>2429</c:v>
                </c:pt>
                <c:pt idx="20">
                  <c:v>2395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5EF-483B-B6B4-137B46BF93AF}"/>
            </c:ext>
          </c:extLst>
        </c:ser>
        <c:ser>
          <c:idx val="2"/>
          <c:order val="2"/>
          <c:tx>
            <c:strRef>
              <c:f>'Vyvoj+PrognozaTříd-PK'!$A$3</c:f>
              <c:strCache>
                <c:ptCount val="1"/>
                <c:pt idx="0">
                  <c:v>dosavadní vývoj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'Vyvoj+PrognozaTříd-PK'!$B$3:$L$3</c:f>
              <c:numCache>
                <c:formatCode>#,##0</c:formatCode>
                <c:ptCount val="11"/>
                <c:pt idx="0">
                  <c:v>2391</c:v>
                </c:pt>
                <c:pt idx="1">
                  <c:v>2326</c:v>
                </c:pt>
                <c:pt idx="2">
                  <c:v>2281</c:v>
                </c:pt>
                <c:pt idx="3">
                  <c:v>2234</c:v>
                </c:pt>
                <c:pt idx="4">
                  <c:v>2200</c:v>
                </c:pt>
                <c:pt idx="5">
                  <c:v>2207</c:v>
                </c:pt>
                <c:pt idx="6">
                  <c:v>2253</c:v>
                </c:pt>
                <c:pt idx="7">
                  <c:v>2260</c:v>
                </c:pt>
                <c:pt idx="8">
                  <c:v>2319</c:v>
                </c:pt>
                <c:pt idx="9">
                  <c:v>2394</c:v>
                </c:pt>
                <c:pt idx="10">
                  <c:v>2405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5EF-483B-B6B4-137B46BF9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355008"/>
        <c:axId val="111356544"/>
      </c:lineChart>
      <c:catAx>
        <c:axId val="11135500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cs-CZ"/>
          </a:p>
        </c:txPr>
        <c:crossAx val="111356544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11135654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počet </a:t>
                </a:r>
                <a:r>
                  <a:rPr lang="cs-CZ"/>
                  <a:t>tříd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4.5780716548890271E-3"/>
              <c:y val="0.3401987080800548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11355008"/>
        <c:crosses val="autoZero"/>
        <c:crossBetween val="between"/>
      </c:valAx>
    </c:plotArea>
    <c:plotVisOnly val="1"/>
    <c:dispBlanksAs val="gap"/>
    <c:showDLblsOverMax val="0"/>
  </c:chart>
  <c:spPr>
    <a:ln>
      <a:solidFill>
        <a:prstClr val="white">
          <a:lumMod val="50000"/>
        </a:prstClr>
      </a:solidFill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0.8504</cdr:x>
      <cdr:y>0.84098</cdr:y>
    </cdr:from>
    <cdr:to>
      <cdr:x>1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384376" y="2232248"/>
          <a:ext cx="595359" cy="422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cs-CZ" sz="800" dirty="0">
              <a:latin typeface="Arial" pitchFamily="34" charset="0"/>
              <a:cs typeface="Arial" pitchFamily="34" charset="0"/>
            </a:rPr>
            <a:t>Zdroj dat: OŠMS KÚ </a:t>
          </a:r>
          <a:r>
            <a:rPr lang="cs-CZ" sz="800" dirty="0" err="1" smtClean="0">
              <a:latin typeface="Arial" pitchFamily="34" charset="0"/>
              <a:cs typeface="Arial" pitchFamily="34" charset="0"/>
            </a:rPr>
            <a:t>Plz</a:t>
          </a:r>
          <a:r>
            <a:rPr lang="cs-CZ" sz="800" dirty="0" smtClean="0">
              <a:latin typeface="Arial" pitchFamily="34" charset="0"/>
              <a:cs typeface="Arial" pitchFamily="34" charset="0"/>
            </a:rPr>
            <a:t>. kraje</a:t>
          </a:r>
          <a:endParaRPr lang="cs-CZ" sz="8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0.7545</cdr:x>
      <cdr:y>0.81579</cdr:y>
    </cdr:from>
    <cdr:to>
      <cdr:x>0.99857</cdr:x>
      <cdr:y>0.99647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988152" y="2232247"/>
          <a:ext cx="966625" cy="494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800" dirty="0">
              <a:latin typeface="Arial" pitchFamily="34" charset="0"/>
              <a:cs typeface="Arial" pitchFamily="34" charset="0"/>
            </a:rPr>
            <a:t>Zdroj dat: OŠMS  KÚ Plzeňského kraje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0.7663</cdr:x>
      <cdr:y>0.76316</cdr:y>
    </cdr:from>
    <cdr:to>
      <cdr:x>1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034885" y="2088232"/>
          <a:ext cx="925555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800" dirty="0">
              <a:latin typeface="Arial" pitchFamily="34" charset="0"/>
              <a:cs typeface="Arial" pitchFamily="34" charset="0"/>
            </a:rPr>
            <a:t>Zdroj dat: ČSÚ, OŠMS KÚ Plzeňského kraje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0.9296</cdr:y>
    </cdr:from>
    <cdr:to>
      <cdr:x>0.36075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0" y="2524836"/>
          <a:ext cx="1419367" cy="191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800">
              <a:latin typeface="Arial" pitchFamily="34" charset="0"/>
              <a:cs typeface="Arial" pitchFamily="34" charset="0"/>
            </a:rPr>
            <a:t>Zdroj dat: ČSÚ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0BBD4-AC4E-4206-AE3E-7999E55F0ACF}" type="datetimeFigureOut">
              <a:rPr lang="cs-CZ" smtClean="0"/>
              <a:t>24.01.2017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1715F-B29F-438D-8014-04FF958381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423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24285C-3021-4F8D-B1F9-59D5D1EB7B23}" type="datetimeFigureOut">
              <a:rPr lang="cs-CZ" smtClean="0"/>
              <a:pPr/>
              <a:t>24.01.2017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2DDABB-6AE3-4C3B-B145-1B2A8E0B91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036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285C-3021-4F8D-B1F9-59D5D1EB7B23}" type="datetimeFigureOut">
              <a:rPr lang="cs-CZ" smtClean="0"/>
              <a:pPr/>
              <a:t>24.01.2017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DABB-6AE3-4C3B-B145-1B2A8E0B911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298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285C-3021-4F8D-B1F9-59D5D1EB7B23}" type="datetimeFigureOut">
              <a:rPr lang="cs-CZ" smtClean="0"/>
              <a:pPr/>
              <a:t>24.01.2017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DABB-6AE3-4C3B-B145-1B2A8E0B911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Dvojitá šipk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071562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285C-3021-4F8D-B1F9-59D5D1EB7B23}" type="datetimeFigureOut">
              <a:rPr lang="cs-CZ" smtClean="0"/>
              <a:pPr/>
              <a:t>24.01.2017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DABB-6AE3-4C3B-B145-1B2A8E0B911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55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285C-3021-4F8D-B1F9-59D5D1EB7B23}" type="datetimeFigureOut">
              <a:rPr lang="cs-CZ" smtClean="0"/>
              <a:pPr/>
              <a:t>24.01.2017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DABB-6AE3-4C3B-B145-1B2A8E0B91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200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285C-3021-4F8D-B1F9-59D5D1EB7B23}" type="datetimeFigureOut">
              <a:rPr lang="cs-CZ" smtClean="0"/>
              <a:pPr/>
              <a:t>24.01.2017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DABB-6AE3-4C3B-B145-1B2A8E0B911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3724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285C-3021-4F8D-B1F9-59D5D1EB7B23}" type="datetimeFigureOut">
              <a:rPr lang="cs-CZ" smtClean="0"/>
              <a:pPr/>
              <a:t>24.01.2017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DABB-6AE3-4C3B-B145-1B2A8E0B91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883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2624285C-3021-4F8D-B1F9-59D5D1EB7B23}" type="datetimeFigureOut">
              <a:rPr lang="cs-CZ" smtClean="0"/>
              <a:pPr/>
              <a:t>24.01.2017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DABB-6AE3-4C3B-B145-1B2A8E0B91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18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24285C-3021-4F8D-B1F9-59D5D1EB7B23}" type="datetimeFigureOut">
              <a:rPr lang="cs-CZ" smtClean="0"/>
              <a:pPr/>
              <a:t>24.01.2017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2DDABB-6AE3-4C3B-B145-1B2A8E0B911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Dvojitá šipk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60743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285C-3021-4F8D-B1F9-59D5D1EB7B23}" type="datetimeFigureOut">
              <a:rPr lang="cs-CZ" smtClean="0"/>
              <a:pPr/>
              <a:t>24.01.2017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DABB-6AE3-4C3B-B145-1B2A8E0B91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583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285C-3021-4F8D-B1F9-59D5D1EB7B23}" type="datetimeFigureOut">
              <a:rPr lang="cs-CZ" smtClean="0"/>
              <a:pPr/>
              <a:t>24.01.2017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DABB-6AE3-4C3B-B145-1B2A8E0B91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0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24285C-3021-4F8D-B1F9-59D5D1EB7B23}" type="datetimeFigureOut">
              <a:rPr lang="cs-CZ" smtClean="0"/>
              <a:pPr/>
              <a:t>24.01.2017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2DDABB-6AE3-4C3B-B145-1B2A8E0B91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0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ukturalni-fondy.cz/cs/Microsites/IROP/Vyzv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benes@rra-pk.cz" TargetMode="Externa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1074" y="814388"/>
            <a:ext cx="11013214" cy="2986087"/>
          </a:xfrm>
        </p:spPr>
        <p:txBody>
          <a:bodyPr>
            <a:noAutofit/>
          </a:bodyPr>
          <a:lstStyle/>
          <a:p>
            <a:pPr algn="ctr"/>
            <a:r>
              <a:rPr lang="cs-CZ" sz="6600" b="1" dirty="0">
                <a:solidFill>
                  <a:schemeClr val="tx1"/>
                </a:solidFill>
              </a:rPr>
              <a:t>6</a:t>
            </a:r>
            <a:r>
              <a:rPr lang="cs-CZ" sz="6600" b="1" dirty="0" smtClean="0">
                <a:solidFill>
                  <a:schemeClr val="tx1"/>
                </a:solidFill>
              </a:rPr>
              <a:t>. zasedání PS Vzdělávání pro území Plzeňského kraje</a:t>
            </a:r>
            <a:endParaRPr lang="cs-CZ" sz="66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7481" y="4317199"/>
            <a:ext cx="3200400" cy="146304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24. ledna 2017</a:t>
            </a:r>
            <a:endParaRPr lang="cs-CZ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34578"/>
          </a:xfrm>
        </p:spPr>
        <p:txBody>
          <a:bodyPr>
            <a:normAutofit/>
          </a:bodyPr>
          <a:lstStyle/>
          <a:p>
            <a:r>
              <a:rPr lang="cs-CZ" sz="4000" dirty="0" smtClean="0"/>
              <a:t>Setkání s řediteli středních škol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666206" y="1894114"/>
            <a:ext cx="5112802" cy="46895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sz="2400" b="1" dirty="0" smtClean="0"/>
              <a:t>Soukromé a církevní školy</a:t>
            </a:r>
          </a:p>
          <a:p>
            <a:pPr marL="310896" lvl="2" indent="0">
              <a:buNone/>
            </a:pPr>
            <a:r>
              <a:rPr lang="cs-CZ" sz="2000" dirty="0" smtClean="0"/>
              <a:t>Plzeň, 5. 10. 2016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/>
              <a:t> </a:t>
            </a:r>
            <a:r>
              <a:rPr lang="cs-CZ" sz="2400" b="1" dirty="0" smtClean="0"/>
              <a:t>SŠ s převahou učebních oborů</a:t>
            </a:r>
            <a:endParaRPr lang="cs-CZ" sz="2000" b="1" dirty="0" smtClean="0"/>
          </a:p>
          <a:p>
            <a:pPr marL="310896" lvl="2" indent="0">
              <a:buNone/>
            </a:pPr>
            <a:r>
              <a:rPr lang="cs-CZ" sz="2000" dirty="0" smtClean="0"/>
              <a:t>Sušice, 24. – 25. 10. 2016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/>
              <a:t> </a:t>
            </a:r>
            <a:r>
              <a:rPr lang="cs-CZ" sz="2400" b="1" dirty="0" smtClean="0"/>
              <a:t>SŠ s maturitními obory</a:t>
            </a:r>
          </a:p>
          <a:p>
            <a:pPr marL="310896" lvl="2" indent="0">
              <a:buNone/>
            </a:pPr>
            <a:r>
              <a:rPr lang="cs-CZ" sz="2000" dirty="0" smtClean="0"/>
              <a:t>Špičák, 28. -29. 11. 2016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/>
              <a:t> </a:t>
            </a:r>
            <a:r>
              <a:rPr lang="cs-CZ" sz="2400" b="1" dirty="0" smtClean="0"/>
              <a:t>Gymnázia</a:t>
            </a:r>
          </a:p>
          <a:p>
            <a:pPr marL="310896" lvl="2" indent="0">
              <a:buNone/>
            </a:pPr>
            <a:r>
              <a:rPr lang="cs-CZ" sz="2000" dirty="0" smtClean="0"/>
              <a:t>Špičák, 6. – 7. 12. 2016</a:t>
            </a:r>
            <a:endParaRPr lang="cs-CZ" sz="20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779008" y="1894114"/>
            <a:ext cx="6160442" cy="46895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Informace k příjímacímu řízení pro školní rok 2017/2018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Představení Krajského akčního plánu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Možnosti čerpání prostředků z IROP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Individuální konzultace projektových záměrů škol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Příprava projektu v rámci výzvy „Implementace KAP I“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Rozvoj kompetencí k podnikavosti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5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141079"/>
            <a:ext cx="9720072" cy="1491778"/>
          </a:xfrm>
        </p:spPr>
        <p:txBody>
          <a:bodyPr>
            <a:normAutofit/>
          </a:bodyPr>
          <a:lstStyle/>
          <a:p>
            <a:r>
              <a:rPr lang="cs-CZ" sz="4000" dirty="0" smtClean="0"/>
              <a:t>harmonogram dalších aktivit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410790"/>
            <a:ext cx="10209929" cy="48855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 </a:t>
            </a:r>
            <a:r>
              <a:rPr lang="cs-CZ" sz="2800" dirty="0" smtClean="0"/>
              <a:t>Informační seminář pro základní a střední školy (ITI)</a:t>
            </a:r>
            <a:endParaRPr lang="cs-CZ" sz="2800" dirty="0"/>
          </a:p>
          <a:p>
            <a:pPr marL="310896" lvl="2" indent="0">
              <a:buNone/>
            </a:pPr>
            <a:r>
              <a:rPr lang="cs-CZ" sz="2200" dirty="0" smtClean="0"/>
              <a:t>Plzeň, 8. 2. 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 </a:t>
            </a:r>
            <a:r>
              <a:rPr lang="cs-CZ" sz="2800" dirty="0" smtClean="0"/>
              <a:t>Seminář pro žadatele – šablony pro SŠ a VOŠ I</a:t>
            </a:r>
            <a:endParaRPr lang="cs-CZ" sz="2800" dirty="0"/>
          </a:p>
          <a:p>
            <a:pPr marL="310896" lvl="2" indent="0">
              <a:buNone/>
            </a:pPr>
            <a:r>
              <a:rPr lang="cs-CZ" sz="2400" dirty="0" smtClean="0"/>
              <a:t>Plzeň, 1. 3. 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 </a:t>
            </a:r>
            <a:r>
              <a:rPr lang="cs-CZ" sz="2800" dirty="0" smtClean="0"/>
              <a:t>Seminář k využívání digitálních technologií ve výuce</a:t>
            </a:r>
          </a:p>
          <a:p>
            <a:pPr marL="310896" lvl="2" indent="0">
              <a:buNone/>
            </a:pPr>
            <a:r>
              <a:rPr lang="cs-CZ" sz="2400" dirty="0" smtClean="0"/>
              <a:t>Klatovy, 16. 3. 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 </a:t>
            </a:r>
            <a:r>
              <a:rPr lang="cs-CZ" sz="2800" dirty="0" smtClean="0"/>
              <a:t>Další připravovaná témata:</a:t>
            </a:r>
          </a:p>
          <a:p>
            <a:pPr marL="310896" lvl="2" indent="0">
              <a:buNone/>
            </a:pPr>
            <a:r>
              <a:rPr lang="cs-CZ" sz="2000" dirty="0" smtClean="0"/>
              <a:t>Inkluze pro výchovné poradce, průmysl 4.0, výuka odborného NJ apod.</a:t>
            </a:r>
          </a:p>
          <a:p>
            <a:pPr lvl="0">
              <a:buClr>
                <a:srgbClr val="9CBEBD"/>
              </a:buClr>
              <a:buFont typeface="Wingdings" panose="05000000000000000000" pitchFamily="2" charset="2"/>
              <a:buChar char="v"/>
            </a:pPr>
            <a:r>
              <a:rPr lang="cs-CZ" sz="2800" dirty="0">
                <a:solidFill>
                  <a:srgbClr val="2E2B21"/>
                </a:solidFill>
              </a:rPr>
              <a:t>Další </a:t>
            </a:r>
            <a:r>
              <a:rPr lang="cs-CZ" sz="2800" dirty="0" smtClean="0">
                <a:solidFill>
                  <a:srgbClr val="2E2B21"/>
                </a:solidFill>
              </a:rPr>
              <a:t>aktivity:</a:t>
            </a:r>
          </a:p>
          <a:p>
            <a:pPr marL="310896" lvl="2" indent="0">
              <a:buClr>
                <a:srgbClr val="9CBEBD"/>
              </a:buClr>
              <a:buNone/>
            </a:pPr>
            <a:r>
              <a:rPr lang="cs-CZ" sz="2000" dirty="0">
                <a:solidFill>
                  <a:srgbClr val="2E2B21"/>
                </a:solidFill>
              </a:rPr>
              <a:t>M</a:t>
            </a:r>
            <a:r>
              <a:rPr lang="cs-CZ" sz="2000" dirty="0" smtClean="0">
                <a:solidFill>
                  <a:srgbClr val="2E2B21"/>
                </a:solidFill>
              </a:rPr>
              <a:t>arketing technického vzdělávání, analýza věkové struktury pedagogů SŠ</a:t>
            </a:r>
            <a:endParaRPr lang="cs-CZ" sz="2000" dirty="0">
              <a:solidFill>
                <a:srgbClr val="2E2B21"/>
              </a:solidFill>
            </a:endParaRPr>
          </a:p>
          <a:p>
            <a:pPr marL="310896" lvl="2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9117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000923" cy="1499616"/>
          </a:xfrm>
        </p:spPr>
        <p:txBody>
          <a:bodyPr>
            <a:normAutofit/>
          </a:bodyPr>
          <a:lstStyle/>
          <a:p>
            <a:r>
              <a:rPr lang="cs-CZ" sz="4000" dirty="0"/>
              <a:t>Harmonogram důležitých výzev OP VVV pro SŠ a VOŠ v roce </a:t>
            </a:r>
            <a:r>
              <a:rPr lang="cs-CZ" sz="4000" dirty="0" smtClean="0"/>
              <a:t>2017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sz="2400" dirty="0" smtClean="0"/>
              <a:t>Podpora škol formou projektů zjednodušeného vykazování – šablony pro SŠ a VOŠ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sz="2000" dirty="0" smtClean="0"/>
              <a:t>vyhlášena 20. 12. 2016, příjem žádostí do 30. 9. 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sz="2400" dirty="0" smtClean="0"/>
              <a:t>Implementace Krajských akčních plánů I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sz="2000" dirty="0"/>
              <a:t> </a:t>
            </a:r>
            <a:r>
              <a:rPr lang="cs-CZ" sz="2000" dirty="0" smtClean="0"/>
              <a:t>vyhlášení květen/červen 2017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sz="2000" dirty="0"/>
              <a:t> </a:t>
            </a:r>
            <a:r>
              <a:rPr lang="cs-CZ" sz="2000" dirty="0" smtClean="0"/>
              <a:t>alokace pro Plzeňský kraj cca 88,5 mil. Kč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sz="2000" dirty="0"/>
              <a:t> </a:t>
            </a:r>
            <a:r>
              <a:rPr lang="cs-CZ" sz="2000" dirty="0" smtClean="0"/>
              <a:t>povinné aktivity: polytechnické vzdělávání, matematická a čtenářská gramotnost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sz="2400" dirty="0"/>
              <a:t>Výzva pro </a:t>
            </a:r>
            <a:r>
              <a:rPr lang="cs-CZ" sz="2400" dirty="0" smtClean="0"/>
              <a:t>VOŠ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sz="2000" dirty="0"/>
              <a:t> </a:t>
            </a:r>
            <a:r>
              <a:rPr lang="cs-CZ" sz="2000" dirty="0" smtClean="0"/>
              <a:t>avízo </a:t>
            </a:r>
            <a:r>
              <a:rPr lang="cs-CZ" sz="2000" dirty="0"/>
              <a:t>v březnu 2017, vyhlášení v dubnu 2017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3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7376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2E2B21">
                    <a:lumMod val="90000"/>
                    <a:lumOff val="10000"/>
                  </a:srgbClr>
                </a:solidFill>
              </a:rPr>
              <a:t>Změny v PS Vzdělávání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658983"/>
            <a:ext cx="9720071" cy="30305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sz="2400" dirty="0" smtClean="0"/>
              <a:t>Plzeňský kraj</a:t>
            </a:r>
          </a:p>
          <a:p>
            <a:pPr marL="0" indent="0">
              <a:buNone/>
            </a:pPr>
            <a:r>
              <a:rPr lang="cs-CZ" dirty="0" smtClean="0"/>
              <a:t>	člen: Mgr. Ivana Bartošová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sz="2400" dirty="0" smtClean="0"/>
              <a:t>Agentura pro sociální začleňování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člen: Mgr. Mikuláš Tichý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náhradník: Mgr. Jan Kudry, Ph.D.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24128" y="4689566"/>
            <a:ext cx="10567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cap="all" dirty="0" smtClean="0">
                <a:latin typeface="+mj-lt"/>
              </a:rPr>
              <a:t>Změny v platformách</a:t>
            </a:r>
            <a:endParaRPr lang="cs-CZ" sz="4000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8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5"/>
            <a:ext cx="10148697" cy="5401247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4</a:t>
            </a:r>
            <a:r>
              <a:rPr lang="cs-CZ" sz="4800" dirty="0" smtClean="0"/>
              <a:t>. schválení dodatků k platformám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7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656087"/>
              </p:ext>
            </p:extLst>
          </p:nvPr>
        </p:nvGraphicFramePr>
        <p:xfrm>
          <a:off x="587828" y="496388"/>
          <a:ext cx="11064240" cy="6035037"/>
        </p:xfrm>
        <a:graphic>
          <a:graphicData uri="http://schemas.openxmlformats.org/drawingml/2006/table">
            <a:tbl>
              <a:tblPr firstRow="1" firstCol="1" bandRow="1"/>
              <a:tblGrid>
                <a:gridCol w="5532120">
                  <a:extLst>
                    <a:ext uri="{9D8B030D-6E8A-4147-A177-3AD203B41FA5}">
                      <a16:colId xmlns:a16="http://schemas.microsoft.com/office/drawing/2014/main" val="1559668825"/>
                    </a:ext>
                  </a:extLst>
                </a:gridCol>
                <a:gridCol w="5532120">
                  <a:extLst>
                    <a:ext uri="{9D8B030D-6E8A-4147-A177-3AD203B41FA5}">
                      <a16:colId xmlns:a16="http://schemas.microsoft.com/office/drawing/2014/main" val="2965533140"/>
                    </a:ext>
                  </a:extLst>
                </a:gridCol>
              </a:tblGrid>
              <a:tr h="9078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Kariérové poradenství, rozvoj škol jako center celoživotního vzdělávání a další vzdělávání dospělých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275160"/>
                  </a:ext>
                </a:extLst>
              </a:tr>
              <a:tr h="341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Jméno a příjmení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Instituce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986106"/>
                  </a:ext>
                </a:extLst>
              </a:tr>
              <a:tr h="68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Bc. Jan Honomichl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KÚPK (věcný manažer KAP)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875168"/>
                  </a:ext>
                </a:extLst>
              </a:tr>
              <a:tr h="68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Pavla Chocholová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NÚV (odborný garant KAP)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770526"/>
                  </a:ext>
                </a:extLst>
              </a:tr>
              <a:tr h="341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Pavel Beneš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RRA PK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947934"/>
                  </a:ext>
                </a:extLst>
              </a:tr>
              <a:tr h="341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Lucie </a:t>
                      </a:r>
                      <a:r>
                        <a:rPr lang="cs-CZ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Holacká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NIDV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988874"/>
                  </a:ext>
                </a:extLst>
              </a:tr>
              <a:tr h="341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Bohumír Sobotka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SOUE Plzeň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00768"/>
                  </a:ext>
                </a:extLst>
              </a:tr>
              <a:tr h="68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 Bc. Hana Stýblová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ZŠ a MŠ Plzeň-</a:t>
                      </a:r>
                      <a:r>
                        <a:rPr lang="cs-CZ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Božkov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682101"/>
                  </a:ext>
                </a:extLst>
              </a:tr>
              <a:tr h="341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Bc. Petra Čížková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RHK PK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496806"/>
                  </a:ext>
                </a:extLst>
              </a:tr>
              <a:tr h="683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Ivana Šatrová 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ÚP ČR - Krajská pobočka Plzeň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696964"/>
                  </a:ext>
                </a:extLst>
              </a:tr>
              <a:tr h="341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RNDr. Jiří Cais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KCVJŠ, Plzeň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513657"/>
                  </a:ext>
                </a:extLst>
              </a:tr>
              <a:tr h="341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Jana Brabcová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AIVD ČR, </a:t>
                      </a:r>
                      <a:r>
                        <a:rPr lang="cs-CZ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o.s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816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7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36555"/>
              </p:ext>
            </p:extLst>
          </p:nvPr>
        </p:nvGraphicFramePr>
        <p:xfrm>
          <a:off x="470263" y="391886"/>
          <a:ext cx="11286308" cy="6139540"/>
        </p:xfrm>
        <a:graphic>
          <a:graphicData uri="http://schemas.openxmlformats.org/drawingml/2006/table">
            <a:tbl>
              <a:tblPr firstRow="1" firstCol="1" bandRow="1"/>
              <a:tblGrid>
                <a:gridCol w="5643154">
                  <a:extLst>
                    <a:ext uri="{9D8B030D-6E8A-4147-A177-3AD203B41FA5}">
                      <a16:colId xmlns:a16="http://schemas.microsoft.com/office/drawing/2014/main" val="700472194"/>
                    </a:ext>
                  </a:extLst>
                </a:gridCol>
                <a:gridCol w="5643154">
                  <a:extLst>
                    <a:ext uri="{9D8B030D-6E8A-4147-A177-3AD203B41FA5}">
                      <a16:colId xmlns:a16="http://schemas.microsoft.com/office/drawing/2014/main" val="723878947"/>
                    </a:ext>
                  </a:extLst>
                </a:gridCol>
              </a:tblGrid>
              <a:tr h="8292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Společné vzdělávání (inkluze)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089749"/>
                  </a:ext>
                </a:extLst>
              </a:tr>
              <a:tr h="414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Jméno a příjmení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Instituce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77105"/>
                  </a:ext>
                </a:extLst>
              </a:tr>
              <a:tr h="414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Bc. Jan Honomichl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KÚPK (věcný manažer KAP)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387283"/>
                  </a:ext>
                </a:extLst>
              </a:tr>
              <a:tr h="414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Bc. Monika Čermáková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KÚPK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519183"/>
                  </a:ext>
                </a:extLst>
              </a:tr>
              <a:tr h="414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Pavla Chocholová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NÚV (odborný garant KAP)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521135"/>
                  </a:ext>
                </a:extLst>
              </a:tr>
              <a:tr h="414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Jitka Adamová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MŠ Štěnovice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182901"/>
                  </a:ext>
                </a:extLst>
              </a:tr>
              <a:tr h="414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Mikuláš Tichý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Agentura pro sociální začleňování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792502"/>
                  </a:ext>
                </a:extLst>
              </a:tr>
              <a:tr h="414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František Halada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ZŠ Chotěšov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448222"/>
                  </a:ext>
                </a:extLst>
              </a:tr>
              <a:tr h="414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Bohumír Sobotka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SOUE Plzeň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904931"/>
                  </a:ext>
                </a:extLst>
              </a:tr>
              <a:tr h="414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et Bc. Lenka Mouleová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ZŠ Město </a:t>
                      </a:r>
                      <a:r>
                        <a:rPr lang="cs-CZ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Touškov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419880"/>
                  </a:ext>
                </a:extLst>
              </a:tr>
              <a:tr h="746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Šárka Čechurová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Pedagogicko-psychologická poradna, Plzeň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8567"/>
                  </a:ext>
                </a:extLst>
              </a:tr>
              <a:tr h="416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Lenka </a:t>
                      </a:r>
                      <a:r>
                        <a:rPr lang="cs-CZ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Hovězáková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ZŠ a MŠ Tachov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590400"/>
                  </a:ext>
                </a:extLst>
              </a:tr>
              <a:tr h="416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Jana Tomášková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ZŠ a OŠ Horšovský Týn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342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5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101785"/>
              </p:ext>
            </p:extLst>
          </p:nvPr>
        </p:nvGraphicFramePr>
        <p:xfrm>
          <a:off x="404949" y="391887"/>
          <a:ext cx="11430000" cy="6035040"/>
        </p:xfrm>
        <a:graphic>
          <a:graphicData uri="http://schemas.openxmlformats.org/drawingml/2006/table">
            <a:tbl>
              <a:tblPr firstRow="1" firstCol="1" bandRow="1"/>
              <a:tblGrid>
                <a:gridCol w="5715000">
                  <a:extLst>
                    <a:ext uri="{9D8B030D-6E8A-4147-A177-3AD203B41FA5}">
                      <a16:colId xmlns:a16="http://schemas.microsoft.com/office/drawing/2014/main" val="208884372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606020032"/>
                    </a:ext>
                  </a:extLst>
                </a:gridCol>
              </a:tblGrid>
              <a:tr h="12070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Nepovinná témata (cizí jazyky, ICT apod.)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32204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Jméno a příjmení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Instituce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269088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Bc. Jan Honomichl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KÚPK (věcný manažer KAP)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755469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Pavla Chocholová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NÚV (odborný garant KAP)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086000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Lucie </a:t>
                      </a:r>
                      <a:r>
                        <a:rPr lang="cs-CZ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Holacká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NIDV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956262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Bc. Petra Čížková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RHK PK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907384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RNDr. Lenka Holubová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SŠ informatiky a finančních služeb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482446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Pavel Honzík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ČŠI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959496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Kateřina Caisová</a:t>
                      </a:r>
                      <a:endParaRPr lang="cs-CZ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KCVJŠ, Plzeň </a:t>
                      </a:r>
                      <a:endParaRPr lang="cs-CZ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283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1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5"/>
            <a:ext cx="10148697" cy="5401247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/>
              <a:t>5. schválení rámce pro podporu infrastruktury a investic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8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4695" cy="106070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Výzvy irop pro </a:t>
            </a:r>
            <a:r>
              <a:rPr lang="cs-CZ" sz="4000" dirty="0" err="1" smtClean="0"/>
              <a:t>sš</a:t>
            </a:r>
            <a:r>
              <a:rPr lang="cs-CZ" sz="4000" dirty="0" smtClean="0"/>
              <a:t> a </a:t>
            </a:r>
            <a:r>
              <a:rPr lang="cs-CZ" sz="4000" dirty="0" err="1" smtClean="0"/>
              <a:t>Voš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776549"/>
            <a:ext cx="10784695" cy="4532811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 32. a 33. výzva IROP Infrastruktura pro SŠ a VOŠ (bez SVL/SVL)</a:t>
            </a:r>
          </a:p>
          <a:p>
            <a:pPr lv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</a:pPr>
            <a:r>
              <a:rPr lang="cs-CZ" dirty="0"/>
              <a:t> 56. a 57. výzva IROP Infrastruktura pro zájmové, neformální a celoživotní vzdělávání (bez SVL/SVL)</a:t>
            </a:r>
          </a:p>
          <a:p>
            <a:pPr lv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 66. výzva IROP </a:t>
            </a:r>
            <a:r>
              <a:rPr lang="cs-CZ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Infrastruktura do vzdělávání – integrované projekty ITI</a:t>
            </a:r>
            <a:endParaRPr lang="cs-CZ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cs-CZ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68.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výzva IROP Komunitně vedený místní rozvoj – vzdělávání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 84. a 86. výzva IROP Infrastruktura pro SŠ a VOŠ II (bez SVL/SVL)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89. a 90. výzva IROP Infrastruktura pro zájmové, neformální a celoživotní vzdělávání II (bez </a:t>
            </a:r>
            <a:r>
              <a:rPr lang="cs-CZ" dirty="0" smtClean="0">
                <a:solidFill>
                  <a:srgbClr val="FF0000"/>
                </a:solidFill>
              </a:rPr>
              <a:t>SVL/SVL)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00">
                    <a:lumMod val="85000"/>
                    <a:lumOff val="15000"/>
                  </a:srgbClr>
                </a:solidFill>
                <a:hlinkClick r:id="rId2"/>
              </a:rPr>
              <a:t>http</a:t>
            </a:r>
            <a:r>
              <a:rPr lang="cs-CZ" sz="2800" dirty="0">
                <a:solidFill>
                  <a:srgbClr val="000000">
                    <a:lumMod val="85000"/>
                    <a:lumOff val="15000"/>
                  </a:srgbClr>
                </a:solidFill>
                <a:hlinkClick r:id="rId2"/>
              </a:rPr>
              <a:t>://www.strukturalni-fondy.cz/cs/Microsites/IROP/Vyzvy</a:t>
            </a:r>
            <a:endParaRPr lang="cs-CZ" sz="2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5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2763640"/>
            <a:ext cx="10487025" cy="1499616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/>
              <a:t>1. zahájení, schválení programu, schválení hostů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6328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61978" y="724989"/>
            <a:ext cx="3613187" cy="83602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32. výzva irop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2655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73767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podané projekty do 32. výzvy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927391"/>
              </p:ext>
            </p:extLst>
          </p:nvPr>
        </p:nvGraphicFramePr>
        <p:xfrm>
          <a:off x="618989" y="2299063"/>
          <a:ext cx="10808676" cy="3429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454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Střední odborná škola a Střední odborné učiliště, Sušice, U Kapličky 761</a:t>
                      </a:r>
                      <a:endParaRPr lang="cs-CZ" sz="20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Modernizace teoretické a praktické výuky technických oborů včetně zajištění bezbariérového přístupu a konektivity</a:t>
                      </a:r>
                      <a:endParaRPr lang="cs-CZ" sz="20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>
                          <a:effectLst/>
                          <a:latin typeface="+mn-lt"/>
                        </a:rPr>
                        <a:t>7,00</a:t>
                      </a:r>
                      <a:endParaRPr lang="cs-CZ" sz="20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Střední škola, Kralovice, nám. Osvobození 32</a:t>
                      </a:r>
                      <a:endParaRPr lang="cs-CZ" sz="20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>
                          <a:effectLst/>
                          <a:latin typeface="+mn-lt"/>
                        </a:rPr>
                        <a:t>Rekonstrukce odborné ICT učebny a připojení k internetu, bezbariérový přístup do školy</a:t>
                      </a:r>
                      <a:endParaRPr lang="cs-CZ" sz="20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+mn-lt"/>
                        </a:rPr>
                        <a:t>4,20</a:t>
                      </a:r>
                      <a:endParaRPr lang="cs-CZ" sz="20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0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14231" y="786384"/>
            <a:ext cx="3756877" cy="1499616"/>
          </a:xfrm>
        </p:spPr>
        <p:txBody>
          <a:bodyPr/>
          <a:lstStyle/>
          <a:p>
            <a:r>
              <a:rPr lang="cs-CZ" sz="4000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33. </a:t>
            </a:r>
            <a:r>
              <a:rPr lang="cs-CZ" sz="4000" dirty="0">
                <a:solidFill>
                  <a:srgbClr val="2E2B21">
                    <a:lumMod val="90000"/>
                    <a:lumOff val="10000"/>
                  </a:srgbClr>
                </a:solidFill>
              </a:rPr>
              <a:t>výzva irop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1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8631" y="0"/>
            <a:ext cx="9720072" cy="855262"/>
          </a:xfrm>
        </p:spPr>
        <p:txBody>
          <a:bodyPr/>
          <a:lstStyle/>
          <a:p>
            <a:r>
              <a:rPr lang="cs-CZ" sz="4000" dirty="0">
                <a:solidFill>
                  <a:srgbClr val="2E2B21">
                    <a:lumMod val="90000"/>
                    <a:lumOff val="10000"/>
                  </a:srgbClr>
                </a:solidFill>
              </a:rPr>
              <a:t>podané projekty do </a:t>
            </a:r>
            <a:r>
              <a:rPr lang="cs-CZ" sz="4000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33. </a:t>
            </a:r>
            <a:r>
              <a:rPr lang="cs-CZ" sz="4000" dirty="0">
                <a:solidFill>
                  <a:srgbClr val="2E2B21">
                    <a:lumMod val="90000"/>
                    <a:lumOff val="10000"/>
                  </a:srgbClr>
                </a:solidFill>
              </a:rPr>
              <a:t>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33549"/>
              </p:ext>
            </p:extLst>
          </p:nvPr>
        </p:nvGraphicFramePr>
        <p:xfrm>
          <a:off x="0" y="640081"/>
          <a:ext cx="12192000" cy="621791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6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Církevní gymnázium Plzeň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Podpora přírodovědného, technického a jazykového vzdělávání na CG Plzeň včetně zajištění bezbariérovosti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12,00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Gymnázium J. Š. Baara, Domažlice, Pivovarská 323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Multimediální učebna pro výuku cizích jazyků a robotiky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2,60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Gymnázium Jaroslava Vrchlického, Klatovy, </a:t>
                      </a:r>
                      <a:r>
                        <a:rPr lang="cs-CZ" sz="1400" u="none" strike="noStrike" dirty="0" err="1">
                          <a:effectLst/>
                        </a:rPr>
                        <a:t>Nár</a:t>
                      </a:r>
                      <a:r>
                        <a:rPr lang="cs-CZ" sz="1400" u="none" strike="noStrike" dirty="0">
                          <a:effectLst/>
                        </a:rPr>
                        <a:t>. mučedníků 347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Rekonstrukce prostor pro výuku technických a přírodovědných předmětů a cizích jazyků včetně zajištění bezbariérového přístupu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13,50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Gymnázium, Stříbro, Soběslavova 1426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Vybudování jazykové laboratoře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1,50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Gymnázium, Tachov, Pionýrská 1370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Modernizace laboratoře chemie, fyziky, </a:t>
                      </a:r>
                      <a:r>
                        <a:rPr lang="cs-CZ" sz="1400" u="none" strike="noStrike" dirty="0" err="1">
                          <a:effectLst/>
                        </a:rPr>
                        <a:t>mikroskopovny</a:t>
                      </a:r>
                      <a:r>
                        <a:rPr lang="cs-CZ" sz="1400" u="none" strike="noStrike" dirty="0">
                          <a:effectLst/>
                        </a:rPr>
                        <a:t> a jazykové učebny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4,70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54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Střední odborná škola a Střední odborné učiliště, Horšovský Týn, Littrowa 122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Výstavba výcvikové stáje pro skot s ukázkovou výrobnou mléčných produktů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20,00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Střední odborné učiliště stavební, Plzeň, Borská 55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Výstavba nové haly odborného výcviku SOU stavebního Plzeň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48,50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69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Střední odborné učiliště, Domažlice, Prokopa Velikého 640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Nová víceúčelová hala pro zajištění odborné výuky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46,00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369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Střední průmyslová škola, Klatovy, nábřeží Kpt. Nálepky 362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Dovybavení učebny CNC na SPŠ Klatovy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4,50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Střední škola, Horažďovice, Blatenská 313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Modernizace vybavení oboru opravář zemědělských strojů a grafický design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1,50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4492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Vyšší odborná škola zdravotnická, managementu a veřejnosprávních studií, s.r.o.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Modernizace a vybavení specializovaných učeben praktické výuky studijního oboru Systémový administrátor IT a vybavení specializovaných učeben cizích jazyků  výukovým zařízením a výukovými pomůckami vč. zajištění vnitřní a vnější konektivity školy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8,80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9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425" y="585216"/>
            <a:ext cx="10745506" cy="100845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56. a 57. výzva irop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425" y="1750423"/>
            <a:ext cx="11167872" cy="45328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400" b="1" i="1" dirty="0"/>
              <a:t> </a:t>
            </a:r>
            <a:r>
              <a:rPr lang="cs-CZ" sz="2400" dirty="0"/>
              <a:t>Vyhlášení výzvy: </a:t>
            </a:r>
            <a:endParaRPr lang="cs-CZ" sz="2400" dirty="0" smtClean="0"/>
          </a:p>
          <a:p>
            <a:pPr marL="310896" lvl="2" indent="0">
              <a:buNone/>
            </a:pPr>
            <a:r>
              <a:rPr lang="cs-CZ" sz="2000" dirty="0" smtClean="0"/>
              <a:t>6.10.2016</a:t>
            </a:r>
            <a:r>
              <a:rPr lang="cs-CZ" sz="2000" dirty="0"/>
              <a:t>, 16:00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/>
              <a:t> Zahájení příjmu žádostí o podporu v MS2014+: </a:t>
            </a:r>
            <a:endParaRPr lang="cs-CZ" sz="2400" dirty="0" smtClean="0"/>
          </a:p>
          <a:p>
            <a:pPr marL="310896" lvl="2" indent="0">
              <a:buNone/>
            </a:pPr>
            <a:r>
              <a:rPr lang="cs-CZ" sz="2000" dirty="0" smtClean="0"/>
              <a:t>18.11.2016</a:t>
            </a:r>
            <a:r>
              <a:rPr lang="cs-CZ" sz="2000" dirty="0"/>
              <a:t>, 14:00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sz="2400" dirty="0"/>
              <a:t>Datum a čas ukončení příjmu žádostí o podporu v MS2014+: </a:t>
            </a:r>
            <a:endParaRPr lang="cs-CZ" sz="2400" dirty="0" smtClean="0"/>
          </a:p>
          <a:p>
            <a:pPr marL="310896" lvl="2" indent="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14.4.2017</a:t>
            </a:r>
            <a:r>
              <a:rPr lang="cs-CZ" sz="2000" dirty="0">
                <a:solidFill>
                  <a:srgbClr val="FF0000"/>
                </a:solidFill>
              </a:rPr>
              <a:t>, 14:00</a:t>
            </a:r>
            <a:r>
              <a:rPr lang="cs-CZ" sz="20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sz="2400" dirty="0"/>
              <a:t>Ukončení realizace projektu: </a:t>
            </a:r>
            <a:endParaRPr lang="cs-CZ" sz="2400" dirty="0" smtClean="0"/>
          </a:p>
          <a:p>
            <a:pPr marL="310896" lvl="2" indent="0">
              <a:buNone/>
            </a:pPr>
            <a:r>
              <a:rPr lang="cs-CZ" sz="2000" dirty="0" smtClean="0"/>
              <a:t>28.6.2019</a:t>
            </a:r>
            <a:endParaRPr lang="cs-CZ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 smtClean="0"/>
              <a:t>Minimální </a:t>
            </a:r>
            <a:r>
              <a:rPr lang="cs-CZ" sz="2400" dirty="0"/>
              <a:t>a maximální výše celkových způsobilých výdajů: </a:t>
            </a:r>
            <a:endParaRPr lang="cs-CZ" sz="2400" dirty="0" smtClean="0"/>
          </a:p>
          <a:p>
            <a:pPr marL="310896" lvl="2" indent="0">
              <a:buNone/>
            </a:pPr>
            <a:r>
              <a:rPr lang="cs-CZ" sz="2000" dirty="0" smtClean="0"/>
              <a:t>1-20 </a:t>
            </a:r>
            <a:r>
              <a:rPr lang="cs-CZ" sz="2000" dirty="0"/>
              <a:t>mil.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9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431141"/>
            <a:ext cx="10627941" cy="1256647"/>
          </a:xfrm>
        </p:spPr>
        <p:txBody>
          <a:bodyPr/>
          <a:lstStyle/>
          <a:p>
            <a:r>
              <a:rPr lang="cs-CZ" sz="3600" dirty="0">
                <a:solidFill>
                  <a:srgbClr val="2E2B21">
                    <a:lumMod val="90000"/>
                    <a:lumOff val="10000"/>
                  </a:srgbClr>
                </a:solidFill>
              </a:rPr>
              <a:t>Připravované projekty do 56. a 57. výzvy irop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84627"/>
              </p:ext>
            </p:extLst>
          </p:nvPr>
        </p:nvGraphicFramePr>
        <p:xfrm>
          <a:off x="0" y="1687788"/>
          <a:ext cx="12192000" cy="472392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22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5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8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Střední odborná škola a Střední odborné učiliště, Sušice, U Kapličky 761</a:t>
                      </a:r>
                      <a:endParaRPr lang="cs-CZ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Rekonstrukce části školy na centrum celoživotního vzdělávání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6,00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6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Střední odborné učiliště, Domažlice, Prokopa Velikého 640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Pořízení CNC obráběcího centra s příslušenstvím pro sblížení teorie a praxe truhlářské výroby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2,20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8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Střední průmyslová škola, Klatovy, nábřeží Kpt. Nálepky 362</a:t>
                      </a:r>
                      <a:endParaRPr lang="cs-CZ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Úprava prostor na středisko polytechnického vzdělávání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12,00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40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Střední škola, Rokycany, Jeřabinová 96/III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Rekonstrukce prostorů pro zájmovou činnost a celoživotní vzdělávání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10,00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Střední zdravotnická škola a Vyšší odborná škola zdravotnická, Plzeň, Karlovarská 99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Odborná učebna pro přírodní vědy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1,30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3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BEZPO Plzeň s.r.o.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Školicí středisko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4,60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51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>
                          <a:effectLst/>
                        </a:rPr>
                        <a:t>Techmania Science Center o.p.s.</a:t>
                      </a:r>
                      <a:endParaRPr lang="cs-CZ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err="1">
                          <a:effectLst/>
                        </a:rPr>
                        <a:t>Techmania</a:t>
                      </a:r>
                      <a:r>
                        <a:rPr lang="cs-CZ" sz="1600" u="none" strike="noStrike" dirty="0">
                          <a:effectLst/>
                        </a:rPr>
                        <a:t> Technology Center - rozšíření expozičního prostoru a zlepšení přístupu do TSC </a:t>
                      </a:r>
                      <a:endParaRPr lang="cs-CZ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20,00</a:t>
                      </a:r>
                      <a:endParaRPr lang="cs-CZ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9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56201"/>
          </a:xfrm>
        </p:spPr>
        <p:txBody>
          <a:bodyPr/>
          <a:lstStyle/>
          <a:p>
            <a:r>
              <a:rPr lang="cs-CZ" sz="4000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66. </a:t>
            </a:r>
            <a:r>
              <a:rPr lang="cs-CZ" sz="4000" dirty="0">
                <a:solidFill>
                  <a:srgbClr val="2E2B21">
                    <a:lumMod val="90000"/>
                    <a:lumOff val="10000"/>
                  </a:srgbClr>
                </a:solidFill>
              </a:rPr>
              <a:t>výzva irop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541417"/>
            <a:ext cx="9720071" cy="47679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sz="2400" dirty="0" smtClean="0"/>
              <a:t>Vyhlášení výzvy: </a:t>
            </a:r>
            <a:endParaRPr lang="cs-CZ" dirty="0" smtClean="0"/>
          </a:p>
          <a:p>
            <a:pPr marL="310896" lvl="2" indent="0">
              <a:buNone/>
            </a:pPr>
            <a:r>
              <a:rPr lang="cs-CZ" sz="2000" dirty="0" smtClean="0"/>
              <a:t>22. 12. 2016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sz="2400" dirty="0" smtClean="0"/>
              <a:t>Výzva Nositele ITI k předkládání projektových záměrů: </a:t>
            </a:r>
          </a:p>
          <a:p>
            <a:pPr marL="310896" lvl="2" indent="0">
              <a:buNone/>
            </a:pPr>
            <a:r>
              <a:rPr lang="cs-CZ" sz="2000" dirty="0" smtClean="0"/>
              <a:t>27. 1. 2017, předkládání projektových záměrů do 28. 2. 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sz="2400" dirty="0" smtClean="0"/>
              <a:t>Výzva ZS ITI k předkládání projektových žádostí: </a:t>
            </a:r>
            <a:endParaRPr lang="cs-CZ" dirty="0" smtClean="0"/>
          </a:p>
          <a:p>
            <a:pPr marL="310896" lvl="2" indent="0">
              <a:buNone/>
            </a:pPr>
            <a:r>
              <a:rPr lang="cs-CZ" sz="2000" dirty="0" smtClean="0"/>
              <a:t>únor 2017, ukončení příjmu žádostí 30. 4. 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sz="2400" dirty="0"/>
              <a:t>S</a:t>
            </a:r>
            <a:r>
              <a:rPr lang="cs-CZ" sz="2400" dirty="0" smtClean="0"/>
              <a:t>eminář pro žadatele:</a:t>
            </a:r>
          </a:p>
          <a:p>
            <a:pPr marL="310896" lvl="2" indent="0">
              <a:buNone/>
            </a:pPr>
            <a:r>
              <a:rPr lang="cs-CZ" sz="2000" dirty="0" smtClean="0"/>
              <a:t>8. 2. 2017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sz="2400" dirty="0" smtClean="0"/>
              <a:t>Maximální výše projektu financovatelná z ITI:</a:t>
            </a:r>
          </a:p>
          <a:p>
            <a:pPr marL="310896" lvl="2" indent="0">
              <a:buNone/>
            </a:pPr>
            <a:r>
              <a:rPr lang="cs-CZ" sz="2000" dirty="0" smtClean="0"/>
              <a:t>12 000 000 Kč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299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853968"/>
              </p:ext>
            </p:extLst>
          </p:nvPr>
        </p:nvGraphicFramePr>
        <p:xfrm>
          <a:off x="0" y="4"/>
          <a:ext cx="12192000" cy="681995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3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23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Gymnázium a Střední odborná škola, Plasy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Modernizace digitálních učeben včetně zajištění konektivity a bezbarierovosti GaSOŠ Plasy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12,00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Gymnázium a Střední odborná škola, Rokycany, Mládežníků 1115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Modernizace odborných učeben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4,20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Gymnázium Luďka Pika, Plzeň, Opavská 21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Stavební úpravy laboratoře chemie, učebny chemie, váhovny a bezbariérové úpravy - přístavba výtahu a sociálního zařízení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23,50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5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 dirty="0">
                          <a:effectLst/>
                        </a:rPr>
                        <a:t>Gymnázium, Blovice, Družstevní 650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u="none" strike="noStrike" dirty="0">
                          <a:effectLst/>
                        </a:rPr>
                        <a:t>Optimalizace jazykové a experimentální výuky na Gymnáziu Blovice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>
                          <a:effectLst/>
                        </a:rPr>
                        <a:t>3,20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1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Gymnázium, Plzeň, Mikulášské nám. 23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Rekonstrukce odborných učeben a laboratoří chemie a biologie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5,90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Integrovaná střední škola živnostenská, Plzeň, Škroupova 13  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Vybudování odborné přírodovědné učebny a bezbariérového přístupu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4,00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3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Konzervatoř, Plzeň, Kopeckého sady 10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Konzervatoř bezbariérová – vybudování výtahu, bezbariérového WC a rekonstrukce tří jazykových učeben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6,00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odborná škola obchodu, užitého umění a designu, Plzeň, Nerudova 33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Rekonstrukce učebny cizích jazyků vč. zajištění bezbariérového přístupu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odborné učiliště elektrotechnické, Plzeň, Vejprnická 56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Rekonstrukce 2. poloviny budovy č. 6 na dílny, učebny a laboratoře odborného výcviku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12,00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průmyslová škola dopravní, Plzeň, Karlovarská 99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Modernizace učeben odborných předmětů v areálu SPŠD Plzeň - Křimice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5,50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průmyslová škola stavební, Plzeň, Chodské nám. 2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Rekonstrukce učeben pro výuku přírodovědných a technických předmětů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4,50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756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průmyslová škola strojnická a Střední odborná škola profesora Švejcara Plzeň, Klatovská 109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Modernizace strojních pracovišť pro výuku kovoobrábění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12,50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2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škola informatiky a finančních služeb, Plzeň, Klatovská 200 G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Rekonstrukce učeben pro obor Informační technologie včetně posílení vnitřní konektivity školy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6,00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18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škola, Rokycany, Jeřabinová 96/III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Rozšíření vybavení pro strojní dílnu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12,00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zdravotnická škola a Vyšší odborná škola zdravotnická, Plzeň, Karlovarská 99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Rekonstrukce laboratoří pro výuku odborných předmětů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3,20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02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Vyšší odborná škola a Střední průmyslová škola elektrotechnická, Plzeň, Koterovská 86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Rekonstrukce odborných učeben pro výuku ICT, fyziky, programování, jazykové učebny a učebny internetu věcí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 smtClean="0">
                          <a:effectLst/>
                        </a:rPr>
                        <a:t>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025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Obchodní akademie, Plzeň, nám. T. G. Masaryka 13</a:t>
                      </a:r>
                      <a:endParaRPr lang="pl-PL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Rekonstrukce učeben včetně zajištění bezbariérového přístupu a konektivity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7,00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929644"/>
                  </a:ext>
                </a:extLst>
              </a:tr>
              <a:tr h="38723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 err="1">
                          <a:effectLst/>
                        </a:rPr>
                        <a:t>Techmania</a:t>
                      </a:r>
                      <a:r>
                        <a:rPr lang="cs-CZ" sz="1200" u="none" strike="noStrike" dirty="0">
                          <a:effectLst/>
                        </a:rPr>
                        <a:t> Science Center o.p.s.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 err="1">
                          <a:effectLst/>
                        </a:rPr>
                        <a:t>Techmania</a:t>
                      </a:r>
                      <a:r>
                        <a:rPr lang="cs-CZ" sz="1200" u="none" strike="noStrike" dirty="0">
                          <a:effectLst/>
                        </a:rPr>
                        <a:t> Technology Center - rozvoj technických a přírodovědných oborů a řemeslných dovedností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20,00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3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5964" y="122426"/>
            <a:ext cx="9720072" cy="1499616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84. a 86. výzva IROP Infrastruktura pro SŠ a VOŠ II (bez SVL/SVL)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1019"/>
              </p:ext>
            </p:extLst>
          </p:nvPr>
        </p:nvGraphicFramePr>
        <p:xfrm>
          <a:off x="0" y="1622042"/>
          <a:ext cx="12192000" cy="511146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93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52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Církevní základní škola a střední škola, Táborská 28 , Plzeň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Vybudování kombinované laboratoře chemie a fyziky a jazykové učebny včetně zajištění bezbariérovosti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5,60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5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Akademie hotelnictví a cestovního ruchu - střední škola, s.r.o.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Rekonstrukce odborných učeben a jazykové učebny vč. bezbariérového přístupu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3,30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Bezpečnostně právní akademie Plzeň, s.r.o., střední škola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smtClean="0">
                          <a:effectLst/>
                        </a:rPr>
                        <a:t>Modernizace a vybavení odborné učebny a jazykové učebny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5,00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5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Gymnázium Františka Křižíka a základní škola, s.r.o.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Rozvoj a modernizace školy pro výuku přírodovědných předmětů a jazyků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30,00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59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Střední uměleckoprůmyslová škola a Základní umělecká škola Zámeček s.r.o. 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Rozvoj a modernizace školy pro výuku uměleckořemeslných oborů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25,00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3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Střední uměleckoprůmyslová škola a Základní umělecká škola Zámeček s.r.o. 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Rekonstrukce a vybavení odborných laboratoří pro uměleckořemeslné obory vč. zajištění konektivity školy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6,00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7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Techmania Science Center o.p.s.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Techmania Technology Center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160,00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41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Techmania Science Center o.p.s.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Techmania MŠ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15,00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33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Vyšší odborná škola zdravotnická, managementu a veřejnosprávních studií, s.r.o.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Přístavba pavilonu C a vybudování moderních výukových prostor pro obor Diplomovaný oční optik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35,00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2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851242"/>
              </p:ext>
            </p:extLst>
          </p:nvPr>
        </p:nvGraphicFramePr>
        <p:xfrm>
          <a:off x="0" y="-52251"/>
          <a:ext cx="12192000" cy="69102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509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8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Gymnázium, Sušice, Fr. Procházky 324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Gymnázium Sušice - moderní škola bez bariér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10,00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2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Integrovaná střední škola živnostenská, Plzeň, Škroupova 13  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Rekonstrukce chemické laboratoře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1,20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Masarykovo gymnázium, Plzeň, Petákova 2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 Bezbariérovost budovy vč. WC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5,00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7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Střední odborná škola a Střední odborné učiliště, Sušice, U Kapličky 761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Modernizace odborné učebny oboru Instalatér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4,00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3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odborná škola obchodu, užitého umění a designu, Plzeň, Nerudova 33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Nová výstavba grafického a interierového studia pro výuku digitálních technologií a řemeslných oborů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24,00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8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odborná škola, Stříbro, Benešova 508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Odborné učebny přírodovědných </a:t>
                      </a:r>
                      <a:r>
                        <a:rPr lang="cs-CZ" sz="1200" u="none" strike="noStrike" dirty="0" smtClean="0">
                          <a:effectLst/>
                        </a:rPr>
                        <a:t>oborů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30,00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6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průmyslová škola dopravní, Plzeň, Karlovarská 99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Víceúčelová výuková hala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35,00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7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průmyslová škola, Tachov, Světce 1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Vestavba odborných dílen pro elektro a kovo obory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13,50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6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škola a Základní škola, Oselce 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Modernizace odborné učebny svařování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4,90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28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škola zemědělská a potravinářská, Klatovy, Národních mučedníků 141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Rekonstrukce chemické laboratoře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5,00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65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Střední škola živnostenská a Základní škola, Planá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Výcvikové centrum pro stavební obory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30,00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707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škola, Bor, Plzeňská 231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Výstavba Střediska polytechnického a EVVO vzdělávání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49,00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64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škola, Horažďovice, Blatenská 313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Rekonstrukce a vybavení odborných učeben pro interaktivní vyučování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4,50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707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Střední škola, Kralovice, nám. Osvobození 32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Výstavba nové haly pro výuku odborného výcviku 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26,00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364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Vyšší odborná škola, Obchodní akademie a Střední zdravotnická škola, Domažlice, Erbenova 184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Rekonstrukce odborných učeben programování a jazykové učebny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5,90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153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Vyšší odborná škola, Obchodní akademie, Střední zdravotnická škola a Jazyková škola s právem státní jazykové zkoušky, Klatovy, Plánická 196</a:t>
                      </a:r>
                      <a:endParaRPr lang="cs-CZ" sz="12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Vybudování jazykových učeben v půdní vestavbě a zajištění bezbariérového přístupu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8,00</a:t>
                      </a:r>
                      <a:endParaRPr lang="cs-CZ" sz="12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8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Program zasedání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959429"/>
            <a:ext cx="9720071" cy="46634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sz="2900" dirty="0"/>
              <a:t>1.	Zahájení, schválení programu, schválení hostů</a:t>
            </a:r>
          </a:p>
          <a:p>
            <a:pPr>
              <a:lnSpc>
                <a:spcPct val="120000"/>
              </a:lnSpc>
            </a:pPr>
            <a:r>
              <a:rPr lang="cs-CZ" sz="2900" dirty="0"/>
              <a:t>2.	Schválení Dodatku č. 1 ke Statutu PS Vzdělávání</a:t>
            </a:r>
          </a:p>
          <a:p>
            <a:pPr>
              <a:lnSpc>
                <a:spcPct val="120000"/>
              </a:lnSpc>
            </a:pPr>
            <a:r>
              <a:rPr lang="cs-CZ" sz="2900" dirty="0"/>
              <a:t>3.	Aktuální informace k realizaci projektu „Krajský akční plán </a:t>
            </a:r>
            <a:r>
              <a:rPr lang="cs-CZ" sz="2900" dirty="0" smtClean="0"/>
              <a:t>rozvoje </a:t>
            </a:r>
            <a:r>
              <a:rPr lang="cs-CZ" sz="2900" dirty="0"/>
              <a:t>vzdělávání </a:t>
            </a:r>
            <a:r>
              <a:rPr lang="cs-CZ" sz="2900" dirty="0" smtClean="0"/>
              <a:t>	Plzeňského </a:t>
            </a:r>
            <a:r>
              <a:rPr lang="cs-CZ" sz="2900" dirty="0"/>
              <a:t>kraje“</a:t>
            </a:r>
          </a:p>
          <a:p>
            <a:pPr>
              <a:lnSpc>
                <a:spcPct val="120000"/>
              </a:lnSpc>
            </a:pPr>
            <a:r>
              <a:rPr lang="cs-CZ" sz="2900" dirty="0"/>
              <a:t>4.	Schválení dodatků k platformám</a:t>
            </a:r>
          </a:p>
          <a:p>
            <a:pPr>
              <a:lnSpc>
                <a:spcPct val="120000"/>
              </a:lnSpc>
            </a:pPr>
            <a:r>
              <a:rPr lang="cs-CZ" sz="2900" dirty="0"/>
              <a:t>5.	Schválení Rámce pro podporu infrastruktury a investic</a:t>
            </a:r>
          </a:p>
          <a:p>
            <a:pPr>
              <a:lnSpc>
                <a:spcPct val="120000"/>
              </a:lnSpc>
            </a:pPr>
            <a:r>
              <a:rPr lang="cs-CZ" sz="2900" dirty="0"/>
              <a:t>6.	Aktuální informace o realizaci projektu SRP ve vazbě na </a:t>
            </a:r>
            <a:r>
              <a:rPr lang="cs-CZ" sz="2900" dirty="0" smtClean="0"/>
              <a:t>jednotlivé </a:t>
            </a:r>
            <a:r>
              <a:rPr lang="cs-CZ" sz="2900" dirty="0"/>
              <a:t>MAP v </a:t>
            </a:r>
            <a:r>
              <a:rPr lang="cs-CZ" sz="2900" dirty="0" smtClean="0"/>
              <a:t>	Plzeňském </a:t>
            </a:r>
            <a:r>
              <a:rPr lang="cs-CZ" sz="2900" dirty="0"/>
              <a:t>kraji</a:t>
            </a:r>
          </a:p>
          <a:p>
            <a:pPr>
              <a:lnSpc>
                <a:spcPct val="120000"/>
              </a:lnSpc>
            </a:pPr>
            <a:r>
              <a:rPr lang="cs-CZ" sz="2900" dirty="0"/>
              <a:t>7.	Prognóza vývoje žáků základních škol v Plzeňském kraji</a:t>
            </a:r>
          </a:p>
          <a:p>
            <a:pPr>
              <a:lnSpc>
                <a:spcPct val="120000"/>
              </a:lnSpc>
            </a:pPr>
            <a:r>
              <a:rPr lang="cs-CZ" sz="2900" dirty="0"/>
              <a:t>8.	Diskuse, různé</a:t>
            </a:r>
          </a:p>
          <a:p>
            <a:pPr>
              <a:lnSpc>
                <a:spcPct val="120000"/>
              </a:lnSpc>
            </a:pPr>
            <a:r>
              <a:rPr lang="cs-CZ" sz="2900" dirty="0"/>
              <a:t>9.	Závěr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3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486" y="361405"/>
            <a:ext cx="11952514" cy="122013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Aktualizace rámce pro podporu infrastruktury a investic (1)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7" y="1815201"/>
            <a:ext cx="10967576" cy="43943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</a:rPr>
              <a:t>Rámec schválen 28. 6. 2016, aktualizace po půl roce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 smtClean="0">
                <a:latin typeface="Calibri" panose="020F0502020204030204" pitchFamily="34" charset="0"/>
              </a:rPr>
              <a:t> 5. 1. 2017 Platforma Polytechnické vzdělávání s důrazem na infrastrukturu a investice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953" y="2860851"/>
            <a:ext cx="6130555" cy="35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069" y="559090"/>
            <a:ext cx="11612880" cy="1499616"/>
          </a:xfrm>
        </p:spPr>
        <p:txBody>
          <a:bodyPr/>
          <a:lstStyle/>
          <a:p>
            <a:r>
              <a:rPr lang="cs-CZ" sz="3600" dirty="0">
                <a:solidFill>
                  <a:srgbClr val="2E2B21">
                    <a:lumMod val="90000"/>
                    <a:lumOff val="10000"/>
                  </a:srgbClr>
                </a:solidFill>
              </a:rPr>
              <a:t>Aktualizace rámce pro podporu infrastruktury a investic </a:t>
            </a:r>
            <a:r>
              <a:rPr lang="cs-CZ" sz="3600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E2B21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Záměry podané do 32. a 33. výzvy nelze měnit</a:t>
            </a:r>
          </a:p>
          <a:p>
            <a:pPr lvl="0"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E2B21"/>
                </a:solidFill>
              </a:rPr>
              <a:t> Záměry do 56. a 57. výzvy Infrastruktura pro zájmové, neformální a celoživotní vzdělávání (bez SVL/SVL)</a:t>
            </a:r>
          </a:p>
          <a:p>
            <a:pPr lvl="0"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E2B21"/>
                </a:solidFill>
              </a:rPr>
              <a:t> Úprava některých záměrů do 66. výzvy Regionální vzdělávání (ITI)</a:t>
            </a:r>
          </a:p>
          <a:p>
            <a:pPr lvl="0"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E2B21"/>
                </a:solidFill>
              </a:rPr>
              <a:t> Záměry do </a:t>
            </a:r>
            <a:r>
              <a:rPr lang="cs-CZ" sz="2400" dirty="0" smtClean="0">
                <a:solidFill>
                  <a:srgbClr val="2E2B21"/>
                </a:solidFill>
              </a:rPr>
              <a:t>68. </a:t>
            </a:r>
            <a:r>
              <a:rPr lang="cs-CZ" sz="2400" dirty="0">
                <a:solidFill>
                  <a:srgbClr val="2E2B21"/>
                </a:solidFill>
              </a:rPr>
              <a:t>výzvy Komunitně vedený místní rozvoj – vzdělávání </a:t>
            </a:r>
          </a:p>
          <a:p>
            <a:pPr lvl="0"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E2B21"/>
                </a:solidFill>
              </a:rPr>
              <a:t> Záměry do </a:t>
            </a:r>
            <a:r>
              <a:rPr lang="cs-CZ" sz="2400" dirty="0">
                <a:solidFill>
                  <a:srgbClr val="FF0000"/>
                </a:solidFill>
              </a:rPr>
              <a:t>84. a 86. výzvy Infrastruktura pro SŠ a VOŠ II (bez SVL/SVL) </a:t>
            </a:r>
            <a:endParaRPr lang="cs-CZ" sz="2400" dirty="0">
              <a:solidFill>
                <a:srgbClr val="2E2B21"/>
              </a:solidFill>
            </a:endParaRPr>
          </a:p>
          <a:p>
            <a:pPr lvl="0"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E2B21"/>
                </a:solidFill>
              </a:rPr>
              <a:t> Další aktualizace Rámce 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0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990" y="676655"/>
            <a:ext cx="10993702" cy="5401247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6</a:t>
            </a:r>
            <a:r>
              <a:rPr lang="cs-CZ" sz="4800" dirty="0" smtClean="0"/>
              <a:t>. aktuální informace o realizaci projektu srp ve vazbě na jednotlivé map v plzeňském kraji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8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5"/>
            <a:ext cx="10993702" cy="5401247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/>
              <a:t>7. prognóza vývoje žáků základních škol v plzeňském kraji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5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/>
              <a:t>Prognóza počtu žáků </a:t>
            </a:r>
            <a:br>
              <a:rPr lang="cs-CZ" sz="3600" dirty="0"/>
            </a:br>
            <a:r>
              <a:rPr lang="cs-CZ" sz="3600" dirty="0"/>
              <a:t>na základních školách</a:t>
            </a:r>
            <a:br>
              <a:rPr lang="cs-CZ" sz="3600" dirty="0"/>
            </a:br>
            <a:r>
              <a:rPr lang="cs-CZ" sz="3600" dirty="0"/>
              <a:t>v Plzeňském kraji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09800" y="3861049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cs-CZ" sz="2400" dirty="0"/>
              <a:t>Pracovní skupina Vzdělávání</a:t>
            </a:r>
          </a:p>
          <a:p>
            <a:pPr algn="l"/>
            <a:r>
              <a:rPr lang="cs-CZ" sz="2000" dirty="0"/>
              <a:t>Plzeň, 24.1.2017</a:t>
            </a:r>
          </a:p>
        </p:txBody>
      </p:sp>
    </p:spTree>
    <p:extLst>
      <p:ext uri="{BB962C8B-B14F-4D97-AF65-F5344CB8AC3E}">
        <p14:creationId xmlns:p14="http://schemas.microsoft.com/office/powerpoint/2010/main" val="37456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1200" y="1481328"/>
            <a:ext cx="8147248" cy="46839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2200" dirty="0"/>
              <a:t>Na základě analýzy demografických údajů a vývoje ZŠ ověřit dopad růstu počtu dětí na potřebu kapacit základních škol        v Plzeňském kraji</a:t>
            </a:r>
          </a:p>
          <a:p>
            <a:pPr marL="720000" lvl="1" indent="-360000">
              <a:lnSpc>
                <a:spcPct val="110000"/>
              </a:lnSpc>
              <a:spcBef>
                <a:spcPts val="300"/>
              </a:spcBef>
            </a:pPr>
            <a:r>
              <a:rPr lang="cs-CZ" sz="1800" dirty="0"/>
              <a:t>předpokládaly se rozdíly mezi částmi kraje v populačním vývoji</a:t>
            </a:r>
          </a:p>
          <a:p>
            <a:pPr marL="720000" lvl="1" indent="-360000">
              <a:lnSpc>
                <a:spcPct val="110000"/>
              </a:lnSpc>
              <a:spcBef>
                <a:spcPts val="300"/>
              </a:spcBef>
            </a:pPr>
            <a:r>
              <a:rPr lang="cs-CZ" sz="1800" dirty="0"/>
              <a:t>také dopad růstu počtu žáků na prostorové kapacity nebude stejný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200" dirty="0"/>
              <a:t>Východiska :</a:t>
            </a:r>
          </a:p>
          <a:p>
            <a:pPr marL="720000" lvl="1" indent="-360000">
              <a:lnSpc>
                <a:spcPct val="110000"/>
              </a:lnSpc>
              <a:spcBef>
                <a:spcPts val="400"/>
              </a:spcBef>
            </a:pPr>
            <a:r>
              <a:rPr lang="cs-CZ" sz="1800" dirty="0"/>
              <a:t>trendy vývoje populace a škol v Plzeňském kraji v posledních 5-10 letech </a:t>
            </a:r>
            <a:r>
              <a:rPr lang="cs-CZ" sz="1800" dirty="0">
                <a:latin typeface="Lucida Sans Unicode"/>
                <a:cs typeface="Lucida Sans Unicode"/>
              </a:rPr>
              <a:t>⇨</a:t>
            </a:r>
            <a:r>
              <a:rPr lang="cs-CZ" sz="1800" dirty="0"/>
              <a:t> </a:t>
            </a:r>
            <a:r>
              <a:rPr lang="cs-CZ" sz="1800" u="sng" dirty="0"/>
              <a:t>prognóza předpokládá pokračování současných trendů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200" dirty="0"/>
              <a:t>Postup:</a:t>
            </a:r>
          </a:p>
          <a:p>
            <a:pPr marL="720000" lvl="1" indent="-360000">
              <a:lnSpc>
                <a:spcPct val="11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cs-CZ" sz="1800" dirty="0"/>
              <a:t>Vývoj počtu dětí podle věku </a:t>
            </a:r>
          </a:p>
          <a:p>
            <a:pPr marL="720000" lvl="1" indent="-3600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cs-CZ" sz="1800" dirty="0"/>
              <a:t>Dojížďka žáků z obcí do ZŠ</a:t>
            </a:r>
          </a:p>
          <a:p>
            <a:pPr marL="720000" lvl="1" indent="-3600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cs-CZ" sz="1800" dirty="0"/>
              <a:t>Změny počtů žáků během prostupu ZŠ</a:t>
            </a:r>
          </a:p>
          <a:p>
            <a:pPr marL="720000" lvl="1" indent="-360000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cs-CZ" sz="1800" dirty="0"/>
              <a:t>Indikativně potřebný počet tříd podle ročníků</a:t>
            </a:r>
          </a:p>
          <a:p>
            <a:pPr marL="822960" lvl="1" indent="-457200">
              <a:buFont typeface="+mj-lt"/>
              <a:buAutoNum type="arabicPeriod"/>
            </a:pPr>
            <a:endParaRPr lang="cs-CZ" sz="1800" dirty="0"/>
          </a:p>
          <a:p>
            <a:endParaRPr lang="cs-CZ" sz="2000" dirty="0"/>
          </a:p>
          <a:p>
            <a:pPr lvl="1"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Cíl a východiska prognózy počtu žáků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791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Rekapitulace vývoje ZŠ v Plzeňském kraji</a:t>
            </a:r>
            <a:endParaRPr lang="cs-CZ" sz="3200" dirty="0"/>
          </a:p>
        </p:txBody>
      </p:sp>
      <p:graphicFrame>
        <p:nvGraphicFramePr>
          <p:cNvPr id="5" name="Graf 4"/>
          <p:cNvGraphicFramePr/>
          <p:nvPr/>
        </p:nvGraphicFramePr>
        <p:xfrm>
          <a:off x="1703513" y="4077073"/>
          <a:ext cx="3960440" cy="2654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/>
          <p:nvPr/>
        </p:nvGraphicFramePr>
        <p:xfrm>
          <a:off x="1703512" y="1268761"/>
          <a:ext cx="396044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/>
          <p:nvPr/>
        </p:nvGraphicFramePr>
        <p:xfrm>
          <a:off x="5735960" y="1268761"/>
          <a:ext cx="3960440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/>
          <p:cNvGraphicFramePr/>
          <p:nvPr/>
        </p:nvGraphicFramePr>
        <p:xfrm>
          <a:off x="5735960" y="4077073"/>
          <a:ext cx="3960440" cy="264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1703512" y="1481328"/>
            <a:ext cx="4320480" cy="1731648"/>
          </a:xfrm>
        </p:spPr>
        <p:txBody>
          <a:bodyPr>
            <a:normAutofit/>
          </a:bodyPr>
          <a:lstStyle/>
          <a:p>
            <a:r>
              <a:rPr lang="cs-CZ" sz="2000" dirty="0"/>
              <a:t>Počet dětí ve věku ZŠ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Ø"/>
            </a:pPr>
            <a:r>
              <a:rPr lang="cs-CZ" sz="1800" dirty="0"/>
              <a:t>maximum ve školním roce 2021/22 </a:t>
            </a:r>
            <a:r>
              <a:rPr lang="cs-CZ" sz="1600" i="1" dirty="0"/>
              <a:t>(relativně k 2010/11)</a:t>
            </a:r>
            <a:endParaRPr lang="cs-CZ" sz="1800" i="1" dirty="0"/>
          </a:p>
          <a:p>
            <a:pPr lvl="2">
              <a:spcBef>
                <a:spcPts val="400"/>
              </a:spcBef>
              <a:buFont typeface="Wingdings" pitchFamily="2" charset="2"/>
              <a:buChar char="§"/>
            </a:pPr>
            <a:r>
              <a:rPr lang="cs-CZ" sz="1600" dirty="0"/>
              <a:t>bez migrace 54,7 tis. </a:t>
            </a:r>
            <a:r>
              <a:rPr lang="cs-CZ" sz="1600" i="1" dirty="0"/>
              <a:t>(+24 %)</a:t>
            </a:r>
          </a:p>
          <a:p>
            <a:pPr lvl="2">
              <a:spcBef>
                <a:spcPts val="400"/>
              </a:spcBef>
              <a:buFont typeface="Wingdings" pitchFamily="2" charset="2"/>
              <a:buChar char="§"/>
            </a:pPr>
            <a:r>
              <a:rPr lang="cs-CZ" sz="1600" dirty="0"/>
              <a:t>s migrací 56,3 tis. </a:t>
            </a:r>
            <a:r>
              <a:rPr lang="cs-CZ" sz="1600" i="1" dirty="0"/>
              <a:t>(+28 %)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507288" cy="1143000"/>
          </a:xfrm>
        </p:spPr>
        <p:txBody>
          <a:bodyPr>
            <a:noAutofit/>
          </a:bodyPr>
          <a:lstStyle/>
          <a:p>
            <a:r>
              <a:rPr lang="cs-CZ" sz="3200" dirty="0"/>
              <a:t>Prognóza počtu dětí ve věku ZŠ a žáků ZŠ v Plzeňském kraji</a:t>
            </a:r>
            <a:endParaRPr lang="cs-CZ" sz="3200" dirty="0"/>
          </a:p>
        </p:txBody>
      </p:sp>
      <p:graphicFrame>
        <p:nvGraphicFramePr>
          <p:cNvPr id="11" name="Graf 10"/>
          <p:cNvGraphicFramePr/>
          <p:nvPr/>
        </p:nvGraphicFramePr>
        <p:xfrm>
          <a:off x="1703512" y="3212976"/>
          <a:ext cx="43204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/>
          <p:nvPr/>
        </p:nvGraphicFramePr>
        <p:xfrm>
          <a:off x="6168009" y="3212976"/>
          <a:ext cx="432815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ástupný symbol pro obsah 9"/>
          <p:cNvSpPr txBox="1">
            <a:spLocks/>
          </p:cNvSpPr>
          <p:nvPr/>
        </p:nvSpPr>
        <p:spPr>
          <a:xfrm>
            <a:off x="6168008" y="1484784"/>
            <a:ext cx="4320480" cy="1731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indent="-256032" defTabSz="914400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cs-CZ" sz="2000" dirty="0">
                <a:solidFill>
                  <a:prstClr val="black"/>
                </a:solidFill>
                <a:latin typeface="Lucida Sans Unicode"/>
              </a:rPr>
              <a:t>Počet žáků ZŠ</a:t>
            </a:r>
          </a:p>
          <a:p>
            <a:pPr marL="621792" lvl="1" indent="-228600" defTabSz="914400">
              <a:spcBef>
                <a:spcPts val="400"/>
              </a:spcBef>
              <a:buClr>
                <a:srgbClr val="2DA2BF"/>
              </a:buClr>
              <a:buFont typeface="Wingdings" pitchFamily="2" charset="2"/>
              <a:buChar char="Ø"/>
              <a:defRPr/>
            </a:pPr>
            <a:r>
              <a:rPr lang="cs-CZ" dirty="0">
                <a:solidFill>
                  <a:prstClr val="black"/>
                </a:solidFill>
                <a:latin typeface="Lucida Sans Unicode"/>
              </a:rPr>
              <a:t>maximum ve školním roce:</a:t>
            </a:r>
          </a:p>
          <a:p>
            <a:pPr marL="859536" lvl="2" indent="-228600" defTabSz="914400">
              <a:spcBef>
                <a:spcPts val="400"/>
              </a:spcBef>
              <a:buClr>
                <a:srgbClr val="DA1F28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1600" dirty="0">
                <a:solidFill>
                  <a:prstClr val="black"/>
                </a:solidFill>
                <a:latin typeface="Lucida Sans Unicode"/>
              </a:rPr>
              <a:t>2020/21 bez migrace (51,8 tis., </a:t>
            </a:r>
            <a:r>
              <a:rPr lang="cs-CZ" sz="1600" i="1" dirty="0">
                <a:solidFill>
                  <a:prstClr val="black"/>
                </a:solidFill>
                <a:latin typeface="Lucida Sans Unicode"/>
              </a:rPr>
              <a:t>+23 % k 2010/11</a:t>
            </a:r>
            <a:r>
              <a:rPr lang="cs-CZ" sz="1600" dirty="0">
                <a:solidFill>
                  <a:prstClr val="black"/>
                </a:solidFill>
                <a:latin typeface="Lucida Sans Unicode"/>
              </a:rPr>
              <a:t>)</a:t>
            </a:r>
          </a:p>
          <a:p>
            <a:pPr marL="859536" lvl="2" indent="-228600" defTabSz="914400">
              <a:spcBef>
                <a:spcPts val="400"/>
              </a:spcBef>
              <a:buClr>
                <a:srgbClr val="DA1F28"/>
              </a:buClr>
              <a:buSzPct val="100000"/>
              <a:buFont typeface="Wingdings" pitchFamily="2" charset="2"/>
              <a:buChar char="§"/>
              <a:defRPr/>
            </a:pPr>
            <a:r>
              <a:rPr lang="cs-CZ" sz="1600" dirty="0">
                <a:solidFill>
                  <a:prstClr val="black"/>
                </a:solidFill>
                <a:latin typeface="Lucida Sans Unicode"/>
              </a:rPr>
              <a:t>2021/22 s migrací (52,7 tis., </a:t>
            </a:r>
            <a:r>
              <a:rPr lang="cs-CZ" sz="1600" i="1" dirty="0">
                <a:solidFill>
                  <a:prstClr val="black"/>
                </a:solidFill>
                <a:latin typeface="Lucida Sans Unicode"/>
              </a:rPr>
              <a:t>+25 % k 2010/11</a:t>
            </a:r>
            <a:r>
              <a:rPr lang="cs-CZ" sz="1600" dirty="0">
                <a:solidFill>
                  <a:prstClr val="black"/>
                </a:solidFill>
                <a:latin typeface="Lucida Sans Unicode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608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859216" cy="1143000"/>
          </a:xfrm>
        </p:spPr>
        <p:txBody>
          <a:bodyPr>
            <a:normAutofit/>
          </a:bodyPr>
          <a:lstStyle/>
          <a:p>
            <a:r>
              <a:rPr lang="cs-CZ" sz="3200" dirty="0"/>
              <a:t>Prognóza počtu žáků ZŠ podle SO ORP v Plzeňském kraji</a:t>
            </a:r>
            <a:endParaRPr lang="cs-CZ" sz="32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631504" y="2276873"/>
          <a:ext cx="8928992" cy="4457317"/>
        </p:xfrm>
        <a:graphic>
          <a:graphicData uri="http://schemas.openxmlformats.org/drawingml/2006/table">
            <a:tbl>
              <a:tblPr/>
              <a:tblGrid>
                <a:gridCol w="1136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1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1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1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81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81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810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32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83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57861">
                <a:tc gridSpan="1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/>
                          <a:ea typeface="Times New Roman"/>
                          <a:cs typeface="Times New Roman"/>
                        </a:rPr>
                        <a:t>Tabulka 3: Prognóza počtu žáků ZŠ v Plzeňském kraji podle variant a SO ORP</a:t>
                      </a:r>
                      <a:endParaRPr lang="cs-C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Bez migrace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Arial"/>
                          <a:ea typeface="Times New Roman"/>
                          <a:cs typeface="Times New Roman"/>
                        </a:rPr>
                        <a:t>Žáci bez migrace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Správní obvod ORP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Cílová </a:t>
                      </a:r>
                      <a:r>
                        <a:rPr lang="cs-CZ" sz="115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kapacita</a:t>
                      </a:r>
                      <a:endParaRPr lang="cs-CZ" sz="11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2015/ 16</a:t>
                      </a:r>
                      <a:r>
                        <a:rPr lang="cs-CZ" sz="12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1)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Arial"/>
                          <a:ea typeface="Times New Roman"/>
                          <a:cs typeface="Times New Roman"/>
                        </a:rPr>
                        <a:t>2016/ 17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2017/ 18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2018/ 19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2019/ 20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2020/ 21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2021/ 22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2022/ 23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2023/ 24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2024/ 25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2025/ 26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max-15</a:t>
                      </a:r>
                      <a:r>
                        <a:rPr lang="cs-CZ" sz="12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2)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max/ 15</a:t>
                      </a:r>
                      <a:r>
                        <a:rPr lang="cs-CZ" sz="12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3)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Domažlice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5 419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3 571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3 613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6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3 670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3 684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3 717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8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3 728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3 725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3 705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3 608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3 506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7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3 428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157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104,4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Horšovský Týn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1 760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1 437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1 425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1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1 449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1 424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2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1 386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1 375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1 351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1 322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C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1 286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9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1 245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E7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1 205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100,8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Horažďovice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1 710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1 112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1 085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1 069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1 088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8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1 081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1 056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1 041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C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1 025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9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1 007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39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985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86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970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Klatovy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6 953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4 383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4 453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4 489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4 500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Arial"/>
                          <a:ea typeface="Times New Roman"/>
                          <a:cs typeface="Times New Roman"/>
                        </a:rPr>
                        <a:t>4 477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D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4 473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D0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4 415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4 337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7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4 245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4 155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17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4 063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117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102,7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D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Sušice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3 840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1 889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1 893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1 902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2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1 918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1 939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1 934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1 907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1 872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1 847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E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1 822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1 793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102,6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Blovice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1 270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915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74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940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9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968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978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997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1 024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1 014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7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992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2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968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940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9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914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109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111,9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A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Nepomuk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1 408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960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971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987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7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990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D2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1 006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976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7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956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940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917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888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1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862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104,8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Přeštice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2 647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1 976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79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2 031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2 088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2 115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2 110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8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2 123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2 101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2 056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2 012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C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1 962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E8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1 904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147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107,4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D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Stod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2 240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1 914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78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1 977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2 030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2 064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2 040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2 040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2 036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2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2 015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1 974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1 915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8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1 866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150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107,8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A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Plzeň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19 435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15 844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16 442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B8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16 875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B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17 287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17 565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17 869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2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18 019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D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latin typeface="Arial"/>
                          <a:ea typeface="Times New Roman"/>
                          <a:cs typeface="Times New Roman"/>
                        </a:rPr>
                        <a:t>18 037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17 859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17 538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17 185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2 193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113,8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Kralovice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3 456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1 804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1 818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1 839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8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1 845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1 817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1 815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1 814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1 803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1 765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1 726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5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1 711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102,3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Nýřany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6 380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4 120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C5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4 306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7B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4 429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4 466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4 513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4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4 527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4 518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1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4 443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4 330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C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4 224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D8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4 100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407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109,9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B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Rokycany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6 012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3 761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3 847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3 889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3 943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4 071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D1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4 111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D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4 116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4 092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4 036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2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3 975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3 923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5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355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109,4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B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Stříbro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2 478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1 400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D5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1 425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1 403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96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1 407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98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1 426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1 451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1 445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1 433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1 425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1 413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1 398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103,6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Tachov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5 018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3 025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3 105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9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3 191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3 272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3 303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3 347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Arial"/>
                          <a:ea typeface="Times New Roman"/>
                          <a:cs typeface="Times New Roman"/>
                        </a:rPr>
                        <a:t>3 301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3 235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3 172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3 122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B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3 074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47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322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110,6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7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Plzeňský kraj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Arial"/>
                          <a:ea typeface="Times New Roman"/>
                          <a:cs typeface="Times New Roman"/>
                        </a:rPr>
                        <a:t>70 026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48 111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49 331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50 278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50 981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Arial"/>
                          <a:ea typeface="Times New Roman"/>
                          <a:cs typeface="Times New Roman"/>
                        </a:rPr>
                        <a:t>51 448</a:t>
                      </a:r>
                      <a:endParaRPr lang="cs-CZ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Arial"/>
                          <a:ea typeface="Times New Roman"/>
                          <a:cs typeface="Times New Roman"/>
                        </a:rPr>
                        <a:t>51 849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Arial"/>
                          <a:ea typeface="Times New Roman"/>
                          <a:cs typeface="Times New Roman"/>
                        </a:rPr>
                        <a:t>51 759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latin typeface="Arial"/>
                          <a:ea typeface="Times New Roman"/>
                          <a:cs typeface="Times New Roman"/>
                        </a:rPr>
                        <a:t>51 307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D5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>
                          <a:latin typeface="Arial"/>
                          <a:ea typeface="Times New Roman"/>
                          <a:cs typeface="Times New Roman"/>
                        </a:rPr>
                        <a:t>50 451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>
                          <a:latin typeface="Arial"/>
                          <a:ea typeface="Times New Roman"/>
                          <a:cs typeface="Times New Roman"/>
                        </a:rPr>
                        <a:t>49 416</a:t>
                      </a:r>
                      <a:endParaRPr lang="cs-CZ" sz="12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latin typeface="Arial"/>
                          <a:ea typeface="Times New Roman"/>
                          <a:cs typeface="Times New Roman"/>
                        </a:rPr>
                        <a:t>48 396</a:t>
                      </a:r>
                      <a:endParaRPr lang="cs-CZ" sz="12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25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Arial"/>
                          <a:ea typeface="Times New Roman"/>
                          <a:cs typeface="Times New Roman"/>
                        </a:rPr>
                        <a:t>3 738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Arial"/>
                          <a:ea typeface="Times New Roman"/>
                          <a:cs typeface="Times New Roman"/>
                        </a:rPr>
                        <a:t>107,8</a:t>
                      </a:r>
                      <a:endParaRPr lang="cs-CZ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17" marR="420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Zástupný symbol pro obsah 9"/>
          <p:cNvSpPr>
            <a:spLocks noGrp="1"/>
          </p:cNvSpPr>
          <p:nvPr>
            <p:ph idx="1"/>
          </p:nvPr>
        </p:nvSpPr>
        <p:spPr>
          <a:xfrm>
            <a:off x="1981200" y="1481328"/>
            <a:ext cx="8686800" cy="795544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s-CZ" sz="2000" dirty="0"/>
              <a:t>Relativně malý růst v okresech Klatovy a Domažlice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s-CZ" sz="2000" dirty="0"/>
              <a:t>Největší růst absolutně i relativně v SO ORP Plzeň (2,2 tis., 14 %)</a:t>
            </a:r>
          </a:p>
        </p:txBody>
      </p:sp>
    </p:spTree>
    <p:extLst>
      <p:ext uri="{BB962C8B-B14F-4D97-AF65-F5344CB8AC3E}">
        <p14:creationId xmlns:p14="http://schemas.microsoft.com/office/powerpoint/2010/main" val="7052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330824" cy="1143000"/>
          </a:xfrm>
        </p:spPr>
        <p:txBody>
          <a:bodyPr>
            <a:noAutofit/>
          </a:bodyPr>
          <a:lstStyle/>
          <a:p>
            <a:r>
              <a:rPr lang="cs-CZ" sz="3200" dirty="0"/>
              <a:t>Prognóza počtu tříd ZŠ v Plzeňském kraji</a:t>
            </a:r>
            <a:endParaRPr lang="cs-CZ" sz="3200" dirty="0"/>
          </a:p>
        </p:txBody>
      </p:sp>
      <p:graphicFrame>
        <p:nvGraphicFramePr>
          <p:cNvPr id="4" name="Graf 3"/>
          <p:cNvGraphicFramePr/>
          <p:nvPr/>
        </p:nvGraphicFramePr>
        <p:xfrm>
          <a:off x="6888089" y="116632"/>
          <a:ext cx="366515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631504" y="2564904"/>
          <a:ext cx="8928992" cy="4241292"/>
        </p:xfrm>
        <a:graphic>
          <a:graphicData uri="http://schemas.openxmlformats.org/drawingml/2006/table">
            <a:tbl>
              <a:tblPr/>
              <a:tblGrid>
                <a:gridCol w="131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9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9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9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9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59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59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59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59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59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24951">
                <a:tc gridSpan="1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/>
                          <a:ea typeface="Times New Roman"/>
                          <a:cs typeface="Times New Roman"/>
                        </a:rPr>
                        <a:t>Tabulka 4: Prognóza počtu tříd ZŠ v Plzeňském kraji </a:t>
                      </a:r>
                      <a:r>
                        <a:rPr lang="cs-CZ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bez migrace podle SO </a:t>
                      </a:r>
                      <a:r>
                        <a:rPr lang="cs-CZ" sz="1400" b="1" dirty="0">
                          <a:latin typeface="Arial"/>
                          <a:ea typeface="Times New Roman"/>
                          <a:cs typeface="Times New Roman"/>
                        </a:rPr>
                        <a:t>ORP</a:t>
                      </a:r>
                      <a:endParaRPr lang="cs-C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Bez migrace 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Arial"/>
                          <a:ea typeface="Times New Roman"/>
                          <a:cs typeface="Times New Roman"/>
                        </a:rPr>
                        <a:t>Třídy bez migrace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Správní obvod ORP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2015/ 16</a:t>
                      </a:r>
                      <a:r>
                        <a:rPr lang="cs-CZ" sz="1200" baseline="30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1)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2016/17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2017/18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2018/19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2019/20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2020/21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2021/22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latin typeface="Arial"/>
                          <a:ea typeface="Times New Roman"/>
                          <a:cs typeface="Times New Roman"/>
                        </a:rPr>
                        <a:t>2022/23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2023/24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2024/25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latin typeface="Arial"/>
                          <a:ea typeface="Times New Roman"/>
                          <a:cs typeface="Times New Roman"/>
                        </a:rPr>
                        <a:t>2025/26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-15</a:t>
                      </a:r>
                      <a:r>
                        <a:rPr lang="cs-CZ" sz="1200" baseline="30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2)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max/ 15</a:t>
                      </a:r>
                      <a:r>
                        <a:rPr lang="cs-CZ" sz="1200" baseline="30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3)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Domažlice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172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173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174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176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176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179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172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166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164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104,1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Horšovský Týn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Horažďovice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Klatovy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213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219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F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221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F9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217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215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209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207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103,8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Sušice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Blovice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4B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4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99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4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4B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115,2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Nepomuk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4A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105,7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Přeštice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102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8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3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102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8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6C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5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69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102,0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Stod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91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F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F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F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F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91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9A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104,4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Plzeň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753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779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A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799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B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811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5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829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28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842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837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09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831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4C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823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807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C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111,8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Kralovice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F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102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4B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104,0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Nýřany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221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F9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229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226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7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F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223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F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221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215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5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212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8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212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8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211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103,6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Rokycany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F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188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1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184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189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189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193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192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F9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190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F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186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5A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185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104,3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Stříbro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F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4B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F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104,0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Tachov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156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4B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4C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4C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164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164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158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156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4B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155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156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4B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Arial"/>
                          <a:ea typeface="Times New Roman"/>
                          <a:cs typeface="Times New Roman"/>
                        </a:rPr>
                        <a:t>105,8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Plzeňský kraj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2 405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C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2 439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B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2 472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2 480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4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2 507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D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2 517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2 516</a:t>
                      </a:r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07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2 498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A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2 471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2 429</a:t>
                      </a:r>
                      <a:endParaRPr lang="cs-CZ" sz="2000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2 395</a:t>
                      </a:r>
                      <a:endParaRPr lang="cs-CZ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112</a:t>
                      </a:r>
                      <a:endParaRPr lang="cs-CZ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Arial"/>
                          <a:ea typeface="Times New Roman"/>
                          <a:cs typeface="Times New Roman"/>
                        </a:rPr>
                        <a:t>104,7</a:t>
                      </a:r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300" marR="43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" name="Zástupný symbol pro obsah 9"/>
          <p:cNvSpPr>
            <a:spLocks noGrp="1"/>
          </p:cNvSpPr>
          <p:nvPr>
            <p:ph idx="1"/>
          </p:nvPr>
        </p:nvSpPr>
        <p:spPr>
          <a:xfrm>
            <a:off x="1991544" y="1412777"/>
            <a:ext cx="4968552" cy="1227591"/>
          </a:xfrm>
        </p:spPr>
        <p:txBody>
          <a:bodyPr>
            <a:normAutofit fontScale="77500" lnSpcReduction="20000"/>
          </a:bodyPr>
          <a:lstStyle/>
          <a:p>
            <a:r>
              <a:rPr lang="cs-CZ" sz="2600" dirty="0"/>
              <a:t>Indikativně – citlivé na počty žáků</a:t>
            </a:r>
          </a:p>
          <a:p>
            <a:pPr marL="365760" lvl="1" indent="-256032">
              <a:spcBef>
                <a:spcPts val="800"/>
              </a:spcBef>
              <a:buSzPct val="68000"/>
              <a:buFont typeface="Wingdings 3"/>
              <a:buChar char=""/>
            </a:pPr>
            <a:r>
              <a:rPr lang="cs-CZ" sz="2600" dirty="0"/>
              <a:t>Proti školnímu roku 2015/16 max.:</a:t>
            </a:r>
          </a:p>
          <a:p>
            <a:pPr lvl="1"/>
            <a:r>
              <a:rPr lang="cs-CZ" dirty="0" smtClean="0"/>
              <a:t>bez migrace +112 tříd (+4,7 %)</a:t>
            </a:r>
          </a:p>
          <a:p>
            <a:pPr lvl="1"/>
            <a:r>
              <a:rPr lang="cs-CZ" dirty="0" smtClean="0"/>
              <a:t>s migrací +154 tříd (+6,4 %)</a:t>
            </a:r>
          </a:p>
        </p:txBody>
      </p:sp>
    </p:spTree>
    <p:extLst>
      <p:ext uri="{BB962C8B-B14F-4D97-AF65-F5344CB8AC3E}">
        <p14:creationId xmlns:p14="http://schemas.microsoft.com/office/powerpoint/2010/main" val="27167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476" y="2142554"/>
            <a:ext cx="11344275" cy="2829498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/>
              <a:t>2. </a:t>
            </a:r>
            <a:r>
              <a:rPr lang="cs-CZ" sz="4800" dirty="0"/>
              <a:t>Schválení Dodatku č. 1 ke Statutu PS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41033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:\Users\benes\AppData\Local\Microsoft\Windows\INetCache\Content.Word\TřídyZŠbezMigrace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4572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ŽáciZŠbezMigrace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4589135" cy="695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4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981200" y="1481328"/>
            <a:ext cx="8579296" cy="2379720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první školní rok potvrdil velmi dobrý soulad prognózy se skutečným vývojem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Plzeňský kraj</a:t>
            </a:r>
          </a:p>
          <a:p>
            <a:pPr lvl="2"/>
            <a:r>
              <a:rPr lang="cs-CZ" sz="1600" dirty="0"/>
              <a:t>skutečný počet žáků i tříd mírně převyšuje prognózu</a:t>
            </a:r>
          </a:p>
          <a:p>
            <a:pPr lvl="1">
              <a:spcBef>
                <a:spcPts val="1200"/>
              </a:spcBef>
            </a:pPr>
            <a:r>
              <a:rPr lang="cs-CZ" sz="1800" dirty="0"/>
              <a:t>Plzeň</a:t>
            </a:r>
          </a:p>
          <a:p>
            <a:pPr lvl="2"/>
            <a:r>
              <a:rPr lang="cs-CZ" sz="1600" dirty="0"/>
              <a:t>skutečný počet žáků mírně převyšuje prognózu</a:t>
            </a:r>
          </a:p>
          <a:p>
            <a:pPr lvl="2"/>
            <a:r>
              <a:rPr lang="cs-CZ" sz="1600" dirty="0"/>
              <a:t>skutečný počet tříd za prognózou mírně zaostává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851104" cy="1143000"/>
          </a:xfrm>
        </p:spPr>
        <p:txBody>
          <a:bodyPr>
            <a:normAutofit/>
          </a:bodyPr>
          <a:lstStyle/>
          <a:p>
            <a:r>
              <a:rPr lang="cs-CZ" sz="3200" dirty="0"/>
              <a:t>Vyhodnocení souladu prognózy za školní rok 2016/17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631504" y="3717033"/>
          <a:ext cx="8928994" cy="2067555"/>
        </p:xfrm>
        <a:graphic>
          <a:graphicData uri="http://schemas.openxmlformats.org/drawingml/2006/table">
            <a:tbl>
              <a:tblPr/>
              <a:tblGrid>
                <a:gridCol w="64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9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4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66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72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72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72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66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660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660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660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660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35685">
                <a:tc gridSpan="17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Kontrola prognózy ZŠ v Plzeňském kraji a v Plzni vůči skutečnosti školního roku 2016/17 </a:t>
                      </a:r>
                    </a:p>
                  </a:txBody>
                  <a:tcPr marL="5360" marR="5360" marT="53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8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Území</a:t>
                      </a:r>
                    </a:p>
                  </a:txBody>
                  <a:tcPr marL="5360" marR="5360" marT="536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skutečnost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prognóza 2016/17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rozdíl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skutečnosti od prognózy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60" marR="5360" marT="5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odchylka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skutečnosti</a:t>
                      </a:r>
                    </a:p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od prognózy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3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2015/16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2016/17</a:t>
                      </a:r>
                    </a:p>
                  </a:txBody>
                  <a:tcPr marL="5360" marR="5360" marT="5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bez migrace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 migrací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bez migrace</a:t>
                      </a:r>
                    </a:p>
                  </a:txBody>
                  <a:tcPr marL="5360" marR="5360" marT="5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 migrací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bez migrace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 migrací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3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žáci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třídy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žáci</a:t>
                      </a:r>
                    </a:p>
                  </a:txBody>
                  <a:tcPr marL="5360" marR="5360" marT="5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třídy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žáci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třídy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žáci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třídy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žáci</a:t>
                      </a:r>
                    </a:p>
                  </a:txBody>
                  <a:tcPr marL="5360" marR="5360" marT="53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třídy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žáci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třídy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žáci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třídy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žáci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třídy</a:t>
                      </a:r>
                    </a:p>
                  </a:txBody>
                  <a:tcPr marL="5360" marR="5360" marT="536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Plz.kraj</a:t>
                      </a:r>
                    </a:p>
                  </a:txBody>
                  <a:tcPr marL="5360" marR="5360" marT="536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48 111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2 405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49 646</a:t>
                      </a:r>
                    </a:p>
                  </a:txBody>
                  <a:tcPr marL="5360" marR="5360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2 443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49 331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2 439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49 382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2 442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315</a:t>
                      </a:r>
                    </a:p>
                  </a:txBody>
                  <a:tcPr marL="5360" marR="5360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264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100,6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100,2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100,5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100,0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4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Plzeň</a:t>
                      </a:r>
                    </a:p>
                  </a:txBody>
                  <a:tcPr marL="5360" marR="5360" marT="536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14 608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690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15 191</a:t>
                      </a:r>
                    </a:p>
                  </a:txBody>
                  <a:tcPr marL="5360" marR="5360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709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15 151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712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15 158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712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5360" marR="5360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100,3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99,6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100,2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99,6</a:t>
                      </a:r>
                    </a:p>
                  </a:txBody>
                  <a:tcPr marL="5360" marR="5360" marT="53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0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1200" y="1481328"/>
            <a:ext cx="8507288" cy="4827992"/>
          </a:xfrm>
        </p:spPr>
        <p:txBody>
          <a:bodyPr>
            <a:normAutofit/>
          </a:bodyPr>
          <a:lstStyle/>
          <a:p>
            <a:pPr marL="566928" indent="-457200"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cs-CZ" sz="2000" dirty="0"/>
              <a:t>Příprava Místních akčních plánů</a:t>
            </a:r>
          </a:p>
          <a:p>
            <a:pPr marL="566928" indent="-457200">
              <a:spcBef>
                <a:spcPts val="1000"/>
              </a:spcBef>
              <a:buSzPct val="100000"/>
              <a:buFont typeface="+mj-lt"/>
              <a:buAutoNum type="arabicPeriod"/>
            </a:pPr>
            <a:r>
              <a:rPr lang="cs-CZ" sz="2000" dirty="0"/>
              <a:t>Podklad pro přípravu rozšiřování kapacit ZŠ</a:t>
            </a:r>
          </a:p>
          <a:p>
            <a:pPr marL="900000" lvl="1" indent="-324000">
              <a:buFont typeface="Wingdings" pitchFamily="2" charset="2"/>
              <a:buChar char="Ø"/>
            </a:pPr>
            <a:r>
              <a:rPr lang="cs-CZ" sz="1800" dirty="0"/>
              <a:t>prognóza </a:t>
            </a:r>
            <a:r>
              <a:rPr lang="cs-CZ" sz="1800" u="sng" dirty="0"/>
              <a:t>pouze indikuje možné</a:t>
            </a:r>
            <a:r>
              <a:rPr lang="cs-CZ" sz="1800" dirty="0"/>
              <a:t> kapacitní problémy</a:t>
            </a:r>
          </a:p>
          <a:p>
            <a:pPr marL="576000" indent="-396000">
              <a:spcBef>
                <a:spcPts val="1800"/>
              </a:spcBef>
              <a:buSzPct val="100000"/>
            </a:pPr>
            <a:r>
              <a:rPr lang="cs-CZ" sz="2000" dirty="0"/>
              <a:t>Doporučený postup</a:t>
            </a:r>
          </a:p>
          <a:p>
            <a:pPr marL="900000" lvl="1" indent="-324000">
              <a:spcBef>
                <a:spcPts val="800"/>
              </a:spcBef>
              <a:buFont typeface="+mj-lt"/>
              <a:buAutoNum type="alphaLcParenR"/>
            </a:pPr>
            <a:r>
              <a:rPr lang="cs-CZ" sz="1800" dirty="0"/>
              <a:t>porovnání indikativních výsledků prognózy se skutečnými prostorovými možnostmi škol v lokalitě/území</a:t>
            </a:r>
          </a:p>
          <a:p>
            <a:pPr marL="900000" lvl="1" indent="-324000">
              <a:spcBef>
                <a:spcPts val="800"/>
              </a:spcBef>
              <a:buFont typeface="+mj-lt"/>
              <a:buAutoNum type="alphaLcParenR"/>
            </a:pPr>
            <a:r>
              <a:rPr lang="cs-CZ" sz="1800" dirty="0"/>
              <a:t>předběžné zhodnocení výsledků prognózy v lokalitě/území   (zejm. porovnání počtů žáků v ročnících s limitními počty ve třídě)</a:t>
            </a:r>
          </a:p>
          <a:p>
            <a:pPr marL="900000" lvl="1" indent="-324000">
              <a:spcBef>
                <a:spcPts val="800"/>
              </a:spcBef>
              <a:buFont typeface="+mj-lt"/>
              <a:buAutoNum type="alphaLcParenR"/>
            </a:pPr>
            <a:r>
              <a:rPr lang="cs-CZ" sz="1800" dirty="0"/>
              <a:t>zpracování „záměru rozvoje vzdělávání“ s upřesněnou prognózou pro danou lokalitu/území, např.: </a:t>
            </a:r>
          </a:p>
          <a:p>
            <a:pPr marL="1152000" lvl="2" indent="-252000">
              <a:spcBef>
                <a:spcPts val="400"/>
              </a:spcBef>
              <a:buFont typeface="Wingdings" pitchFamily="2" charset="2"/>
              <a:buChar char="§"/>
            </a:pPr>
            <a:r>
              <a:rPr lang="cs-CZ" sz="1600" dirty="0"/>
              <a:t>migrace ve vazbě na plánovanou výstavbu</a:t>
            </a:r>
          </a:p>
          <a:p>
            <a:pPr marL="1152000" lvl="2" indent="-252000">
              <a:spcBef>
                <a:spcPts val="400"/>
              </a:spcBef>
              <a:buFont typeface="Wingdings" pitchFamily="2" charset="2"/>
              <a:buChar char="§"/>
            </a:pPr>
            <a:r>
              <a:rPr lang="cs-CZ" sz="1600" dirty="0"/>
              <a:t>spád do ZŠ – vliv očekávaného vývoje okolních škol</a:t>
            </a:r>
          </a:p>
          <a:p>
            <a:pPr marL="1152000" lvl="2" indent="-252000">
              <a:spcBef>
                <a:spcPts val="400"/>
              </a:spcBef>
              <a:buFont typeface="Wingdings" pitchFamily="2" charset="2"/>
              <a:buChar char="§"/>
            </a:pPr>
            <a:r>
              <a:rPr lang="cs-CZ" sz="1600" dirty="0"/>
              <a:t>počty žáků ve třídách apod.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Možnosti využití výsledků prognózy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548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1200" y="1481329"/>
            <a:ext cx="6491064" cy="4525963"/>
          </a:xfrm>
        </p:spPr>
        <p:txBody>
          <a:bodyPr/>
          <a:lstStyle/>
          <a:p>
            <a:pPr>
              <a:buNone/>
            </a:pPr>
            <a:endParaRPr lang="cs-CZ" altLang="cs-CZ" sz="2000" dirty="0"/>
          </a:p>
          <a:p>
            <a:pPr>
              <a:buNone/>
            </a:pPr>
            <a:r>
              <a:rPr lang="cs-CZ" altLang="cs-CZ" sz="2200" dirty="0"/>
              <a:t>Ing. Pavel Beneš </a:t>
            </a:r>
            <a:r>
              <a:rPr lang="cs-CZ" altLang="cs-CZ" sz="2000" dirty="0"/>
              <a:t>(</a:t>
            </a:r>
            <a:r>
              <a:rPr lang="cs-CZ" altLang="cs-CZ" sz="2000" dirty="0">
                <a:hlinkClick r:id="rId2"/>
              </a:rPr>
              <a:t>benes@</a:t>
            </a:r>
            <a:r>
              <a:rPr lang="cs-CZ" altLang="cs-CZ" sz="2000" dirty="0" err="1">
                <a:hlinkClick r:id="rId2"/>
              </a:rPr>
              <a:t>rra</a:t>
            </a:r>
            <a:r>
              <a:rPr lang="cs-CZ" altLang="cs-CZ" sz="2000" dirty="0">
                <a:hlinkClick r:id="rId2"/>
              </a:rPr>
              <a:t>-</a:t>
            </a:r>
            <a:r>
              <a:rPr lang="cs-CZ" altLang="cs-CZ" sz="2000" dirty="0" err="1">
                <a:hlinkClick r:id="rId2"/>
              </a:rPr>
              <a:t>pk.cz</a:t>
            </a:r>
            <a:r>
              <a:rPr lang="cs-CZ" altLang="cs-CZ" sz="2000" dirty="0"/>
              <a:t>)</a:t>
            </a:r>
          </a:p>
          <a:p>
            <a:pPr>
              <a:buNone/>
            </a:pPr>
            <a:endParaRPr lang="cs-CZ" altLang="cs-CZ" sz="1000" dirty="0"/>
          </a:p>
          <a:p>
            <a:pPr>
              <a:buNone/>
            </a:pPr>
            <a:endParaRPr lang="cs-CZ" altLang="cs-CZ" sz="1000" dirty="0"/>
          </a:p>
          <a:p>
            <a:pPr>
              <a:buNone/>
            </a:pPr>
            <a:r>
              <a:rPr lang="cs-CZ" altLang="cs-CZ" sz="2400" dirty="0"/>
              <a:t>		   </a:t>
            </a:r>
            <a:r>
              <a:rPr lang="cs-CZ" altLang="cs-CZ" sz="2200" dirty="0"/>
              <a:t>Regionální rozvojová agentura</a:t>
            </a:r>
          </a:p>
          <a:p>
            <a:pPr>
              <a:buNone/>
            </a:pPr>
            <a:r>
              <a:rPr lang="cs-CZ" altLang="cs-CZ" sz="2200" dirty="0"/>
              <a:t>		   Plzeňského kraje, o.p.s.</a:t>
            </a:r>
          </a:p>
          <a:p>
            <a:pPr>
              <a:buNone/>
            </a:pPr>
            <a:r>
              <a:rPr lang="cs-CZ" altLang="cs-CZ" sz="2400" dirty="0"/>
              <a:t>		   </a:t>
            </a:r>
            <a:r>
              <a:rPr lang="cs-CZ" altLang="cs-CZ" sz="1800" dirty="0" err="1"/>
              <a:t>Riegrova</a:t>
            </a:r>
            <a:r>
              <a:rPr lang="cs-CZ" altLang="cs-CZ" sz="1800" dirty="0"/>
              <a:t> 1, Plzeň</a:t>
            </a:r>
            <a:endParaRPr lang="cs-CZ" altLang="cs-CZ" sz="2400" dirty="0"/>
          </a:p>
          <a:p>
            <a:pPr>
              <a:buNone/>
            </a:pPr>
            <a:endParaRPr lang="cs-CZ" altLang="cs-CZ" sz="2400" dirty="0"/>
          </a:p>
          <a:p>
            <a:pPr lvl="1"/>
            <a:endParaRPr lang="cs-CZ" altLang="cs-CZ" sz="18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Děkuji za pozornost.</a:t>
            </a:r>
            <a:endParaRPr lang="cs-CZ" sz="3200" dirty="0"/>
          </a:p>
        </p:txBody>
      </p:sp>
      <p:pic>
        <p:nvPicPr>
          <p:cNvPr id="4" name="Picture 3" descr="U:\_RRA_PK_\LOGO\RRAPK LOGO 2009\RRA_2009_men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0" y="2636912"/>
            <a:ext cx="974546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544122"/>
          </a:xfrm>
        </p:spPr>
        <p:txBody>
          <a:bodyPr>
            <a:normAutofit/>
          </a:bodyPr>
          <a:lstStyle/>
          <a:p>
            <a:pPr algn="ctr"/>
            <a:r>
              <a:rPr lang="pl-PL" sz="4800" dirty="0"/>
              <a:t>8</a:t>
            </a:r>
            <a:r>
              <a:rPr lang="pl-PL" sz="4800" dirty="0" smtClean="0"/>
              <a:t>. Diskuse, různé</a:t>
            </a: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2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7" y="2228850"/>
            <a:ext cx="9720071" cy="10287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/>
              <a:t>Děkujeme za pozornost!</a:t>
            </a:r>
            <a:endParaRPr lang="cs-CZ" sz="4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926" y="4548321"/>
            <a:ext cx="584047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992777"/>
            <a:ext cx="9720071" cy="5316583"/>
          </a:xfrm>
        </p:spPr>
        <p:txBody>
          <a:bodyPr/>
          <a:lstStyle/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Článek </a:t>
            </a:r>
            <a:r>
              <a:rPr lang="cs-CZ" sz="2400" dirty="0"/>
              <a:t>3 odstavec 1 Statutu se mění následujícím způsobem</a:t>
            </a:r>
            <a:r>
              <a:rPr lang="cs-CZ" sz="2400" dirty="0" smtClean="0"/>
              <a:t>:</a:t>
            </a:r>
          </a:p>
          <a:p>
            <a:pPr lvl="0"/>
            <a:r>
              <a:rPr lang="cs-CZ" sz="2400" dirty="0" smtClean="0"/>
              <a:t> </a:t>
            </a:r>
            <a:endParaRPr lang="cs-CZ" sz="2400" dirty="0"/>
          </a:p>
          <a:p>
            <a:r>
              <a:rPr lang="cs-CZ" sz="2400" b="1" dirty="0"/>
              <a:t>Předsedou PS Vzdělávání je náměstkyně hejtmana pro oblast školství a cestovního ruchu.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5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476" y="2142554"/>
            <a:ext cx="11344275" cy="2829498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3</a:t>
            </a:r>
            <a:r>
              <a:rPr lang="cs-CZ" sz="4800" dirty="0" smtClean="0"/>
              <a:t>. Aktuální </a:t>
            </a:r>
            <a:r>
              <a:rPr lang="cs-CZ" sz="4800" dirty="0"/>
              <a:t>informace k realizaci projektu </a:t>
            </a:r>
            <a:r>
              <a:rPr lang="cs-CZ" sz="4800" dirty="0" smtClean="0"/>
              <a:t>KAP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8084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470263"/>
            <a:ext cx="9987861" cy="583909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sz="2800" dirty="0" smtClean="0"/>
              <a:t>Krajský akční plán rozvoje vzdělávání Plzeňského kraje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cs-CZ" sz="2000" dirty="0"/>
              <a:t> </a:t>
            </a:r>
            <a:r>
              <a:rPr lang="cs-CZ" sz="2000" dirty="0" smtClean="0"/>
              <a:t>22. září 2016 schválen RSK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cs-CZ" sz="2000" dirty="0"/>
              <a:t> </a:t>
            </a:r>
            <a:r>
              <a:rPr lang="cs-CZ" sz="2000" dirty="0" smtClean="0"/>
              <a:t>5. října zaslán ke schválení na MŠMT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cs-CZ" sz="2000" dirty="0"/>
              <a:t> </a:t>
            </a:r>
            <a:r>
              <a:rPr lang="cs-CZ" sz="2000" dirty="0" smtClean="0"/>
              <a:t>19. října MŠMT KAP schválilo</a:t>
            </a:r>
          </a:p>
          <a:p>
            <a:pPr marL="0" indent="0" algn="just">
              <a:buNone/>
            </a:pPr>
            <a:endParaRPr lang="cs-CZ" sz="20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800" dirty="0" smtClean="0"/>
              <a:t>1. zpráva o realizaci projektu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cs-CZ" sz="2000" dirty="0"/>
              <a:t> </a:t>
            </a:r>
            <a:r>
              <a:rPr lang="cs-CZ" sz="2000" dirty="0" smtClean="0"/>
              <a:t>27. října odevzdána na MŠMT</a:t>
            </a:r>
          </a:p>
          <a:p>
            <a:pPr marL="310896" lvl="2" indent="0" algn="just">
              <a:buNone/>
            </a:pPr>
            <a:endParaRPr lang="cs-CZ" sz="16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800" dirty="0"/>
              <a:t>Personální změny realizačního týmu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cs-CZ" sz="2000" dirty="0"/>
              <a:t> od 1. ledna 2017 Bc. Klára Kubešová administrativní pracovník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cs-CZ" sz="2000" dirty="0"/>
              <a:t> od 1. ledna 2017 Bc. Jan Honomichl věcný manažer </a:t>
            </a:r>
            <a:r>
              <a:rPr lang="cs-CZ" sz="2000" i="1" dirty="0"/>
              <a:t>pro oblasti kariérové poradenství, rozvoj škol jako center celoživotního vzdělávání, další vzdělávání dospělých, společné vzdělávání (inkluze) a nepovinná témata (cizí jazyky, ICT apod.)</a:t>
            </a:r>
          </a:p>
          <a:p>
            <a:pPr marL="0" indent="0" algn="just">
              <a:buNone/>
            </a:pPr>
            <a:endParaRPr lang="cs-CZ" sz="28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800" dirty="0" smtClean="0"/>
              <a:t>Spolupráce s MAP</a:t>
            </a:r>
          </a:p>
          <a:p>
            <a:pPr marL="0" indent="0" algn="just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5715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9476" y="471509"/>
            <a:ext cx="10867644" cy="1170881"/>
          </a:xfrm>
        </p:spPr>
        <p:txBody>
          <a:bodyPr/>
          <a:lstStyle/>
          <a:p>
            <a:r>
              <a:rPr lang="cs-CZ" dirty="0">
                <a:solidFill>
                  <a:srgbClr val="2E2B21">
                    <a:lumMod val="90000"/>
                    <a:lumOff val="10000"/>
                  </a:srgbClr>
                </a:solidFill>
              </a:rPr>
              <a:t>Konference pro výchovné poradce středních škol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31626" y="1642390"/>
            <a:ext cx="6260374" cy="51846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4. listopadu 2016</a:t>
            </a:r>
          </a:p>
          <a:p>
            <a:pPr marL="310896" lvl="2" indent="0">
              <a:buNone/>
            </a:pPr>
            <a:endParaRPr lang="cs-CZ" sz="1800" dirty="0" smtClean="0"/>
          </a:p>
          <a:p>
            <a:pPr marL="310896" lvl="2" indent="0">
              <a:buNone/>
            </a:pPr>
            <a:r>
              <a:rPr lang="cs-CZ" sz="2000" dirty="0" smtClean="0"/>
              <a:t>Jak </a:t>
            </a:r>
            <a:r>
              <a:rPr lang="cs-CZ" sz="2000" dirty="0"/>
              <a:t>na kariérové poradenství, odpovědnost, přínosy kariérového </a:t>
            </a:r>
            <a:r>
              <a:rPr lang="cs-CZ" sz="2000" dirty="0" smtClean="0"/>
              <a:t>poradenství</a:t>
            </a:r>
          </a:p>
          <a:p>
            <a:pPr marL="310896" lvl="2" indent="0">
              <a:buNone/>
            </a:pPr>
            <a:endParaRPr lang="cs-CZ" sz="2000" dirty="0"/>
          </a:p>
          <a:p>
            <a:pPr marL="310896" lvl="2" indent="0">
              <a:buNone/>
            </a:pPr>
            <a:r>
              <a:rPr lang="cs-CZ" sz="2000" dirty="0"/>
              <a:t>Časová osa jako rámec kariérního poradenství </a:t>
            </a:r>
            <a:r>
              <a:rPr lang="cs-CZ" sz="2000" i="1" dirty="0"/>
              <a:t>(PhDr. Veronika </a:t>
            </a:r>
            <a:r>
              <a:rPr lang="cs-CZ" sz="2000" i="1" dirty="0" err="1"/>
              <a:t>Vitošková</a:t>
            </a:r>
            <a:r>
              <a:rPr lang="cs-CZ" sz="2000" i="1" dirty="0"/>
              <a:t>, Ph.D., školní psycholog</a:t>
            </a:r>
            <a:r>
              <a:rPr lang="cs-CZ" sz="2000" i="1" dirty="0" smtClean="0"/>
              <a:t>)</a:t>
            </a:r>
          </a:p>
          <a:p>
            <a:pPr marL="310896" lvl="2" indent="0">
              <a:buNone/>
            </a:pPr>
            <a:endParaRPr lang="cs-CZ" sz="2000" i="1" dirty="0" smtClean="0"/>
          </a:p>
          <a:p>
            <a:pPr marL="310896" lvl="2" indent="0">
              <a:buNone/>
            </a:pPr>
            <a:r>
              <a:rPr lang="cs-CZ" sz="2000" dirty="0"/>
              <a:t>Jak to dělám já </a:t>
            </a:r>
            <a:r>
              <a:rPr lang="cs-CZ" sz="2000" i="1" dirty="0"/>
              <a:t>(Mgr. Miroslava Březinová, výchovná poradkyně ZŠ Blovice</a:t>
            </a:r>
            <a:r>
              <a:rPr lang="cs-CZ" sz="2000" i="1" dirty="0" smtClean="0"/>
              <a:t>)</a:t>
            </a:r>
          </a:p>
          <a:p>
            <a:pPr marL="310896" lvl="2" indent="0">
              <a:buNone/>
            </a:pPr>
            <a:endParaRPr lang="cs-CZ" sz="2000" i="1" dirty="0" smtClean="0"/>
          </a:p>
          <a:p>
            <a:pPr marL="310896" lvl="2" indent="0">
              <a:buNone/>
            </a:pPr>
            <a:r>
              <a:rPr lang="cs-CZ" sz="2000" dirty="0"/>
              <a:t>Ochutnávka z aktivit </a:t>
            </a:r>
            <a:r>
              <a:rPr lang="cs-CZ" sz="2000" dirty="0" err="1"/>
              <a:t>Info</a:t>
            </a:r>
            <a:r>
              <a:rPr lang="cs-CZ" sz="2000" dirty="0"/>
              <a:t> Kariéry </a:t>
            </a:r>
            <a:r>
              <a:rPr lang="cs-CZ" sz="2000" i="1" dirty="0"/>
              <a:t>(kariéroví poradci </a:t>
            </a:r>
            <a:r>
              <a:rPr lang="cs-CZ" sz="2000" i="1" dirty="0" err="1"/>
              <a:t>Info</a:t>
            </a:r>
            <a:r>
              <a:rPr lang="cs-CZ" sz="2000" i="1" dirty="0"/>
              <a:t> Kariéry)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500"/>
            <a:ext cx="5931626" cy="39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269" y="393132"/>
            <a:ext cx="10998925" cy="1056845"/>
          </a:xfrm>
        </p:spPr>
        <p:txBody>
          <a:bodyPr/>
          <a:lstStyle/>
          <a:p>
            <a:r>
              <a:rPr lang="cs-CZ" sz="3200" dirty="0" smtClean="0"/>
              <a:t>Informační seminář pro ředitele škol a školských zařízení k novele školského zákona (§16)</a:t>
            </a:r>
            <a:endParaRPr lang="cs-CZ" sz="3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10" y="1760933"/>
            <a:ext cx="5942148" cy="4456611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1760934"/>
            <a:ext cx="6257110" cy="445661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400" dirty="0" smtClean="0"/>
              <a:t>16. listopadu 2016</a:t>
            </a:r>
          </a:p>
          <a:p>
            <a:endParaRPr lang="cs-CZ" dirty="0"/>
          </a:p>
          <a:p>
            <a:r>
              <a:rPr lang="cs-CZ" sz="2000" dirty="0"/>
              <a:t>Právní rámec společného vzdělávání a střední </a:t>
            </a:r>
            <a:r>
              <a:rPr lang="cs-CZ" sz="2000" dirty="0" smtClean="0"/>
              <a:t>školství </a:t>
            </a:r>
            <a:r>
              <a:rPr lang="cs-CZ" sz="2000" i="1" dirty="0" smtClean="0"/>
              <a:t>(PaedDr</a:t>
            </a:r>
            <a:r>
              <a:rPr lang="cs-CZ" sz="2000" i="1" dirty="0"/>
              <a:t>. Josef Rydlo, </a:t>
            </a:r>
            <a:r>
              <a:rPr lang="cs-CZ" sz="2000" i="1" dirty="0" smtClean="0"/>
              <a:t>NÚV)</a:t>
            </a:r>
            <a:endParaRPr lang="cs-CZ" sz="2000" i="1" dirty="0"/>
          </a:p>
          <a:p>
            <a:r>
              <a:rPr lang="cs-CZ" sz="2000" dirty="0"/>
              <a:t>RVP SV a povinné </a:t>
            </a:r>
            <a:r>
              <a:rPr lang="cs-CZ" sz="2000" dirty="0" smtClean="0"/>
              <a:t>úpravy </a:t>
            </a:r>
            <a:r>
              <a:rPr lang="cs-CZ" sz="2000" i="1" dirty="0" smtClean="0"/>
              <a:t>(Mgr</a:t>
            </a:r>
            <a:r>
              <a:rPr lang="cs-CZ" sz="2000" i="1" dirty="0"/>
              <a:t>. Jitka </a:t>
            </a:r>
            <a:r>
              <a:rPr lang="cs-CZ" sz="2000" i="1" dirty="0" err="1"/>
              <a:t>Jarníková</a:t>
            </a:r>
            <a:r>
              <a:rPr lang="cs-CZ" sz="2000" i="1" dirty="0"/>
              <a:t>, Ing. Renata Votavová, </a:t>
            </a:r>
            <a:r>
              <a:rPr lang="cs-CZ" sz="2000" i="1" dirty="0" smtClean="0"/>
              <a:t>NÚV)</a:t>
            </a:r>
            <a:endParaRPr lang="cs-CZ" sz="2000" i="1" dirty="0"/>
          </a:p>
          <a:p>
            <a:r>
              <a:rPr lang="cs-CZ" sz="2000" dirty="0"/>
              <a:t>Spolupráce ŠPZ a SŠ v rámci </a:t>
            </a:r>
            <a:r>
              <a:rPr lang="cs-CZ" sz="2000" dirty="0" smtClean="0"/>
              <a:t>inkluze </a:t>
            </a:r>
            <a:r>
              <a:rPr lang="cs-CZ" sz="2000" i="1" dirty="0" smtClean="0"/>
              <a:t>(Mgr</a:t>
            </a:r>
            <a:r>
              <a:rPr lang="cs-CZ" sz="2000" i="1" dirty="0"/>
              <a:t>. Šárka Čechurová, Pedagogicko-psychologická poradna, </a:t>
            </a:r>
            <a:r>
              <a:rPr lang="cs-CZ" sz="2000" i="1" dirty="0" smtClean="0"/>
              <a:t>Plzeň)</a:t>
            </a:r>
            <a:endParaRPr lang="cs-CZ" sz="20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0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tegrá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1915</TotalTime>
  <Words>3935</Words>
  <Application>Microsoft Office PowerPoint</Application>
  <PresentationFormat>Širokoúhlá obrazovka</PresentationFormat>
  <Paragraphs>1078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57" baseType="lpstr">
      <vt:lpstr>Arial</vt:lpstr>
      <vt:lpstr>Calibri</vt:lpstr>
      <vt:lpstr>Lucida Sans Unicode</vt:lpstr>
      <vt:lpstr>Times New Roman</vt:lpstr>
      <vt:lpstr>Tw Cen MT</vt:lpstr>
      <vt:lpstr>Tw Cen MT Condensed</vt:lpstr>
      <vt:lpstr>Verdana</vt:lpstr>
      <vt:lpstr>Wingdings</vt:lpstr>
      <vt:lpstr>Wingdings 2</vt:lpstr>
      <vt:lpstr>Wingdings 3</vt:lpstr>
      <vt:lpstr>Integrál</vt:lpstr>
      <vt:lpstr>Shluk</vt:lpstr>
      <vt:lpstr>6. zasedání PS Vzdělávání pro území Plzeňského kraje</vt:lpstr>
      <vt:lpstr>1. zahájení, schválení programu, schválení hostů</vt:lpstr>
      <vt:lpstr>Program zasedání</vt:lpstr>
      <vt:lpstr>2. Schválení Dodatku č. 1 ke Statutu PS Vzdělávání</vt:lpstr>
      <vt:lpstr>Prezentace aplikace PowerPoint</vt:lpstr>
      <vt:lpstr>3. Aktuální informace k realizaci projektu KAP</vt:lpstr>
      <vt:lpstr>Prezentace aplikace PowerPoint</vt:lpstr>
      <vt:lpstr>Konference pro výchovné poradce středních škol </vt:lpstr>
      <vt:lpstr>Informační seminář pro ředitele škol a školských zařízení k novele školského zákona (§16)</vt:lpstr>
      <vt:lpstr>Setkání s řediteli středních škol</vt:lpstr>
      <vt:lpstr>harmonogram dalších aktivit</vt:lpstr>
      <vt:lpstr>Harmonogram důležitých výzev OP VVV pro SŠ a VOŠ v roce 2017</vt:lpstr>
      <vt:lpstr>Změny v PS Vzdělávání</vt:lpstr>
      <vt:lpstr>4. schválení dodatků k platformám </vt:lpstr>
      <vt:lpstr>Prezentace aplikace PowerPoint</vt:lpstr>
      <vt:lpstr>Prezentace aplikace PowerPoint</vt:lpstr>
      <vt:lpstr>Prezentace aplikace PowerPoint</vt:lpstr>
      <vt:lpstr>5. schválení rámce pro podporu infrastruktury a investic </vt:lpstr>
      <vt:lpstr>Výzvy irop pro sš a Voš</vt:lpstr>
      <vt:lpstr>32. výzva irop</vt:lpstr>
      <vt:lpstr>podané projekty do 32. výzvy</vt:lpstr>
      <vt:lpstr>33. výzva irop</vt:lpstr>
      <vt:lpstr>podané projekty do 33. výzvy</vt:lpstr>
      <vt:lpstr>56. a 57. výzva irop</vt:lpstr>
      <vt:lpstr>Připravované projekty do 56. a 57. výzvy irop</vt:lpstr>
      <vt:lpstr>66. výzva irop</vt:lpstr>
      <vt:lpstr>Prezentace aplikace PowerPoint</vt:lpstr>
      <vt:lpstr>84. a 86. výzva IROP Infrastruktura pro SŠ a VOŠ II (bez SVL/SVL)</vt:lpstr>
      <vt:lpstr>Prezentace aplikace PowerPoint</vt:lpstr>
      <vt:lpstr>Aktualizace rámce pro podporu infrastruktury a investic (1)</vt:lpstr>
      <vt:lpstr>Aktualizace rámce pro podporu infrastruktury a investic (2)</vt:lpstr>
      <vt:lpstr>6. aktuální informace o realizaci projektu srp ve vazbě na jednotlivé map v plzeňském kraji </vt:lpstr>
      <vt:lpstr>7. prognóza vývoje žáků základních škol v plzeňském kraji </vt:lpstr>
      <vt:lpstr>Prognóza počtu žáků  na základních školách v Plzeňském kraji</vt:lpstr>
      <vt:lpstr>Cíl a východiska prognózy počtu žáků</vt:lpstr>
      <vt:lpstr>Rekapitulace vývoje ZŠ v Plzeňském kraji</vt:lpstr>
      <vt:lpstr>Prognóza počtu dětí ve věku ZŠ a žáků ZŠ v Plzeňském kraji</vt:lpstr>
      <vt:lpstr>Prognóza počtu žáků ZŠ podle SO ORP v Plzeňském kraji</vt:lpstr>
      <vt:lpstr>Prognóza počtu tříd ZŠ v Plzeňském kraji</vt:lpstr>
      <vt:lpstr>Prezentace aplikace PowerPoint</vt:lpstr>
      <vt:lpstr>Vyhodnocení souladu prognózy za školní rok 2016/17</vt:lpstr>
      <vt:lpstr>Možnosti využití výsledků prognózy</vt:lpstr>
      <vt:lpstr>Děkuji za pozornost.</vt:lpstr>
      <vt:lpstr>8. Diskuse, různé </vt:lpstr>
      <vt:lpstr>Prezentace aplikace PowerPoint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zasedání PS Vzdělávání pro území Plzeňského kraje</dc:title>
  <dc:creator>Duda Petr</dc:creator>
  <cp:lastModifiedBy>Duda Petr</cp:lastModifiedBy>
  <cp:revision>81</cp:revision>
  <cp:lastPrinted>2017-01-24T11:06:15Z</cp:lastPrinted>
  <dcterms:created xsi:type="dcterms:W3CDTF">2016-06-08T08:33:01Z</dcterms:created>
  <dcterms:modified xsi:type="dcterms:W3CDTF">2017-01-24T11:11:55Z</dcterms:modified>
</cp:coreProperties>
</file>