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90" r:id="rId4"/>
    <p:sldId id="259" r:id="rId5"/>
    <p:sldId id="291" r:id="rId6"/>
    <p:sldId id="263" r:id="rId7"/>
    <p:sldId id="295" r:id="rId8"/>
    <p:sldId id="303" r:id="rId9"/>
    <p:sldId id="296" r:id="rId10"/>
    <p:sldId id="297" r:id="rId11"/>
    <p:sldId id="298" r:id="rId12"/>
    <p:sldId id="305" r:id="rId13"/>
    <p:sldId id="286" r:id="rId14"/>
    <p:sldId id="294" r:id="rId15"/>
    <p:sldId id="299" r:id="rId16"/>
    <p:sldId id="300" r:id="rId17"/>
    <p:sldId id="301" r:id="rId18"/>
    <p:sldId id="302" r:id="rId19"/>
    <p:sldId id="304" r:id="rId20"/>
    <p:sldId id="292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293" r:id="rId38"/>
    <p:sldId id="283" r:id="rId39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8557" autoAdjust="0"/>
  </p:normalViewPr>
  <p:slideViewPr>
    <p:cSldViewPr snapToGrid="0">
      <p:cViewPr varScale="1">
        <p:scale>
          <a:sx n="65" d="100"/>
          <a:sy n="65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F8B7-3502-473C-8348-F186854F2D2C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EAF1-077C-4D3A-82BA-2145704D1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5A39-54EE-4BB1-BA2F-1C5B83532589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98AA-3641-4ACB-8999-55B06D9C3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93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8AA-3641-4ACB-8999-55B06D9C38F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13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79076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80144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4135922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21737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330308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88872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27555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92381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87018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47752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8AA-3641-4ACB-8999-55B06D9C38F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73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8AA-3641-4ACB-8999-55B06D9C38F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00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32. výzva</a:t>
            </a:r>
          </a:p>
          <a:p>
            <a:r>
              <a:rPr lang="cs-CZ" dirty="0" smtClean="0"/>
              <a:t>Střední odborná škola a Střední odborné učiliště, Sušice, U Kapličky 761</a:t>
            </a:r>
          </a:p>
          <a:p>
            <a:r>
              <a:rPr lang="cs-CZ" dirty="0" smtClean="0"/>
              <a:t>Střední škola, Kralovice, nám. Osvobození 32</a:t>
            </a:r>
          </a:p>
          <a:p>
            <a:endParaRPr lang="cs-CZ" dirty="0" smtClean="0"/>
          </a:p>
          <a:p>
            <a:r>
              <a:rPr lang="cs-CZ" dirty="0" smtClean="0"/>
              <a:t>33. výzva</a:t>
            </a:r>
          </a:p>
          <a:p>
            <a:r>
              <a:rPr lang="cs-CZ" dirty="0" smtClean="0"/>
              <a:t>Střední odborné učiliště, Domažlice, Prokopa Velikého 640 </a:t>
            </a:r>
          </a:p>
          <a:p>
            <a:r>
              <a:rPr lang="cs-CZ" dirty="0" smtClean="0"/>
              <a:t>Střední škola, Horažďovice, Blatenská 313</a:t>
            </a:r>
          </a:p>
          <a:p>
            <a:r>
              <a:rPr lang="cs-CZ" dirty="0" smtClean="0"/>
              <a:t>Střední průmyslová škola, Tachov, Světce 1</a:t>
            </a:r>
          </a:p>
          <a:p>
            <a:r>
              <a:rPr lang="cs-CZ" dirty="0" smtClean="0"/>
              <a:t>Střední průmyslová škola, Klatovy, nábřeží Kpt. Nálepky 362</a:t>
            </a:r>
          </a:p>
          <a:p>
            <a:r>
              <a:rPr lang="cs-CZ" dirty="0" smtClean="0"/>
              <a:t>Střední odborné učiliště stavební, Plzeň, Borská 55</a:t>
            </a:r>
          </a:p>
          <a:p>
            <a:r>
              <a:rPr lang="cs-CZ" dirty="0" smtClean="0"/>
              <a:t>Střední škola, Bor, Plzeňská 231</a:t>
            </a:r>
          </a:p>
          <a:p>
            <a:r>
              <a:rPr lang="cs-CZ" dirty="0" smtClean="0"/>
              <a:t>Střední odborná škola a Střední odborné učiliště, Horšovský Týn, </a:t>
            </a:r>
            <a:r>
              <a:rPr lang="cs-CZ" dirty="0" err="1" smtClean="0"/>
              <a:t>Littrova</a:t>
            </a:r>
            <a:r>
              <a:rPr lang="cs-CZ" dirty="0" smtClean="0"/>
              <a:t> 122</a:t>
            </a:r>
          </a:p>
          <a:p>
            <a:r>
              <a:rPr lang="cs-CZ" dirty="0" smtClean="0"/>
              <a:t>Gymnázium J. Š. </a:t>
            </a:r>
            <a:r>
              <a:rPr lang="cs-CZ" dirty="0" err="1" smtClean="0"/>
              <a:t>Baara</a:t>
            </a:r>
            <a:r>
              <a:rPr lang="cs-CZ" dirty="0" smtClean="0"/>
              <a:t>, Domažlice, Pivovarská 323</a:t>
            </a:r>
          </a:p>
          <a:p>
            <a:r>
              <a:rPr lang="cs-CZ" dirty="0" smtClean="0"/>
              <a:t>Gymnázium Jaroslava Vrchlického, Klatovy, Národních mučedníků 347</a:t>
            </a:r>
          </a:p>
          <a:p>
            <a:r>
              <a:rPr lang="cs-CZ" dirty="0" smtClean="0"/>
              <a:t>Gymnázium, Stříbro, Soběslavova 1426</a:t>
            </a:r>
          </a:p>
          <a:p>
            <a:r>
              <a:rPr lang="cs-CZ" dirty="0" smtClean="0"/>
              <a:t>Gymnázium, Tachov, Pionýrská 1370</a:t>
            </a:r>
          </a:p>
          <a:p>
            <a:pPr marL="171450" indent="-171450">
              <a:buFontTx/>
              <a:buChar char="-"/>
            </a:pPr>
            <a:r>
              <a:rPr lang="cs-CZ" u="sng" dirty="0" smtClean="0"/>
              <a:t>všichni vydané rozhodnutí až na SOUDOM</a:t>
            </a:r>
          </a:p>
          <a:p>
            <a:pPr marL="0" indent="0">
              <a:buFontTx/>
              <a:buNone/>
            </a:pPr>
            <a:endParaRPr lang="cs-CZ" u="sng" dirty="0" smtClean="0"/>
          </a:p>
          <a:p>
            <a:pPr marL="0" indent="0">
              <a:buFontTx/>
              <a:buNone/>
            </a:pPr>
            <a:r>
              <a:rPr lang="cs-CZ" u="sng" dirty="0" smtClean="0"/>
              <a:t>56.</a:t>
            </a:r>
            <a:r>
              <a:rPr lang="cs-CZ" u="sng" baseline="0" dirty="0" smtClean="0"/>
              <a:t> výzva</a:t>
            </a:r>
          </a:p>
          <a:p>
            <a:pPr marL="0" indent="0">
              <a:buFontTx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Střední odborná škola a Střední odborné učiliště, Sušice, U Kapličky 761</a:t>
            </a:r>
            <a:r>
              <a:rPr lang="cs-CZ" dirty="0" smtClean="0"/>
              <a:t> </a:t>
            </a:r>
          </a:p>
          <a:p>
            <a:pPr marL="0" indent="0">
              <a:buFontTx/>
              <a:buNone/>
            </a:pPr>
            <a:endParaRPr lang="cs-CZ" u="sng" dirty="0" smtClean="0"/>
          </a:p>
          <a:p>
            <a:pPr marL="0" indent="0">
              <a:buFontTx/>
              <a:buNone/>
            </a:pPr>
            <a:r>
              <a:rPr lang="cs-CZ" u="sng" dirty="0" smtClean="0"/>
              <a:t>57. výzva</a:t>
            </a:r>
          </a:p>
          <a:p>
            <a:pPr marL="0" indent="0">
              <a:buFontTx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Střední odborné učiliště, Domažlice, Prokopa Velikého 640</a:t>
            </a:r>
          </a:p>
          <a:p>
            <a:pPr marL="0" indent="0">
              <a:buFontTx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Střední průmyslová škola, Klatovy, nábřeží Kpt. Nálepky 362</a:t>
            </a:r>
          </a:p>
          <a:p>
            <a:pPr marL="0" indent="0">
              <a:buFontTx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Střední škola, Rokycany, Jeřabinová 96/III</a:t>
            </a:r>
            <a:r>
              <a:rPr lang="cs-CZ" dirty="0" smtClean="0"/>
              <a:t> </a:t>
            </a:r>
            <a:endParaRPr lang="cs-CZ" u="sng" dirty="0" smtClean="0"/>
          </a:p>
          <a:p>
            <a:pPr marL="0" indent="0">
              <a:buFontTx/>
              <a:buNone/>
            </a:pPr>
            <a:endParaRPr lang="cs-CZ" u="sng" dirty="0" smtClean="0"/>
          </a:p>
          <a:p>
            <a:pPr marL="0" indent="0">
              <a:buFontTx/>
              <a:buNone/>
            </a:pPr>
            <a:r>
              <a:rPr lang="cs-CZ" u="sng" dirty="0" smtClean="0"/>
              <a:t>66.</a:t>
            </a:r>
            <a:r>
              <a:rPr lang="cs-CZ" u="sng" baseline="0" dirty="0" smtClean="0"/>
              <a:t> výzva ITI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Gymnázium a Střední odborná škola, Plasy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Gymnázium a Střední odborná škola, Rokycany, Mládežníků 1115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Gymnázium Luďka Pika, Plzeň, Opavská 21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Gymnázium, Blovice, Družstevní 650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Gymnázium, Plzeň, Mikulášské nám. 23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Integrovaná střední škola živnostenská, Plzeň, Škroupova 13  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Konzervatoř, Plzeň, Kopeckého sady 10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Obchodní akademie, Plzeň, nám. T. G. Masaryka 13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odborná škola obchodu, užitého umění a designu, Plzeň, Nerudova 33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odborné učiliště elektrotechnické, Plzeň, Vejprnická 56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průmyslová škola dopravní, Plzeň, Karlovarská 99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průmyslová škola stavební, Plzeň, Chodské nám. 2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průmyslová škola strojnická a Střední odborná škola profesora Švejcara Plzeň, Klatovská 109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škola informatiky a finančních služeb, Plzeň, Klatovská 200 G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škola, Rokycany, Jeřabinová 96/III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zdravotnická škola a Vyšší odborná škola zdravotnická, Plzeň, Karlovarská 99</a:t>
            </a:r>
          </a:p>
          <a:p>
            <a:pPr marL="0" indent="0">
              <a:buFontTx/>
              <a:buNone/>
            </a:pPr>
            <a:endParaRPr lang="cs-CZ" u="sng" baseline="0" dirty="0" smtClean="0"/>
          </a:p>
          <a:p>
            <a:pPr marL="0" indent="0">
              <a:buFontTx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Vyšší odborná škola a Střední průmyslová škola elektrotechnická, Plzeň, Koterovská 85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odborné učiliště elektrotechnické, Plzeň, Vejprnická 56</a:t>
            </a:r>
          </a:p>
          <a:p>
            <a:pPr marL="0" indent="0">
              <a:buFontTx/>
              <a:buNone/>
            </a:pPr>
            <a:r>
              <a:rPr lang="cs-CZ" u="none" baseline="0" dirty="0" smtClean="0"/>
              <a:t>Střední škola informatiky a finančních služeb, Plzeň, Klatovská 200 G</a:t>
            </a:r>
          </a:p>
          <a:p>
            <a:pPr marL="0" indent="0">
              <a:buFontTx/>
              <a:buNone/>
            </a:pPr>
            <a:endParaRPr lang="cs-CZ" u="sng" baseline="0" dirty="0" smtClean="0"/>
          </a:p>
          <a:p>
            <a:pPr marL="0" indent="0">
              <a:buFontTx/>
              <a:buNone/>
            </a:pP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8AA-3641-4ACB-8999-55B06D9C38F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31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95101F-B779-4D30-B13E-0A0916A77092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78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45626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47616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57339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44538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6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81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9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172E-0DDA-4CDC-B3FC-7CA9A94BB9B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5446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3E593-593A-4115-B12B-3E74BAF3555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5734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B737A-5C88-4C91-907C-52C13EA6925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1658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30E8D-F555-408E-9B6A-68BE87EBADA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1027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B6C1A-5AFF-454E-A9B4-2071C398341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9870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AA80-D720-4389-925F-4F5A61E340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0000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356FC-A3A5-40E2-9647-D237E75BBB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7846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EDB6-9847-40D1-8788-A87E3EF11D0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007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8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C3551-E109-4FD1-9FD5-C6076D3BC5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6883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27D7-8167-4E70-AC63-E9ADB5C7759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614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22241"/>
            <a:ext cx="27432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2241"/>
            <a:ext cx="80264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7BC15-AD9B-4479-B190-E7DC7FB9923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883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A24F0-F6BF-455B-B610-50F88BBE506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2316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EE826-F530-4E17-85D2-6AA3EE21238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446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719266"/>
            <a:ext cx="5384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719266"/>
            <a:ext cx="5384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4000503"/>
            <a:ext cx="109728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9647-2CC4-4C38-873C-9D98B254746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2521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8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8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2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736D-0EF6-4FD2-8FA7-3013C715F241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237288"/>
            <a:ext cx="422486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fld id="{90787F55-5017-48B0-9867-6F3D2CAB102C}" type="slidenum">
              <a:rPr lang="cs-CZ" altLang="en-US"/>
              <a:pPr/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2" y="152400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4709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kaaremeslo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chnikaaremesl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5656"/>
            <a:ext cx="9144000" cy="142385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sz="4800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zasedání PS Vzdělávání</a:t>
            </a:r>
            <a:endParaRPr lang="cs-CZ" sz="11500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68584"/>
            <a:ext cx="9144000" cy="564199"/>
          </a:xfrm>
        </p:spPr>
        <p:txBody>
          <a:bodyPr>
            <a:normAutofit/>
          </a:bodyPr>
          <a:lstStyle/>
          <a:p>
            <a:r>
              <a:rPr lang="cs-CZ" sz="2800" b="1" cap="all" dirty="0" smtClean="0">
                <a:solidFill>
                  <a:schemeClr val="tx2"/>
                </a:solidFill>
                <a:latin typeface="Arial" panose="020B0604020202020204" pitchFamily="34" charset="0"/>
              </a:rPr>
              <a:t>6. 12. 2017, Plzeň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ČŠI: NAPLŇOVÁNÍ KRITERIÍ ICT STANDARDU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589" y="1324927"/>
            <a:ext cx="6609021" cy="49662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8199" y="6291207"/>
            <a:ext cx="87068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ematická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ČŠI. Využívání digitálních technologií v MŠ, ZŠ SŠ a VOŠ. Praha: Česká školní inspekce, 2017. Dostupné </a:t>
            </a:r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cs-CZ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rgbClr val="000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http://www.csicr.cz/cz/Dokumenty/Tematicke-zpravy/Tematicka-zprava-Vyuzivani-digitalnich-technologii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Nejlepší zaměstnání v budoucnosti </a:t>
            </a: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(KIPLINGER, SRPEN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957" y="1690688"/>
            <a:ext cx="7475898" cy="52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Kulatý stůl Finančně gramotná a podnikavá škola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(29. 12. 2017)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" y="2406831"/>
            <a:ext cx="5930537" cy="44479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3566"/>
            <a:ext cx="5934891" cy="44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ředitelů SŠ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převahou učebních oborů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Sušice,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16. 11. 2017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Gymnázia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Špičák,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22. 11. 2017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SŠ s maturitními obory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Špičák, 4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5. 12. 2017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/>
              <a:t>Soukromé </a:t>
            </a:r>
            <a:r>
              <a:rPr lang="cs-CZ" dirty="0"/>
              <a:t>a církevní školy</a:t>
            </a:r>
          </a:p>
          <a:p>
            <a:pPr lvl="1"/>
            <a:r>
              <a:rPr lang="cs-CZ" dirty="0"/>
              <a:t>Plzeň, </a:t>
            </a:r>
            <a:r>
              <a:rPr lang="cs-CZ" dirty="0" smtClean="0"/>
              <a:t>leden 2018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ředitelů SŠ - program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9254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Výstupy analýzy věkové struktury a aprobovanosti pedagogických pracovníků SŠ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 ICT vybavení škol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maturit ve školním roce 2016/2017, příjímací řízení, správní řád, novela školského zákona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informace k realizaci projektu KAP (marketing technických a řemeslných oborů, čerpání IROP, čerpání šablon)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Obecné nařízení k ochraně osobních údajů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 žáků ke studiu německého jazyka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programu Erasmus+ ze sektoru školního vzdělávání a ze sektoru odborného vzdělávání a přípravy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Možnosti spolupráce v oblasti technického vzdělávání se ZČU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technického vzdělávání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26292"/>
            <a:ext cx="10515600" cy="49827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WEBOVÝ PORTÁL</a:t>
            </a:r>
          </a:p>
          <a:p>
            <a:pPr lvl="1">
              <a:lnSpc>
                <a:spcPct val="12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říjnu byly spuštěny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webové stránky pro technické a řemeslné obory – </a:t>
            </a:r>
            <a:r>
              <a:rPr lang="cs-CZ" sz="33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www.technikaaremeslo.cz</a:t>
            </a: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webovém portálu prezentováno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středních škol s technickými a řemeslnými obory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součástí webového portálu je:</a:t>
            </a:r>
          </a:p>
          <a:p>
            <a:pPr lvl="2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mapa s rozmístěním škol technických a řemeslných oborů</a:t>
            </a:r>
          </a:p>
          <a:p>
            <a:pPr lvl="2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popis jednotlivých oborů</a:t>
            </a:r>
          </a:p>
          <a:p>
            <a:pPr lvl="2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popis zapojených škol včetně grafů s počty uchazečů do jednotlivých oborů a počty přijatých</a:t>
            </a:r>
          </a:p>
          <a:p>
            <a:pPr lvl="2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kontaktní informace na školy</a:t>
            </a:r>
          </a:p>
          <a:p>
            <a:pPr lvl="2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aktuality ze škol a z kraje (dny otevřených dveří, akce konané na podporu technického a řemeslného vzdělávání, apod.)</a:t>
            </a:r>
          </a:p>
          <a:p>
            <a:pPr lvl="2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k přijímacímu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</a:t>
            </a:r>
          </a:p>
        </p:txBody>
      </p:sp>
    </p:spTree>
    <p:extLst>
      <p:ext uri="{BB962C8B-B14F-4D97-AF65-F5344CB8AC3E}">
        <p14:creationId xmlns:p14="http://schemas.microsoft.com/office/powerpoint/2010/main" val="18441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technického vzdělávání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WEBOVÝ PORTÁL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dále budou stránky obsahovat: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příběhy úspěšných absolventů z jednotlivých oborů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prezentaci významných zaměstnavatelů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spolupracující firmy u jednotlivých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</a:p>
          <a:p>
            <a:pPr lvl="2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„diskusní fórum“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 minulého týdne spuštěna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kampaň na propagaci webu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rádiu (FM Plus)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bude spuštěna propagace webového portálu v tisku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spuštěn FB profil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https://www.facebook.com/technikaaremeslo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1252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procesu hodnocení jednotlivých projektů v IROP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32. výzva IROP Infrastruktura pro SŠ a VOŠ bez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SVL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projekty (v celkové výši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cca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11 mil. Kč)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33. výzva IROP Infrastruktura pro SŠ a VOŠ 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SVL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projektů (v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celkové výši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cca 143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mil.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Kč)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56. a 57. výzva IROP Infrastruktura pro zájmové, neformální a celoživotní vzdělávání (bez SVL/SVL)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 projekty (v celkové výši cca 30 mil. Kč) – probíhá hodnocení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výzva IROP Infrastruktura do vzdělávání – integrované projekty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16 projektů v 9. výzvě ITI (v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celkové výši cca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mil. Kč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 projekty v 18. výzvě ITI (v celkové výši cca 20 mil. Kč)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věkové struktury a aprobovanosti pedagogických pracovníků středních škol v Plzeňském kraji</a:t>
            </a:r>
          </a:p>
        </p:txBody>
      </p:sp>
    </p:spTree>
    <p:extLst>
      <p:ext uri="{BB962C8B-B14F-4D97-AF65-F5344CB8AC3E}">
        <p14:creationId xmlns:p14="http://schemas.microsoft.com/office/powerpoint/2010/main" val="236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2763640"/>
            <a:ext cx="10487025" cy="1499616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zahájení, schválení programu, schválení hostů</a:t>
            </a:r>
            <a:endParaRPr lang="cs-CZ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692" y="2316900"/>
            <a:ext cx="5994356" cy="2886037"/>
          </a:xfrm>
        </p:spPr>
        <p:txBody>
          <a:bodyPr/>
          <a:lstStyle/>
          <a:p>
            <a:pPr algn="l"/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600" dirty="0"/>
              <a:t>Regionální rozvojová agentura Plzeňského kraje, o.p.s.</a:t>
            </a:r>
            <a:br>
              <a:rPr lang="cs-CZ" altLang="cs-CZ" sz="1600" dirty="0"/>
            </a:br>
            <a:r>
              <a:rPr lang="cs-CZ" altLang="cs-CZ" sz="1600" dirty="0"/>
              <a:t/>
            </a:r>
            <a:br>
              <a:rPr lang="cs-CZ" altLang="cs-CZ" sz="1600" dirty="0"/>
            </a:br>
            <a:r>
              <a:rPr lang="cs-CZ" sz="2100" dirty="0"/>
              <a:t>Věková struktura pedagogů SŠ</a:t>
            </a:r>
            <a:br>
              <a:rPr lang="cs-CZ" sz="2100" dirty="0"/>
            </a:br>
            <a:r>
              <a:rPr lang="cs-CZ" sz="2100" dirty="0"/>
              <a:t>v Plzeňském kraji</a:t>
            </a:r>
            <a:r>
              <a:rPr lang="cs-CZ" altLang="cs-CZ" sz="2100" dirty="0"/>
              <a:t/>
            </a:r>
            <a:br>
              <a:rPr lang="cs-CZ" altLang="cs-CZ" sz="2100" dirty="0"/>
            </a:br>
            <a:r>
              <a:rPr lang="cs-CZ" altLang="cs-CZ" sz="600" dirty="0"/>
              <a:t/>
            </a:r>
            <a:br>
              <a:rPr lang="cs-CZ" altLang="cs-CZ" sz="600" dirty="0"/>
            </a:br>
            <a:r>
              <a:rPr lang="cs-CZ" altLang="cs-CZ" sz="600" dirty="0"/>
              <a:t/>
            </a:r>
            <a:br>
              <a:rPr lang="cs-CZ" altLang="cs-CZ" sz="600" dirty="0"/>
            </a:br>
            <a:r>
              <a:rPr lang="cs-CZ" sz="1700" dirty="0"/>
              <a:t>Pracovní skupina Vzdělávání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400" dirty="0"/>
              <a:t>Plzeň, 6.12.2017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800" dirty="0"/>
              <a:t>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altLang="cs-CZ" sz="1200" dirty="0"/>
              <a:t> </a:t>
            </a:r>
            <a:r>
              <a:rPr lang="cs-CZ" altLang="cs-CZ" sz="1000" dirty="0"/>
              <a:t/>
            </a:r>
            <a:br>
              <a:rPr lang="cs-CZ" altLang="cs-CZ" sz="1000" dirty="0"/>
            </a:br>
            <a:r>
              <a:rPr lang="cs-CZ" altLang="cs-CZ" sz="1000" dirty="0"/>
              <a:t/>
            </a:r>
            <a:br>
              <a:rPr lang="cs-CZ" altLang="cs-CZ" sz="1000" dirty="0"/>
            </a:br>
            <a:r>
              <a:rPr lang="cs-CZ" altLang="cs-CZ" sz="1000" dirty="0"/>
              <a:t/>
            </a:r>
            <a:br>
              <a:rPr lang="cs-CZ" altLang="cs-CZ" sz="1000" dirty="0"/>
            </a:br>
            <a:r>
              <a:rPr lang="cs-CZ" altLang="cs-CZ" sz="1000" dirty="0"/>
              <a:t/>
            </a:r>
            <a:br>
              <a:rPr lang="cs-CZ" altLang="cs-CZ" sz="1000" dirty="0"/>
            </a:br>
            <a:endParaRPr lang="cs-CZ" altLang="cs-CZ" sz="975" dirty="0"/>
          </a:p>
        </p:txBody>
      </p:sp>
    </p:spTree>
    <p:extLst>
      <p:ext uri="{BB962C8B-B14F-4D97-AF65-F5344CB8AC3E}">
        <p14:creationId xmlns:p14="http://schemas.microsoft.com/office/powerpoint/2010/main" val="3269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Vstupní data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3"/>
            <a:ext cx="8549640" cy="498328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Výsledky dotazníkového šetření SŠ v kraji</a:t>
            </a:r>
          </a:p>
          <a:p>
            <a:pPr lvl="1">
              <a:spcBef>
                <a:spcPts val="750"/>
              </a:spcBef>
            </a:pPr>
            <a:r>
              <a:rPr lang="cs-CZ" sz="1800" dirty="0"/>
              <a:t>všech 43 SŠ zřizovaných Plzeňským krajem (2090 pedagogů, 1813 úvazků)</a:t>
            </a:r>
          </a:p>
          <a:p>
            <a:pPr lvl="1">
              <a:spcBef>
                <a:spcPts val="750"/>
              </a:spcBef>
            </a:pPr>
            <a:r>
              <a:rPr lang="cs-CZ" sz="1800" dirty="0"/>
              <a:t>3 ze 9 soukromých SŠ (1 pouze VOŠ) – PLZEŇSKÁ OBCHODNÍ AKADEMIE, s.r.o., Gymnázium a ZŠ F. Křižíka (vč. ZŠ)</a:t>
            </a:r>
          </a:p>
          <a:p>
            <a:pPr lvl="1">
              <a:spcBef>
                <a:spcPts val="750"/>
              </a:spcBef>
            </a:pPr>
            <a:r>
              <a:rPr lang="cs-CZ" sz="1800" dirty="0"/>
              <a:t>1 ze 3 církevních SŠ – Církevní gymnázium Plzeň</a:t>
            </a:r>
          </a:p>
          <a:p>
            <a:pPr>
              <a:lnSpc>
                <a:spcPct val="115000"/>
              </a:lnSpc>
              <a:spcBef>
                <a:spcPts val="1800"/>
              </a:spcBef>
            </a:pPr>
            <a:r>
              <a:rPr lang="cs-CZ" sz="2000" dirty="0"/>
              <a:t>Sledováno podle jednotlivých pedagogů: 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věk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pracovní zařazení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dosažené vzdělání, včetně specializace tohoto studia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velikost úvazku + týdenní hodinová dotace celkem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vyučované předměty</a:t>
            </a:r>
          </a:p>
          <a:p>
            <a:pPr lvl="2">
              <a:spcBef>
                <a:spcPts val="600"/>
              </a:spcBef>
            </a:pPr>
            <a:r>
              <a:rPr lang="cs-CZ" sz="1600" dirty="0"/>
              <a:t>aprobovaně x neaprobovaně</a:t>
            </a:r>
          </a:p>
        </p:txBody>
      </p:sp>
    </p:spTree>
    <p:extLst>
      <p:ext uri="{BB962C8B-B14F-4D97-AF65-F5344CB8AC3E}">
        <p14:creationId xmlns:p14="http://schemas.microsoft.com/office/powerpoint/2010/main" val="11283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Metodický přístup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79304"/>
            <a:ext cx="8229600" cy="527869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Pedagogové (dle zaměření):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všeobecně vzdělávacích předmětů (Učitel VV)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odborných předmětů (Učitel OP) + trenéři (Sportovní gymnázium Plzeň)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odborného výcviku (Učitel OV)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Věk pedagogů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9 pětiletých skupin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3 hlavní věkové skupiny (do 34 let, 35-49 let, od 50 let)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průměrný věk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Typy středních škol: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gymnázia (12+2)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SŠ s maturitními obory (7+1)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SŠ integrovaná (14)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SŠ bez maturitních oborů (9)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konzervatoř (1)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750"/>
              </a:spcBef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0139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Výstupy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3"/>
            <a:ext cx="8229600" cy="497414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Struktura pedagogů podle: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věkových skupin (3 nebo 9)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„zaměření“ pedagoga (3)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„typu“ střední školy (5)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škol (43 </a:t>
            </a:r>
            <a:r>
              <a:rPr lang="cs-CZ" sz="1800" i="1" dirty="0"/>
              <a:t>+ 2</a:t>
            </a:r>
            <a:r>
              <a:rPr lang="cs-CZ" sz="1800" dirty="0"/>
              <a:t>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vybraných skupin předmětů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Neaprobovaná výuka podle: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„typu“ střední školy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„zaměření“ pedagoga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věkových skupin</a:t>
            </a:r>
          </a:p>
        </p:txBody>
      </p:sp>
    </p:spTree>
    <p:extLst>
      <p:ext uri="{BB962C8B-B14F-4D97-AF65-F5344CB8AC3E}">
        <p14:creationId xmlns:p14="http://schemas.microsoft.com/office/powerpoint/2010/main" val="11040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zřizovaných Plzeňským krajem CELKEM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4"/>
            <a:ext cx="7543800" cy="172373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Převaha věkové skupiny od 50 let ve všech typech SŠ celkem a vesměs i podle typu pedagoga 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Výjimkou jsou učitelé VV na SŠ s maturitními obory a konzervatoř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DBC66C-03E2-4AF3-8C57-1CF8DA12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47" y="3577917"/>
            <a:ext cx="8814902" cy="31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3547872" cy="12954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graficky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00784"/>
            <a:ext cx="3291840" cy="491032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Relativně vyrovnaný podíl 35-49 a 50+ let: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Učitel VV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Gymnázia a SŠ s maturitními obory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Jinde podíl 50+ let nad 60 %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960C40-5B2E-4028-956C-5DEC8FB3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575" y="-1"/>
            <a:ext cx="5295426" cy="34329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8681C1-66F3-4A3B-8408-A96764A1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574" y="3429000"/>
            <a:ext cx="53010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2971800" cy="12954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celkem podrobně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37552"/>
            <a:ext cx="2971800" cy="4873561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Nejčastěji převaha věkové skupiny 55-59, resp. od 60 let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Výjimkou jsou učitelé: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VV na:</a:t>
            </a:r>
          </a:p>
          <a:p>
            <a:pPr lvl="2">
              <a:lnSpc>
                <a:spcPct val="115000"/>
              </a:lnSpc>
              <a:spcBef>
                <a:spcPts val="750"/>
              </a:spcBef>
            </a:pPr>
            <a:r>
              <a:rPr lang="cs-CZ" sz="1575" dirty="0"/>
              <a:t>gymnáziích</a:t>
            </a:r>
          </a:p>
          <a:p>
            <a:pPr lvl="2">
              <a:lnSpc>
                <a:spcPct val="115000"/>
              </a:lnSpc>
              <a:spcBef>
                <a:spcPts val="750"/>
              </a:spcBef>
            </a:pPr>
            <a:r>
              <a:rPr lang="cs-CZ" sz="1575" dirty="0"/>
              <a:t>SŠ s maturitními obory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/>
              <a:t>na Konzervatoři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Stejné i celkem za celý kraj (40 % ve věku 55+)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E009D82-02CF-4FED-BEE3-DE56028C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42" y="0"/>
            <a:ext cx="5619887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podle zaměření absolutně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33CEB58-A05C-43AC-98FB-9EE97CBB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3"/>
            <a:ext cx="2834640" cy="4855273"/>
          </a:xfrm>
        </p:spPr>
        <p:txBody>
          <a:bodyPr/>
          <a:lstStyle/>
          <a:p>
            <a:r>
              <a:rPr lang="cs-CZ" sz="2000" dirty="0"/>
              <a:t>Týdenní hodinová dotace celkem: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Učitelé VV: 20,6 tis.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Učitelé OP: 10,4 tis.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Učitelé OV: 8,7 tis.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Celkem: 39,7 tis.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4BEEFD-130B-4182-A2E2-6D3CF587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40" y="1719263"/>
            <a:ext cx="5788152" cy="39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Věková struktura pedagogů podle SŠ (I)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062DB7-0451-45BF-919E-09258465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50" y="1524001"/>
            <a:ext cx="9021108" cy="52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Věková struktura pedagogů podle SŠ (II)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92CA13-BD21-4DC2-9127-EE66B3198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94" y="1579419"/>
            <a:ext cx="9062790" cy="52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zasedání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554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Zahájení, schválení programu, schválení hostů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Aktuální informace k realizaci projektu „Krajský akční plán rozvoje vzdělávání Plzeňského kraje“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věkové struktury a aprobovanosti pedagogických pracovníků středních škol v Plzeňském kraji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Diskuse, různé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Závěr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113049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zřizovaných Plzeňským krajem podle okresů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DC30B4-56E1-427F-9B81-547A0159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70" y="1326199"/>
            <a:ext cx="4160519" cy="26951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A1525C-4A59-4A16-B3CF-87236FCAE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770" y="4067116"/>
            <a:ext cx="4160519" cy="27013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E64DCE-EA45-45A3-B66E-E913E650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865" y="1326198"/>
            <a:ext cx="4160519" cy="26951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BBB22E-F2AA-4514-AC7B-75BCBCBAD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865" y="4067114"/>
            <a:ext cx="4160519" cy="27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- vybrané skupiny předmětů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33CEB58-A05C-43AC-98FB-9EE97CBB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4"/>
            <a:ext cx="8257032" cy="932497"/>
          </a:xfrm>
        </p:spPr>
        <p:txBody>
          <a:bodyPr/>
          <a:lstStyle/>
          <a:p>
            <a:r>
              <a:rPr lang="cs-CZ" sz="1800" dirty="0"/>
              <a:t>Vysoký podíl 50+ u odborných technických předmětů i odborného technicky zaměřeného výcviku (68 – 81 %)</a:t>
            </a:r>
          </a:p>
          <a:p>
            <a:r>
              <a:rPr lang="cs-CZ" sz="1800" dirty="0"/>
              <a:t>Ve věku 35-49 polovina u ICT a cizích jazyků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DB0096-E95F-4479-8E2C-EF361389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28" y="2807208"/>
            <a:ext cx="4964732" cy="39275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EE5858-13E0-4D90-8CAC-910F53D02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82" y="2807208"/>
            <a:ext cx="3956853" cy="39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Neaprobovaná výuka ve středních školách zřizovaných Plzeňským krajem celkem</a:t>
            </a:r>
            <a:endParaRPr lang="cs-CZ" altLang="cs-CZ" sz="24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33CEB58-A05C-43AC-98FB-9EE97CBB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4"/>
            <a:ext cx="8257032" cy="1536001"/>
          </a:xfrm>
        </p:spPr>
        <p:txBody>
          <a:bodyPr/>
          <a:lstStyle/>
          <a:p>
            <a:r>
              <a:rPr lang="cs-CZ" sz="2000" dirty="0"/>
              <a:t>Vysoký podíl neaprobované výuky </a:t>
            </a:r>
          </a:p>
          <a:p>
            <a:pPr lvl="1"/>
            <a:r>
              <a:rPr lang="cs-CZ" sz="1800" dirty="0"/>
              <a:t>zejm. SŠ bez maturitních oborů</a:t>
            </a:r>
          </a:p>
          <a:p>
            <a:pPr lvl="2"/>
            <a:r>
              <a:rPr lang="cs-CZ" sz="1600" dirty="0"/>
              <a:t>učitelé VV</a:t>
            </a:r>
          </a:p>
          <a:p>
            <a:pPr lvl="2"/>
            <a:r>
              <a:rPr lang="cs-CZ" sz="1600" dirty="0"/>
              <a:t>ve věku do 34 let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2580B3-D463-480F-AF3C-6E0E7C86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06" y="3319272"/>
            <a:ext cx="4338580" cy="350879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61BB6F-3B3E-462A-8868-2AE932A54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79" y="3319272"/>
            <a:ext cx="4779044" cy="35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Neaprobovaná výuka ve středních školách zřizovaných Plzeňským krajem (I)</a:t>
            </a:r>
            <a:endParaRPr lang="cs-CZ" altLang="cs-CZ" sz="2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CAC8EA8-BFDB-4B0B-A0B9-44F62CCF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94234"/>
            <a:ext cx="9144000" cy="53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Neaprobovaná výuka ve středních školách zřizovaných Plzeňským krajem (II)</a:t>
            </a:r>
            <a:endParaRPr lang="cs-CZ" alt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240B1A9-9CA3-4329-81EB-5E33D6A6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80446"/>
            <a:ext cx="9144000" cy="49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8893" y="2164453"/>
            <a:ext cx="6664909" cy="330874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altLang="cs-CZ" sz="1800" dirty="0"/>
              <a:t>Regionální rozvojová agentura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1800" dirty="0"/>
              <a:t>Plzeňského kraje, o.p.s.</a:t>
            </a:r>
          </a:p>
          <a:p>
            <a:pPr>
              <a:buNone/>
            </a:pPr>
            <a:endParaRPr lang="cs-CZ" altLang="cs-CZ" sz="788" dirty="0"/>
          </a:p>
          <a:p>
            <a:pPr>
              <a:spcBef>
                <a:spcPts val="750"/>
              </a:spcBef>
              <a:buNone/>
            </a:pPr>
            <a:r>
              <a:rPr lang="cs-CZ" altLang="cs-CZ" sz="1500" dirty="0"/>
              <a:t>Ing. Pavel Beneš</a:t>
            </a:r>
          </a:p>
          <a:p>
            <a:pPr>
              <a:spcBef>
                <a:spcPts val="750"/>
              </a:spcBef>
              <a:buNone/>
            </a:pPr>
            <a:r>
              <a:rPr lang="cs-CZ" altLang="cs-CZ" sz="1500" dirty="0"/>
              <a:t>Mgr. Martina Robotková</a:t>
            </a:r>
          </a:p>
          <a:p>
            <a:endParaRPr lang="cs-CZ" sz="1200" dirty="0"/>
          </a:p>
        </p:txBody>
      </p:sp>
      <p:pic>
        <p:nvPicPr>
          <p:cNvPr id="4" name="Picture 3" descr="U:\_RRA_PK_\LOGO\RRAPK LOGO 2009\RRA_2009_me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860" y="2255449"/>
            <a:ext cx="684233" cy="45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Diskuse, různé</a:t>
            </a:r>
            <a:endParaRPr lang="cs-CZ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9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pozornost!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Aktuální informace k realizaci projektu „Krajský akční plán rozvoje vzdělávání Plzeňského kraje“</a:t>
            </a:r>
          </a:p>
        </p:txBody>
      </p:sp>
    </p:spTree>
    <p:extLst>
      <p:ext uri="{BB962C8B-B14F-4D97-AF65-F5344CB8AC3E}">
        <p14:creationId xmlns:p14="http://schemas.microsoft.com/office/powerpoint/2010/main" val="1985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70709"/>
            <a:ext cx="11166566" cy="5406254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Realizace cílů KAP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tematická setkávání, setkání ředitelů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věkové struktury a aprobovanosti pedagogů SŠ v PK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technických a řemeslných oborů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realizace šablon a individuálních projektů (IROP)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3. zpráva o realizaci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19. 10. 2017 podána na MŠMT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Personální změny realizačního týmu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1.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Soňa Lomičková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administrativní pracovník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6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PS Vzdělávání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Článek 2, odst. 8 Jednacího řádu PS Vzdělávání:</a:t>
            </a: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případě, kdy člen PS Vzdělávání nebo jeho náhradník se nezúčastní tří po sobě následujících zasedání PS Vzdělávání, je členská instituce předsedou PS Vzdělávání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vyzvána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aby nominovala nejdéle do 2 měsíců nové zástupce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GRAMMER CZ, s.r.o.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KOVOHUTĚ ROKYCANY, a.s.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Mlékárna Klatovy a.s.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518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Konference Společnost 4.0 a její vliv na střední školství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(16. 10. 2017)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2302328"/>
            <a:ext cx="6074229" cy="4555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Společnost 4.0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486275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příspěvků přednášejících </a:t>
            </a:r>
            <a:r>
              <a:rPr lang="cs-C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vyplývá</a:t>
            </a:r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je nutné: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celoživotní vzdělávání – dílčí kompetence – hluboká specializace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rozšířit nabídku jiných forem vzdělávání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dovybavit školy digitálními technologiemi a vysokorychlostním připojením k internetu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otevřít vzdělávání novým metodám a způsobům učení prostřednictvím digitálních technologií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kompetence pedagogů a žáků v oblasti práce </a:t>
            </a:r>
            <a:b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informacemi a digitálními technologiemi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rozvíjet informatické myšlení žáků 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kurikula (digitální gramotnost, informatické myšlení)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žáků rozvíjet podnikavost, kreativitu, iniciativu...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RVP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486275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105"/>
          <a:stretch/>
        </p:blipFill>
        <p:spPr>
          <a:xfrm>
            <a:off x="838200" y="1690688"/>
            <a:ext cx="8397785" cy="47172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092" y="1575194"/>
            <a:ext cx="4252685" cy="38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íť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1463</Words>
  <Application>Microsoft Office PowerPoint</Application>
  <PresentationFormat>Širokoúhlá obrazovka</PresentationFormat>
  <Paragraphs>244</Paragraphs>
  <Slides>37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Motiv Office</vt:lpstr>
      <vt:lpstr>Síť</vt:lpstr>
      <vt:lpstr>8. zasedání PS Vzdělávání</vt:lpstr>
      <vt:lpstr>1. zahájení, schválení programu, schválení hostů</vt:lpstr>
      <vt:lpstr>Program zasedání</vt:lpstr>
      <vt:lpstr>2. Aktuální informace k realizaci projektu „Krajský akční plán rozvoje vzdělávání Plzeňského kraje“</vt:lpstr>
      <vt:lpstr>Prezentace aplikace PowerPoint</vt:lpstr>
      <vt:lpstr>Změny v PS Vzdělávání</vt:lpstr>
      <vt:lpstr>Tematická setkávání</vt:lpstr>
      <vt:lpstr>Konference Společnost 4.0</vt:lpstr>
      <vt:lpstr>REVIZE RVP</vt:lpstr>
      <vt:lpstr>ČŠI: NAPLŇOVÁNÍ KRITERIÍ ICT STANDARDU</vt:lpstr>
      <vt:lpstr>Nejlepší zaměstnání v budoucnosti USA (KIPLINGER, SRPEN 2017)</vt:lpstr>
      <vt:lpstr>Tematická setkávání</vt:lpstr>
      <vt:lpstr>Setkání ředitelů SŠ</vt:lpstr>
      <vt:lpstr>Setkání ředitelů SŠ - program</vt:lpstr>
      <vt:lpstr>Marketing technického vzdělávání</vt:lpstr>
      <vt:lpstr>Prezentace aplikace PowerPoint</vt:lpstr>
      <vt:lpstr>Marketing technického vzdělávání</vt:lpstr>
      <vt:lpstr>Informace o procesu hodnocení jednotlivých projektů v IROP</vt:lpstr>
      <vt:lpstr>3. Analýza věkové struktury a aprobovanosti pedagogických pracovníků středních škol v Plzeňském kraji</vt:lpstr>
      <vt:lpstr>    Regionální rozvojová agentura Plzeňského kraje, o.p.s.  Věková struktura pedagogů SŠ v Plzeňském kraji   Pracovní skupina Vzdělávání Plzeň, 6.12.2017        </vt:lpstr>
      <vt:lpstr> Vstupní data</vt:lpstr>
      <vt:lpstr> Metodický přístup</vt:lpstr>
      <vt:lpstr> Výstupy</vt:lpstr>
      <vt:lpstr> Věk pedagogů SŠ zřizovaných Plzeňským krajem CELKEM</vt:lpstr>
      <vt:lpstr> Věk pedagogů SŠ graficky</vt:lpstr>
      <vt:lpstr> Věk pedagogů SŠ celkem podrobně</vt:lpstr>
      <vt:lpstr> Věk pedagogů SŠ podle zaměření absolutně</vt:lpstr>
      <vt:lpstr> Věková struktura pedagogů podle SŠ (I)</vt:lpstr>
      <vt:lpstr> Věková struktura pedagogů podle SŠ (II)</vt:lpstr>
      <vt:lpstr> Věk pedagogů SŠ zřizovaných Plzeňským krajem podle okresů</vt:lpstr>
      <vt:lpstr> Věk pedagogů SŠ - vybrané skupiny předmětů</vt:lpstr>
      <vt:lpstr> Neaprobovaná výuka ve středních školách zřizovaných Plzeňským krajem celkem</vt:lpstr>
      <vt:lpstr> Neaprobovaná výuka ve středních školách zřizovaných Plzeňským krajem (I)</vt:lpstr>
      <vt:lpstr> Neaprobovaná výuka ve středních školách zřizovaných Plzeňským krajem (II)</vt:lpstr>
      <vt:lpstr>Prezentace aplikace PowerPoint</vt:lpstr>
      <vt:lpstr>4. Diskuse, různé</vt:lpstr>
      <vt:lpstr>Děkujeme za pozornost!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rozvoje vzdělávání plzeňského kraje</dc:title>
  <dc:creator>Duda Petr</dc:creator>
  <cp:lastModifiedBy>Duda Petr</cp:lastModifiedBy>
  <cp:revision>63</cp:revision>
  <cp:lastPrinted>2017-12-06T12:21:52Z</cp:lastPrinted>
  <dcterms:created xsi:type="dcterms:W3CDTF">2017-05-11T10:27:52Z</dcterms:created>
  <dcterms:modified xsi:type="dcterms:W3CDTF">2017-12-06T15:55:08Z</dcterms:modified>
</cp:coreProperties>
</file>