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84" r:id="rId10"/>
    <p:sldId id="266" r:id="rId11"/>
    <p:sldId id="267" r:id="rId12"/>
    <p:sldId id="268" r:id="rId13"/>
    <p:sldId id="275" r:id="rId14"/>
    <p:sldId id="276" r:id="rId15"/>
    <p:sldId id="282" r:id="rId16"/>
    <p:sldId id="269" r:id="rId17"/>
    <p:sldId id="277" r:id="rId18"/>
    <p:sldId id="278" r:id="rId19"/>
    <p:sldId id="270" r:id="rId20"/>
    <p:sldId id="271" r:id="rId21"/>
    <p:sldId id="279" r:id="rId22"/>
    <p:sldId id="272" r:id="rId23"/>
    <p:sldId id="273" r:id="rId24"/>
    <p:sldId id="274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6E2F60C-A354-4135-BF54-F0390CEA6F6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8C1A26-965B-4C19-A0C7-F4DCD028B57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duda@plzensky-kraj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16016" y="3212976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Krajský akční plán rozvoje vzdělávání (KAP)</a:t>
            </a:r>
            <a:endParaRPr lang="cs-CZ" b="1" dirty="0"/>
          </a:p>
        </p:txBody>
      </p:sp>
      <p:pic>
        <p:nvPicPr>
          <p:cNvPr id="5" name="obrázek 5" descr="C:\Users\krenkovae\Data\1.KAP\Publicita\logolink_MSMT_VVV_ver_barva_cz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221088"/>
            <a:ext cx="221932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95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Příprava projektové žádosti KAP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22.7.2015 seminář pro žadatele na MŠMT, 20.8.2015 doplňující seminář pro žadatele</a:t>
            </a:r>
          </a:p>
          <a:p>
            <a:r>
              <a:rPr lang="cs-CZ" dirty="0" smtClean="0"/>
              <a:t>Vytvoření realizačního týmu KAP</a:t>
            </a:r>
          </a:p>
          <a:p>
            <a:r>
              <a:rPr lang="cs-CZ" dirty="0" smtClean="0"/>
              <a:t>17.9.2015 a 20.10.2015 konzultace projektové žádosti na MŠMT</a:t>
            </a:r>
          </a:p>
          <a:p>
            <a:r>
              <a:rPr lang="cs-CZ" dirty="0" smtClean="0"/>
              <a:t>26.10.2015 schválení projektového záměru KAP Radou Plzeňského kraje</a:t>
            </a:r>
          </a:p>
          <a:p>
            <a:r>
              <a:rPr lang="cs-CZ" dirty="0" smtClean="0"/>
              <a:t>Polovina listopadu 2015 – podání projektové žádosti na MŠMT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7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Projektová žádost KAP – základní identifikace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realizace projektu 72 měsíců</a:t>
            </a:r>
          </a:p>
          <a:p>
            <a:r>
              <a:rPr lang="cs-CZ" dirty="0" smtClean="0"/>
              <a:t>Předpokládaný začátek realizace 1.2.2016 (konec 31.1.2022)</a:t>
            </a:r>
          </a:p>
          <a:p>
            <a:r>
              <a:rPr lang="cs-CZ" dirty="0" smtClean="0"/>
              <a:t>Navrhovaná výše rozpočtu 22 692 096 Kč</a:t>
            </a:r>
          </a:p>
          <a:p>
            <a:r>
              <a:rPr lang="cs-CZ" dirty="0" smtClean="0"/>
              <a:t>Realizační </a:t>
            </a:r>
            <a:r>
              <a:rPr lang="cs-CZ" dirty="0" smtClean="0"/>
              <a:t>tým KAP 5 </a:t>
            </a:r>
            <a:r>
              <a:rPr lang="cs-CZ" dirty="0" smtClean="0"/>
              <a:t>osob</a:t>
            </a:r>
          </a:p>
          <a:p>
            <a:r>
              <a:rPr lang="cs-CZ" dirty="0"/>
              <a:t>Odborný garant KAP</a:t>
            </a:r>
          </a:p>
          <a:p>
            <a:pPr marL="6858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5815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Realizační tým KAP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5"/>
            <a:ext cx="6777317" cy="2304256"/>
          </a:xfrm>
        </p:spPr>
        <p:txBody>
          <a:bodyPr/>
          <a:lstStyle/>
          <a:p>
            <a:r>
              <a:rPr lang="cs-CZ" dirty="0" smtClean="0"/>
              <a:t>Hlavní manažer: Mgr. Petr Duda</a:t>
            </a:r>
          </a:p>
          <a:p>
            <a:r>
              <a:rPr lang="cs-CZ" dirty="0" smtClean="0"/>
              <a:t>Finanční manažer: Mgr. Martina Černá</a:t>
            </a:r>
          </a:p>
          <a:p>
            <a:r>
              <a:rPr lang="cs-CZ" dirty="0" smtClean="0"/>
              <a:t>Administrativní pracovník: Eva Křenková</a:t>
            </a:r>
          </a:p>
          <a:p>
            <a:r>
              <a:rPr lang="cs-CZ" dirty="0" smtClean="0"/>
              <a:t>Věcný manažer I.: Ing. Petr Mašinda</a:t>
            </a:r>
          </a:p>
          <a:p>
            <a:r>
              <a:rPr lang="cs-CZ" dirty="0" smtClean="0"/>
              <a:t>Věcný manažer II.: Mgr. Jana Dvořáková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43608" y="4170297"/>
            <a:ext cx="47916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rgbClr val="94C600"/>
                </a:solidFill>
                <a:ea typeface="+mj-ea"/>
                <a:cs typeface="+mj-cs"/>
              </a:rPr>
              <a:t>Odborný garant KAP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43608" y="4931513"/>
            <a:ext cx="677731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Mgr. Pavla Chocholová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2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Cíle projektu KAP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132856"/>
            <a:ext cx="6777317" cy="3508977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Vytvoření systému jednotného akčního plánování vzdělávání SŠ a VOŠ bez rozdílu zřizovatele se zapojením všech významných aktérů v oblasti vzdělávání.</a:t>
            </a: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Identifikace prioritních problémů a témat a stanovení jednotlivých kroků vedoucích k jejich řešení s ohledem na potřebnost, naléhavost a přínos.</a:t>
            </a: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Zvýšení kvality vzdělávání na území kraje.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39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Cílová skupina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Vedoucí pracovníci škol a školských zařízení</a:t>
            </a:r>
          </a:p>
          <a:p>
            <a:r>
              <a:rPr lang="cs-CZ" dirty="0" smtClean="0"/>
              <a:t>Pedagogičtí pracovníci</a:t>
            </a:r>
          </a:p>
          <a:p>
            <a:r>
              <a:rPr lang="cs-CZ" dirty="0" smtClean="0"/>
              <a:t>Zaměstnanci veřejné správy a zřizovatelů škol působících ve vzdělávací politice</a:t>
            </a:r>
          </a:p>
          <a:p>
            <a:endParaRPr lang="cs-CZ" dirty="0"/>
          </a:p>
          <a:p>
            <a:r>
              <a:rPr lang="cs-CZ" dirty="0" smtClean="0"/>
              <a:t>Veřejnost, pracovníci působící v oblasti neformálního a zájmového vzdělávání, pracovníci popularizující vědu, rodiče dětí a žáků, studenti VŠ (budoucí pedagogičtí pracovníci)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99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Klíčové aktivity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/>
          <a:lstStyle/>
          <a:p>
            <a:r>
              <a:rPr lang="cs-CZ" dirty="0" smtClean="0"/>
              <a:t>KA 1 Příprava 1. KAP</a:t>
            </a:r>
          </a:p>
          <a:p>
            <a:r>
              <a:rPr lang="cs-CZ" dirty="0" smtClean="0"/>
              <a:t>KA2 Příprava 2. KAP</a:t>
            </a:r>
          </a:p>
          <a:p>
            <a:r>
              <a:rPr lang="cs-CZ" dirty="0" smtClean="0"/>
              <a:t>KA3 Tematická setkávání a monitoring realizace KAP</a:t>
            </a:r>
          </a:p>
          <a:p>
            <a:r>
              <a:rPr lang="cs-CZ" dirty="0" smtClean="0"/>
              <a:t>KA4 Evaluace projektu</a:t>
            </a:r>
          </a:p>
          <a:p>
            <a:r>
              <a:rPr lang="cs-CZ" dirty="0" smtClean="0"/>
              <a:t>KA5 Řízení projektu</a:t>
            </a:r>
          </a:p>
          <a:p>
            <a:r>
              <a:rPr lang="cs-CZ" dirty="0" smtClean="0"/>
              <a:t>KA6 Spolupráce s </a:t>
            </a:r>
            <a:r>
              <a:rPr lang="cs-CZ" dirty="0" err="1" smtClean="0"/>
              <a:t>IPs</a:t>
            </a:r>
            <a:r>
              <a:rPr lang="cs-CZ" dirty="0" smtClean="0"/>
              <a:t> projekty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4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KA1 Příprava 1. KAP (1)</a:t>
            </a:r>
            <a:br>
              <a:rPr lang="cs-CZ" sz="3600" b="1" dirty="0" smtClean="0"/>
            </a:br>
            <a:r>
              <a:rPr lang="cs-CZ" sz="2000" b="1" dirty="0" smtClean="0"/>
              <a:t>(1.2.2016 – 30.9.2016)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/>
          <a:lstStyle/>
          <a:p>
            <a:pPr algn="just"/>
            <a:r>
              <a:rPr lang="cs-CZ" b="1" dirty="0" smtClean="0"/>
              <a:t>Analýza potřeb v území</a:t>
            </a:r>
          </a:p>
          <a:p>
            <a:pPr algn="just"/>
            <a:r>
              <a:rPr lang="cs-CZ" b="1" dirty="0" smtClean="0"/>
              <a:t>Analýza potřeb na školách </a:t>
            </a:r>
            <a:r>
              <a:rPr lang="cs-CZ" dirty="0" smtClean="0"/>
              <a:t>(začne již v listopadu 2015)</a:t>
            </a:r>
          </a:p>
          <a:p>
            <a:pPr algn="just"/>
            <a:r>
              <a:rPr lang="cs-CZ" dirty="0" smtClean="0"/>
              <a:t>Projednání výsledků analýz v PS vzdělávání</a:t>
            </a:r>
          </a:p>
          <a:p>
            <a:pPr algn="just"/>
            <a:r>
              <a:rPr lang="cs-CZ" dirty="0" smtClean="0"/>
              <a:t>Vypracování </a:t>
            </a:r>
            <a:r>
              <a:rPr lang="cs-CZ" b="1" dirty="0" smtClean="0"/>
              <a:t>Rámce pro podporu infrastruktury a investic včetně finančního rámce</a:t>
            </a:r>
            <a:r>
              <a:rPr lang="cs-CZ" dirty="0" smtClean="0"/>
              <a:t> za všechny zřizovatele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4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sz="3600" b="1" dirty="0">
                <a:solidFill>
                  <a:srgbClr val="94C600"/>
                </a:solidFill>
              </a:rPr>
              <a:t>KA1 Příprava 1. KAP </a:t>
            </a:r>
            <a:r>
              <a:rPr lang="cs-CZ" sz="3600" b="1" dirty="0" smtClean="0">
                <a:solidFill>
                  <a:srgbClr val="94C600"/>
                </a:solidFill>
              </a:rPr>
              <a:t>(2)</a:t>
            </a:r>
            <a:r>
              <a:rPr lang="cs-CZ" sz="3600" b="1" dirty="0">
                <a:solidFill>
                  <a:srgbClr val="94C600"/>
                </a:solidFill>
              </a:rPr>
              <a:t/>
            </a:r>
            <a:br>
              <a:rPr lang="cs-CZ" sz="3600" b="1" dirty="0">
                <a:solidFill>
                  <a:srgbClr val="94C600"/>
                </a:solidFill>
              </a:rPr>
            </a:br>
            <a:r>
              <a:rPr lang="cs-CZ" sz="2000" b="1" dirty="0">
                <a:solidFill>
                  <a:srgbClr val="94C600"/>
                </a:solidFill>
              </a:rPr>
              <a:t>(1.2.2016 – 30.9.2016)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Vytvoření pracovních skupin (platforem) pro jednotlivé klíčové oblasti:</a:t>
            </a:r>
          </a:p>
          <a:p>
            <a:pPr lvl="1" algn="just"/>
            <a:r>
              <a:rPr lang="cs-CZ" dirty="0" smtClean="0"/>
              <a:t>Polytechnické vzdělávání s důrazem na infrastrukturu a investice</a:t>
            </a:r>
          </a:p>
          <a:p>
            <a:pPr lvl="1" algn="just"/>
            <a:r>
              <a:rPr lang="cs-CZ" dirty="0" smtClean="0"/>
              <a:t>Odborné vzdělávání</a:t>
            </a:r>
          </a:p>
          <a:p>
            <a:pPr lvl="1" algn="just"/>
            <a:r>
              <a:rPr lang="cs-CZ" dirty="0" smtClean="0"/>
              <a:t>Podpora podnikavosti</a:t>
            </a:r>
          </a:p>
          <a:p>
            <a:pPr lvl="1" algn="just"/>
            <a:r>
              <a:rPr lang="cs-CZ" dirty="0" smtClean="0"/>
              <a:t>Kariérové poradenství a rozvoj škol jako center celoživotního vzdělávání</a:t>
            </a:r>
          </a:p>
          <a:p>
            <a:pPr lvl="1" algn="just"/>
            <a:r>
              <a:rPr lang="cs-CZ" dirty="0" smtClean="0"/>
              <a:t>Inkluze</a:t>
            </a:r>
          </a:p>
          <a:p>
            <a:pPr algn="just"/>
            <a:r>
              <a:rPr lang="cs-CZ" b="1" dirty="0" smtClean="0"/>
              <a:t>Dokument KAP – </a:t>
            </a:r>
            <a:r>
              <a:rPr lang="cs-CZ" b="1" dirty="0" err="1" smtClean="0"/>
              <a:t>Prioritizace</a:t>
            </a:r>
            <a:r>
              <a:rPr lang="cs-CZ" b="1" dirty="0" smtClean="0"/>
              <a:t> potřeb s přílohou Rámec pro podporu infrastruktury a investic v Plzeňském kraji s finančním rámcem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0146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94C600"/>
                </a:solidFill>
              </a:rPr>
              <a:t>KA1 Příprava 1. KAP </a:t>
            </a:r>
            <a:r>
              <a:rPr lang="cs-CZ" sz="3600" b="1" dirty="0" smtClean="0">
                <a:solidFill>
                  <a:srgbClr val="94C600"/>
                </a:solidFill>
              </a:rPr>
              <a:t>(3)</a:t>
            </a:r>
            <a:r>
              <a:rPr lang="cs-CZ" sz="3600" b="1" dirty="0">
                <a:solidFill>
                  <a:srgbClr val="94C600"/>
                </a:solidFill>
              </a:rPr>
              <a:t/>
            </a:r>
            <a:br>
              <a:rPr lang="cs-CZ" sz="3600" b="1" dirty="0">
                <a:solidFill>
                  <a:srgbClr val="94C600"/>
                </a:solidFill>
              </a:rPr>
            </a:br>
            <a:r>
              <a:rPr lang="cs-CZ" sz="2000" b="1" dirty="0">
                <a:solidFill>
                  <a:srgbClr val="94C600"/>
                </a:solidFill>
              </a:rPr>
              <a:t>(1.2.2016 – 30.9.2016)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984892" cy="3699773"/>
          </a:xfrm>
        </p:spPr>
        <p:txBody>
          <a:bodyPr/>
          <a:lstStyle/>
          <a:p>
            <a:pPr algn="just"/>
            <a:r>
              <a:rPr lang="cs-CZ" dirty="0" smtClean="0"/>
              <a:t>Návrh </a:t>
            </a:r>
            <a:r>
              <a:rPr lang="cs-CZ" b="1" dirty="0" smtClean="0"/>
              <a:t>Krajského akčního plánu vzdělávání v Plzeňském kraji</a:t>
            </a:r>
          </a:p>
          <a:p>
            <a:pPr lvl="1" algn="just"/>
            <a:r>
              <a:rPr lang="cs-CZ" sz="2000" dirty="0"/>
              <a:t>Musí být schválen odborným garantem, RSK a </a:t>
            </a:r>
            <a:r>
              <a:rPr lang="cs-CZ" sz="2000" dirty="0" smtClean="0"/>
              <a:t>MŠMT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Workshopy pro ředitele škol – představení analýzy potřeb v území, představení stanovených priorit kraje v klíčových oblastech vzdělávání</a:t>
            </a:r>
          </a:p>
          <a:p>
            <a:pPr marL="36576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164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KA2 Příprava 2. KAP</a:t>
            </a:r>
            <a:br>
              <a:rPr lang="cs-CZ" sz="3600" b="1" dirty="0" smtClean="0"/>
            </a:br>
            <a:r>
              <a:rPr lang="cs-CZ" sz="2400" b="1" dirty="0" smtClean="0"/>
              <a:t>(1.1.2019 – 30.9.2019)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Stejný postup jako u 1. KAP</a:t>
            </a:r>
          </a:p>
          <a:p>
            <a:r>
              <a:rPr lang="cs-CZ" dirty="0" smtClean="0"/>
              <a:t>Musí zde však být zohledněna evaluace provedená na konci realizace 1. KAP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93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Pojetí územní dimenze v OP VVV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420027"/>
            <a:ext cx="4574925" cy="406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aoblený obdélník 4"/>
          <p:cNvSpPr/>
          <p:nvPr/>
        </p:nvSpPr>
        <p:spPr>
          <a:xfrm>
            <a:off x="4499992" y="1988840"/>
            <a:ext cx="2160240" cy="1109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400" b="1" dirty="0" smtClean="0">
                <a:latin typeface="Calibri" pitchFamily="34" charset="0"/>
              </a:rPr>
              <a:t>Krajské </a:t>
            </a:r>
          </a:p>
          <a:p>
            <a:pPr algn="ctr"/>
            <a:r>
              <a:rPr lang="cs-CZ" sz="2400" b="1" dirty="0">
                <a:latin typeface="Calibri" pitchFamily="34" charset="0"/>
              </a:rPr>
              <a:t>a</a:t>
            </a:r>
            <a:r>
              <a:rPr lang="cs-CZ" sz="2400" b="1" dirty="0" smtClean="0">
                <a:latin typeface="Calibri" pitchFamily="34" charset="0"/>
              </a:rPr>
              <a:t>kční</a:t>
            </a:r>
          </a:p>
          <a:p>
            <a:pPr algn="ctr"/>
            <a:r>
              <a:rPr lang="cs-CZ" sz="2400" b="1" dirty="0" smtClean="0">
                <a:latin typeface="Calibri" pitchFamily="34" charset="0"/>
              </a:rPr>
              <a:t>plány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6300192" y="4077072"/>
            <a:ext cx="2160240" cy="11080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atin typeface="Calibri" pitchFamily="34" charset="0"/>
              </a:rPr>
              <a:t>Strategie RIS3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691680" y="5351797"/>
            <a:ext cx="2160240" cy="1109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atin typeface="Calibri" pitchFamily="34" charset="0"/>
              </a:rPr>
              <a:t>Strategie VŠ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899592" y="2711411"/>
            <a:ext cx="2160240" cy="1109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atin typeface="Calibri" pitchFamily="34" charset="0"/>
              </a:rPr>
              <a:t>Místní </a:t>
            </a:r>
          </a:p>
          <a:p>
            <a:pPr algn="ctr"/>
            <a:r>
              <a:rPr lang="cs-CZ" sz="2400" b="1" dirty="0">
                <a:latin typeface="Calibri" pitchFamily="34" charset="0"/>
              </a:rPr>
              <a:t>a</a:t>
            </a:r>
            <a:r>
              <a:rPr lang="cs-CZ" sz="2400" b="1" dirty="0" smtClean="0">
                <a:latin typeface="Calibri" pitchFamily="34" charset="0"/>
              </a:rPr>
              <a:t>kční</a:t>
            </a:r>
          </a:p>
          <a:p>
            <a:pPr algn="ctr"/>
            <a:r>
              <a:rPr lang="cs-CZ" sz="2400" b="1" dirty="0" smtClean="0">
                <a:latin typeface="Calibri" pitchFamily="34" charset="0"/>
              </a:rPr>
              <a:t>plány</a:t>
            </a:r>
            <a:endParaRPr lang="cs-CZ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57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4C600"/>
                </a:solidFill>
              </a:rPr>
              <a:t>KA3 Tematická setkávání a monitoring realizace KAP (1)</a:t>
            </a:r>
            <a:r>
              <a:rPr lang="cs-CZ" b="1" dirty="0">
                <a:solidFill>
                  <a:srgbClr val="94C600"/>
                </a:solidFill>
              </a:rPr>
              <a:t/>
            </a:r>
            <a:br>
              <a:rPr lang="cs-CZ" b="1" dirty="0">
                <a:solidFill>
                  <a:srgbClr val="94C600"/>
                </a:solidFill>
              </a:rPr>
            </a:br>
            <a:r>
              <a:rPr lang="cs-CZ" sz="2400" b="1" dirty="0">
                <a:solidFill>
                  <a:srgbClr val="94C600"/>
                </a:solidFill>
              </a:rPr>
              <a:t>(</a:t>
            </a:r>
            <a:r>
              <a:rPr lang="cs-CZ" sz="2400" b="1" dirty="0" smtClean="0">
                <a:solidFill>
                  <a:srgbClr val="94C600"/>
                </a:solidFill>
              </a:rPr>
              <a:t>1.9.2016 </a:t>
            </a:r>
            <a:r>
              <a:rPr lang="cs-CZ" sz="2400" b="1" dirty="0">
                <a:solidFill>
                  <a:srgbClr val="94C600"/>
                </a:solidFill>
              </a:rPr>
              <a:t>– </a:t>
            </a:r>
            <a:r>
              <a:rPr lang="cs-CZ" sz="2400" b="1" dirty="0" smtClean="0">
                <a:solidFill>
                  <a:srgbClr val="94C600"/>
                </a:solidFill>
              </a:rPr>
              <a:t>31.1.2022)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Aktivity OP VVV schválené v KAP budou realizovány především prostřednictvím projektů zjednodušeného vykazování (šablony MŠMT)</a:t>
            </a:r>
          </a:p>
          <a:p>
            <a:r>
              <a:rPr lang="cs-CZ" dirty="0" smtClean="0"/>
              <a:t>Monitoring plnění stanovených cílů KAP</a:t>
            </a:r>
          </a:p>
          <a:p>
            <a:r>
              <a:rPr lang="cs-CZ" dirty="0" smtClean="0"/>
              <a:t>Příprava velkých projektů zaměřených na jednotlivé prioritní oblasti (projekty v území zaměřené na tematická partnerství a sítě)</a:t>
            </a:r>
          </a:p>
          <a:p>
            <a:r>
              <a:rPr lang="cs-CZ" dirty="0" smtClean="0"/>
              <a:t>Metodická pomoc školám při tvorbě projektů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7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94C600"/>
                </a:solidFill>
              </a:rPr>
              <a:t>KA3 Tematická setkávání a monitoring realizace KAP </a:t>
            </a:r>
            <a:r>
              <a:rPr lang="cs-CZ" sz="3600" b="1" dirty="0" smtClean="0">
                <a:solidFill>
                  <a:srgbClr val="94C600"/>
                </a:solidFill>
              </a:rPr>
              <a:t>(2)</a:t>
            </a:r>
            <a:r>
              <a:rPr lang="cs-CZ" sz="3600" b="1" dirty="0">
                <a:solidFill>
                  <a:srgbClr val="94C600"/>
                </a:solidFill>
              </a:rPr>
              <a:t/>
            </a:r>
            <a:br>
              <a:rPr lang="cs-CZ" sz="3600" b="1" dirty="0">
                <a:solidFill>
                  <a:srgbClr val="94C600"/>
                </a:solidFill>
              </a:rPr>
            </a:br>
            <a:r>
              <a:rPr lang="cs-CZ" sz="2200" b="1" dirty="0">
                <a:solidFill>
                  <a:srgbClr val="94C600"/>
                </a:solidFill>
              </a:rPr>
              <a:t>(1.9.2016 – 31.1.2022)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V rámci vytvořených platforem budou probíhat tematická setkávání (u každé platformy cca 2 setkání ročně)</a:t>
            </a:r>
          </a:p>
          <a:p>
            <a:pPr algn="just"/>
            <a:r>
              <a:rPr lang="cs-CZ" dirty="0" smtClean="0"/>
              <a:t>Workshopy, semináře, kurzy apod.</a:t>
            </a:r>
          </a:p>
          <a:p>
            <a:pPr algn="just"/>
            <a:r>
              <a:rPr lang="cs-CZ" dirty="0" smtClean="0"/>
              <a:t>Na setkávání budou zváni zástupci cílové skupiny</a:t>
            </a:r>
          </a:p>
          <a:p>
            <a:pPr algn="just"/>
            <a:r>
              <a:rPr lang="cs-CZ" dirty="0" smtClean="0"/>
              <a:t>Vzdělávání cílové skupiny, předávání dobré praxe, průběžné hodnocení jednotlivých aktivit KAP, metodická podpora při tvorbě šablon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4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4C600"/>
                </a:solidFill>
              </a:rPr>
              <a:t>KA4 Evaluace projektu</a:t>
            </a:r>
            <a:r>
              <a:rPr lang="cs-CZ" b="1" dirty="0">
                <a:solidFill>
                  <a:srgbClr val="94C600"/>
                </a:solidFill>
              </a:rPr>
              <a:t/>
            </a:r>
            <a:br>
              <a:rPr lang="cs-CZ" b="1" dirty="0">
                <a:solidFill>
                  <a:srgbClr val="94C600"/>
                </a:solidFill>
              </a:rPr>
            </a:br>
            <a:r>
              <a:rPr lang="cs-CZ" sz="2400" b="1" dirty="0">
                <a:solidFill>
                  <a:srgbClr val="94C600"/>
                </a:solidFill>
              </a:rPr>
              <a:t>(</a:t>
            </a:r>
            <a:r>
              <a:rPr lang="cs-CZ" sz="2400" b="1" dirty="0" smtClean="0">
                <a:solidFill>
                  <a:srgbClr val="94C600"/>
                </a:solidFill>
              </a:rPr>
              <a:t>1.2.2016 </a:t>
            </a:r>
            <a:r>
              <a:rPr lang="cs-CZ" sz="2400" b="1" dirty="0">
                <a:solidFill>
                  <a:srgbClr val="94C600"/>
                </a:solidFill>
              </a:rPr>
              <a:t>– </a:t>
            </a:r>
            <a:r>
              <a:rPr lang="cs-CZ" sz="2400" b="1" dirty="0" smtClean="0">
                <a:solidFill>
                  <a:srgbClr val="94C600"/>
                </a:solidFill>
              </a:rPr>
              <a:t>31.1.2022)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Metodika pro evaluace – příjemce obdrží nejpozději s uzavřením právního aktu o poskytnutí dotace</a:t>
            </a:r>
          </a:p>
          <a:p>
            <a:pPr algn="just"/>
            <a:r>
              <a:rPr lang="cs-CZ" dirty="0" smtClean="0"/>
              <a:t>Tzv. vnitřní evaluace projektu – </a:t>
            </a:r>
            <a:r>
              <a:rPr lang="cs-CZ" b="1" dirty="0" smtClean="0"/>
              <a:t>2 souhrnné zprávy</a:t>
            </a:r>
            <a:r>
              <a:rPr lang="cs-CZ" dirty="0" smtClean="0"/>
              <a:t> + </a:t>
            </a:r>
            <a:r>
              <a:rPr lang="cs-CZ" b="1" dirty="0" smtClean="0"/>
              <a:t>průběžná evaluace</a:t>
            </a:r>
            <a:r>
              <a:rPr lang="cs-CZ" dirty="0" smtClean="0"/>
              <a:t> v jednotlivých </a:t>
            </a:r>
            <a:r>
              <a:rPr lang="cs-CZ" dirty="0" err="1" smtClean="0"/>
              <a:t>ZoR</a:t>
            </a:r>
            <a:endParaRPr lang="cs-CZ" dirty="0" smtClean="0"/>
          </a:p>
          <a:p>
            <a:pPr algn="just"/>
            <a:r>
              <a:rPr lang="cs-CZ" dirty="0"/>
              <a:t>T</a:t>
            </a:r>
            <a:r>
              <a:rPr lang="cs-CZ" dirty="0" smtClean="0"/>
              <a:t>zv. vnější evaluace – na úrovni programu, externí evaluátor, zajišťuje MŠMT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95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4C600"/>
                </a:solidFill>
              </a:rPr>
              <a:t>KA5 Řízení projektu</a:t>
            </a:r>
            <a:r>
              <a:rPr lang="cs-CZ" b="1" dirty="0">
                <a:solidFill>
                  <a:srgbClr val="94C600"/>
                </a:solidFill>
              </a:rPr>
              <a:t/>
            </a:r>
            <a:br>
              <a:rPr lang="cs-CZ" b="1" dirty="0">
                <a:solidFill>
                  <a:srgbClr val="94C600"/>
                </a:solidFill>
              </a:rPr>
            </a:br>
            <a:r>
              <a:rPr lang="cs-CZ" sz="2400" b="1" dirty="0">
                <a:solidFill>
                  <a:srgbClr val="94C600"/>
                </a:solidFill>
              </a:rPr>
              <a:t>(</a:t>
            </a:r>
            <a:r>
              <a:rPr lang="cs-CZ" sz="2400" b="1" dirty="0" smtClean="0">
                <a:solidFill>
                  <a:srgbClr val="94C600"/>
                </a:solidFill>
              </a:rPr>
              <a:t>1.2.2016 </a:t>
            </a:r>
            <a:r>
              <a:rPr lang="cs-CZ" sz="2400" b="1" dirty="0">
                <a:solidFill>
                  <a:srgbClr val="94C600"/>
                </a:solidFill>
              </a:rPr>
              <a:t>– </a:t>
            </a:r>
            <a:r>
              <a:rPr lang="cs-CZ" sz="2400" b="1" dirty="0" smtClean="0">
                <a:solidFill>
                  <a:srgbClr val="94C600"/>
                </a:solidFill>
              </a:rPr>
              <a:t>31.1.2022)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Stanovuje zejména činnost RT</a:t>
            </a:r>
          </a:p>
          <a:p>
            <a:pPr algn="just"/>
            <a:r>
              <a:rPr lang="cs-CZ" dirty="0" smtClean="0"/>
              <a:t>RT je zodpovědný za bezproblémový chod projektu, průběžně monitoruje a vyhodnocuje jednotlivé realizované aktivity, dohlíží na dodržování pravidel stanovených v „Postupech KAP“ a dalších příručkách apod.</a:t>
            </a:r>
          </a:p>
          <a:p>
            <a:pPr algn="just"/>
            <a:r>
              <a:rPr lang="cs-CZ" dirty="0" smtClean="0"/>
              <a:t>Upravuje komunikační mechanismy uvnitř RT, mezi RT a PS Vzdělávání, PS Vzdělávání a RSK, s cílovou skupinou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6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4C600"/>
                </a:solidFill>
              </a:rPr>
              <a:t>KA6 Spolupráce s </a:t>
            </a:r>
            <a:r>
              <a:rPr lang="cs-CZ" b="1" dirty="0" err="1" smtClean="0">
                <a:solidFill>
                  <a:srgbClr val="94C600"/>
                </a:solidFill>
              </a:rPr>
              <a:t>IPs</a:t>
            </a:r>
            <a:r>
              <a:rPr lang="cs-CZ" b="1" dirty="0" smtClean="0">
                <a:solidFill>
                  <a:srgbClr val="94C600"/>
                </a:solidFill>
              </a:rPr>
              <a:t> projekty</a:t>
            </a:r>
            <a:r>
              <a:rPr lang="cs-CZ" b="1" dirty="0">
                <a:solidFill>
                  <a:srgbClr val="94C600"/>
                </a:solidFill>
              </a:rPr>
              <a:t/>
            </a:r>
            <a:br>
              <a:rPr lang="cs-CZ" b="1" dirty="0">
                <a:solidFill>
                  <a:srgbClr val="94C600"/>
                </a:solidFill>
              </a:rPr>
            </a:br>
            <a:r>
              <a:rPr lang="cs-CZ" sz="2400" b="1" dirty="0">
                <a:solidFill>
                  <a:srgbClr val="94C600"/>
                </a:solidFill>
              </a:rPr>
              <a:t>(</a:t>
            </a:r>
            <a:r>
              <a:rPr lang="cs-CZ" sz="2400" b="1" dirty="0" smtClean="0">
                <a:solidFill>
                  <a:srgbClr val="94C600"/>
                </a:solidFill>
              </a:rPr>
              <a:t>1.2.2016 </a:t>
            </a:r>
            <a:r>
              <a:rPr lang="cs-CZ" sz="2400" b="1" dirty="0">
                <a:solidFill>
                  <a:srgbClr val="94C600"/>
                </a:solidFill>
              </a:rPr>
              <a:t>– </a:t>
            </a:r>
            <a:r>
              <a:rPr lang="cs-CZ" sz="2400" b="1" dirty="0" smtClean="0">
                <a:solidFill>
                  <a:srgbClr val="94C600"/>
                </a:solidFill>
              </a:rPr>
              <a:t>31.1.2022)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Spolupráce s odborným garantem KAP (</a:t>
            </a:r>
            <a:r>
              <a:rPr lang="cs-CZ" dirty="0" err="1" smtClean="0"/>
              <a:t>IPs</a:t>
            </a:r>
            <a:r>
              <a:rPr lang="cs-CZ" dirty="0" smtClean="0"/>
              <a:t> projekt „Metodická podpora akčního plánování“)</a:t>
            </a:r>
          </a:p>
          <a:p>
            <a:r>
              <a:rPr lang="cs-CZ" dirty="0" smtClean="0"/>
              <a:t>Účast zástupců RT na setkáních pořádaných dalšími </a:t>
            </a:r>
            <a:r>
              <a:rPr lang="cs-CZ" dirty="0" err="1" smtClean="0"/>
              <a:t>IPs</a:t>
            </a:r>
            <a:r>
              <a:rPr lang="cs-CZ" dirty="0" smtClean="0"/>
              <a:t> projekty, zajištění přenosu informací z těchto projektů do území a do KAP a MAP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3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Monitorovací indikátory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7128908" cy="3987805"/>
          </a:xfrm>
        </p:spPr>
        <p:txBody>
          <a:bodyPr>
            <a:noAutofit/>
          </a:bodyPr>
          <a:lstStyle/>
          <a:p>
            <a:r>
              <a:rPr lang="cs-CZ" sz="2000" dirty="0" smtClean="0"/>
              <a:t>52510 Počet pracovníků ve vzdělávání, kteří v praxi uplatňují nově získané poznatky a dovednosti </a:t>
            </a:r>
            <a:r>
              <a:rPr lang="cs-CZ" sz="2000" b="1" dirty="0" smtClean="0"/>
              <a:t>(60 osob)</a:t>
            </a:r>
          </a:p>
          <a:p>
            <a:r>
              <a:rPr lang="cs-CZ" sz="2000" dirty="0" smtClean="0"/>
              <a:t>52602 Počet platforem pro odborná tematická setkání </a:t>
            </a:r>
            <a:r>
              <a:rPr lang="cs-CZ" sz="2000" b="1" dirty="0" smtClean="0"/>
              <a:t>(5 platforem)</a:t>
            </a:r>
          </a:p>
          <a:p>
            <a:r>
              <a:rPr lang="cs-CZ" sz="2000" dirty="0" smtClean="0"/>
              <a:t>54000 Počet podpořených osob – pracovníci ve vzdělávání </a:t>
            </a:r>
            <a:r>
              <a:rPr lang="cs-CZ" sz="2000" b="1" dirty="0" smtClean="0"/>
              <a:t>(90 osob)</a:t>
            </a:r>
          </a:p>
          <a:p>
            <a:r>
              <a:rPr lang="cs-CZ" sz="2000" dirty="0" smtClean="0"/>
              <a:t>54901 Počet regionálních systémů </a:t>
            </a:r>
            <a:r>
              <a:rPr lang="cs-CZ" sz="2000" b="1" dirty="0" smtClean="0"/>
              <a:t>(2 systémy)</a:t>
            </a:r>
          </a:p>
          <a:p>
            <a:r>
              <a:rPr lang="cs-CZ" sz="2000" dirty="0" smtClean="0"/>
              <a:t>60000 Celkový počet účastníků </a:t>
            </a:r>
            <a:r>
              <a:rPr lang="cs-CZ" sz="2000" b="1" dirty="0" smtClean="0"/>
              <a:t>(40 osob)</a:t>
            </a:r>
          </a:p>
          <a:p>
            <a:r>
              <a:rPr lang="cs-CZ" sz="2000" dirty="0" smtClean="0"/>
              <a:t>54310 Počet podpořených spoluprací </a:t>
            </a:r>
            <a:r>
              <a:rPr lang="cs-CZ" sz="2000" b="1" dirty="0" smtClean="0"/>
              <a:t>(1 spolupráce)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0253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06084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4437112"/>
            <a:ext cx="6777317" cy="139551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dirty="0" smtClean="0"/>
              <a:t>Mgr. Petr Duda</a:t>
            </a:r>
          </a:p>
          <a:p>
            <a:pPr marL="68580" indent="0">
              <a:buNone/>
            </a:pPr>
            <a:r>
              <a:rPr lang="cs-CZ" dirty="0" smtClean="0"/>
              <a:t>Tel. 377 195 102, Mob. 734 524 005</a:t>
            </a:r>
          </a:p>
          <a:p>
            <a:pPr marL="68580" indent="0">
              <a:buNone/>
            </a:pPr>
            <a:r>
              <a:rPr lang="cs-CZ" dirty="0" smtClean="0">
                <a:hlinkClick r:id="rId2"/>
              </a:rPr>
              <a:t>petr.duda@plzensky-kraj.cz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5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051720" y="1499991"/>
            <a:ext cx="5524671" cy="4029185"/>
          </a:xfrm>
          <a:prstGeom prst="ellipse">
            <a:avLst/>
          </a:prstGeom>
          <a:solidFill>
            <a:srgbClr val="8AAC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Regionální akční plán kraje</a:t>
            </a:r>
            <a:endParaRPr lang="cs-CZ" sz="2800" dirty="0"/>
          </a:p>
        </p:txBody>
      </p:sp>
      <p:sp>
        <p:nvSpPr>
          <p:cNvPr id="5" name="Ovál 4"/>
          <p:cNvSpPr/>
          <p:nvPr/>
        </p:nvSpPr>
        <p:spPr>
          <a:xfrm>
            <a:off x="611560" y="708065"/>
            <a:ext cx="3218656" cy="914400"/>
          </a:xfrm>
          <a:prstGeom prst="ellipse">
            <a:avLst/>
          </a:prstGeom>
          <a:solidFill>
            <a:srgbClr val="8AAC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Regionální stálá konference</a:t>
            </a:r>
            <a:endParaRPr lang="cs-CZ" dirty="0"/>
          </a:p>
        </p:txBody>
      </p:sp>
      <p:sp>
        <p:nvSpPr>
          <p:cNvPr id="6" name="Šipka nahoru 5"/>
          <p:cNvSpPr/>
          <p:nvPr/>
        </p:nvSpPr>
        <p:spPr>
          <a:xfrm rot="19695081">
            <a:off x="3272754" y="1329314"/>
            <a:ext cx="484632" cy="586303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300192" y="733582"/>
            <a:ext cx="2304256" cy="116934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Strategie regionálního rozvoje 2014+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2209975" y="3146086"/>
            <a:ext cx="1126976" cy="7644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Další oblasti…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616871" y="3925653"/>
            <a:ext cx="1440160" cy="7644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Doprava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072366" y="3910554"/>
            <a:ext cx="2634074" cy="14401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Oblast vzdělávání </a:t>
            </a:r>
          </a:p>
          <a:p>
            <a:pPr algn="ctr"/>
            <a:endParaRPr lang="cs-CZ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cs-CZ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KAP Krajský akční plán rozvoje vzdělávání</a:t>
            </a:r>
            <a:endParaRPr lang="en-GB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462505" y="5540251"/>
            <a:ext cx="10092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ITI</a:t>
            </a:r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5580112" y="5350714"/>
            <a:ext cx="10092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IPRÚ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6589364" y="4893514"/>
            <a:ext cx="18710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strategie kraje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1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Proč krajské akční plány?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cs-CZ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potřeba </a:t>
            </a:r>
            <a:r>
              <a:rPr lang="cs-CZ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koncentrovat podporu do největších priorit a to se neobejde bez konsenzu klíčových hráčů v území, role kraje ve vedení diskuse a výběru priorit je </a:t>
            </a:r>
            <a:r>
              <a:rPr lang="cs-CZ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klíčová.</a:t>
            </a:r>
          </a:p>
          <a:p>
            <a:pPr lvl="0" algn="just"/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Reakce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doporučení EK k OP </a:t>
            </a: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VVV/IROP: odůvodnění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investic do škol v </a:t>
            </a: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území.</a:t>
            </a:r>
          </a:p>
          <a:p>
            <a:pPr lvl="0" algn="just"/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Reakce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doporučení evaluace OP </a:t>
            </a: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VK.</a:t>
            </a:r>
          </a:p>
          <a:p>
            <a:pPr lvl="0"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Strategie a koncepce byly doposud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často realizovány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izolovanými, neprovázanými projekty – malá synergie a přidaná hodnota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lvl="0" algn="just"/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KAP není novou strategií v území, novým Dlouhodobým záměrem (DZ) – jeho principem je stavět na tom, co v kraji již vzniklo (DZ, RIS3) a převést to do zacílených, konkrétních aktivit a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projektů.</a:t>
            </a:r>
            <a:endParaRPr lang="cs-CZ" alt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endParaRPr lang="cs-CZ" kern="0" dirty="0">
              <a:solidFill>
                <a:prstClr val="black"/>
              </a:solidFill>
              <a:latin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45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Krajský akční plán má: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endParaRPr lang="cs-CZ" b="1" dirty="0" smtClean="0"/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Přispět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 zlepšení řízení škol, k rozvoji hodnocení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kvality,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řispět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 vzdělávání a plánování strategických kroků vedoucích ke zvýšení kvality vzdělávací soustavy kraje i jednotlivých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škol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 jiné umožnit plánovat, koordinovat a sledovat tematické intervence v OP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VVV a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IROP ve shodě s dlouhodobými potřebami a prioritami kraje a škol v území s respektem k záměrům vzdělávání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ČR,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přispět k rozvoji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funkčních partnerství v území, která umožní/usnadní realizaci dalších náročných intervencí v území (inkluze,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podpora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marginalizovaných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skupin, kvalita vzdělávání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spolupráce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škol a trhu práce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0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74515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Povinná témata KAP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1044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Podpora kompetencí k podnikavosti, iniciativě a kreativitě;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Podpora polytechnického vzdělávání (přírodovědné, technické a environmentální vzdělávání);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Podpora odborného vzdělávání včetně spolupráce škol a zaměstnavatelů;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 kariérového poradenství;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 škol jako center dalšího profesního vzdělávání;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Podpora inkluze;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Infrastruktura SŠ a VOŠ (oblast podpory přírodovědného a technického vzdělávání, podpora center odborného vzdělávání, podpora cizích jazyků, konektivity škol a digitálních kompetencí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sociální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inkluze, celoživotního vzdělávání, zájmového a neformálního vzdělávání).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0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Nepovinná témata KAP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/>
          <a:lstStyle/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 výuky cizích jazyků;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ICT kompetence;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Čtenářská a matematická gramotnost;</a:t>
            </a:r>
          </a:p>
          <a:p>
            <a:pPr algn="just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Další témata důležitá pro území/školy – mohou být hrazena i z jiných OP, národních či vlastních zdrojů.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340768"/>
            <a:ext cx="7056784" cy="2808312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Projekt </a:t>
            </a:r>
            <a:br>
              <a:rPr lang="cs-CZ" sz="4400" b="1" dirty="0" smtClean="0"/>
            </a:br>
            <a:r>
              <a:rPr lang="cs-CZ" sz="4400" b="1" dirty="0" smtClean="0"/>
              <a:t>„Krajský akční plán rozvoje vzdělávání Plzeňského kraje“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9088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74515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Výzva KAP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Výzva č. 02_15_002 Krajské akční plány rozvoje vzdělávání vyhlášena 8.7.2015</a:t>
            </a: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Zpřístupnění žádosti o podporu v monitorovacím systému MS2014+ 31.8.2015</a:t>
            </a: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Ukončení příjmu žádostí nejpozději do 31.12.2016</a:t>
            </a: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Oprávnění žadatelé: kraje vč. hl. m. Prahy</a:t>
            </a: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Doba realizace: min. 66 měsíců, max. 72 měsíců</a:t>
            </a: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Způsobilé výdaje: min. výše 17 000 000 Kč, max. výše 26 000 000 Kč</a:t>
            </a:r>
          </a:p>
          <a:p>
            <a:pPr algn="just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Spolufinancování ze strany příjemce je min. 5% celkových způsobilých výdajů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8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898</TotalTime>
  <Words>1175</Words>
  <Application>Microsoft Office PowerPoint</Application>
  <PresentationFormat>Předvádění na obrazovce (4:3)</PresentationFormat>
  <Paragraphs>145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Austin</vt:lpstr>
      <vt:lpstr>Krajský akční plán rozvoje vzdělávání (KAP)</vt:lpstr>
      <vt:lpstr>Pojetí územní dimenze v OP VVV</vt:lpstr>
      <vt:lpstr>Prezentace aplikace PowerPoint</vt:lpstr>
      <vt:lpstr>Proč krajské akční plány?</vt:lpstr>
      <vt:lpstr>Krajský akční plán má:</vt:lpstr>
      <vt:lpstr>Povinná témata KAP</vt:lpstr>
      <vt:lpstr>Nepovinná témata KAP</vt:lpstr>
      <vt:lpstr>Projekt  „Krajský akční plán rozvoje vzdělávání Plzeňského kraje“</vt:lpstr>
      <vt:lpstr>Výzva KAP</vt:lpstr>
      <vt:lpstr>Příprava projektové žádosti KAP</vt:lpstr>
      <vt:lpstr>Projektová žádost KAP – základní identifikace</vt:lpstr>
      <vt:lpstr>Realizační tým KAP</vt:lpstr>
      <vt:lpstr>Cíle projektu KAP</vt:lpstr>
      <vt:lpstr>Cílová skupina</vt:lpstr>
      <vt:lpstr>Klíčové aktivity</vt:lpstr>
      <vt:lpstr>KA1 Příprava 1. KAP (1) (1.2.2016 – 30.9.2016)</vt:lpstr>
      <vt:lpstr>KA1 Příprava 1. KAP (2) (1.2.2016 – 30.9.2016)</vt:lpstr>
      <vt:lpstr>KA1 Příprava 1. KAP (3) (1.2.2016 – 30.9.2016)</vt:lpstr>
      <vt:lpstr>KA2 Příprava 2. KAP (1.1.2019 – 30.9.2019)</vt:lpstr>
      <vt:lpstr>KA3 Tematická setkávání a monitoring realizace KAP (1) (1.9.2016 – 31.1.2022)</vt:lpstr>
      <vt:lpstr>KA3 Tematická setkávání a monitoring realizace KAP (2) (1.9.2016 – 31.1.2022)</vt:lpstr>
      <vt:lpstr>KA4 Evaluace projektu (1.2.2016 – 31.1.2022)</vt:lpstr>
      <vt:lpstr>KA5 Řízení projektu (1.2.2016 – 31.1.2022)</vt:lpstr>
      <vt:lpstr>KA6 Spolupráce s IPs projekty (1.2.2016 – 31.1.2022)</vt:lpstr>
      <vt:lpstr>Monitorovací indikátory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akční plán rozvoje vzdělávání (KAP)</dc:title>
  <dc:creator>Petr Duda</dc:creator>
  <cp:lastModifiedBy>Petr Duda</cp:lastModifiedBy>
  <cp:revision>36</cp:revision>
  <dcterms:created xsi:type="dcterms:W3CDTF">2015-10-22T11:20:33Z</dcterms:created>
  <dcterms:modified xsi:type="dcterms:W3CDTF">2015-10-27T07:54:18Z</dcterms:modified>
</cp:coreProperties>
</file>