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72" r:id="rId13"/>
    <p:sldId id="307" r:id="rId14"/>
    <p:sldId id="270" r:id="rId15"/>
    <p:sldId id="316" r:id="rId16"/>
    <p:sldId id="317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323" r:id="rId29"/>
    <p:sldId id="324" r:id="rId30"/>
    <p:sldId id="283" r:id="rId31"/>
    <p:sldId id="305" r:id="rId32"/>
    <p:sldId id="284" r:id="rId33"/>
    <p:sldId id="285" r:id="rId34"/>
    <p:sldId id="286" r:id="rId35"/>
    <p:sldId id="287" r:id="rId36"/>
    <p:sldId id="288" r:id="rId37"/>
    <p:sldId id="306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322" r:id="rId49"/>
    <p:sldId id="299" r:id="rId50"/>
    <p:sldId id="300" r:id="rId51"/>
    <p:sldId id="301" r:id="rId52"/>
    <p:sldId id="302" r:id="rId53"/>
    <p:sldId id="303" r:id="rId54"/>
    <p:sldId id="308" r:id="rId55"/>
    <p:sldId id="309" r:id="rId56"/>
    <p:sldId id="310" r:id="rId57"/>
    <p:sldId id="311" r:id="rId58"/>
    <p:sldId id="312" r:id="rId59"/>
    <p:sldId id="314" r:id="rId60"/>
    <p:sldId id="318" r:id="rId61"/>
    <p:sldId id="319" r:id="rId62"/>
    <p:sldId id="320" r:id="rId63"/>
    <p:sldId id="321" r:id="rId6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0922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21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837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627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141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4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826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7898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082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69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1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96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9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717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63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126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36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FB850C6-CBB0-42D6-B999-AEB5A29038EF}" type="datetimeFigureOut">
              <a:rPr lang="cs-CZ" smtClean="0"/>
              <a:pPr/>
              <a:t>31.10.2019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B493E46-BB69-406F-87BC-EF5EE8A0A6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07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vecom.cz/media/products-velcon/11/T09-T10%20Brochure%20in%20English.pdf%20-%20Adobe%20Reader.jp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vecom.cz/cz/produkty/bezbarierove-pristupy/schodolezy/pasovy-schodolez-t09-roby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smtClean="0"/>
              <a:t>Seminář na KÚ PK </a:t>
            </a:r>
            <a:br>
              <a:rPr lang="cs-CZ" dirty="0" smtClean="0"/>
            </a:br>
            <a:r>
              <a:rPr lang="cs-CZ" dirty="0" smtClean="0"/>
              <a:t>31. 10. 2019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cs-CZ" dirty="0" smtClean="0"/>
              <a:t>Bezbariérové užívání staveb a samostatný pohyb osob se zdravotním postižením.</a:t>
            </a:r>
          </a:p>
          <a:p>
            <a:pPr algn="just"/>
            <a:r>
              <a:rPr lang="cs-CZ" dirty="0" smtClean="0"/>
              <a:t>Říjen 2019                                                                                                               </a:t>
            </a:r>
            <a:r>
              <a:rPr lang="cs-CZ" dirty="0" err="1" smtClean="0"/>
              <a:t>JAna</a:t>
            </a:r>
            <a:r>
              <a:rPr lang="cs-CZ" dirty="0" smtClean="0"/>
              <a:t> </a:t>
            </a:r>
            <a:r>
              <a:rPr lang="cs-CZ" dirty="0" err="1" smtClean="0"/>
              <a:t>HradskÁ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224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Šikulové se najdou napříč Evropou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93738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Přístupy do staveb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 smtClean="0"/>
              <a:t>Přístupy </a:t>
            </a:r>
            <a:r>
              <a:rPr lang="cs-CZ" dirty="0"/>
              <a:t>do staveb uvedených v § 2 odst. 1 písm. b), c) a d) musí být bez schodů </a:t>
            </a:r>
            <a:r>
              <a:rPr lang="cs-CZ" dirty="0" smtClean="0"/>
              <a:t>a vyrovnávacích </a:t>
            </a:r>
            <a:r>
              <a:rPr lang="cs-CZ" dirty="0"/>
              <a:t>stupňů. Vstupy musí být v úrovni komunikace pro chodce. Brání-li tomuto </a:t>
            </a:r>
            <a:r>
              <a:rPr lang="cs-CZ" dirty="0" smtClean="0"/>
              <a:t>řešení závažné </a:t>
            </a:r>
            <a:r>
              <a:rPr lang="cs-CZ" dirty="0"/>
              <a:t>územně technické nebo stavebně technické důvody, může být vyrovnání výškového </a:t>
            </a:r>
            <a:r>
              <a:rPr lang="cs-CZ" dirty="0" smtClean="0"/>
              <a:t>rozdílu řešeno </a:t>
            </a:r>
            <a:r>
              <a:rPr lang="cs-CZ" dirty="0"/>
              <a:t>bezbariérovou rampou nebo v odůvodněných případech u změn dokončených staveb </a:t>
            </a:r>
            <a:r>
              <a:rPr lang="cs-CZ" dirty="0" smtClean="0"/>
              <a:t>zdvihací plošinou</a:t>
            </a:r>
            <a:r>
              <a:rPr lang="cs-CZ" dirty="0"/>
              <a:t>. </a:t>
            </a:r>
          </a:p>
          <a:p>
            <a:pPr algn="just"/>
            <a:r>
              <a:rPr lang="cs-CZ" dirty="0" smtClean="0"/>
              <a:t>Přístup </a:t>
            </a:r>
            <a:r>
              <a:rPr lang="cs-CZ" dirty="0"/>
              <a:t>ke stavbám se musí vytýčit přirozenými nebo umělými vodicími liniemi a přístup </a:t>
            </a:r>
            <a:r>
              <a:rPr lang="cs-CZ" dirty="0" smtClean="0"/>
              <a:t>k budově </a:t>
            </a:r>
            <a:r>
              <a:rPr lang="cs-CZ" dirty="0"/>
              <a:t>se specializovanými službami pro osoby se zrakovým postižením, nemocnici, </a:t>
            </a:r>
            <a:r>
              <a:rPr lang="cs-CZ" dirty="0" smtClean="0"/>
              <a:t>krajskému úřadu</a:t>
            </a:r>
            <a:r>
              <a:rPr lang="cs-CZ" dirty="0"/>
              <a:t>, výpravní budově, odbavovacímu terminálu veřejné dopravy </a:t>
            </a:r>
            <a:r>
              <a:rPr lang="cs-CZ" dirty="0" smtClean="0"/>
              <a:t>také </a:t>
            </a:r>
            <a:r>
              <a:rPr lang="cs-CZ" dirty="0"/>
              <a:t>akusticky</a:t>
            </a:r>
            <a:r>
              <a:rPr lang="cs-CZ" dirty="0" smtClean="0"/>
              <a:t>.</a:t>
            </a:r>
          </a:p>
          <a:p>
            <a:pPr algn="just"/>
            <a:r>
              <a:rPr lang="cs-CZ" altLang="cs-CZ" dirty="0"/>
              <a:t>Jsou-li použity dveře karuselového provedení musí být doplněny dalšími </a:t>
            </a:r>
            <a:r>
              <a:rPr lang="cs-CZ" altLang="cs-CZ" dirty="0" err="1"/>
              <a:t>otevíravými</a:t>
            </a:r>
            <a:r>
              <a:rPr lang="cs-CZ" altLang="cs-CZ" dirty="0"/>
              <a:t> dveřmi.</a:t>
            </a:r>
          </a:p>
          <a:p>
            <a:pPr algn="just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839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Vstupy a dveře, zvonky a schránky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323414"/>
            <a:ext cx="8825659" cy="34163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80000"/>
              </a:lnSpc>
              <a:spcBef>
                <a:spcPct val="0"/>
              </a:spcBef>
              <a:spcAft>
                <a:spcPts val="1413"/>
              </a:spcAft>
            </a:pPr>
            <a:r>
              <a:rPr lang="cs-CZ" altLang="cs-CZ" dirty="0" smtClean="0"/>
              <a:t>Před </a:t>
            </a:r>
            <a:r>
              <a:rPr lang="cs-CZ" altLang="cs-CZ" dirty="0"/>
              <a:t>vstupem do budovy musí být plocha nejméně 1500 mm x 1500 mm. Při otevírání dveří ven musí být šířka nejméně 1500 mm a délka ve směru přístupu nejméně 2000 mm.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  <a:spcAft>
                <a:spcPts val="1413"/>
              </a:spcAft>
            </a:pPr>
            <a:r>
              <a:rPr lang="cs-CZ" altLang="cs-CZ" dirty="0" smtClean="0"/>
              <a:t>Sklon </a:t>
            </a:r>
            <a:r>
              <a:rPr lang="cs-CZ" altLang="cs-CZ" dirty="0"/>
              <a:t>plochy před vstupem do budovy smí být pouze v jednom směru a nejvýše v poměru </a:t>
            </a:r>
            <a:r>
              <a:rPr lang="cs-CZ" altLang="cs-CZ" dirty="0" smtClean="0"/>
              <a:t>2,0%, vstup </a:t>
            </a:r>
            <a:r>
              <a:rPr lang="cs-CZ" altLang="cs-CZ" dirty="0"/>
              <a:t>do objektu musí mít šířku nejméně 1250 mm. Hlavní křídlo dvoukřídlých dveří musí umožňovat otevření nejméně 900 mm.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  <a:spcAft>
                <a:spcPts val="1413"/>
              </a:spcAft>
            </a:pPr>
            <a:r>
              <a:rPr lang="cs-CZ" altLang="cs-CZ" dirty="0" smtClean="0"/>
              <a:t>Otevíraná </a:t>
            </a:r>
            <a:r>
              <a:rPr lang="cs-CZ" altLang="cs-CZ" dirty="0"/>
              <a:t>dveřní křídla musí být ve výši 800 až 900 mm opatřena vodorovnými madly přes celou jejich šířku, umístěnými na straně opačné než jsou závěsy, s výjimkou dveří automaticky ovládaných.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  <a:spcAft>
                <a:spcPts val="1413"/>
              </a:spcAft>
            </a:pPr>
            <a:r>
              <a:rPr lang="cs-CZ" altLang="cs-CZ" dirty="0" smtClean="0"/>
              <a:t>Dveře </a:t>
            </a:r>
            <a:r>
              <a:rPr lang="cs-CZ" altLang="cs-CZ" dirty="0"/>
              <a:t>smí být zaskleny od výšky 400 mm, nebo musí být chráněny proti mechanickému poškození vozíkem.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  <a:spcAft>
                <a:spcPts val="1413"/>
              </a:spcAft>
            </a:pPr>
            <a:r>
              <a:rPr lang="cs-CZ" altLang="cs-CZ" dirty="0" smtClean="0"/>
              <a:t>Horní </a:t>
            </a:r>
            <a:r>
              <a:rPr lang="cs-CZ" altLang="cs-CZ" dirty="0"/>
              <a:t>hrana zvonkového panelu smí být nejvýše 1200 mm od úrovně podlahy s odsazením od pevné překážky nejméně 500 </a:t>
            </a:r>
            <a:r>
              <a:rPr lang="cs-CZ" altLang="cs-CZ" dirty="0" smtClean="0"/>
              <a:t>mm, stejně tak sloty poštovních schránek.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2411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Schodiště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cs-CZ" dirty="0"/>
              <a:t>Bezbariérově se řeší hlavní a přiměřeně úniková a ostatní schodiště</a:t>
            </a:r>
            <a:r>
              <a:rPr lang="cs-CZ" dirty="0" smtClean="0"/>
              <a:t>.  </a:t>
            </a:r>
            <a:r>
              <a:rPr lang="cs-CZ" dirty="0"/>
              <a:t>Ve všech ramenech téhož schodiště musí být stejný počet stupňů. Počet stupňů za sebou </a:t>
            </a:r>
            <a:r>
              <a:rPr lang="cs-CZ" dirty="0" smtClean="0"/>
              <a:t>může být </a:t>
            </a:r>
            <a:r>
              <a:rPr lang="cs-CZ" dirty="0"/>
              <a:t>nejméně 3 a nejvíce 16.</a:t>
            </a:r>
          </a:p>
          <a:p>
            <a:pPr algn="just"/>
            <a:r>
              <a:rPr lang="cs-CZ" dirty="0" smtClean="0"/>
              <a:t>Sklon </a:t>
            </a:r>
            <a:r>
              <a:rPr lang="cs-CZ" dirty="0"/>
              <a:t>schodišťového ramene nesmí být větší než 28° a výška schodišťového </a:t>
            </a:r>
            <a:r>
              <a:rPr lang="cs-CZ" dirty="0" smtClean="0"/>
              <a:t>nebo vyrovnávacího </a:t>
            </a:r>
            <a:r>
              <a:rPr lang="cs-CZ" dirty="0"/>
              <a:t>stupně větší než 160 mm; to neplatí pro stavby bytových domů s výtahem.</a:t>
            </a:r>
          </a:p>
          <a:p>
            <a:pPr algn="just"/>
            <a:r>
              <a:rPr lang="cs-CZ" dirty="0" smtClean="0"/>
              <a:t>Stupnice </a:t>
            </a:r>
            <a:r>
              <a:rPr lang="cs-CZ" dirty="0"/>
              <a:t>a podstupnice musí být k sobě </a:t>
            </a:r>
            <a:r>
              <a:rPr lang="cs-CZ" dirty="0" smtClean="0"/>
              <a:t>kolmé, u </a:t>
            </a:r>
            <a:r>
              <a:rPr lang="cs-CZ" dirty="0"/>
              <a:t>změn dokončených staveb v případě </a:t>
            </a:r>
            <a:r>
              <a:rPr lang="cs-CZ" dirty="0" smtClean="0"/>
              <a:t>šikmé podstupnice </a:t>
            </a:r>
            <a:r>
              <a:rPr lang="cs-CZ" dirty="0"/>
              <a:t>může být přesah stupnice nejvýše 25 mm.</a:t>
            </a:r>
          </a:p>
          <a:p>
            <a:pPr algn="just"/>
            <a:r>
              <a:rPr lang="cs-CZ" dirty="0" smtClean="0"/>
              <a:t>Schodišťová </a:t>
            </a:r>
            <a:r>
              <a:rPr lang="cs-CZ" dirty="0"/>
              <a:t>ramena a vyrovnávací stupně musí být po obou stranách opatřeny madly ve </a:t>
            </a:r>
            <a:r>
              <a:rPr lang="cs-CZ" dirty="0" smtClean="0"/>
              <a:t>výši 900 </a:t>
            </a:r>
            <a:r>
              <a:rPr lang="cs-CZ" dirty="0"/>
              <a:t>mm, která musí přesahovat nejméně o 150 mm první a poslední stupeň s vyznačením v </a:t>
            </a:r>
            <a:r>
              <a:rPr lang="cs-CZ" dirty="0" smtClean="0"/>
              <a:t>jejich půdorysném </a:t>
            </a:r>
            <a:r>
              <a:rPr lang="cs-CZ" dirty="0"/>
              <a:t>průmětu. Madlo musí být odsazeno od svislé konstrukce ve vzdálenosti nejméně 60 mm.</a:t>
            </a:r>
          </a:p>
          <a:p>
            <a:pPr algn="just"/>
            <a:r>
              <a:rPr lang="cs-CZ" dirty="0" smtClean="0"/>
              <a:t>Stupnice </a:t>
            </a:r>
            <a:r>
              <a:rPr lang="cs-CZ" dirty="0"/>
              <a:t>nástupního a výstupního schodišťového stupně každého schodišťového ramene </a:t>
            </a:r>
            <a:r>
              <a:rPr lang="cs-CZ" dirty="0" smtClean="0"/>
              <a:t>nebo vyrovnávacích </a:t>
            </a:r>
            <a:r>
              <a:rPr lang="cs-CZ" dirty="0"/>
              <a:t>schodů musí být výrazně kontrastně rozeznatelná od </a:t>
            </a:r>
            <a:r>
              <a:rPr lang="cs-CZ" dirty="0" smtClean="0"/>
              <a:t>okolí.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113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Schodolez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ct val="0"/>
              </a:spcBef>
              <a:spcAft>
                <a:spcPts val="1413"/>
              </a:spcAft>
            </a:pPr>
            <a:r>
              <a:rPr lang="cs-CZ" altLang="cs-CZ" b="1" dirty="0" err="1" smtClean="0">
                <a:solidFill>
                  <a:schemeClr val="tx1"/>
                </a:solidFill>
              </a:rPr>
              <a:t>Schodolezy</a:t>
            </a:r>
            <a:r>
              <a:rPr lang="cs-CZ" altLang="cs-CZ" dirty="0" smtClean="0">
                <a:solidFill>
                  <a:schemeClr val="tx1"/>
                </a:solidFill>
              </a:rPr>
              <a:t> </a:t>
            </a:r>
            <a:r>
              <a:rPr lang="cs-CZ" altLang="cs-CZ" dirty="0">
                <a:solidFill>
                  <a:schemeClr val="tx1"/>
                </a:solidFill>
              </a:rPr>
              <a:t>(pásové nebo kolečkové) jsou určeny </a:t>
            </a:r>
            <a:r>
              <a:rPr lang="cs-CZ" altLang="cs-CZ" b="1" dirty="0">
                <a:solidFill>
                  <a:schemeClr val="tx1"/>
                </a:solidFill>
              </a:rPr>
              <a:t>pro individuální potřebu</a:t>
            </a:r>
            <a:r>
              <a:rPr lang="cs-CZ" altLang="cs-CZ" dirty="0">
                <a:solidFill>
                  <a:schemeClr val="tx1"/>
                </a:solidFill>
              </a:rPr>
              <a:t>. Žádná výjimka z  MMR nebyla udělena a ani se s ní nepočítá. </a:t>
            </a:r>
            <a:r>
              <a:rPr lang="cs-CZ" altLang="cs-CZ" dirty="0" err="1">
                <a:solidFill>
                  <a:schemeClr val="tx1"/>
                </a:solidFill>
              </a:rPr>
              <a:t>Schodolez</a:t>
            </a:r>
            <a:r>
              <a:rPr lang="cs-CZ" altLang="cs-CZ" dirty="0">
                <a:solidFill>
                  <a:schemeClr val="tx1"/>
                </a:solidFill>
              </a:rPr>
              <a:t> je pouze kompenzační pomůcka osoby ZTP. Není pevnou částí stavby a nelze využít na všechny typy vozíků. Výjimečné využití se připouští pouze na hradech a zámcích, kde lze zapůjčit asistentovi invalidní osoby, který v tu chvíli přebírá právní i morální zodpovědnost za přepravovanou osobu po vyplnění písemného </a:t>
            </a:r>
            <a:r>
              <a:rPr lang="cs-CZ" altLang="cs-CZ" dirty="0" smtClean="0">
                <a:solidFill>
                  <a:schemeClr val="tx1"/>
                </a:solidFill>
              </a:rPr>
              <a:t>souhlasu. Stavbu vybavenou </a:t>
            </a:r>
            <a:r>
              <a:rPr lang="cs-CZ" altLang="cs-CZ" dirty="0" err="1" smtClean="0">
                <a:solidFill>
                  <a:schemeClr val="tx1"/>
                </a:solidFill>
              </a:rPr>
              <a:t>schodolezem</a:t>
            </a:r>
            <a:r>
              <a:rPr lang="cs-CZ" altLang="cs-CZ" dirty="0" smtClean="0">
                <a:solidFill>
                  <a:schemeClr val="tx1"/>
                </a:solidFill>
              </a:rPr>
              <a:t> nelze považovat za bezbariérovou.</a:t>
            </a:r>
            <a:r>
              <a:rPr lang="cs-CZ" dirty="0"/>
              <a:t> U škol je možné využít jedině v případě, že je to osobní kompenzační pomůcka žáka na konkrétní typ vozíku, kdy asistent zajišťuje obsluhu. V tomto případě </a:t>
            </a:r>
            <a:r>
              <a:rPr lang="cs-CZ" b="1" dirty="0"/>
              <a:t>školu nelze nazvat bezbariérově přístupnou </a:t>
            </a:r>
            <a:r>
              <a:rPr lang="cs-CZ" dirty="0"/>
              <a:t>a nenahrazuje rampu, plošinu ani výtah.</a:t>
            </a:r>
            <a:endParaRPr lang="cs-CZ" alt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739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Kolečkový </a:t>
            </a:r>
            <a:r>
              <a:rPr lang="cs-CZ" dirty="0" err="1" smtClean="0"/>
              <a:t>schodolez</a:t>
            </a:r>
            <a:endParaRPr lang="cs-CZ" dirty="0"/>
          </a:p>
        </p:txBody>
      </p:sp>
      <p:pic>
        <p:nvPicPr>
          <p:cNvPr id="4" name="Zástupný symbol pro obsah 3" descr="Schodolez T10 Scalacombi">
            <a:hlinkClick r:id="rId2" tooltip="&quot;Schodolez T10 Scalacombi&quot;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778" y="2603500"/>
            <a:ext cx="2516756" cy="341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29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Pásový </a:t>
            </a:r>
            <a:r>
              <a:rPr lang="cs-CZ" dirty="0" err="1" smtClean="0"/>
              <a:t>schodolez</a:t>
            </a:r>
            <a:endParaRPr lang="cs-CZ" dirty="0"/>
          </a:p>
        </p:txBody>
      </p:sp>
      <p:pic>
        <p:nvPicPr>
          <p:cNvPr id="4" name="Zástupný symbol pro obsah 3" descr="Pásový schodolez T09 ROBY">
            <a:hlinkClick r:id="rId2" tooltip="&quot;Pásový schodolez T09 ROBY&quot;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972" y="2603500"/>
            <a:ext cx="3260369" cy="341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69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Šikmá schodišťová plošina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32007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Šikmá schodišťová plošina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36259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Rampy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spcBef>
                <a:spcPct val="0"/>
              </a:spcBef>
              <a:spcAft>
                <a:spcPts val="1413"/>
              </a:spcAft>
            </a:pPr>
            <a:r>
              <a:rPr lang="cs-CZ" altLang="cs-CZ" dirty="0" smtClean="0"/>
              <a:t>Bezbariérové </a:t>
            </a:r>
            <a:r>
              <a:rPr lang="cs-CZ" altLang="cs-CZ" b="1" dirty="0"/>
              <a:t>rampy</a:t>
            </a:r>
            <a:r>
              <a:rPr lang="cs-CZ" altLang="cs-CZ" dirty="0"/>
              <a:t> musí být široké nejméně 1500 mm a jejich </a:t>
            </a:r>
            <a:r>
              <a:rPr lang="cs-CZ" altLang="cs-CZ" b="1" dirty="0"/>
              <a:t>podélný sklon </a:t>
            </a:r>
            <a:r>
              <a:rPr lang="cs-CZ" altLang="cs-CZ" dirty="0"/>
              <a:t>smí být </a:t>
            </a:r>
            <a:r>
              <a:rPr lang="cs-CZ" altLang="cs-CZ" b="1" dirty="0" smtClean="0"/>
              <a:t>nejvýše 6,25 %, </a:t>
            </a:r>
            <a:r>
              <a:rPr lang="cs-CZ" altLang="cs-CZ" dirty="0"/>
              <a:t>příčný sklon nejvýše </a:t>
            </a:r>
            <a:r>
              <a:rPr lang="cs-CZ" altLang="cs-CZ" dirty="0" smtClean="0"/>
              <a:t>v 1,0 %.</a:t>
            </a:r>
            <a:endParaRPr lang="cs-CZ" altLang="cs-CZ" dirty="0"/>
          </a:p>
          <a:p>
            <a:pPr algn="just">
              <a:spcBef>
                <a:spcPct val="0"/>
              </a:spcBef>
              <a:spcAft>
                <a:spcPts val="1413"/>
              </a:spcAft>
            </a:pPr>
            <a:r>
              <a:rPr lang="cs-CZ" altLang="cs-CZ" dirty="0" smtClean="0"/>
              <a:t>Bezbariérová </a:t>
            </a:r>
            <a:r>
              <a:rPr lang="cs-CZ" altLang="cs-CZ" dirty="0"/>
              <a:t>rampa delší než 9000 mm musí být přerušena podestou v délce nejméně 1500 mm. Podesty musí mít i kruhová nebo jinak zakřivená bezbariérová rampa</a:t>
            </a:r>
            <a:r>
              <a:rPr lang="cs-CZ" altLang="cs-CZ" dirty="0" smtClean="0"/>
              <a:t>. Zábradlí oboustranné, madla s přesahy 150 mm před rampu – stejné u schodišť.</a:t>
            </a:r>
            <a:endParaRPr lang="cs-CZ" altLang="cs-CZ" dirty="0"/>
          </a:p>
          <a:p>
            <a:pPr algn="just">
              <a:spcBef>
                <a:spcPct val="0"/>
              </a:spcBef>
              <a:spcAft>
                <a:spcPts val="1413"/>
              </a:spcAft>
            </a:pPr>
            <a:r>
              <a:rPr lang="cs-CZ" altLang="cs-CZ" dirty="0" smtClean="0"/>
              <a:t>Podesty </a:t>
            </a:r>
            <a:r>
              <a:rPr lang="cs-CZ" altLang="cs-CZ" dirty="0"/>
              <a:t>bezbariérových ramp smí mít sklon pouze v jednom směru a nejvýše </a:t>
            </a:r>
            <a:r>
              <a:rPr lang="cs-CZ" altLang="cs-CZ" dirty="0" smtClean="0"/>
              <a:t>2,0%.</a:t>
            </a:r>
            <a:endParaRPr lang="cs-CZ" altLang="cs-CZ" dirty="0"/>
          </a:p>
          <a:p>
            <a:pPr algn="just">
              <a:spcBef>
                <a:spcPct val="0"/>
              </a:spcBef>
              <a:spcAft>
                <a:spcPts val="1413"/>
              </a:spcAft>
            </a:pPr>
            <a:r>
              <a:rPr lang="cs-CZ" altLang="cs-CZ" dirty="0" smtClean="0"/>
              <a:t>Není-li </a:t>
            </a:r>
            <a:r>
              <a:rPr lang="cs-CZ" altLang="cs-CZ" dirty="0"/>
              <a:t>bezbariérová rampa u změn dokončených staveb delší než 3000 mm, smí mít podélný sklon nejvýše v poměru 1:8 (12,5 %); to neplatí pro domy s byty zvláštního určení pro osoby s těžkým pohybovým postižením.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982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VYHLÁŠKA 398/2009 Sb.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Tato </a:t>
            </a:r>
            <a:r>
              <a:rPr lang="cs-CZ" dirty="0"/>
              <a:t>vyhláška stanoví obecné technické požadavky na stavby a jejich části tak, aby </a:t>
            </a:r>
            <a:r>
              <a:rPr lang="cs-CZ" dirty="0" smtClean="0"/>
              <a:t>bylo zabezpečeno </a:t>
            </a:r>
            <a:r>
              <a:rPr lang="cs-CZ" dirty="0"/>
              <a:t>jejich užívání osobami s pohybovým, zrakovým, sluchovým a mentálním </a:t>
            </a:r>
            <a:r>
              <a:rPr lang="cs-CZ" dirty="0" smtClean="0"/>
              <a:t>postižením</a:t>
            </a:r>
            <a:endParaRPr lang="cs-CZ" dirty="0"/>
          </a:p>
          <a:p>
            <a:r>
              <a:rPr lang="cs-CZ" dirty="0"/>
              <a:t>osobami pokročilého </a:t>
            </a:r>
            <a:r>
              <a:rPr lang="cs-CZ" dirty="0" smtClean="0"/>
              <a:t>věku </a:t>
            </a:r>
          </a:p>
          <a:p>
            <a:r>
              <a:rPr lang="cs-CZ" dirty="0" smtClean="0"/>
              <a:t>těhotnými ženami </a:t>
            </a:r>
          </a:p>
          <a:p>
            <a:r>
              <a:rPr lang="cs-CZ" dirty="0" smtClean="0"/>
              <a:t>osobami </a:t>
            </a:r>
            <a:r>
              <a:rPr lang="cs-CZ" dirty="0"/>
              <a:t>doprovázejícími dítě v kočárku nebo dítě </a:t>
            </a:r>
            <a:r>
              <a:rPr lang="cs-CZ" dirty="0" smtClean="0"/>
              <a:t>do tří </a:t>
            </a:r>
            <a:r>
              <a:rPr lang="cs-CZ" dirty="0"/>
              <a:t>let </a:t>
            </a:r>
            <a:r>
              <a:rPr lang="cs-CZ" dirty="0" smtClean="0"/>
              <a:t>- dále </a:t>
            </a:r>
            <a:r>
              <a:rPr lang="cs-CZ" dirty="0"/>
              <a:t>jen „osoby s omezenou schopností pohybu nebo orientace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V současné době lze do některé z kategorií zařadit každého desátého občana ČR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91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Rampa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9213" y="3031331"/>
            <a:ext cx="3416300" cy="2562225"/>
          </a:xfrm>
        </p:spPr>
      </p:pic>
    </p:spTree>
    <p:extLst>
      <p:ext uri="{BB962C8B-B14F-4D97-AF65-F5344CB8AC3E}">
        <p14:creationId xmlns:p14="http://schemas.microsoft.com/office/powerpoint/2010/main" val="21681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Vodící linie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dirty="0" smtClean="0"/>
              <a:t>Přirozenou </a:t>
            </a:r>
            <a:r>
              <a:rPr lang="cs-CZ" dirty="0"/>
              <a:t>vodicí </a:t>
            </a:r>
            <a:r>
              <a:rPr lang="cs-CZ" dirty="0" smtClean="0"/>
              <a:t>linii</a:t>
            </a:r>
            <a:r>
              <a:rPr lang="cs-CZ" dirty="0"/>
              <a:t> </a:t>
            </a:r>
            <a:r>
              <a:rPr lang="cs-CZ" dirty="0" smtClean="0"/>
              <a:t>tvoří </a:t>
            </a:r>
            <a:r>
              <a:rPr lang="cs-CZ" dirty="0"/>
              <a:t>přirozená součást prostředí, zejména stěna domu, podezdívka </a:t>
            </a:r>
            <a:r>
              <a:rPr lang="cs-CZ" dirty="0" smtClean="0"/>
              <a:t>plotu, obrubník </a:t>
            </a:r>
            <a:r>
              <a:rPr lang="cs-CZ" dirty="0"/>
              <a:t>trávníku vyšší než 60 mm, zábradlí se zarážkou pro bílou hůl nebo jiné kompaktní </a:t>
            </a:r>
            <a:r>
              <a:rPr lang="cs-CZ" dirty="0" smtClean="0"/>
              <a:t>prvky šířky </a:t>
            </a:r>
            <a:r>
              <a:rPr lang="cs-CZ" dirty="0"/>
              <a:t>nejméně 400 mm a výšky nejméně 300 mm, sloužící k orientaci nevidomých a </a:t>
            </a:r>
            <a:r>
              <a:rPr lang="cs-CZ" dirty="0" smtClean="0"/>
              <a:t>slabozrakých osob </a:t>
            </a:r>
            <a:r>
              <a:rPr lang="cs-CZ" dirty="0"/>
              <a:t>při pohybu v interiéru nebo exteriéru; přirozenou vodicí linií není obrubník chodníku směrem </a:t>
            </a:r>
            <a:r>
              <a:rPr lang="cs-CZ" dirty="0" smtClean="0"/>
              <a:t>do vozovky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Mimo </a:t>
            </a:r>
            <a:r>
              <a:rPr lang="cs-CZ" dirty="0"/>
              <a:t>zastavěné území obce může v odůvodněných případech tuto linii tvořit samotný </a:t>
            </a:r>
            <a:r>
              <a:rPr lang="cs-CZ" dirty="0" smtClean="0"/>
              <a:t>okraj komunikace </a:t>
            </a:r>
            <a:r>
              <a:rPr lang="cs-CZ" dirty="0"/>
              <a:t>bez obrubníku směrem k vegetaci.</a:t>
            </a:r>
          </a:p>
          <a:p>
            <a:pPr algn="just"/>
            <a:r>
              <a:rPr lang="cs-CZ" dirty="0"/>
              <a:t>Přerušit přirozenou vodicí linii lze nejvýše na vzdálenost 8000 </a:t>
            </a:r>
            <a:r>
              <a:rPr lang="cs-CZ" dirty="0" smtClean="0"/>
              <a:t>mm. </a:t>
            </a:r>
            <a:r>
              <a:rPr lang="cs-CZ" dirty="0"/>
              <a:t>Délka jednotlivých částí přirozeného hmatného </a:t>
            </a:r>
            <a:r>
              <a:rPr lang="cs-CZ" dirty="0" smtClean="0"/>
              <a:t>vedení musí </a:t>
            </a:r>
            <a:r>
              <a:rPr lang="cs-CZ" dirty="0"/>
              <a:t>být nejméně 1500 mm, u změn dokončených staveb lze v odůvodněných případech tuto </a:t>
            </a:r>
            <a:r>
              <a:rPr lang="cs-CZ" dirty="0" smtClean="0"/>
              <a:t>hodnotu snížit </a:t>
            </a:r>
            <a:r>
              <a:rPr lang="cs-CZ" dirty="0"/>
              <a:t>až na 1000 mm.</a:t>
            </a:r>
          </a:p>
          <a:p>
            <a:pPr algn="just"/>
            <a:r>
              <a:rPr lang="cs-CZ" b="1" dirty="0"/>
              <a:t>Přerušení přirozené vodící linie v délce větší než 8000 mm musí být doplněno vodící linií umělou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866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Umělá vodící linie chybně osazená – příčné drážky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103452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Umělá vodící linie – chybně osazená -příčné drážky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18432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Drážky ve správném směru – podélném - předlážděno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188128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Podélné drážky po předláždění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44" y="2603500"/>
            <a:ext cx="2562225" cy="3416300"/>
          </a:xfrm>
        </p:spPr>
      </p:pic>
    </p:spTree>
    <p:extLst>
      <p:ext uri="{BB962C8B-B14F-4D97-AF65-F5344CB8AC3E}">
        <p14:creationId xmlns:p14="http://schemas.microsoft.com/office/powerpoint/2010/main" val="110857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Nová scéna – šikmá plocha bez zarážky – nebezpečné pro slabozraké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271883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Platební automat za otevřenými dveřmi – pro vozíčkáře neřešitelné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72538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Tady se s vozíkem s platebnímu automatu nelze dostat….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409276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došlo k nápravě – současný stav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44" y="2603500"/>
            <a:ext cx="2562225" cy="3416300"/>
          </a:xfrm>
        </p:spPr>
      </p:pic>
    </p:spTree>
    <p:extLst>
      <p:ext uri="{BB962C8B-B14F-4D97-AF65-F5344CB8AC3E}">
        <p14:creationId xmlns:p14="http://schemas.microsoft.com/office/powerpoint/2010/main" val="168533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Kdy postupujeme podle vyhlášky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Na pozemních komunikacích </a:t>
            </a:r>
            <a:r>
              <a:rPr lang="cs-CZ" dirty="0"/>
              <a:t>a </a:t>
            </a:r>
            <a:r>
              <a:rPr lang="cs-CZ" dirty="0" smtClean="0"/>
              <a:t>veřejném prostranství</a:t>
            </a:r>
            <a:endParaRPr lang="cs-CZ" dirty="0"/>
          </a:p>
          <a:p>
            <a:r>
              <a:rPr lang="cs-CZ" dirty="0" smtClean="0"/>
              <a:t>Ve stavbách občanského </a:t>
            </a:r>
            <a:r>
              <a:rPr lang="cs-CZ" dirty="0"/>
              <a:t>vybavení v částech určených pro užívání </a:t>
            </a:r>
            <a:r>
              <a:rPr lang="cs-CZ" dirty="0" smtClean="0"/>
              <a:t>veřejností</a:t>
            </a:r>
            <a:endParaRPr lang="cs-CZ" dirty="0"/>
          </a:p>
          <a:p>
            <a:r>
              <a:rPr lang="cs-CZ" dirty="0" smtClean="0"/>
              <a:t>V rámci společných </a:t>
            </a:r>
            <a:r>
              <a:rPr lang="cs-CZ" dirty="0"/>
              <a:t>prostor a domovního vybavení bytového domu obsahujícího více než 3 </a:t>
            </a:r>
            <a:r>
              <a:rPr lang="cs-CZ" dirty="0" smtClean="0"/>
              <a:t>byty, </a:t>
            </a:r>
            <a:r>
              <a:rPr lang="cs-CZ" dirty="0"/>
              <a:t>upravitelného bytu nebo bytu zvláštního </a:t>
            </a:r>
            <a:r>
              <a:rPr lang="cs-CZ" dirty="0" smtClean="0"/>
              <a:t>určení</a:t>
            </a:r>
            <a:endParaRPr lang="cs-CZ" dirty="0"/>
          </a:p>
          <a:p>
            <a:r>
              <a:rPr lang="cs-CZ" dirty="0" smtClean="0"/>
              <a:t>Ve stavbách </a:t>
            </a:r>
            <a:r>
              <a:rPr lang="cs-CZ" dirty="0"/>
              <a:t>pro výkon práce celkově 25 a více osob, pokud provoz v těchto stavbách umožňuje </a:t>
            </a:r>
            <a:r>
              <a:rPr lang="cs-CZ" dirty="0" smtClean="0"/>
              <a:t>zaměstnávat osoby </a:t>
            </a:r>
            <a:r>
              <a:rPr lang="cs-CZ" dirty="0"/>
              <a:t>se zdravotním </a:t>
            </a:r>
            <a:r>
              <a:rPr lang="cs-CZ" dirty="0" smtClean="0"/>
              <a:t>postižením, </a:t>
            </a:r>
            <a:r>
              <a:rPr lang="cs-CZ" dirty="0"/>
              <a:t>nebo stavby pro výkon práce osob s těžkým zdravotním </a:t>
            </a:r>
            <a:r>
              <a:rPr lang="cs-CZ" dirty="0" smtClean="0"/>
              <a:t>postižením</a:t>
            </a:r>
            <a:endParaRPr lang="cs-CZ" dirty="0"/>
          </a:p>
          <a:p>
            <a:r>
              <a:rPr lang="cs-CZ" dirty="0" smtClean="0"/>
              <a:t>Stavbami pro výkon práce se též rozumí občanské vybavení v částech užívání zaměstnanců – například školy a prostory pro zaměstnance</a:t>
            </a:r>
          </a:p>
          <a:p>
            <a:r>
              <a:rPr lang="cs-CZ" b="1" dirty="0" smtClean="0"/>
              <a:t>U novostaveb se vyhláška použije v plném rozsahu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035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Bezbariérové WC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spcBef>
                <a:spcPct val="0"/>
              </a:spcBef>
              <a:spcAft>
                <a:spcPts val="1413"/>
              </a:spcAft>
            </a:pPr>
            <a:r>
              <a:rPr lang="cs-CZ" altLang="cs-CZ" dirty="0" smtClean="0"/>
              <a:t>Záchodová </a:t>
            </a:r>
            <a:r>
              <a:rPr lang="cs-CZ" altLang="cs-CZ" dirty="0"/>
              <a:t>kabina musí mít šířku nejméně 1800 mm a hloubku nejméně 2150 mm. U změn dokončených staveb lze rozměry této kabiny snížit až na 1600 mm x 1600 mm. </a:t>
            </a:r>
            <a:r>
              <a:rPr lang="cs-CZ" altLang="cs-CZ" b="1" dirty="0" smtClean="0"/>
              <a:t>Detaily umístění jednotlivých předmětů udává vyhláška – z našeho pohledu je nutné tento popis uvést již DSP!</a:t>
            </a:r>
          </a:p>
          <a:p>
            <a:pPr algn="just">
              <a:spcBef>
                <a:spcPct val="0"/>
              </a:spcBef>
              <a:spcAft>
                <a:spcPts val="1413"/>
              </a:spcAft>
            </a:pPr>
            <a:r>
              <a:rPr lang="cs-CZ" altLang="cs-CZ" dirty="0" smtClean="0"/>
              <a:t>Šířka </a:t>
            </a:r>
            <a:r>
              <a:rPr lang="cs-CZ" altLang="cs-CZ" dirty="0"/>
              <a:t>vstupu musí být nejméně 800 </a:t>
            </a:r>
            <a:r>
              <a:rPr lang="cs-CZ" altLang="cs-CZ" dirty="0" smtClean="0"/>
              <a:t>mm,  </a:t>
            </a:r>
            <a:r>
              <a:rPr lang="cs-CZ" altLang="cs-CZ" b="1" dirty="0" smtClean="0"/>
              <a:t>dveře</a:t>
            </a:r>
            <a:r>
              <a:rPr lang="cs-CZ" altLang="cs-CZ" dirty="0" smtClean="0"/>
              <a:t> </a:t>
            </a:r>
            <a:r>
              <a:rPr lang="cs-CZ" altLang="cs-CZ" dirty="0"/>
              <a:t>se musí </a:t>
            </a:r>
            <a:r>
              <a:rPr lang="cs-CZ" altLang="cs-CZ" b="1" dirty="0"/>
              <a:t>otevírat směrem ven </a:t>
            </a:r>
            <a:r>
              <a:rPr lang="cs-CZ" altLang="cs-CZ" dirty="0"/>
              <a:t>a musí být opatřeny z vnitřní strany vodorovným madlem ve výšce 800 až 900 mm. Zámek dveří musí být </a:t>
            </a:r>
            <a:r>
              <a:rPr lang="cs-CZ" altLang="cs-CZ" dirty="0" err="1"/>
              <a:t>odjistitelný</a:t>
            </a:r>
            <a:r>
              <a:rPr lang="cs-CZ" altLang="cs-CZ" dirty="0"/>
              <a:t> zvenku.</a:t>
            </a:r>
          </a:p>
          <a:p>
            <a:pPr algn="just">
              <a:spcBef>
                <a:spcPct val="0"/>
              </a:spcBef>
              <a:spcAft>
                <a:spcPts val="1413"/>
              </a:spcAft>
            </a:pPr>
            <a:r>
              <a:rPr lang="cs-CZ" altLang="cs-CZ" dirty="0" smtClean="0"/>
              <a:t>Je vhodné bezbariérové WC osazovat </a:t>
            </a:r>
            <a:r>
              <a:rPr lang="cs-CZ" altLang="cs-CZ" b="1" dirty="0" err="1" smtClean="0"/>
              <a:t>euroklíči</a:t>
            </a:r>
            <a:r>
              <a:rPr lang="cs-CZ" altLang="cs-CZ" dirty="0" smtClean="0"/>
              <a:t>, který si mohou osoby se zdravotním postižením zdarma vyzvednout v poradnách NRZP. Na těchto WC je snadněji udržovaná hygiena a zajištěna je čistota – osoby, mající </a:t>
            </a:r>
            <a:r>
              <a:rPr lang="cs-CZ" altLang="cs-CZ" dirty="0" err="1" smtClean="0"/>
              <a:t>euroklíč</a:t>
            </a:r>
            <a:r>
              <a:rPr lang="cs-CZ" altLang="cs-CZ" dirty="0" smtClean="0"/>
              <a:t> po sobě kabinu zamykají.   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44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WC – výška sedátka od podlahy  460 mm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187066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WC Malá scéna – mísa naproti vstupu do kavárničky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302206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Napraveno – mísa mimo předsíňku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17109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BB WC kavárna Nová scéna přízemí – sklad vína – a co na to hygiena??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9213" y="3031331"/>
            <a:ext cx="3416300" cy="2562225"/>
          </a:xfrm>
        </p:spPr>
      </p:pic>
    </p:spTree>
    <p:extLst>
      <p:ext uri="{BB962C8B-B14F-4D97-AF65-F5344CB8AC3E}">
        <p14:creationId xmlns:p14="http://schemas.microsoft.com/office/powerpoint/2010/main" val="45972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WC Nová scéna kavárna – s vínem nešetří – že by pozornost pro vozíčkáře???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403054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WC Nová scéna – víno + jízdní kolo – vylepšení 2019!!!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273609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WC Český Krumlov – příchod k zámku….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86111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Nástupiště veřejné dopravy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Koridory pro přecházení tramvajového pásu se vybavují varovnými a signálními </a:t>
            </a:r>
            <a:r>
              <a:rPr lang="cs-CZ" dirty="0" smtClean="0"/>
              <a:t>pásy odsazenými </a:t>
            </a:r>
            <a:r>
              <a:rPr lang="cs-CZ" dirty="0"/>
              <a:t>o 0,3 m od varovných pásů. U nástupních ostrůvků lze z prostorových důvodů od </a:t>
            </a:r>
            <a:r>
              <a:rPr lang="cs-CZ" dirty="0" smtClean="0"/>
              <a:t>tohoto odsazení </a:t>
            </a:r>
            <a:r>
              <a:rPr lang="cs-CZ" dirty="0"/>
              <a:t>upustit. Podrobnosti o provádění hmatových prvků stanoví příslušné normové hodnoty</a:t>
            </a:r>
            <a:r>
              <a:rPr lang="cs-CZ" dirty="0" smtClean="0"/>
              <a:t>.</a:t>
            </a:r>
          </a:p>
          <a:p>
            <a:pPr algn="just"/>
            <a:r>
              <a:rPr lang="cs-CZ" dirty="0" smtClean="0"/>
              <a:t>Na nástupištích hromadné dopravy se při obrubě zřizuje vizuálně kontrastní nehmatný pás, vyznačující bezpečnostní odstup vozovky.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12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Vizuálně kontrastní pás – dlažba pro nevidomé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220095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Kdy postupujeme podle vyhlášky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Ustanovení </a:t>
            </a:r>
            <a:r>
              <a:rPr lang="cs-CZ" dirty="0"/>
              <a:t>této vyhlášky se uplatní též u změn dokončených staveb a změn v </a:t>
            </a:r>
            <a:r>
              <a:rPr lang="cs-CZ" dirty="0" smtClean="0"/>
              <a:t>užívání staveb</a:t>
            </a:r>
            <a:r>
              <a:rPr lang="cs-CZ" dirty="0"/>
              <a:t>, pokud to závažné územně technické nebo stavebně technické důvody nevylučují</a:t>
            </a:r>
            <a:r>
              <a:rPr lang="cs-CZ" dirty="0" smtClean="0"/>
              <a:t>. </a:t>
            </a:r>
          </a:p>
          <a:p>
            <a:pPr algn="just"/>
            <a:r>
              <a:rPr lang="cs-CZ" b="1" dirty="0" smtClean="0"/>
              <a:t>Při nedodržení vyhlášky je nutno projektantem v PD jednoznačně zdůvodnit proč dochází k odchylnému řešení.</a:t>
            </a:r>
            <a:endParaRPr lang="cs-CZ" b="1" dirty="0"/>
          </a:p>
          <a:p>
            <a:pPr algn="just"/>
            <a:r>
              <a:rPr lang="cs-CZ" dirty="0" smtClean="0"/>
              <a:t>U </a:t>
            </a:r>
            <a:r>
              <a:rPr lang="cs-CZ" dirty="0"/>
              <a:t>staveb, které jsou kulturními památkami, se ustanovení této vyhlášky použijí s </a:t>
            </a:r>
            <a:r>
              <a:rPr lang="cs-CZ" dirty="0" smtClean="0"/>
              <a:t>ohledem na </a:t>
            </a:r>
            <a:r>
              <a:rPr lang="cs-CZ" dirty="0"/>
              <a:t>zájmy státní památkové péče</a:t>
            </a:r>
            <a:r>
              <a:rPr lang="cs-CZ" dirty="0" smtClean="0"/>
              <a:t>. V současné době lze najít vždy kompromis, je nutné jednání s vstřícností obou stran.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862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Vizuálně kontrastní nehmatný pás - opraveno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39793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TT Gerská – VDZ cyklostezky chybné – v místě přechodu přes jízdní pruh je nutné dopravní značení přechodu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371716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TT Gerská – VDZ opraveno – V7b v místě přechodu přes cyklostezku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214945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TT Gerská – přechod tramvajové trati bez nápisu a barevné úpravy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320000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TT Gerská – přechod doplněn – nápis + barevné odlišení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1202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Nádraží Plzeň – doplňování hmatného pásu u cyklostezky na šířku 300 mm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3915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Nádraží Plzeň – neprovedli ani signální pás k přechodu cyklostezky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386319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Autobusový terminál Plzeň – místo pro přecházení delší než 8 m – chybí vodící pás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117804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Varovný pás v místě vjezdu se zeleným pásem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9213" y="1897900"/>
            <a:ext cx="3416300" cy="4829086"/>
          </a:xfrm>
        </p:spPr>
      </p:pic>
    </p:spTree>
    <p:extLst>
      <p:ext uri="{BB962C8B-B14F-4D97-AF65-F5344CB8AC3E}">
        <p14:creationId xmlns:p14="http://schemas.microsoft.com/office/powerpoint/2010/main" val="28974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AT Plzeň – vodící pás místa pro přecházení doplněn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35660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Odstavné a parkovací plochy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cs-CZ" dirty="0"/>
              <a:t>Na všech vyznačených vnějších i vnitřních odstavných a parkovacích plochách a </a:t>
            </a:r>
            <a:r>
              <a:rPr lang="cs-CZ" dirty="0" smtClean="0"/>
              <a:t>v hromadných </a:t>
            </a:r>
            <a:r>
              <a:rPr lang="cs-CZ" dirty="0"/>
              <a:t>garážích pro osobní motorová vozidla musí být vyhrazena stání pro vozidla </a:t>
            </a:r>
            <a:r>
              <a:rPr lang="cs-CZ" dirty="0" smtClean="0"/>
              <a:t>přepravující osoby </a:t>
            </a:r>
            <a:r>
              <a:rPr lang="cs-CZ" dirty="0"/>
              <a:t>těžce pohybově </a:t>
            </a:r>
            <a:r>
              <a:rPr lang="cs-CZ" dirty="0" smtClean="0"/>
              <a:t>postižené nejméně </a:t>
            </a:r>
            <a:r>
              <a:rPr lang="cs-CZ" dirty="0"/>
              <a:t>v následujícím počtu vycházejícím z celkového počtu </a:t>
            </a:r>
            <a:r>
              <a:rPr lang="cs-CZ" dirty="0" smtClean="0"/>
              <a:t>stání každé </a:t>
            </a:r>
            <a:r>
              <a:rPr lang="cs-CZ" dirty="0"/>
              <a:t>dílčí parkovací plochy:</a:t>
            </a:r>
          </a:p>
          <a:p>
            <a:pPr algn="just"/>
            <a:r>
              <a:rPr lang="cs-CZ" dirty="0"/>
              <a:t>2 až 20 stání 1 vyhrazené stání</a:t>
            </a:r>
          </a:p>
          <a:p>
            <a:r>
              <a:rPr lang="cs-CZ" dirty="0"/>
              <a:t>21 až 40 stání 2 vyhrazená stání</a:t>
            </a:r>
          </a:p>
          <a:p>
            <a:r>
              <a:rPr lang="cs-CZ" dirty="0"/>
              <a:t>41 až 60 stání 3 vyhrazená stání</a:t>
            </a:r>
          </a:p>
          <a:p>
            <a:r>
              <a:rPr lang="cs-CZ" dirty="0"/>
              <a:t>61 až 80 stání 4 vyhrazená stání</a:t>
            </a:r>
          </a:p>
          <a:p>
            <a:r>
              <a:rPr lang="cs-CZ" dirty="0"/>
              <a:t>81 až 100 stání 5 vyhrazených stání</a:t>
            </a:r>
          </a:p>
          <a:p>
            <a:r>
              <a:rPr lang="cs-CZ" dirty="0"/>
              <a:t>101 až 150 stání 6 vyhrazených stání</a:t>
            </a:r>
          </a:p>
          <a:p>
            <a:r>
              <a:rPr lang="cs-CZ" dirty="0"/>
              <a:t>151 až 200 stání 7 vyhrazených stání</a:t>
            </a:r>
          </a:p>
          <a:p>
            <a:r>
              <a:rPr lang="cs-CZ" dirty="0"/>
              <a:t>201 až 300 stání 8 vyhrazených stání</a:t>
            </a:r>
          </a:p>
          <a:p>
            <a:r>
              <a:rPr lang="cs-CZ" dirty="0"/>
              <a:t>301 až 400 stání 9 vyhrazených stání</a:t>
            </a:r>
          </a:p>
          <a:p>
            <a:r>
              <a:rPr lang="cs-CZ" dirty="0"/>
              <a:t>401 až 500 stání 10 vyhrazených stání</a:t>
            </a:r>
          </a:p>
          <a:p>
            <a:r>
              <a:rPr lang="cs-CZ" dirty="0"/>
              <a:t>501 a více stání 2 % vyhrazených stání.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416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AT Plzeň – chybí </a:t>
            </a:r>
            <a:r>
              <a:rPr lang="cs-CZ" dirty="0" err="1" smtClean="0"/>
              <a:t>sig</a:t>
            </a:r>
            <a:r>
              <a:rPr lang="cs-CZ" dirty="0" smtClean="0"/>
              <a:t>. pás od parkovacího stání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67715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AT Plzeň – </a:t>
            </a:r>
            <a:r>
              <a:rPr lang="cs-CZ" dirty="0" err="1" smtClean="0"/>
              <a:t>sig</a:t>
            </a:r>
            <a:r>
              <a:rPr lang="cs-CZ" dirty="0" smtClean="0"/>
              <a:t>. pás doplněn vlevo vzadu)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209140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Innsbruck – vodící linie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9213" y="3350818"/>
            <a:ext cx="3416300" cy="1923250"/>
          </a:xfrm>
        </p:spPr>
      </p:pic>
    </p:spTree>
    <p:extLst>
      <p:ext uri="{BB962C8B-B14F-4D97-AF65-F5344CB8AC3E}">
        <p14:creationId xmlns:p14="http://schemas.microsoft.com/office/powerpoint/2010/main" val="358003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Innsbruck – vodící linie x signální pás k přechodu pro chodce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367664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Tivat</a:t>
            </a:r>
            <a:r>
              <a:rPr lang="cs-CZ" dirty="0" smtClean="0"/>
              <a:t> – Černá Hora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2953667"/>
            <a:ext cx="4824413" cy="271596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3" y="2953667"/>
            <a:ext cx="4824412" cy="2715965"/>
          </a:xfrm>
        </p:spPr>
      </p:pic>
    </p:spTree>
    <p:extLst>
      <p:ext uri="{BB962C8B-B14F-4D97-AF65-F5344CB8AC3E}">
        <p14:creationId xmlns:p14="http://schemas.microsoft.com/office/powerpoint/2010/main" val="207830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Tivat</a:t>
            </a:r>
            <a:r>
              <a:rPr lang="cs-CZ" dirty="0" smtClean="0"/>
              <a:t> – Černá Hora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2953667"/>
            <a:ext cx="4824413" cy="271596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3" y="2953667"/>
            <a:ext cx="4824412" cy="2715965"/>
          </a:xfrm>
        </p:spPr>
      </p:pic>
    </p:spTree>
    <p:extLst>
      <p:ext uri="{BB962C8B-B14F-4D97-AF65-F5344CB8AC3E}">
        <p14:creationId xmlns:p14="http://schemas.microsoft.com/office/powerpoint/2010/main" val="24153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Lucca</a:t>
            </a:r>
            <a:r>
              <a:rPr lang="cs-CZ" dirty="0" smtClean="0"/>
              <a:t> - Itálie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73" y="2603500"/>
            <a:ext cx="4555066" cy="34163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86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22779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Lucca</a:t>
            </a:r>
            <a:r>
              <a:rPr lang="cs-CZ" dirty="0" smtClean="0"/>
              <a:t> - Itálie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73" y="2603500"/>
            <a:ext cx="4555066" cy="34163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86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136572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Tropea, Itálie – přístup na pláž 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8963" y="3349231"/>
            <a:ext cx="3416300" cy="19232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3563" y="3350025"/>
            <a:ext cx="3416300" cy="1923250"/>
          </a:xfrm>
        </p:spPr>
      </p:pic>
    </p:spTree>
    <p:extLst>
      <p:ext uri="{BB962C8B-B14F-4D97-AF65-F5344CB8AC3E}">
        <p14:creationId xmlns:p14="http://schemas.microsoft.com/office/powerpoint/2010/main" val="37629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Tropea, Itálie – přístup na pláž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3" y="2603500"/>
            <a:ext cx="6068427" cy="3416300"/>
          </a:xfrm>
        </p:spPr>
      </p:pic>
    </p:spTree>
    <p:extLst>
      <p:ext uri="{BB962C8B-B14F-4D97-AF65-F5344CB8AC3E}">
        <p14:creationId xmlns:p14="http://schemas.microsoft.com/office/powerpoint/2010/main" val="168411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Odstavné a parkovací plochy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cs-CZ" dirty="0"/>
              <a:t>U staveb pro obchod, služby a zdravotnictví musí být vyhrazená stání pro </a:t>
            </a:r>
            <a:r>
              <a:rPr lang="cs-CZ" dirty="0" smtClean="0"/>
              <a:t>osoby doprovázející </a:t>
            </a:r>
            <a:r>
              <a:rPr lang="cs-CZ" dirty="0"/>
              <a:t>dítě v kočárku v minimálním počtu 1 % stání z </a:t>
            </a:r>
            <a:r>
              <a:rPr lang="cs-CZ" dirty="0" smtClean="0"/>
              <a:t>celkového </a:t>
            </a:r>
            <a:r>
              <a:rPr lang="cs-CZ" dirty="0"/>
              <a:t>počtu stání. Výsledný </a:t>
            </a:r>
            <a:r>
              <a:rPr lang="cs-CZ" dirty="0" smtClean="0"/>
              <a:t>počet vyhrazených </a:t>
            </a:r>
            <a:r>
              <a:rPr lang="cs-CZ" dirty="0"/>
              <a:t>stání se zaokrouhluje na celá čísla směrem nahoru. </a:t>
            </a:r>
            <a:endParaRPr lang="cs-CZ" dirty="0" smtClean="0"/>
          </a:p>
          <a:p>
            <a:pPr algn="just"/>
            <a:r>
              <a:rPr lang="cs-CZ" dirty="0" smtClean="0"/>
              <a:t>U zdravotnických zařízení by vyhrazená stání měla být navýšena nad vyhláškou uvedený počet vzhledem ke kumulaci osob ZTP.</a:t>
            </a:r>
          </a:p>
          <a:p>
            <a:pPr algn="just"/>
            <a:r>
              <a:rPr lang="cs-CZ" dirty="0" smtClean="0"/>
              <a:t>Od bezbariérových stání musí být zabezpečen přímý bezbariérový přístup na komunikaci pro pěší.</a:t>
            </a:r>
          </a:p>
          <a:p>
            <a:pPr algn="just"/>
            <a:r>
              <a:rPr lang="cs-CZ" dirty="0" smtClean="0"/>
              <a:t>Plocha vyhrazeného stání smí mít podélný sklon max.2%, příčný 2,5%.</a:t>
            </a:r>
          </a:p>
          <a:p>
            <a:pPr algn="just"/>
            <a:r>
              <a:rPr lang="cs-CZ" b="1" dirty="0" smtClean="0"/>
              <a:t>Povrch stání pro osoby ZTP musí být rovný a pevný </a:t>
            </a:r>
            <a:r>
              <a:rPr lang="cs-CZ" dirty="0" smtClean="0"/>
              <a:t>– současné trendy upřednostňují dlažby s možností vsaku – </a:t>
            </a:r>
            <a:r>
              <a:rPr lang="cs-CZ" b="1" dirty="0" smtClean="0"/>
              <a:t>dlažby zatravňovací </a:t>
            </a:r>
            <a:r>
              <a:rPr lang="cs-CZ" dirty="0" smtClean="0"/>
              <a:t>– mezery jsou nebezpečné pro zapadnutí koleček vozíku, </a:t>
            </a:r>
            <a:r>
              <a:rPr lang="cs-CZ" b="1" dirty="0" smtClean="0"/>
              <a:t>nevhodné</a:t>
            </a:r>
            <a:r>
              <a:rPr lang="cs-CZ" dirty="0" smtClean="0"/>
              <a:t> pro osoby s berlemi. Pokud je parkoviště navrženo ze zatravňovací dlažby, je nutno </a:t>
            </a:r>
            <a:r>
              <a:rPr lang="cs-CZ" b="1" dirty="0" smtClean="0"/>
              <a:t>vyznačené stání pro osoby ZTP a přístup na ně zabezpečit s pevným povrchem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537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Náměstí republiky – vánoční trhy – kabelový můstek je pro vozíčkáře nepřekonatelný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417880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 můstku vede jeden kabel……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19319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prostor trhů je můstky doslova obklopen, vozíčkář bez doprovodu nemá šanci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33870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Vám za pozornost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Foto : Jana Hradská, Ing. Petra Masopustová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95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Parkovací stání ZTP před obchodem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4452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Když zaparkujete - nevstoupíte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27" y="2638006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22764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společného středového pásu mezi stáními pro ZTP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38746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tový efekt">
  <a:themeElements>
    <a:clrScheme name="Iontový efekt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tový efekt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ový efek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3761</TotalTime>
  <Words>1852</Words>
  <Application>Microsoft Office PowerPoint</Application>
  <PresentationFormat>Širokoúhlá obrazovka</PresentationFormat>
  <Paragraphs>124</Paragraphs>
  <Slides>63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7" baseType="lpstr">
      <vt:lpstr>Arial</vt:lpstr>
      <vt:lpstr>Century Gothic</vt:lpstr>
      <vt:lpstr>Wingdings 3</vt:lpstr>
      <vt:lpstr>Iontový efekt</vt:lpstr>
      <vt:lpstr>Seminář na KÚ PK  31. 10. 2019</vt:lpstr>
      <vt:lpstr>VYHLÁŠKA 398/2009 Sb.</vt:lpstr>
      <vt:lpstr>Kdy postupujeme podle vyhlášky </vt:lpstr>
      <vt:lpstr>Kdy postupujeme podle vyhlášky</vt:lpstr>
      <vt:lpstr>Odstavné a parkovací plochy</vt:lpstr>
      <vt:lpstr>Odstavné a parkovací plochy</vt:lpstr>
      <vt:lpstr>Parkovací stání ZTP před obchodem</vt:lpstr>
      <vt:lpstr>Když zaparkujete - nevstoupíte</vt:lpstr>
      <vt:lpstr>Využití společného středového pásu mezi stáními pro ZTP</vt:lpstr>
      <vt:lpstr>Šikulové se najdou napříč Evropou</vt:lpstr>
      <vt:lpstr>Přístupy do staveb</vt:lpstr>
      <vt:lpstr>Vstupy a dveře, zvonky a schránky</vt:lpstr>
      <vt:lpstr>Schodiště</vt:lpstr>
      <vt:lpstr>Schodolez</vt:lpstr>
      <vt:lpstr>Kolečkový schodolez</vt:lpstr>
      <vt:lpstr>Pásový schodolez</vt:lpstr>
      <vt:lpstr>Šikmá schodišťová plošina</vt:lpstr>
      <vt:lpstr>Šikmá schodišťová plošina</vt:lpstr>
      <vt:lpstr>Rampy</vt:lpstr>
      <vt:lpstr>Rampa</vt:lpstr>
      <vt:lpstr>Vodící linie</vt:lpstr>
      <vt:lpstr>Umělá vodící linie chybně osazená – příčné drážky</vt:lpstr>
      <vt:lpstr>Umělá vodící linie – chybně osazená -příčné drážky</vt:lpstr>
      <vt:lpstr>Drážky ve správném směru – podélném - předlážděno</vt:lpstr>
      <vt:lpstr>Podélné drážky po předláždění</vt:lpstr>
      <vt:lpstr>Nová scéna – šikmá plocha bez zarážky – nebezpečné pro slabozraké</vt:lpstr>
      <vt:lpstr>Platební automat za otevřenými dveřmi – pro vozíčkáře neřešitelné</vt:lpstr>
      <vt:lpstr>Tady se s vozíkem s platebnímu automatu nelze dostat….</vt:lpstr>
      <vt:lpstr>A došlo k nápravě – současný stav</vt:lpstr>
      <vt:lpstr>Bezbariérové WC</vt:lpstr>
      <vt:lpstr>WC – výška sedátka od podlahy  460 mm </vt:lpstr>
      <vt:lpstr>WC Malá scéna – mísa naproti vstupu do kavárničky</vt:lpstr>
      <vt:lpstr>Napraveno – mísa mimo předsíňku</vt:lpstr>
      <vt:lpstr>BB WC kavárna Nová scéna přízemí – sklad vína – a co na to hygiena??</vt:lpstr>
      <vt:lpstr>WC Nová scéna kavárna – s vínem nešetří – že by pozornost pro vozíčkáře???</vt:lpstr>
      <vt:lpstr>WC Nová scéna – víno + jízdní kolo – vylepšení 2019!!!</vt:lpstr>
      <vt:lpstr>WC Český Krumlov – příchod k zámku….</vt:lpstr>
      <vt:lpstr>Nástupiště veřejné dopravy</vt:lpstr>
      <vt:lpstr>Vizuálně kontrastní pás – dlažba pro nevidomé</vt:lpstr>
      <vt:lpstr>Vizuálně kontrastní nehmatný pás - opraveno</vt:lpstr>
      <vt:lpstr>TT Gerská – VDZ cyklostezky chybné – v místě přechodu přes jízdní pruh je nutné dopravní značení přechodu</vt:lpstr>
      <vt:lpstr>TT Gerská – VDZ opraveno – V7b v místě přechodu přes cyklostezku</vt:lpstr>
      <vt:lpstr>TT Gerská – přechod tramvajové trati bez nápisu a barevné úpravy</vt:lpstr>
      <vt:lpstr>TT Gerská – přechod doplněn – nápis + barevné odlišení</vt:lpstr>
      <vt:lpstr>Nádraží Plzeň – doplňování hmatného pásu u cyklostezky na šířku 300 mm </vt:lpstr>
      <vt:lpstr>Nádraží Plzeň – neprovedli ani signální pás k přechodu cyklostezky</vt:lpstr>
      <vt:lpstr>Autobusový terminál Plzeň – místo pro přecházení delší než 8 m – chybí vodící pás</vt:lpstr>
      <vt:lpstr>Varovný pás v místě vjezdu se zeleným pásem</vt:lpstr>
      <vt:lpstr>AT Plzeň – vodící pás místa pro přecházení doplněn</vt:lpstr>
      <vt:lpstr>AT Plzeň – chybí sig. pás od parkovacího stání</vt:lpstr>
      <vt:lpstr>AT Plzeň – sig. pás doplněn vlevo vzadu)</vt:lpstr>
      <vt:lpstr>Innsbruck – vodící linie</vt:lpstr>
      <vt:lpstr>Innsbruck – vodící linie x signální pás k přechodu pro chodce</vt:lpstr>
      <vt:lpstr>Tivat – Černá Hora</vt:lpstr>
      <vt:lpstr>Tivat – Černá Hora</vt:lpstr>
      <vt:lpstr>Lucca - Itálie</vt:lpstr>
      <vt:lpstr>Lucca - Itálie</vt:lpstr>
      <vt:lpstr>Tropea, Itálie – přístup na pláž </vt:lpstr>
      <vt:lpstr>Tropea, Itálie – přístup na pláž</vt:lpstr>
      <vt:lpstr>Náměstí republiky – vánoční trhy – kabelový můstek je pro vozíčkáře nepřekonatelný</vt:lpstr>
      <vt:lpstr>Do můstku vede jeden kabel……</vt:lpstr>
      <vt:lpstr>A prostor trhů je můstky doslova obklopen, vozíčkář bez doprovodu nemá šanci </vt:lpstr>
      <vt:lpstr>Děkuji Vám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Seminář KÚ PK 31. 10. 2019</dc:title>
  <dc:creator>Racek</dc:creator>
  <cp:lastModifiedBy>Racek</cp:lastModifiedBy>
  <cp:revision>64</cp:revision>
  <dcterms:created xsi:type="dcterms:W3CDTF">2019-10-03T15:01:41Z</dcterms:created>
  <dcterms:modified xsi:type="dcterms:W3CDTF">2019-10-31T10:12:36Z</dcterms:modified>
</cp:coreProperties>
</file>