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64" r:id="rId4"/>
    <p:sldId id="257" r:id="rId5"/>
    <p:sldId id="265" r:id="rId6"/>
    <p:sldId id="266" r:id="rId7"/>
    <p:sldId id="268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740725"/>
            <a:ext cx="4485011" cy="109819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Zřejmá nesprávnost v ÚPD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Babylon 25. - 26. 04.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976586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Právní rámec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1044226"/>
            <a:ext cx="7886700" cy="52152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§ 18 odst. 5 SŘ</a:t>
            </a:r>
          </a:p>
          <a:p>
            <a:pPr marL="0" indent="0" algn="just">
              <a:buNone/>
            </a:pPr>
            <a:r>
              <a:rPr lang="cs-CZ" sz="1900" dirty="0" smtClean="0"/>
              <a:t>Opravy </a:t>
            </a:r>
            <a:r>
              <a:rPr lang="cs-CZ" sz="1900" dirty="0"/>
              <a:t>zřejmých nesprávností, kterými jsou </a:t>
            </a:r>
            <a:r>
              <a:rPr lang="cs-CZ" sz="1900" u="sng" dirty="0"/>
              <a:t>zejména chyby v psaní a počtech</a:t>
            </a:r>
            <a:r>
              <a:rPr lang="cs-CZ" sz="1900" dirty="0"/>
              <a:t>, v protokolu provádí oprávněná úřední osoba, která je stvrdí svým podpisem. Každá oprava musí být provedena tak, aby původní zápis zůstal čitelný. Může-li mít oprava právní význam, účastníci řízení se o ní vyrozumí.</a:t>
            </a:r>
            <a:endParaRPr lang="cs-CZ" sz="1900" dirty="0" smtClean="0"/>
          </a:p>
          <a:p>
            <a:r>
              <a:rPr lang="cs-CZ" dirty="0" smtClean="0"/>
              <a:t>§ 70 SŘ</a:t>
            </a:r>
          </a:p>
          <a:p>
            <a:pPr marL="0" indent="0" algn="just">
              <a:buNone/>
            </a:pPr>
            <a:r>
              <a:rPr lang="cs-CZ" sz="2000" dirty="0"/>
              <a:t>Opravu zřejmých nesprávností v písemném vyhotovení rozhodnutí na požádání účastníka nebo z moci úřední </a:t>
            </a:r>
            <a:r>
              <a:rPr lang="cs-CZ" sz="2000" u="sng" dirty="0"/>
              <a:t>usnesením provede správní orgán, který rozhodnutí vydal</a:t>
            </a:r>
            <a:r>
              <a:rPr lang="cs-CZ" sz="2000" dirty="0"/>
              <a:t>. Týká-li se oprava výroku rozhodnutí, vydá o tom správní orgán </a:t>
            </a:r>
            <a:r>
              <a:rPr lang="cs-CZ" sz="2000" u="sng" dirty="0"/>
              <a:t>opravné rozhodnutí</a:t>
            </a:r>
            <a:r>
              <a:rPr lang="cs-CZ" sz="2000" dirty="0"/>
              <a:t>. Prvním úkonem správního orgánu ve věci opravy je vydání tohoto rozhodnutí. Právo podat odvolání proti </a:t>
            </a:r>
            <a:r>
              <a:rPr lang="cs-CZ" sz="2000" u="sng" dirty="0"/>
              <a:t>opravnému usnesení</a:t>
            </a:r>
            <a:r>
              <a:rPr lang="cs-CZ" sz="2000" dirty="0"/>
              <a:t> anebo </a:t>
            </a:r>
            <a:r>
              <a:rPr lang="cs-CZ" sz="2000" u="sng" dirty="0"/>
              <a:t>opravnému rozhodnutí </a:t>
            </a:r>
            <a:r>
              <a:rPr lang="cs-CZ" sz="2000" dirty="0"/>
              <a:t>má pouze účastník, který jím může být přímo dotčen.</a:t>
            </a:r>
            <a:endParaRPr lang="cs-CZ" sz="2000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Zřejmá nesprávnost v ÚPD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Judikatura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rozsudek </a:t>
            </a:r>
            <a:r>
              <a:rPr lang="cs-CZ" u="sng" dirty="0"/>
              <a:t>KS v Ostravě ze dne 9. 11. 2009, čj. 22 </a:t>
            </a:r>
            <a:r>
              <a:rPr lang="cs-CZ" u="sng" dirty="0" smtClean="0"/>
              <a:t>Ca 111/2009-40 </a:t>
            </a:r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/>
              <a:t>Institut opravy zřejmých nesprávností podle § 70 správního řádu z roku 2004 lze aplikovat pouze na zjevné písařské či početní chyby a jiné obdobné zřejmé nesprávnosti. Nelze se však touto cestou domáhat změny obsahu výroku rozhodnutí z důvodu jeho nezákonnosti, k tomu je možno využít pouze příslušné opravné prostředky“</a:t>
            </a:r>
            <a:r>
              <a:rPr lang="cs-CZ" dirty="0"/>
              <a:t>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059716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Judikatura</a:t>
            </a:r>
            <a:r>
              <a:rPr lang="cs-CZ" sz="2400" b="1" dirty="0">
                <a:solidFill>
                  <a:srgbClr val="00B050"/>
                </a:solidFill>
              </a:rPr>
              <a:t/>
            </a:r>
            <a:br>
              <a:rPr lang="cs-CZ" sz="2400" b="1" dirty="0">
                <a:solidFill>
                  <a:srgbClr val="00B050"/>
                </a:solidFill>
              </a:rPr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rozsudek NSS ze dne 3. 11. 2011, čj. 4 </a:t>
            </a:r>
            <a:r>
              <a:rPr lang="cs-CZ" u="sng" dirty="0" err="1"/>
              <a:t>Ads</a:t>
            </a:r>
            <a:r>
              <a:rPr lang="cs-CZ" u="sng" dirty="0"/>
              <a:t> </a:t>
            </a:r>
            <a:r>
              <a:rPr lang="cs-CZ" u="sng" dirty="0" smtClean="0"/>
              <a:t>139/2011-400</a:t>
            </a:r>
            <a:endParaRPr lang="cs-CZ" u="sng" dirty="0"/>
          </a:p>
          <a:p>
            <a:pPr marL="0" indent="0" algn="just">
              <a:buNone/>
            </a:pPr>
            <a:r>
              <a:rPr lang="cs-CZ" i="1" dirty="0"/>
              <a:t>Za zjevnou nesprávnost může být považována pouze chyba, ke které došlo zjevným a okamžitým selháním duševní či mechanické činnosti osoby, za jejíž účasti bylo rozhodnutí vyhlášeno či vyhotoveno, a </a:t>
            </a:r>
            <a:r>
              <a:rPr lang="cs-CZ" i="1" u="sng" dirty="0"/>
              <a:t>která je každému zřejmá.</a:t>
            </a:r>
            <a:r>
              <a:rPr lang="cs-CZ" i="1" dirty="0"/>
              <a:t> Zřejmost takové nesprávnosti vyplývá především z </a:t>
            </a:r>
            <a:r>
              <a:rPr lang="cs-CZ" i="1" u="sng" dirty="0"/>
              <a:t>porovnání výroku rozhodnutí s jeho odůvodněním, případně i z jiných souvislostí</a:t>
            </a:r>
            <a:r>
              <a:rPr lang="cs-CZ" i="1" dirty="0"/>
              <a:t>“</a:t>
            </a:r>
            <a:r>
              <a:rPr lang="cs-CZ" dirty="0"/>
              <a:t> </a:t>
            </a:r>
            <a:endParaRPr lang="cs-CZ" sz="2400" b="1" dirty="0" smtClean="0">
              <a:solidFill>
                <a:srgbClr val="339966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043091"/>
            <a:ext cx="8132965" cy="5561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B050"/>
                </a:solidFill>
              </a:rPr>
              <a:t>Náš názor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781" y="1599247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naprosto </a:t>
            </a:r>
            <a:r>
              <a:rPr lang="cs-CZ" dirty="0"/>
              <a:t>zřejmá „správnost“</a:t>
            </a:r>
          </a:p>
          <a:p>
            <a:r>
              <a:rPr lang="cs-CZ" dirty="0"/>
              <a:t>plošný i regulační rozsah „správnosti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rozpor mezi vydanou změnou a ÚZ</a:t>
            </a:r>
          </a:p>
          <a:p>
            <a:r>
              <a:rPr lang="cs-CZ" dirty="0" smtClean="0"/>
              <a:t>rozpor mezi projednanou verzí a vydanou verzí</a:t>
            </a:r>
          </a:p>
          <a:p>
            <a:endParaRPr lang="cs-CZ" dirty="0"/>
          </a:p>
          <a:p>
            <a:r>
              <a:rPr lang="cs-CZ" dirty="0" smtClean="0"/>
              <a:t>rozpor mezi textem a </a:t>
            </a:r>
            <a:r>
              <a:rPr lang="cs-CZ" smtClean="0"/>
              <a:t>výkresy 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ÚZ znění opravím dle vydané změny</a:t>
            </a:r>
          </a:p>
          <a:p>
            <a:pPr lvl="1"/>
            <a:r>
              <a:rPr lang="cs-CZ" dirty="0" smtClean="0"/>
              <a:t>ve vydané změně neopravím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9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051403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Proces</a:t>
            </a:r>
            <a:r>
              <a:rPr lang="cs-CZ" sz="2400" b="1" dirty="0">
                <a:solidFill>
                  <a:srgbClr val="00B050"/>
                </a:solidFill>
              </a:rPr>
              <a:t/>
            </a:r>
            <a:br>
              <a:rPr lang="cs-CZ" sz="2400" b="1" dirty="0">
                <a:solidFill>
                  <a:srgbClr val="00B050"/>
                </a:solidFill>
              </a:rPr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34927"/>
            <a:ext cx="7886700" cy="4816244"/>
          </a:xfrm>
        </p:spPr>
        <p:txBody>
          <a:bodyPr>
            <a:normAutofit/>
          </a:bodyPr>
          <a:lstStyle/>
          <a:p>
            <a:r>
              <a:rPr lang="cs-CZ" dirty="0" smtClean="0"/>
              <a:t>nesprávnost v písemném </a:t>
            </a:r>
            <a:r>
              <a:rPr lang="cs-CZ" dirty="0"/>
              <a:t>vyhotovení rozhodnutí </a:t>
            </a:r>
            <a:r>
              <a:rPr lang="cs-CZ" dirty="0" smtClean="0"/>
              <a:t>– opravné </a:t>
            </a:r>
            <a:r>
              <a:rPr lang="cs-CZ" u="sng" dirty="0" smtClean="0"/>
              <a:t>usnesení poznamenané do spisu</a:t>
            </a:r>
          </a:p>
          <a:p>
            <a:r>
              <a:rPr lang="cs-CZ" dirty="0"/>
              <a:t>oprava výroku rozhodnutí </a:t>
            </a:r>
            <a:r>
              <a:rPr lang="cs-CZ" dirty="0" smtClean="0"/>
              <a:t>– </a:t>
            </a:r>
            <a:r>
              <a:rPr lang="cs-CZ" u="sng" dirty="0" smtClean="0"/>
              <a:t>opravné rozhodnutí 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dirty="0" smtClean="0"/>
              <a:t>jak o usnesení ve spisu informovat SÚ a KÚ?</a:t>
            </a:r>
          </a:p>
          <a:p>
            <a:r>
              <a:rPr lang="cs-CZ" dirty="0" smtClean="0"/>
              <a:t>přezkum rozhodnutím vydaným formou opatření obecné povahy?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339966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3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009838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MMR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93115"/>
            <a:ext cx="7886700" cy="4982500"/>
          </a:xfrm>
        </p:spPr>
        <p:txBody>
          <a:bodyPr/>
          <a:lstStyle/>
          <a:p>
            <a:r>
              <a:rPr lang="cs-CZ" dirty="0" smtClean="0"/>
              <a:t>jde to</a:t>
            </a:r>
          </a:p>
          <a:p>
            <a:r>
              <a:rPr lang="cs-CZ" dirty="0" smtClean="0"/>
              <a:t>usnesením do spisu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zajistit opravu ÚZ</a:t>
            </a:r>
          </a:p>
          <a:p>
            <a:pPr marL="514350" indent="-514350">
              <a:buAutoNum type="arabicPeriod"/>
            </a:pPr>
            <a:r>
              <a:rPr lang="cs-CZ" dirty="0" smtClean="0"/>
              <a:t>znovu rozeslat a vyvěsit</a:t>
            </a:r>
          </a:p>
          <a:p>
            <a:pPr marL="514350" indent="-514350">
              <a:buAutoNum type="arabicPeriod"/>
            </a:pPr>
            <a:r>
              <a:rPr lang="cs-CZ" dirty="0" smtClean="0"/>
              <a:t>usnesení vložit do spisu </a:t>
            </a:r>
            <a:r>
              <a:rPr lang="cs-CZ" sz="2000" dirty="0" smtClean="0"/>
              <a:t>(výrok a odůvodnění)</a:t>
            </a:r>
          </a:p>
          <a:p>
            <a:pPr marL="514350" indent="-514350">
              <a:buAutoNum type="arabicPeriod"/>
            </a:pPr>
            <a:r>
              <a:rPr lang="cs-CZ" dirty="0" smtClean="0"/>
              <a:t>žádní účastníci nebo dotčené osoby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pořizovatel/projektant?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Zřejmá nesprávnost v ÚPD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18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851</TotalTime>
  <Words>458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Office</vt:lpstr>
      <vt:lpstr>Zřejmá nesprávnost v ÚPD</vt:lpstr>
      <vt:lpstr>Právní rámec</vt:lpstr>
      <vt:lpstr>Judikatura</vt:lpstr>
      <vt:lpstr>Judikatura </vt:lpstr>
      <vt:lpstr> Náš názor </vt:lpstr>
      <vt:lpstr>Proces </vt:lpstr>
      <vt:lpstr>MMR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72</cp:revision>
  <dcterms:created xsi:type="dcterms:W3CDTF">2017-11-24T07:47:20Z</dcterms:created>
  <dcterms:modified xsi:type="dcterms:W3CDTF">2019-04-24T12:20:14Z</dcterms:modified>
</cp:coreProperties>
</file>