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handoutMasterIdLst>
    <p:handoutMasterId r:id="rId84"/>
  </p:handoutMasterIdLst>
  <p:sldIdLst>
    <p:sldId id="332" r:id="rId2"/>
    <p:sldId id="687" r:id="rId3"/>
    <p:sldId id="688" r:id="rId4"/>
    <p:sldId id="689" r:id="rId5"/>
    <p:sldId id="690" r:id="rId6"/>
    <p:sldId id="811" r:id="rId7"/>
    <p:sldId id="797" r:id="rId8"/>
    <p:sldId id="807" r:id="rId9"/>
    <p:sldId id="809" r:id="rId10"/>
    <p:sldId id="810" r:id="rId11"/>
    <p:sldId id="808" r:id="rId12"/>
    <p:sldId id="812" r:id="rId13"/>
    <p:sldId id="813" r:id="rId14"/>
    <p:sldId id="814" r:id="rId15"/>
    <p:sldId id="815" r:id="rId16"/>
    <p:sldId id="816" r:id="rId17"/>
    <p:sldId id="784" r:id="rId18"/>
    <p:sldId id="785" r:id="rId19"/>
    <p:sldId id="700" r:id="rId20"/>
    <p:sldId id="786" r:id="rId21"/>
    <p:sldId id="787" r:id="rId22"/>
    <p:sldId id="701" r:id="rId23"/>
    <p:sldId id="702" r:id="rId24"/>
    <p:sldId id="793" r:id="rId25"/>
    <p:sldId id="800" r:id="rId26"/>
    <p:sldId id="798" r:id="rId27"/>
    <p:sldId id="794" r:id="rId28"/>
    <p:sldId id="795" r:id="rId29"/>
    <p:sldId id="796" r:id="rId30"/>
    <p:sldId id="803" r:id="rId31"/>
    <p:sldId id="788" r:id="rId32"/>
    <p:sldId id="789" r:id="rId33"/>
    <p:sldId id="729" r:id="rId34"/>
    <p:sldId id="779" r:id="rId35"/>
    <p:sldId id="780" r:id="rId36"/>
    <p:sldId id="790" r:id="rId37"/>
    <p:sldId id="739" r:id="rId38"/>
    <p:sldId id="740" r:id="rId39"/>
    <p:sldId id="791" r:id="rId40"/>
    <p:sldId id="746" r:id="rId41"/>
    <p:sldId id="748" r:id="rId42"/>
    <p:sldId id="817" r:id="rId43"/>
    <p:sldId id="749" r:id="rId44"/>
    <p:sldId id="751" r:id="rId45"/>
    <p:sldId id="752" r:id="rId46"/>
    <p:sldId id="755" r:id="rId47"/>
    <p:sldId id="758" r:id="rId48"/>
    <p:sldId id="776" r:id="rId49"/>
    <p:sldId id="777" r:id="rId50"/>
    <p:sldId id="778" r:id="rId51"/>
    <p:sldId id="799" r:id="rId52"/>
    <p:sldId id="818" r:id="rId53"/>
    <p:sldId id="819" r:id="rId54"/>
    <p:sldId id="820" r:id="rId55"/>
    <p:sldId id="821" r:id="rId56"/>
    <p:sldId id="822" r:id="rId57"/>
    <p:sldId id="823" r:id="rId58"/>
    <p:sldId id="824" r:id="rId59"/>
    <p:sldId id="825" r:id="rId60"/>
    <p:sldId id="826" r:id="rId61"/>
    <p:sldId id="827" r:id="rId62"/>
    <p:sldId id="831" r:id="rId63"/>
    <p:sldId id="828" r:id="rId64"/>
    <p:sldId id="844" r:id="rId65"/>
    <p:sldId id="830" r:id="rId66"/>
    <p:sldId id="804" r:id="rId67"/>
    <p:sldId id="832" r:id="rId68"/>
    <p:sldId id="833" r:id="rId69"/>
    <p:sldId id="834" r:id="rId70"/>
    <p:sldId id="845" r:id="rId71"/>
    <p:sldId id="835" r:id="rId72"/>
    <p:sldId id="836" r:id="rId73"/>
    <p:sldId id="837" r:id="rId74"/>
    <p:sldId id="838" r:id="rId75"/>
    <p:sldId id="839" r:id="rId76"/>
    <p:sldId id="806" r:id="rId77"/>
    <p:sldId id="840" r:id="rId78"/>
    <p:sldId id="841" r:id="rId79"/>
    <p:sldId id="842" r:id="rId80"/>
    <p:sldId id="843" r:id="rId81"/>
    <p:sldId id="304" r:id="rId82"/>
  </p:sldIdLst>
  <p:sldSz cx="12192000" cy="6858000"/>
  <p:notesSz cx="9926638" cy="6797675"/>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0" d="100"/>
          <a:sy n="110" d="100"/>
        </p:scale>
        <p:origin x="34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2"/>
            <a:ext cx="4301703" cy="3413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5623339" y="2"/>
            <a:ext cx="4301702" cy="341313"/>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7E47A9B-A355-43C9-88A4-F8786CBA1DD3}" type="datetimeFigureOut">
              <a:rPr lang="cs-CZ"/>
              <a:pPr>
                <a:defRPr/>
              </a:pPr>
              <a:t>14.06.2023</a:t>
            </a:fld>
            <a:endParaRPr lang="cs-CZ"/>
          </a:p>
        </p:txBody>
      </p:sp>
      <p:sp>
        <p:nvSpPr>
          <p:cNvPr id="4" name="Zástupný symbol pro zápatí 3"/>
          <p:cNvSpPr>
            <a:spLocks noGrp="1"/>
          </p:cNvSpPr>
          <p:nvPr>
            <p:ph type="ftr" sz="quarter" idx="2"/>
          </p:nvPr>
        </p:nvSpPr>
        <p:spPr>
          <a:xfrm>
            <a:off x="1" y="6456363"/>
            <a:ext cx="4301703" cy="3413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5623339" y="6456363"/>
            <a:ext cx="4301702" cy="341312"/>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CD13636-603C-43D7-9A2F-566CD51CB440}"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4301437" cy="3413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027" y="1"/>
            <a:ext cx="4303025" cy="341313"/>
          </a:xfrm>
          <a:prstGeom prst="rect">
            <a:avLst/>
          </a:prstGeom>
        </p:spPr>
        <p:txBody>
          <a:bodyPr vert="horz" lIns="91440" tIns="45720" rIns="91440" bIns="45720" rtlCol="0"/>
          <a:lstStyle>
            <a:lvl1pPr algn="r">
              <a:defRPr sz="1200"/>
            </a:lvl1pPr>
          </a:lstStyle>
          <a:p>
            <a:fld id="{E8A6166D-D6EE-4C38-8765-B06F5999D0C7}" type="datetimeFigureOut">
              <a:rPr lang="cs-CZ" smtClean="0"/>
              <a:t>14.06.2023</a:t>
            </a:fld>
            <a:endParaRPr lang="cs-CZ"/>
          </a:p>
        </p:txBody>
      </p:sp>
      <p:sp>
        <p:nvSpPr>
          <p:cNvPr id="4" name="Zástupný symbol pro obrázek snímku 3"/>
          <p:cNvSpPr>
            <a:spLocks noGrp="1" noRot="1" noChangeAspect="1"/>
          </p:cNvSpPr>
          <p:nvPr>
            <p:ph type="sldImg" idx="2"/>
          </p:nvPr>
        </p:nvSpPr>
        <p:spPr>
          <a:xfrm>
            <a:off x="2925763" y="849313"/>
            <a:ext cx="4075112" cy="229393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029" y="3271839"/>
            <a:ext cx="7942580" cy="2676525"/>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6456363"/>
            <a:ext cx="4301437" cy="34131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027" y="6456363"/>
            <a:ext cx="4303025" cy="341312"/>
          </a:xfrm>
          <a:prstGeom prst="rect">
            <a:avLst/>
          </a:prstGeom>
        </p:spPr>
        <p:txBody>
          <a:bodyPr vert="horz" lIns="91440" tIns="45720" rIns="91440" bIns="45720" rtlCol="0" anchor="b"/>
          <a:lstStyle>
            <a:lvl1pPr algn="r">
              <a:defRPr sz="1200"/>
            </a:lvl1pPr>
          </a:lstStyle>
          <a:p>
            <a:fld id="{8DD3AFAD-DD84-47BB-9226-B3D11772A036}" type="slidenum">
              <a:rPr lang="cs-CZ" smtClean="0"/>
              <a:t>‹#›</a:t>
            </a:fld>
            <a:endParaRPr lang="cs-CZ"/>
          </a:p>
        </p:txBody>
      </p:sp>
    </p:spTree>
    <p:extLst>
      <p:ext uri="{BB962C8B-B14F-4D97-AF65-F5344CB8AC3E}">
        <p14:creationId xmlns:p14="http://schemas.microsoft.com/office/powerpoint/2010/main" val="914529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229513FB-EDED-4D85-A0A4-22C1B6AFF60F}" type="datetime1">
              <a:rPr lang="cs-CZ" smtClean="0"/>
              <a:t>14.06.2023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56892B0-9ADA-4BB7-A0C4-64D1AC524E02}"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A391210-C849-4D35-8AA8-E491CCDF65F5}" type="datetime1">
              <a:rPr lang="cs-CZ" smtClean="0"/>
              <a:t>14.06.2023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41DE9A-84AC-489D-9E70-7DB2A5691A2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0F5D6A7-CF0D-47C3-A7C4-D0BFB931C122}" type="datetime1">
              <a:rPr lang="cs-CZ" smtClean="0"/>
              <a:t>14.06.2023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A2FCC8D-CC6B-4764-A2B6-1EBF83503BA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BD3494C-5A41-4059-844B-93CBC727C6B1}" type="datetime1">
              <a:rPr lang="cs-CZ" smtClean="0"/>
              <a:t>14.06.2023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E7B155E-CC48-419B-9399-42D43D67D0F4}"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lvl1pPr>
              <a:defRPr/>
            </a:lvl1pPr>
          </a:lstStyle>
          <a:p>
            <a:pPr>
              <a:defRPr/>
            </a:pPr>
            <a:fld id="{B1158567-7B59-409E-A6B4-8A357D4BD14A}" type="datetime1">
              <a:rPr lang="cs-CZ" smtClean="0"/>
              <a:t>14.06.2023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9C9E02E-9932-43CE-9836-5EA1CF5BCF2E}"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3F0D8960-6BDB-457A-A9E7-2B8443D75D78}" type="datetime1">
              <a:rPr lang="cs-CZ" smtClean="0"/>
              <a:t>14.06.2023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6001734-5716-47AE-B585-511ACFBE4FB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A1D9A584-96B9-44A7-B904-F22A7B5A7D94}" type="datetime1">
              <a:rPr lang="cs-CZ" smtClean="0"/>
              <a:t>14.06.2023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774670D-DB1F-415A-8B7C-D90F6A35576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541CF8-E31D-4E91-86B5-8E7FF382D700}" type="datetime1">
              <a:rPr lang="cs-CZ" smtClean="0"/>
              <a:t>14.06.2023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A17BD8A3-19D0-4E50-998B-BA901A966F6F}"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DDAF1793-E5AD-4EA8-BE42-054B0EC4D723}" type="datetime1">
              <a:rPr lang="cs-CZ" smtClean="0"/>
              <a:t>14.06.2023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DE578A13-339D-42D6-988C-1F987BD5CBE1}"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vl1pPr>
          </a:lstStyle>
          <a:p>
            <a:pPr>
              <a:defRPr/>
            </a:pPr>
            <a:fld id="{209F8710-9021-4A60-B5B1-F5D0AD274D7C}" type="datetime1">
              <a:rPr lang="cs-CZ" smtClean="0"/>
              <a:t>14.06.2023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67125E7E-6281-4BFD-97AC-0B32D862BA9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vl1pPr>
          </a:lstStyle>
          <a:p>
            <a:pPr>
              <a:defRPr/>
            </a:pPr>
            <a:fld id="{4228EE4F-1EFC-4DBB-B5D0-2474C171AD41}" type="datetime1">
              <a:rPr lang="cs-CZ" smtClean="0"/>
              <a:t>14.06.2023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5745D88-76D2-49E6-A813-D7B8A862745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EA6ADCA-4F1F-4161-B90A-5A3D6A388014}" type="datetime1">
              <a:rPr lang="cs-CZ" smtClean="0"/>
              <a:t>14.06.2023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EE2AB91-82F1-4483-8662-C046B7855E0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rtlCol="0">
            <a:normAutofit/>
          </a:bodyPr>
          <a:lstStyle/>
          <a:p>
            <a:pPr fontAlgn="auto">
              <a:spcAft>
                <a:spcPts val="0"/>
              </a:spcAft>
              <a:defRPr/>
            </a:pPr>
            <a:r>
              <a:rPr lang="cs-CZ" sz="4000" b="1" dirty="0" smtClean="0">
                <a:latin typeface="+mn-lt"/>
              </a:rPr>
              <a:t>P O R A D A   S T A V E B N Í C H   Ú Ř A D Ů</a:t>
            </a:r>
            <a:endParaRPr lang="cs-CZ" sz="4000" b="1" dirty="0">
              <a:latin typeface="+mn-lt"/>
            </a:endParaRPr>
          </a:p>
        </p:txBody>
      </p:sp>
      <p:sp>
        <p:nvSpPr>
          <p:cNvPr id="14338" name="Podnadpis 2"/>
          <p:cNvSpPr>
            <a:spLocks noGrp="1"/>
          </p:cNvSpPr>
          <p:nvPr>
            <p:ph type="subTitle" idx="1"/>
          </p:nvPr>
        </p:nvSpPr>
        <p:spPr>
          <a:xfrm>
            <a:off x="1524000" y="3610747"/>
            <a:ext cx="9144000" cy="1655762"/>
          </a:xfrm>
        </p:spPr>
        <p:txBody>
          <a:bodyPr/>
          <a:lstStyle/>
          <a:p>
            <a:endParaRPr lang="cs-CZ" dirty="0" smtClean="0"/>
          </a:p>
          <a:p>
            <a:r>
              <a:rPr lang="cs-CZ" dirty="0" smtClean="0"/>
              <a:t>15. 6. </a:t>
            </a:r>
            <a:r>
              <a:rPr lang="cs-CZ" dirty="0" smtClean="0"/>
              <a:t>2023</a:t>
            </a:r>
          </a:p>
        </p:txBody>
      </p:sp>
      <p:sp>
        <p:nvSpPr>
          <p:cNvPr id="3" name="Zástupný symbol pro číslo snímku 2"/>
          <p:cNvSpPr>
            <a:spLocks noGrp="1"/>
          </p:cNvSpPr>
          <p:nvPr>
            <p:ph type="sldNum" sz="quarter" idx="12"/>
          </p:nvPr>
        </p:nvSpPr>
        <p:spPr/>
        <p:txBody>
          <a:bodyPr/>
          <a:lstStyle/>
          <a:p>
            <a:pPr>
              <a:defRPr/>
            </a:pPr>
            <a:fld id="{556892B0-9ADA-4BB7-A0C4-64D1AC524E02}" type="slidenum">
              <a:rPr lang="cs-CZ" smtClean="0"/>
              <a:pPr>
                <a:defRPr/>
              </a:pPr>
              <a:t>1</a:t>
            </a:fld>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0297"/>
            <a:ext cx="10515600" cy="505097"/>
          </a:xfrm>
        </p:spPr>
        <p:txBody>
          <a:bodyPr/>
          <a:lstStyle/>
          <a:p>
            <a:r>
              <a:rPr lang="cs-CZ" sz="3200" b="1" dirty="0" smtClean="0">
                <a:latin typeface="+mn-lt"/>
              </a:rPr>
              <a:t>Krajský úřad</a:t>
            </a:r>
            <a:endParaRPr lang="cs-CZ" sz="3200" b="1" dirty="0">
              <a:latin typeface="+mn-lt"/>
            </a:endParaRPr>
          </a:p>
        </p:txBody>
      </p:sp>
      <p:sp>
        <p:nvSpPr>
          <p:cNvPr id="3" name="Zástupný symbol pro obsah 2"/>
          <p:cNvSpPr>
            <a:spLocks noGrp="1"/>
          </p:cNvSpPr>
          <p:nvPr>
            <p:ph idx="1"/>
          </p:nvPr>
        </p:nvSpPr>
        <p:spPr>
          <a:xfrm>
            <a:off x="838200" y="766354"/>
            <a:ext cx="10515600" cy="5410609"/>
          </a:xfrm>
        </p:spPr>
        <p:txBody>
          <a:bodyPr/>
          <a:lstStyle/>
          <a:p>
            <a:pPr marL="0" indent="0">
              <a:buNone/>
            </a:pPr>
            <a:r>
              <a:rPr lang="cs-CZ" sz="2400" dirty="0"/>
              <a:t>7. vodních děl sloužících k vypouštění odpadních vod z těžby a zpracování uranových rud a jaderných elektráren a odpadních vod s obsahem zvlášť nebezpečných závadných nebo nebezpečných závadných látek do vod povrchových a k vypouštění odpadních vod s obsahem zvlášť nebezpečné závadné látky nebo prioritní nebezpečné látky do kanalizace s výjimkou případů, kdy je instalováno zařízení s dostatečnou účinností podle jiného právního předpisu,</a:t>
            </a:r>
          </a:p>
          <a:p>
            <a:pPr marL="0" indent="0">
              <a:buNone/>
            </a:pPr>
            <a:r>
              <a:rPr lang="cs-CZ" sz="2400" dirty="0"/>
              <a:t>8. vodních děl sloužících k čerpání znečištěných podzemních vod za účelem snížení jejich znečištění a jejich následné vypouštění do těchto vod, popřípadě do vod povrchových,</a:t>
            </a:r>
          </a:p>
          <a:p>
            <a:pPr marL="0" indent="0">
              <a:buNone/>
            </a:pPr>
            <a:r>
              <a:rPr lang="cs-CZ" sz="2400" dirty="0"/>
              <a:t>9. staveb a zařízení distribuční soustavy o napětí 110 </a:t>
            </a:r>
            <a:r>
              <a:rPr lang="cs-CZ" sz="2400" dirty="0" err="1"/>
              <a:t>kV</a:t>
            </a:r>
            <a:r>
              <a:rPr lang="cs-CZ" sz="2400" dirty="0"/>
              <a:t> včetně transformovny 110 </a:t>
            </a:r>
            <a:r>
              <a:rPr lang="cs-CZ" sz="2400" dirty="0" err="1"/>
              <a:t>kV</a:t>
            </a:r>
            <a:r>
              <a:rPr lang="cs-CZ" sz="2400" dirty="0"/>
              <a:t>,</a:t>
            </a:r>
          </a:p>
          <a:p>
            <a:pPr marL="0" indent="0">
              <a:buNone/>
            </a:pPr>
            <a:r>
              <a:rPr lang="cs-CZ" sz="2400" dirty="0"/>
              <a:t>10. staveb a zařízení distribuční soustavy plynu o tlakové hladině 4 až 40 barů včetně souvisejících technologických objektů,</a:t>
            </a:r>
          </a:p>
          <a:p>
            <a:pPr marL="0" indent="0">
              <a:buNone/>
            </a:pPr>
            <a:r>
              <a:rPr lang="cs-CZ" sz="2400" dirty="0"/>
              <a:t>u kterých nevykonává působnost Dopravní a energetický stavební úřad nebo jiný stavební </a:t>
            </a:r>
            <a:r>
              <a:rPr lang="cs-CZ" sz="2400" dirty="0" smtClean="0"/>
              <a:t>úřad.</a:t>
            </a: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10</a:t>
            </a:fld>
            <a:endParaRPr lang="cs-CZ"/>
          </a:p>
        </p:txBody>
      </p:sp>
    </p:spTree>
    <p:extLst>
      <p:ext uri="{BB962C8B-B14F-4D97-AF65-F5344CB8AC3E}">
        <p14:creationId xmlns:p14="http://schemas.microsoft.com/office/powerpoint/2010/main" val="192435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10532"/>
          </a:xfrm>
        </p:spPr>
        <p:txBody>
          <a:bodyPr/>
          <a:lstStyle/>
          <a:p>
            <a:r>
              <a:rPr lang="cs-CZ" sz="3200" b="1" dirty="0" smtClean="0">
                <a:latin typeface="+mn-lt"/>
              </a:rPr>
              <a:t>Obecní stavební úřady</a:t>
            </a:r>
            <a:endParaRPr lang="cs-CZ" sz="3200" b="1" dirty="0">
              <a:latin typeface="+mn-lt"/>
            </a:endParaRPr>
          </a:p>
        </p:txBody>
      </p:sp>
      <p:sp>
        <p:nvSpPr>
          <p:cNvPr id="3" name="Zástupný symbol pro obsah 2"/>
          <p:cNvSpPr>
            <a:spLocks noGrp="1"/>
          </p:cNvSpPr>
          <p:nvPr>
            <p:ph idx="1"/>
          </p:nvPr>
        </p:nvSpPr>
        <p:spPr>
          <a:xfrm>
            <a:off x="838200" y="1175658"/>
            <a:ext cx="10515600" cy="5001305"/>
          </a:xfrm>
        </p:spPr>
        <p:txBody>
          <a:bodyPr/>
          <a:lstStyle/>
          <a:p>
            <a:pPr marL="0" indent="0">
              <a:buNone/>
            </a:pPr>
            <a:r>
              <a:rPr lang="cs-CZ" dirty="0" smtClean="0"/>
              <a:t>§ 30 odst. 3</a:t>
            </a:r>
          </a:p>
          <a:p>
            <a:pPr marL="0" indent="0">
              <a:buNone/>
            </a:pPr>
            <a:r>
              <a:rPr lang="cs-CZ" sz="2400" dirty="0" smtClean="0"/>
              <a:t>Obecními </a:t>
            </a:r>
            <a:r>
              <a:rPr lang="cs-CZ" sz="2400" dirty="0"/>
              <a:t>stavebními úřady jsou</a:t>
            </a:r>
          </a:p>
          <a:p>
            <a:pPr marL="0" indent="0">
              <a:buNone/>
            </a:pPr>
            <a:r>
              <a:rPr lang="cs-CZ" sz="2400" dirty="0"/>
              <a:t>a) obecní úřady obcí s rozšířenou působností a</a:t>
            </a:r>
          </a:p>
          <a:p>
            <a:pPr marL="0" indent="0">
              <a:buNone/>
            </a:pPr>
            <a:r>
              <a:rPr lang="cs-CZ" sz="2400" dirty="0"/>
              <a:t>b) pověřené obecní úřady a obecní úřady, které stanoví ministerstvo prováděcím právním předpisem.</a:t>
            </a:r>
          </a:p>
          <a:p>
            <a:pPr marL="0" indent="0">
              <a:buNone/>
            </a:pPr>
            <a:r>
              <a:rPr lang="cs-CZ" sz="2400" dirty="0"/>
              <a:t>(4) Správní obvody obecních stavebních úřadů stanoví ministerstvo prováděcím právním předpisem. Stanovení obecního stavebního úřadu nebo jeho zrušení, popřípadě změnu jeho správního obvodu, lze provést pouze k počátku kalendářního roku.</a:t>
            </a:r>
          </a:p>
          <a:p>
            <a:pPr marL="0" indent="0">
              <a:buNone/>
            </a:pPr>
            <a:r>
              <a:rPr lang="cs-CZ" sz="2400" dirty="0"/>
              <a:t>(5) Dojde-li ke stanovení obecního stavebního úřadu nebo k jeho zrušení, popřípadě ke změně jeho správního obvodu, stanoví ministerstvo v prováděcím právním předpisu, který obecní stavební úřad dokončí neskončená správní řízení, a provede spisovou rozluku s rušeným obecním stavebním úřadem</a:t>
            </a:r>
            <a:r>
              <a:rPr lang="cs-CZ" sz="2400" dirty="0" smtClean="0"/>
              <a:t>.</a:t>
            </a: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11</a:t>
            </a:fld>
            <a:endParaRPr lang="cs-CZ"/>
          </a:p>
        </p:txBody>
      </p:sp>
    </p:spTree>
    <p:extLst>
      <p:ext uri="{BB962C8B-B14F-4D97-AF65-F5344CB8AC3E}">
        <p14:creationId xmlns:p14="http://schemas.microsoft.com/office/powerpoint/2010/main" val="4086974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36361"/>
          </a:xfrm>
        </p:spPr>
        <p:txBody>
          <a:bodyPr/>
          <a:lstStyle/>
          <a:p>
            <a:r>
              <a:rPr lang="cs-CZ" sz="3200" b="1" dirty="0">
                <a:latin typeface="+mn-lt"/>
              </a:rPr>
              <a:t>Obecní stavební úřady</a:t>
            </a:r>
            <a:endParaRPr lang="cs-CZ" sz="3200" dirty="0">
              <a:latin typeface="+mn-lt"/>
            </a:endParaRPr>
          </a:p>
        </p:txBody>
      </p:sp>
      <p:sp>
        <p:nvSpPr>
          <p:cNvPr id="3" name="Zástupný symbol pro obsah 2"/>
          <p:cNvSpPr>
            <a:spLocks noGrp="1"/>
          </p:cNvSpPr>
          <p:nvPr>
            <p:ph idx="1"/>
          </p:nvPr>
        </p:nvSpPr>
        <p:spPr>
          <a:xfrm>
            <a:off x="838200" y="1149531"/>
            <a:ext cx="10515600" cy="5027432"/>
          </a:xfrm>
        </p:spPr>
        <p:txBody>
          <a:bodyPr/>
          <a:lstStyle/>
          <a:p>
            <a:pPr marL="0" indent="0">
              <a:buNone/>
            </a:pPr>
            <a:r>
              <a:rPr lang="cs-CZ" sz="2400" dirty="0" smtClean="0"/>
              <a:t>§ 34a</a:t>
            </a:r>
          </a:p>
          <a:p>
            <a:pPr marL="0" indent="0">
              <a:buNone/>
            </a:pPr>
            <a:r>
              <a:rPr lang="cs-CZ" sz="2400" dirty="0"/>
              <a:t>(1) Obecní stavební úřad</a:t>
            </a:r>
          </a:p>
          <a:p>
            <a:pPr marL="0" indent="0">
              <a:buNone/>
            </a:pPr>
            <a:r>
              <a:rPr lang="cs-CZ" sz="2400" dirty="0"/>
              <a:t>a) vykonává působnost stavebního úřadu ve věcech záměrů, u kterých nevykonává působnost Dopravní a energetický stavební úřad, krajský stavební úřad nebo jiný stavební úřad,</a:t>
            </a:r>
          </a:p>
          <a:p>
            <a:pPr marL="0" indent="0">
              <a:buNone/>
            </a:pPr>
            <a:r>
              <a:rPr lang="cs-CZ" sz="2400" dirty="0"/>
              <a:t>b) vykonává kontrolu ve věcech stavebního řádu.</a:t>
            </a:r>
          </a:p>
          <a:p>
            <a:pPr marL="0" indent="0">
              <a:buNone/>
            </a:pPr>
            <a:r>
              <a:rPr lang="cs-CZ" sz="2400" dirty="0"/>
              <a:t>(2) Působnost stavebního úřadu ve věcech záměru silnice II. a III. třídy, místní komunikace, veřejně přístupné účelové komunikace, technické infrastruktury, která je součástí distribuční soustavy v elektroenergetice nebo plynárenství, a vodního díla, u něhož nevykonává působnost stavebního úřadu krajský stavební úřad, včetně staveb tvořících s nimi soubor staveb, vykonává obecní stavební úřad obce s rozšířenou působností</a:t>
            </a:r>
            <a:r>
              <a:rPr lang="cs-CZ" sz="2400" dirty="0" smtClean="0"/>
              <a:t>.</a:t>
            </a:r>
            <a:endParaRPr lang="cs-CZ" sz="2400" dirty="0"/>
          </a:p>
          <a:p>
            <a:pPr marL="0" indent="0">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12</a:t>
            </a:fld>
            <a:endParaRPr lang="cs-CZ"/>
          </a:p>
        </p:txBody>
      </p:sp>
    </p:spTree>
    <p:extLst>
      <p:ext uri="{BB962C8B-B14F-4D97-AF65-F5344CB8AC3E}">
        <p14:creationId xmlns:p14="http://schemas.microsoft.com/office/powerpoint/2010/main" val="171954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84109"/>
          </a:xfrm>
        </p:spPr>
        <p:txBody>
          <a:bodyPr/>
          <a:lstStyle/>
          <a:p>
            <a:r>
              <a:rPr lang="cs-CZ" sz="3200" b="1" dirty="0" smtClean="0">
                <a:latin typeface="+mn-lt"/>
              </a:rPr>
              <a:t>Společná ustanovení</a:t>
            </a:r>
            <a:endParaRPr lang="cs-CZ" sz="3200" b="1" dirty="0">
              <a:latin typeface="+mn-lt"/>
            </a:endParaRPr>
          </a:p>
        </p:txBody>
      </p:sp>
      <p:sp>
        <p:nvSpPr>
          <p:cNvPr id="3" name="Zástupný symbol pro obsah 2"/>
          <p:cNvSpPr>
            <a:spLocks noGrp="1"/>
          </p:cNvSpPr>
          <p:nvPr>
            <p:ph idx="1"/>
          </p:nvPr>
        </p:nvSpPr>
        <p:spPr>
          <a:xfrm>
            <a:off x="838200" y="1105989"/>
            <a:ext cx="10515600" cy="5070974"/>
          </a:xfrm>
        </p:spPr>
        <p:txBody>
          <a:bodyPr/>
          <a:lstStyle/>
          <a:p>
            <a:pPr marL="0" indent="0">
              <a:buNone/>
            </a:pPr>
            <a:r>
              <a:rPr lang="cs-CZ" sz="2400" dirty="0" smtClean="0"/>
              <a:t>§ 37</a:t>
            </a:r>
          </a:p>
          <a:p>
            <a:pPr marL="0" indent="0">
              <a:buNone/>
            </a:pPr>
            <a:r>
              <a:rPr lang="cs-CZ" sz="2400" dirty="0" smtClean="0"/>
              <a:t>odst. 1: </a:t>
            </a:r>
          </a:p>
          <a:p>
            <a:pPr marL="0" indent="0">
              <a:buNone/>
            </a:pPr>
            <a:r>
              <a:rPr lang="cs-CZ" sz="2400" dirty="0" smtClean="0"/>
              <a:t>Působnost stanovená tímto zákonem krajskému úřadu, obecnímu úřadu obce s rozšířenou půso</a:t>
            </a:r>
            <a:r>
              <a:rPr lang="cs-CZ" sz="2400" dirty="0"/>
              <a:t>bností a obecnímu úřadu je přenesenou působností.</a:t>
            </a:r>
          </a:p>
          <a:p>
            <a:pPr marL="0" indent="0">
              <a:buNone/>
            </a:pPr>
            <a:r>
              <a:rPr lang="cs-CZ" sz="2400" dirty="0" smtClean="0"/>
              <a:t>odst. 2:</a:t>
            </a:r>
          </a:p>
          <a:p>
            <a:pPr marL="0" indent="0">
              <a:buNone/>
            </a:pPr>
            <a:r>
              <a:rPr lang="cs-CZ" sz="2400" dirty="0" smtClean="0"/>
              <a:t> </a:t>
            </a:r>
            <a:r>
              <a:rPr lang="cs-CZ" sz="2400" dirty="0"/>
              <a:t>V pochybnostech, který stavební úřad je příslušný ve věcech týkajících se záměru, určí příslušný stavební úřad nadřízený stavební úřad.</a:t>
            </a:r>
          </a:p>
          <a:p>
            <a:pPr marL="0" indent="0">
              <a:buNone/>
            </a:pPr>
            <a:r>
              <a:rPr lang="cs-CZ" sz="2400" dirty="0" smtClean="0"/>
              <a:t>odst. 3:</a:t>
            </a:r>
          </a:p>
          <a:p>
            <a:pPr marL="0" indent="0">
              <a:buNone/>
            </a:pPr>
            <a:r>
              <a:rPr lang="cs-CZ" sz="2400" dirty="0" smtClean="0"/>
              <a:t>U </a:t>
            </a:r>
            <a:r>
              <a:rPr lang="cs-CZ" sz="2400" dirty="0"/>
              <a:t>souboru staveb se příslušnost stavebního úřadu k vydání povolení záměru řídí příslušností k povolení záměru stavby hlavní souboru staveb. Stavební úřad je příslušný k provedení všech úkonů, postupů a vydání rozhodnutí podle tohoto zákona pro všechny stavby souboru staveb</a:t>
            </a:r>
            <a:r>
              <a:rPr lang="cs-CZ"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13</a:t>
            </a:fld>
            <a:endParaRPr lang="cs-CZ"/>
          </a:p>
        </p:txBody>
      </p:sp>
    </p:spTree>
    <p:extLst>
      <p:ext uri="{BB962C8B-B14F-4D97-AF65-F5344CB8AC3E}">
        <p14:creationId xmlns:p14="http://schemas.microsoft.com/office/powerpoint/2010/main" val="523450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27652"/>
          </a:xfrm>
        </p:spPr>
        <p:txBody>
          <a:bodyPr/>
          <a:lstStyle/>
          <a:p>
            <a:r>
              <a:rPr lang="cs-CZ" sz="3200" b="1" dirty="0" smtClean="0">
                <a:latin typeface="+mn-lt"/>
              </a:rPr>
              <a:t>Přechodná ustanovení</a:t>
            </a:r>
            <a:endParaRPr lang="cs-CZ" sz="3200" b="1" dirty="0">
              <a:latin typeface="+mn-lt"/>
            </a:endParaRPr>
          </a:p>
        </p:txBody>
      </p:sp>
      <p:sp>
        <p:nvSpPr>
          <p:cNvPr id="3" name="Zástupný symbol pro obsah 2"/>
          <p:cNvSpPr>
            <a:spLocks noGrp="1"/>
          </p:cNvSpPr>
          <p:nvPr>
            <p:ph idx="1"/>
          </p:nvPr>
        </p:nvSpPr>
        <p:spPr>
          <a:xfrm>
            <a:off x="838200" y="1132114"/>
            <a:ext cx="10515600" cy="5044849"/>
          </a:xfrm>
        </p:spPr>
        <p:txBody>
          <a:bodyPr/>
          <a:lstStyle/>
          <a:p>
            <a:pPr marL="0" indent="0">
              <a:buNone/>
            </a:pPr>
            <a:r>
              <a:rPr lang="cs-CZ" sz="2400" dirty="0"/>
              <a:t>§ 330 </a:t>
            </a:r>
            <a:r>
              <a:rPr lang="cs-CZ" sz="2400" dirty="0" smtClean="0"/>
              <a:t>odst. 1:</a:t>
            </a:r>
            <a:endParaRPr lang="cs-CZ" sz="2400" dirty="0"/>
          </a:p>
          <a:p>
            <a:pPr marL="0" indent="0">
              <a:buNone/>
            </a:pPr>
            <a:r>
              <a:rPr lang="cs-CZ" sz="2400" dirty="0" smtClean="0"/>
              <a:t>Řízení </a:t>
            </a:r>
            <a:r>
              <a:rPr lang="cs-CZ" sz="2400" dirty="0"/>
              <a:t>a postupy zahájené přede dnem nabytí účinnosti tohoto zákona se dokončí podle dosavadních právních předpisů</a:t>
            </a:r>
            <a:r>
              <a:rPr lang="cs-CZ" sz="2400" dirty="0" smtClean="0"/>
              <a:t>.</a:t>
            </a:r>
          </a:p>
          <a:p>
            <a:pPr marL="0" indent="0">
              <a:buNone/>
            </a:pPr>
            <a:r>
              <a:rPr lang="cs-CZ" sz="2400" dirty="0" smtClean="0"/>
              <a:t>§ 330 odst. 3:</a:t>
            </a:r>
          </a:p>
          <a:p>
            <a:pPr marL="0" indent="0">
              <a:buNone/>
            </a:pPr>
            <a:r>
              <a:rPr lang="cs-CZ" sz="2400" dirty="0" smtClean="0"/>
              <a:t>přechodné ustanovení týkající se příslušnosti stavebního úřadu k vedení řízení</a:t>
            </a:r>
          </a:p>
          <a:p>
            <a:pPr marL="0" indent="0">
              <a:buNone/>
            </a:pPr>
            <a:r>
              <a:rPr lang="cs-CZ" sz="2400" dirty="0" smtClean="0"/>
              <a:t>§ 330 odst. 4:</a:t>
            </a:r>
          </a:p>
          <a:p>
            <a:pPr marL="0" indent="0">
              <a:buNone/>
            </a:pPr>
            <a:r>
              <a:rPr lang="cs-CZ" sz="2400" dirty="0"/>
              <a:t>Změnu záměru před dokončením povolí a kolaudační řízení provede u záměrů povolených přede dnem nabytí účinnosti tohoto zákona stavební úřad, na který přešla působnost k povolení záměru podle tohoto zákona. Jde-li o stavbu související s vyhrazenou stavbou uvedenou v příloze č. 3 k tomuto zákonu, změnu záměru před dokončením povolí a kolaudační řízení provede stavební úřad, který tuto stavbu </a:t>
            </a:r>
            <a:r>
              <a:rPr lang="cs-CZ" sz="2400" dirty="0" smtClean="0"/>
              <a:t>povolil.</a:t>
            </a: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14</a:t>
            </a:fld>
            <a:endParaRPr lang="cs-CZ"/>
          </a:p>
        </p:txBody>
      </p:sp>
    </p:spTree>
    <p:extLst>
      <p:ext uri="{BB962C8B-B14F-4D97-AF65-F5344CB8AC3E}">
        <p14:creationId xmlns:p14="http://schemas.microsoft.com/office/powerpoint/2010/main" val="3466696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10829"/>
          </a:xfrm>
        </p:spPr>
        <p:txBody>
          <a:bodyPr/>
          <a:lstStyle/>
          <a:p>
            <a:r>
              <a:rPr lang="cs-CZ" sz="3200" b="1" dirty="0">
                <a:latin typeface="+mn-lt"/>
              </a:rPr>
              <a:t>Přechodná ustanovení</a:t>
            </a:r>
            <a:endParaRPr lang="cs-CZ" sz="3200" dirty="0">
              <a:latin typeface="+mn-lt"/>
            </a:endParaRPr>
          </a:p>
        </p:txBody>
      </p:sp>
      <p:sp>
        <p:nvSpPr>
          <p:cNvPr id="3" name="Zástupný symbol pro obsah 2"/>
          <p:cNvSpPr>
            <a:spLocks noGrp="1"/>
          </p:cNvSpPr>
          <p:nvPr>
            <p:ph idx="1"/>
          </p:nvPr>
        </p:nvSpPr>
        <p:spPr>
          <a:xfrm>
            <a:off x="838200" y="1114697"/>
            <a:ext cx="10515600" cy="5062266"/>
          </a:xfrm>
        </p:spPr>
        <p:txBody>
          <a:bodyPr/>
          <a:lstStyle/>
          <a:p>
            <a:pPr marL="0" indent="0">
              <a:buNone/>
            </a:pPr>
            <a:endParaRPr lang="cs-CZ" sz="2400" dirty="0" smtClean="0"/>
          </a:p>
          <a:p>
            <a:pPr marL="0" indent="0">
              <a:buNone/>
            </a:pPr>
            <a:r>
              <a:rPr lang="cs-CZ" sz="2400" dirty="0" smtClean="0"/>
              <a:t>§ 332a:</a:t>
            </a:r>
          </a:p>
          <a:p>
            <a:pPr marL="0" indent="0">
              <a:buNone/>
            </a:pPr>
            <a:r>
              <a:rPr lang="cs-CZ" sz="2400" dirty="0"/>
              <a:t>Do doby vydání prováděcích právních předpisů podle § 152 tohoto zákona, nejpozději však do 1. července 2027, se postupuje podle prováděcích právních předpisů k provedení § 194 zákona č. 183/2006 Sb., ve znění účinném ke dni předcházejícímu jejich zrušení tímto zákonem. Části prováděcích právních předpisů podle věty první, které jsou v rozporu s tímto zákonem, se nepoužijí</a:t>
            </a:r>
            <a:r>
              <a:rPr lang="cs-CZ" sz="2400" dirty="0" smtClean="0"/>
              <a:t>.</a:t>
            </a:r>
          </a:p>
          <a:p>
            <a:pPr marL="0" indent="0">
              <a:buNone/>
            </a:pPr>
            <a:r>
              <a:rPr lang="cs-CZ" sz="2400" dirty="0"/>
              <a:t>V § 334a odst. 1 </a:t>
            </a:r>
            <a:r>
              <a:rPr lang="cs-CZ" sz="2400" dirty="0" smtClean="0"/>
              <a:t>se </a:t>
            </a:r>
            <a:r>
              <a:rPr lang="cs-CZ" sz="2400" dirty="0"/>
              <a:t>slova „července 2023 nahrazují slovy „ledna 2024</a:t>
            </a:r>
            <a:r>
              <a:rPr lang="cs-CZ" sz="2400" dirty="0" smtClean="0"/>
              <a:t>“.</a:t>
            </a:r>
          </a:p>
          <a:p>
            <a:pPr marL="0" indent="0">
              <a:buNone/>
            </a:pPr>
            <a:r>
              <a:rPr lang="cs-CZ" sz="2400" dirty="0" smtClean="0"/>
              <a:t>(Dopravní a energetický stavební úřad začne fungovat od 1. ledna 2024)</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15</a:t>
            </a:fld>
            <a:endParaRPr lang="cs-CZ"/>
          </a:p>
        </p:txBody>
      </p:sp>
    </p:spTree>
    <p:extLst>
      <p:ext uri="{BB962C8B-B14F-4D97-AF65-F5344CB8AC3E}">
        <p14:creationId xmlns:p14="http://schemas.microsoft.com/office/powerpoint/2010/main" val="4145052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97321"/>
          </a:xfrm>
        </p:spPr>
        <p:txBody>
          <a:bodyPr/>
          <a:lstStyle/>
          <a:p>
            <a:r>
              <a:rPr lang="cs-CZ" sz="2800" b="1" dirty="0">
                <a:latin typeface="+mn-lt"/>
              </a:rPr>
              <a:t>Vládní návrh zákona o jednotném environmentálním stanovisku</a:t>
            </a:r>
            <a:endParaRPr lang="cs-CZ" sz="2800" dirty="0">
              <a:latin typeface="+mn-lt"/>
            </a:endParaRPr>
          </a:p>
        </p:txBody>
      </p:sp>
      <p:sp>
        <p:nvSpPr>
          <p:cNvPr id="3" name="Zástupný symbol pro obsah 2"/>
          <p:cNvSpPr>
            <a:spLocks noGrp="1"/>
          </p:cNvSpPr>
          <p:nvPr>
            <p:ph idx="1"/>
          </p:nvPr>
        </p:nvSpPr>
        <p:spPr>
          <a:xfrm>
            <a:off x="907869" y="1140823"/>
            <a:ext cx="10515600" cy="5001306"/>
          </a:xfrm>
        </p:spPr>
        <p:txBody>
          <a:bodyPr/>
          <a:lstStyle/>
          <a:p>
            <a:pPr marL="0" indent="0">
              <a:buNone/>
            </a:pPr>
            <a:r>
              <a:rPr lang="cs-CZ" sz="2400" dirty="0" smtClean="0"/>
              <a:t>sněmovní tisk č. 328</a:t>
            </a:r>
          </a:p>
          <a:p>
            <a:pPr marL="0" indent="0">
              <a:buNone/>
            </a:pPr>
            <a:r>
              <a:rPr lang="cs-CZ" sz="2400" dirty="0"/>
              <a:t>vláda předložila sněmovně návrh zákona 1. 11. </a:t>
            </a:r>
            <a:r>
              <a:rPr lang="cs-CZ" sz="2400" dirty="0" smtClean="0"/>
              <a:t>2022, 24. 3. 2023 byl schválen parlamentem</a:t>
            </a:r>
            <a:r>
              <a:rPr lang="cs-CZ" sz="2400" dirty="0"/>
              <a:t>, </a:t>
            </a:r>
            <a:endParaRPr lang="cs-CZ" sz="2400" dirty="0" smtClean="0"/>
          </a:p>
          <a:p>
            <a:pPr marL="0" indent="0">
              <a:buNone/>
            </a:pPr>
            <a:r>
              <a:rPr lang="cs-CZ" sz="2400" dirty="0" smtClean="0"/>
              <a:t>senát </a:t>
            </a:r>
            <a:r>
              <a:rPr lang="cs-CZ" sz="2400" dirty="0"/>
              <a:t>novelu schválil dne 10. 5. </a:t>
            </a:r>
            <a:r>
              <a:rPr lang="cs-CZ" sz="2400" dirty="0" smtClean="0"/>
              <a:t>2023</a:t>
            </a:r>
          </a:p>
          <a:p>
            <a:pPr marL="0" indent="0">
              <a:buNone/>
            </a:pPr>
            <a:r>
              <a:rPr lang="cs-CZ" sz="2400" dirty="0" smtClean="0"/>
              <a:t>prezident </a:t>
            </a:r>
            <a:r>
              <a:rPr lang="cs-CZ" sz="2400" dirty="0"/>
              <a:t>návrh zákona podepsal dne 22. 5. </a:t>
            </a:r>
            <a:r>
              <a:rPr lang="cs-CZ" sz="2400" dirty="0" smtClean="0"/>
              <a:t>2023</a:t>
            </a:r>
          </a:p>
          <a:p>
            <a:pPr marL="0" indent="0">
              <a:buNone/>
            </a:pPr>
            <a:r>
              <a:rPr lang="cs-CZ" sz="2400" dirty="0" smtClean="0"/>
              <a:t>ve Sbírce byl zákon zveřejněn pod č. 148/2023</a:t>
            </a:r>
            <a:endParaRPr lang="cs-CZ" sz="2400" dirty="0"/>
          </a:p>
          <a:p>
            <a:pPr marL="0" indent="0">
              <a:buNone/>
            </a:pPr>
            <a:r>
              <a:rPr lang="cs-CZ" sz="2400" dirty="0" smtClean="0"/>
              <a:t>§ </a:t>
            </a:r>
            <a:r>
              <a:rPr lang="cs-CZ" sz="2400" dirty="0"/>
              <a:t>1 </a:t>
            </a:r>
            <a:r>
              <a:rPr lang="cs-CZ" sz="2400" dirty="0" smtClean="0"/>
              <a:t>Předmět </a:t>
            </a:r>
            <a:r>
              <a:rPr lang="cs-CZ" sz="2400" dirty="0"/>
              <a:t>a účel úpravy </a:t>
            </a:r>
            <a:endParaRPr lang="cs-CZ" sz="2400" dirty="0" smtClean="0"/>
          </a:p>
          <a:p>
            <a:pPr marL="0" indent="0">
              <a:buNone/>
            </a:pPr>
            <a:r>
              <a:rPr lang="cs-CZ" sz="2400" dirty="0" smtClean="0"/>
              <a:t>Tento </a:t>
            </a:r>
            <a:r>
              <a:rPr lang="cs-CZ" sz="2400" dirty="0"/>
              <a:t>zákon upravuje postup a působnost správních orgánů při vydávání jednotného environmentálního stanoviska za účelem zajištění veřejného zájmu na ochraně životního prostředí jako celku a přispění k udržitelnému rozvoji při rozhodování v řízení o povolení záměru podle stavebního zákona nebo navazujícím řízení podle zákona o posuzování vlivů na životní prostředí (dále jen „následné řízení“).</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16</a:t>
            </a:fld>
            <a:endParaRPr lang="cs-CZ"/>
          </a:p>
        </p:txBody>
      </p:sp>
    </p:spTree>
    <p:extLst>
      <p:ext uri="{BB962C8B-B14F-4D97-AF65-F5344CB8AC3E}">
        <p14:creationId xmlns:p14="http://schemas.microsoft.com/office/powerpoint/2010/main" val="452256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62188"/>
          </a:xfrm>
        </p:spPr>
        <p:txBody>
          <a:bodyPr/>
          <a:lstStyle/>
          <a:p>
            <a:r>
              <a:rPr lang="cs-CZ" sz="2800" b="1" dirty="0">
                <a:latin typeface="+mn-lt"/>
              </a:rPr>
              <a:t>Vládní návrh zákona o jednotném environmentálním stanovisku</a:t>
            </a:r>
            <a:endParaRPr lang="cs-CZ" sz="2800" dirty="0">
              <a:latin typeface="+mn-lt"/>
            </a:endParaRPr>
          </a:p>
        </p:txBody>
      </p:sp>
      <p:sp>
        <p:nvSpPr>
          <p:cNvPr id="3" name="Zástupný symbol pro obsah 2"/>
          <p:cNvSpPr>
            <a:spLocks noGrp="1"/>
          </p:cNvSpPr>
          <p:nvPr>
            <p:ph idx="1"/>
          </p:nvPr>
        </p:nvSpPr>
        <p:spPr>
          <a:xfrm>
            <a:off x="838200" y="888274"/>
            <a:ext cx="10515600" cy="5288689"/>
          </a:xfrm>
        </p:spPr>
        <p:txBody>
          <a:bodyPr/>
          <a:lstStyle/>
          <a:p>
            <a:pPr marL="0" indent="0">
              <a:buNone/>
            </a:pPr>
            <a:r>
              <a:rPr lang="cs-CZ" sz="2400" dirty="0"/>
              <a:t>§ </a:t>
            </a:r>
            <a:r>
              <a:rPr lang="cs-CZ" sz="2400" dirty="0" smtClean="0"/>
              <a:t>2 </a:t>
            </a:r>
            <a:r>
              <a:rPr lang="cs-CZ" sz="2400" b="1" dirty="0" smtClean="0"/>
              <a:t>Jednotné </a:t>
            </a:r>
            <a:r>
              <a:rPr lang="cs-CZ" sz="2400" b="1" dirty="0"/>
              <a:t>environmentální stanovisko</a:t>
            </a:r>
          </a:p>
          <a:p>
            <a:pPr marL="0" indent="0">
              <a:buNone/>
            </a:pPr>
            <a:r>
              <a:rPr lang="cs-CZ" sz="2400" dirty="0"/>
              <a:t>Jednotným environmentálním stanoviskem je závazné stanovisko k vlivům na </a:t>
            </a:r>
            <a:r>
              <a:rPr lang="cs-CZ" sz="2400" dirty="0" smtClean="0"/>
              <a:t>životní prostředí </a:t>
            </a:r>
            <a:r>
              <a:rPr lang="cs-CZ" sz="2400" dirty="0"/>
              <a:t>u záměru, který podléhá povolování podle stavebního zákona nebo posouzení </a:t>
            </a:r>
            <a:r>
              <a:rPr lang="cs-CZ" sz="2400" dirty="0" smtClean="0"/>
              <a:t>vlivů na </a:t>
            </a:r>
            <a:r>
              <a:rPr lang="cs-CZ" sz="2400" dirty="0"/>
              <a:t>životní prostředí podle zákona o posuzování vlivů na životní prostředí (dále jen „záměr</a:t>
            </a:r>
            <a:r>
              <a:rPr lang="cs-CZ" sz="2400" dirty="0" smtClean="0"/>
              <a:t>“), které </a:t>
            </a:r>
            <a:r>
              <a:rPr lang="cs-CZ" sz="2400" dirty="0"/>
              <a:t>se vydává namísto správních úkonů stanovených jinými právními předpisy v </a:t>
            </a:r>
            <a:r>
              <a:rPr lang="cs-CZ" sz="2400" dirty="0" smtClean="0"/>
              <a:t>oblasti ochrany </a:t>
            </a:r>
            <a:r>
              <a:rPr lang="cs-CZ" sz="2400" dirty="0"/>
              <a:t>životního </a:t>
            </a:r>
            <a:r>
              <a:rPr lang="cs-CZ" sz="2400" dirty="0" smtClean="0"/>
              <a:t>prostředí.</a:t>
            </a:r>
          </a:p>
          <a:p>
            <a:pPr marL="0" indent="0">
              <a:spcBef>
                <a:spcPts val="0"/>
              </a:spcBef>
              <a:buNone/>
            </a:pPr>
            <a:endParaRPr lang="cs-CZ" sz="2400" dirty="0" smtClean="0"/>
          </a:p>
          <a:p>
            <a:pPr marL="0" indent="0">
              <a:spcBef>
                <a:spcPts val="0"/>
              </a:spcBef>
              <a:buNone/>
            </a:pPr>
            <a:r>
              <a:rPr lang="cs-CZ" sz="2400" dirty="0" smtClean="0"/>
              <a:t>§ 11 </a:t>
            </a:r>
            <a:r>
              <a:rPr lang="cs-CZ" sz="2400" b="1" dirty="0" smtClean="0"/>
              <a:t>Výkon </a:t>
            </a:r>
            <a:r>
              <a:rPr lang="cs-CZ" sz="2400" b="1" dirty="0"/>
              <a:t>státní správy</a:t>
            </a:r>
          </a:p>
          <a:p>
            <a:pPr marL="0" indent="0">
              <a:spcBef>
                <a:spcPts val="0"/>
              </a:spcBef>
              <a:buNone/>
            </a:pPr>
            <a:r>
              <a:rPr lang="cs-CZ" sz="2400" dirty="0"/>
              <a:t>Státní správu v oblasti vydávání jednotného environmentálního stanoviska vykonávají</a:t>
            </a:r>
          </a:p>
          <a:p>
            <a:pPr marL="0" indent="0">
              <a:spcBef>
                <a:spcPts val="0"/>
              </a:spcBef>
              <a:buNone/>
            </a:pPr>
            <a:r>
              <a:rPr lang="cs-CZ" sz="2400" dirty="0"/>
              <a:t>a) Ministerstvo životního prostředí (dále jen „ministerstvo“),</a:t>
            </a:r>
          </a:p>
          <a:p>
            <a:pPr marL="0" indent="0">
              <a:spcBef>
                <a:spcPts val="0"/>
              </a:spcBef>
              <a:buNone/>
            </a:pPr>
            <a:r>
              <a:rPr lang="cs-CZ" sz="2400" dirty="0"/>
              <a:t>b) Ministerstvo </a:t>
            </a:r>
            <a:r>
              <a:rPr lang="cs-CZ" sz="2400" dirty="0" smtClean="0"/>
              <a:t>zemědělství,</a:t>
            </a:r>
            <a:endParaRPr lang="cs-CZ" sz="2400" dirty="0"/>
          </a:p>
          <a:p>
            <a:pPr marL="0" indent="0">
              <a:spcBef>
                <a:spcPts val="0"/>
              </a:spcBef>
              <a:buNone/>
            </a:pPr>
            <a:r>
              <a:rPr lang="cs-CZ" sz="2400" dirty="0"/>
              <a:t>c) krajské úřady,</a:t>
            </a:r>
          </a:p>
          <a:p>
            <a:pPr marL="0" indent="0">
              <a:spcBef>
                <a:spcPts val="0"/>
              </a:spcBef>
              <a:buNone/>
            </a:pPr>
            <a:r>
              <a:rPr lang="cs-CZ" sz="2400" dirty="0"/>
              <a:t>d) obecní úřady obcí s rozšířenou působností a</a:t>
            </a:r>
          </a:p>
          <a:p>
            <a:pPr marL="0" indent="0">
              <a:spcBef>
                <a:spcPts val="0"/>
              </a:spcBef>
              <a:buNone/>
            </a:pPr>
            <a:r>
              <a:rPr lang="cs-CZ" sz="2400" dirty="0"/>
              <a:t>e) újezdní úřady.</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17</a:t>
            </a:fld>
            <a:endParaRPr lang="cs-CZ"/>
          </a:p>
        </p:txBody>
      </p:sp>
    </p:spTree>
    <p:extLst>
      <p:ext uri="{BB962C8B-B14F-4D97-AF65-F5344CB8AC3E}">
        <p14:creationId xmlns:p14="http://schemas.microsoft.com/office/powerpoint/2010/main" val="195134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202418"/>
          </a:xfrm>
        </p:spPr>
        <p:txBody>
          <a:bodyPr/>
          <a:lstStyle/>
          <a:p>
            <a:r>
              <a:rPr lang="cs-CZ" sz="2800" b="1" dirty="0">
                <a:latin typeface="+mn-lt"/>
              </a:rPr>
              <a:t>Vládní návrh zákona, kterým se mění některé zákony v souvislosti</a:t>
            </a:r>
            <a:br>
              <a:rPr lang="cs-CZ" sz="2800" b="1" dirty="0">
                <a:latin typeface="+mn-lt"/>
              </a:rPr>
            </a:br>
            <a:r>
              <a:rPr lang="cs-CZ" sz="2800" b="1" dirty="0">
                <a:latin typeface="+mn-lt"/>
              </a:rPr>
              <a:t>s přijetím zákona o jednotném environmentálním stanovisku</a:t>
            </a:r>
            <a:endParaRPr lang="cs-CZ" sz="2800" dirty="0">
              <a:latin typeface="+mn-lt"/>
            </a:endParaRPr>
          </a:p>
        </p:txBody>
      </p:sp>
      <p:sp>
        <p:nvSpPr>
          <p:cNvPr id="3" name="Zástupný symbol pro obsah 2"/>
          <p:cNvSpPr>
            <a:spLocks noGrp="1"/>
          </p:cNvSpPr>
          <p:nvPr>
            <p:ph idx="1"/>
          </p:nvPr>
        </p:nvSpPr>
        <p:spPr>
          <a:xfrm>
            <a:off x="838200" y="1811383"/>
            <a:ext cx="10515600" cy="4365580"/>
          </a:xfrm>
        </p:spPr>
        <p:txBody>
          <a:bodyPr/>
          <a:lstStyle/>
          <a:p>
            <a:pPr marL="0" indent="0">
              <a:buNone/>
            </a:pPr>
            <a:r>
              <a:rPr lang="cs-CZ" sz="2400" dirty="0"/>
              <a:t>sněmovní tisk č. </a:t>
            </a:r>
            <a:r>
              <a:rPr lang="cs-CZ" sz="2400" dirty="0" smtClean="0"/>
              <a:t>329</a:t>
            </a:r>
            <a:endParaRPr lang="cs-CZ" sz="2400" dirty="0"/>
          </a:p>
          <a:p>
            <a:pPr marL="0" indent="0">
              <a:buNone/>
            </a:pPr>
            <a:r>
              <a:rPr lang="cs-CZ" sz="2400" dirty="0"/>
              <a:t>vláda předložila sněmovně návrh </a:t>
            </a:r>
            <a:r>
              <a:rPr lang="cs-CZ" sz="2400" dirty="0" smtClean="0"/>
              <a:t>zákona </a:t>
            </a:r>
          </a:p>
          <a:p>
            <a:pPr marL="0" indent="0">
              <a:buNone/>
            </a:pPr>
            <a:r>
              <a:rPr lang="cs-CZ" sz="2400" dirty="0"/>
              <a:t>senát novelu schválil dne 10. 5. 2023</a:t>
            </a:r>
          </a:p>
          <a:p>
            <a:pPr marL="0" indent="0">
              <a:buNone/>
            </a:pPr>
            <a:r>
              <a:rPr lang="cs-CZ" sz="2400" dirty="0" smtClean="0"/>
              <a:t>prezident návrh zákona podepsal dne 22. 5. 2023</a:t>
            </a:r>
          </a:p>
          <a:p>
            <a:pPr marL="0" indent="0">
              <a:buNone/>
            </a:pPr>
            <a:r>
              <a:rPr lang="cs-CZ" sz="2400" dirty="0" smtClean="0"/>
              <a:t>ve Sbírce byl zveřejněn pod č. 149/2023 </a:t>
            </a:r>
          </a:p>
          <a:p>
            <a:pPr marL="0" indent="0">
              <a:buNone/>
            </a:pPr>
            <a:r>
              <a:rPr lang="cs-CZ" sz="2400" dirty="0" smtClean="0"/>
              <a:t>zákon </a:t>
            </a:r>
            <a:r>
              <a:rPr lang="cs-CZ" sz="2400" dirty="0"/>
              <a:t>o geologických </a:t>
            </a:r>
            <a:r>
              <a:rPr lang="cs-CZ" sz="2400" dirty="0" smtClean="0"/>
              <a:t>pracích, </a:t>
            </a:r>
            <a:r>
              <a:rPr lang="pl-PL" sz="2400" dirty="0"/>
              <a:t>o ochraně přírody a </a:t>
            </a:r>
            <a:r>
              <a:rPr lang="pl-PL" sz="2400" dirty="0" smtClean="0"/>
              <a:t>krajiny</a:t>
            </a:r>
            <a:r>
              <a:rPr lang="pl-PL" sz="2400" dirty="0"/>
              <a:t>, o ochraně zemědělského půdního </a:t>
            </a:r>
            <a:r>
              <a:rPr lang="pl-PL" sz="2400" dirty="0" smtClean="0"/>
              <a:t>fondu</a:t>
            </a:r>
            <a:r>
              <a:rPr lang="pl-PL" sz="2400" dirty="0"/>
              <a:t>, lesního </a:t>
            </a:r>
            <a:r>
              <a:rPr lang="pl-PL" sz="2400" dirty="0" smtClean="0"/>
              <a:t>zákona</a:t>
            </a:r>
            <a:r>
              <a:rPr lang="pl-PL" sz="2400" dirty="0"/>
              <a:t>, o posuzování vlivů na životní </a:t>
            </a:r>
            <a:r>
              <a:rPr lang="pl-PL" sz="2400" dirty="0" smtClean="0"/>
              <a:t>prostředí</a:t>
            </a:r>
            <a:r>
              <a:rPr lang="pl-PL" sz="2400" dirty="0"/>
              <a:t>, vodního </a:t>
            </a:r>
            <a:r>
              <a:rPr lang="pl-PL" sz="2400" dirty="0" smtClean="0"/>
              <a:t>zákona</a:t>
            </a:r>
            <a:r>
              <a:rPr lang="pl-PL" sz="2400" dirty="0"/>
              <a:t>, o ochraně ovzduší, o </a:t>
            </a:r>
            <a:r>
              <a:rPr lang="pl-PL" sz="2400" dirty="0" smtClean="0"/>
              <a:t>odpadech, ...</a:t>
            </a:r>
          </a:p>
          <a:p>
            <a:pPr marL="0" indent="0">
              <a:spcBef>
                <a:spcPts val="0"/>
              </a:spcBef>
              <a:buNone/>
            </a:pPr>
            <a:r>
              <a:rPr lang="cs-CZ" sz="2400" dirty="0" smtClean="0"/>
              <a:t>změna </a:t>
            </a:r>
            <a:r>
              <a:rPr lang="cs-CZ" sz="2400" dirty="0"/>
              <a:t>zákona, kterým se mění některé zákony v souvislosti s přijetím stavebního</a:t>
            </a:r>
          </a:p>
          <a:p>
            <a:pPr marL="0" indent="0">
              <a:spcBef>
                <a:spcPts val="0"/>
              </a:spcBef>
              <a:buNone/>
            </a:pPr>
            <a:r>
              <a:rPr lang="cs-CZ" sz="2400" dirty="0" smtClean="0"/>
              <a:t>zákona – změna zákona č. 284/2021 Sb.</a:t>
            </a:r>
            <a:endParaRPr lang="pl-PL"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18</a:t>
            </a:fld>
            <a:endParaRPr lang="cs-CZ"/>
          </a:p>
        </p:txBody>
      </p:sp>
    </p:spTree>
    <p:extLst>
      <p:ext uri="{BB962C8B-B14F-4D97-AF65-F5344CB8AC3E}">
        <p14:creationId xmlns:p14="http://schemas.microsoft.com/office/powerpoint/2010/main" val="3706290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80200"/>
          </a:xfrm>
        </p:spPr>
        <p:txBody>
          <a:bodyPr>
            <a:normAutofit/>
          </a:bodyPr>
          <a:lstStyle/>
          <a:p>
            <a:r>
              <a:rPr lang="cs-CZ" sz="3200" b="1" dirty="0" smtClean="0">
                <a:latin typeface="+mn-lt"/>
              </a:rPr>
              <a:t>Novela zákona č. 416/2009 Sb.</a:t>
            </a:r>
            <a:endParaRPr lang="cs-CZ" sz="3200" b="1" dirty="0">
              <a:latin typeface="+mn-lt"/>
            </a:endParaRPr>
          </a:p>
        </p:txBody>
      </p:sp>
      <p:sp>
        <p:nvSpPr>
          <p:cNvPr id="3" name="Zástupný symbol pro obsah 2"/>
          <p:cNvSpPr>
            <a:spLocks noGrp="1"/>
          </p:cNvSpPr>
          <p:nvPr>
            <p:ph idx="1"/>
          </p:nvPr>
        </p:nvSpPr>
        <p:spPr>
          <a:xfrm>
            <a:off x="838200" y="1245326"/>
            <a:ext cx="10515600" cy="4931637"/>
          </a:xfrm>
        </p:spPr>
        <p:txBody>
          <a:bodyPr>
            <a:normAutofit/>
          </a:bodyPr>
          <a:lstStyle/>
          <a:p>
            <a:pPr marL="0" indent="0">
              <a:buNone/>
            </a:pPr>
            <a:r>
              <a:rPr lang="cs-CZ" sz="2400" b="1" dirty="0" smtClean="0"/>
              <a:t>sněmovní tisk č. 295, senátní tisk č. 65</a:t>
            </a:r>
          </a:p>
          <a:p>
            <a:pPr marL="0" indent="0">
              <a:buNone/>
            </a:pPr>
            <a:r>
              <a:rPr lang="cs-CZ" sz="2400" dirty="0" smtClean="0"/>
              <a:t>poslanecký návrh na vydání zákona, kterým se mění zákon č. 416/2009 Sb., liniový zákon</a:t>
            </a:r>
          </a:p>
          <a:p>
            <a:pPr marL="0" indent="0">
              <a:buNone/>
            </a:pPr>
            <a:r>
              <a:rPr lang="cs-CZ" sz="2400" dirty="0" smtClean="0"/>
              <a:t>zákon </a:t>
            </a:r>
            <a:r>
              <a:rPr lang="cs-CZ" sz="2400" dirty="0"/>
              <a:t>vyhlášen 15. 5. 2023 ve Sbírce zákonů v částce 65 pod číslem 126/2023 Sb</a:t>
            </a:r>
            <a:r>
              <a:rPr lang="cs-CZ" sz="2400" dirty="0" smtClean="0"/>
              <a:t>.</a:t>
            </a:r>
          </a:p>
          <a:p>
            <a:pPr marL="0" indent="0">
              <a:buNone/>
            </a:pPr>
            <a:endParaRPr lang="cs-CZ" sz="2400" dirty="0"/>
          </a:p>
          <a:p>
            <a:pPr marL="0" indent="0">
              <a:buNone/>
            </a:pPr>
            <a:r>
              <a:rPr lang="cs-CZ" sz="2400" dirty="0" smtClean="0"/>
              <a:t>do § 1 odst. 4 liniového zákona se vkládá nové písmeno h), které zní:</a:t>
            </a:r>
          </a:p>
          <a:p>
            <a:pPr marL="0" indent="0">
              <a:buNone/>
            </a:pPr>
            <a:r>
              <a:rPr lang="cs-CZ" sz="2400" dirty="0" smtClean="0"/>
              <a:t>h) stavby a zařízení rozvodných tepelných zařízení</a:t>
            </a:r>
          </a:p>
          <a:p>
            <a:pPr marL="0" indent="0">
              <a:buNone/>
            </a:pPr>
            <a:r>
              <a:rPr lang="cs-CZ" sz="2400" dirty="0" smtClean="0"/>
              <a:t>do přílohy se vkládá nový bod 9: Teplárenská vedení – horkovody – horkovod z elektrárny Dukovany do Brna</a:t>
            </a:r>
          </a:p>
          <a:p>
            <a:pPr marL="0" indent="0">
              <a:buNone/>
            </a:pPr>
            <a:r>
              <a:rPr lang="cs-CZ" sz="2400" dirty="0" smtClean="0"/>
              <a:t>tyto stavby budou vybranými stavbami energetické infrastruktury</a:t>
            </a:r>
          </a:p>
          <a:p>
            <a:pPr marL="0" indent="0">
              <a:buNone/>
            </a:pPr>
            <a:r>
              <a:rPr lang="cs-CZ" sz="2400" dirty="0" smtClean="0"/>
              <a:t>změna nabyla účinnosti dne 1. 1. 2023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19</a:t>
            </a:fld>
            <a:endParaRPr lang="cs-CZ"/>
          </a:p>
        </p:txBody>
      </p:sp>
    </p:spTree>
    <p:extLst>
      <p:ext uri="{BB962C8B-B14F-4D97-AF65-F5344CB8AC3E}">
        <p14:creationId xmlns:p14="http://schemas.microsoft.com/office/powerpoint/2010/main" val="54503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93775"/>
          </a:xfrm>
        </p:spPr>
        <p:txBody>
          <a:bodyPr>
            <a:normAutofit/>
          </a:bodyPr>
          <a:lstStyle/>
          <a:p>
            <a:r>
              <a:rPr lang="cs-CZ" sz="3200" b="1" dirty="0" smtClean="0">
                <a:latin typeface="+mn-lt"/>
              </a:rPr>
              <a:t/>
            </a:r>
            <a:br>
              <a:rPr lang="cs-CZ" sz="3200" b="1" dirty="0" smtClean="0">
                <a:latin typeface="+mn-lt"/>
              </a:rPr>
            </a:br>
            <a:r>
              <a:rPr lang="cs-CZ" sz="3200" b="1" dirty="0" smtClean="0">
                <a:latin typeface="+mn-lt"/>
              </a:rPr>
              <a:t>Odložení účinnosti nového stavebního zákona</a:t>
            </a:r>
            <a:endParaRPr lang="cs-CZ" sz="3200" b="1" dirty="0">
              <a:latin typeface="+mn-lt"/>
            </a:endParaRPr>
          </a:p>
        </p:txBody>
      </p:sp>
      <p:sp>
        <p:nvSpPr>
          <p:cNvPr id="3" name="Zástupný symbol pro obsah 2"/>
          <p:cNvSpPr>
            <a:spLocks noGrp="1"/>
          </p:cNvSpPr>
          <p:nvPr>
            <p:ph idx="1"/>
          </p:nvPr>
        </p:nvSpPr>
        <p:spPr>
          <a:xfrm>
            <a:off x="838200" y="1536700"/>
            <a:ext cx="10515600" cy="4640263"/>
          </a:xfrm>
        </p:spPr>
        <p:txBody>
          <a:bodyPr>
            <a:normAutofit fontScale="92500" lnSpcReduction="20000"/>
          </a:bodyPr>
          <a:lstStyle/>
          <a:p>
            <a:pPr marL="0" indent="0">
              <a:buNone/>
            </a:pPr>
            <a:r>
              <a:rPr lang="cs-CZ" dirty="0" smtClean="0"/>
              <a:t>zákon č. 195/2022 Sb.</a:t>
            </a:r>
          </a:p>
          <a:p>
            <a:pPr marL="0" indent="0">
              <a:buNone/>
            </a:pPr>
            <a:r>
              <a:rPr lang="cs-CZ" dirty="0" smtClean="0"/>
              <a:t>ve Sbírce zákonů zveřejněn dne 23. 6. 2022</a:t>
            </a:r>
          </a:p>
          <a:p>
            <a:pPr marL="0" indent="0">
              <a:buNone/>
            </a:pPr>
            <a:r>
              <a:rPr lang="cs-CZ" dirty="0" smtClean="0"/>
              <a:t>zákon nabyl účinnosti dnem následujícím po dni jeho vyhlášení </a:t>
            </a:r>
          </a:p>
          <a:p>
            <a:pPr marL="0" indent="0">
              <a:buNone/>
            </a:pPr>
            <a:r>
              <a:rPr lang="cs-CZ" dirty="0" smtClean="0"/>
              <a:t>posunutí účinnosti o 1 rok, nová úprava přechodných ustanovení</a:t>
            </a:r>
          </a:p>
          <a:p>
            <a:pPr marL="0" indent="0">
              <a:buNone/>
            </a:pPr>
            <a:r>
              <a:rPr lang="cs-CZ" dirty="0"/>
              <a:t>týká se ustanovení § 312 – 314, § 329 a § 330, § </a:t>
            </a:r>
            <a:r>
              <a:rPr lang="cs-CZ" dirty="0" smtClean="0"/>
              <a:t>335 – jedná se o ustanovení, která zřizovala nový systém stavební správy </a:t>
            </a:r>
            <a:endParaRPr lang="cs-CZ" dirty="0"/>
          </a:p>
          <a:p>
            <a:pPr marL="0" indent="0">
              <a:buNone/>
            </a:pPr>
            <a:r>
              <a:rPr lang="cs-CZ" dirty="0"/>
              <a:t>nové ustanovení § 334a – zvláštní ustanovení o použitelnosti zákona v přechodném období  </a:t>
            </a:r>
          </a:p>
          <a:p>
            <a:pPr marL="0" indent="0">
              <a:buNone/>
            </a:pPr>
            <a:r>
              <a:rPr lang="cs-CZ" dirty="0" smtClean="0"/>
              <a:t>Přechodným </a:t>
            </a:r>
            <a:r>
              <a:rPr lang="cs-CZ" dirty="0"/>
              <a:t>obdobím se rozumí pro účely odstavců 2 a 3 období od </a:t>
            </a:r>
            <a:r>
              <a:rPr lang="cs-CZ" dirty="0" smtClean="0"/>
              <a:t>1</a:t>
            </a:r>
            <a:r>
              <a:rPr lang="cs-CZ" dirty="0"/>
              <a:t>. července 2023 do 30. června 2024 a pro účely odstavce 4 období od 1. července 2022 do 30. června 2023.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a:t>
            </a:fld>
            <a:endParaRPr lang="cs-CZ"/>
          </a:p>
        </p:txBody>
      </p:sp>
    </p:spTree>
    <p:extLst>
      <p:ext uri="{BB962C8B-B14F-4D97-AF65-F5344CB8AC3E}">
        <p14:creationId xmlns:p14="http://schemas.microsoft.com/office/powerpoint/2010/main" val="355097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45245"/>
          </a:xfrm>
        </p:spPr>
        <p:txBody>
          <a:bodyPr/>
          <a:lstStyle/>
          <a:p>
            <a:r>
              <a:rPr lang="cs-CZ" sz="2800" b="1" dirty="0">
                <a:latin typeface="+mn-lt"/>
              </a:rPr>
              <a:t>Zákon č. 19/2023 Sb. – změna zákona č. 458/2000 Sb. (energetický zákon) a zákona č. 183/2006 Sb.</a:t>
            </a:r>
            <a:endParaRPr lang="cs-CZ" sz="2800" dirty="0">
              <a:latin typeface="+mn-lt"/>
            </a:endParaRPr>
          </a:p>
        </p:txBody>
      </p:sp>
      <p:sp>
        <p:nvSpPr>
          <p:cNvPr id="3" name="Zástupný symbol pro obsah 2"/>
          <p:cNvSpPr>
            <a:spLocks noGrp="1"/>
          </p:cNvSpPr>
          <p:nvPr>
            <p:ph idx="1"/>
          </p:nvPr>
        </p:nvSpPr>
        <p:spPr>
          <a:xfrm>
            <a:off x="838200" y="1710369"/>
            <a:ext cx="10515600" cy="4466593"/>
          </a:xfrm>
        </p:spPr>
        <p:txBody>
          <a:bodyPr/>
          <a:lstStyle/>
          <a:p>
            <a:pPr marL="0" indent="0">
              <a:spcBef>
                <a:spcPts val="600"/>
              </a:spcBef>
              <a:buNone/>
            </a:pPr>
            <a:r>
              <a:rPr lang="cs-CZ" sz="2400" dirty="0" smtClean="0"/>
              <a:t>změna energetického zákona:</a:t>
            </a:r>
          </a:p>
          <a:p>
            <a:pPr marL="0" indent="0">
              <a:lnSpc>
                <a:spcPct val="100000"/>
              </a:lnSpc>
              <a:spcBef>
                <a:spcPts val="1200"/>
              </a:spcBef>
              <a:buNone/>
            </a:pPr>
            <a:r>
              <a:rPr lang="cs-CZ" sz="2400" dirty="0" smtClean="0"/>
              <a:t>pro účely tohoto zákona se v elektroenergetice rozumí: </a:t>
            </a:r>
          </a:p>
          <a:p>
            <a:pPr marL="0" indent="0">
              <a:spcBef>
                <a:spcPts val="600"/>
              </a:spcBef>
              <a:buNone/>
            </a:pPr>
            <a:r>
              <a:rPr lang="cs-CZ" sz="2400" dirty="0" smtClean="0"/>
              <a:t>§ </a:t>
            </a:r>
            <a:r>
              <a:rPr lang="cs-CZ" sz="2400" dirty="0"/>
              <a:t>2 odst. 2 písm. a) bod </a:t>
            </a:r>
            <a:r>
              <a:rPr lang="cs-CZ" sz="2400" dirty="0" smtClean="0"/>
              <a:t>18: </a:t>
            </a:r>
          </a:p>
          <a:p>
            <a:pPr marL="0" indent="0">
              <a:spcBef>
                <a:spcPts val="600"/>
              </a:spcBef>
              <a:buNone/>
            </a:pPr>
            <a:r>
              <a:rPr lang="cs-CZ" sz="2400" dirty="0" smtClean="0"/>
              <a:t>výrobnou </a:t>
            </a:r>
            <a:r>
              <a:rPr lang="cs-CZ" sz="2400" dirty="0"/>
              <a:t>elektřiny energetické zařízení pro přeměnu </a:t>
            </a:r>
            <a:r>
              <a:rPr lang="cs-CZ" sz="2400" dirty="0" smtClean="0"/>
              <a:t>různých </a:t>
            </a:r>
            <a:r>
              <a:rPr lang="cs-CZ" sz="2400" dirty="0"/>
              <a:t>forem energie na elektřinu, zahrnující všechna nezbytná zařízení; výrobna elektřiny o celkovém instalovaném elektrickém výkonu 100 MW a více, s možností poskytovat podpůrné služby k zajištění provozu elektrizační soustavy, </a:t>
            </a:r>
            <a:r>
              <a:rPr lang="cs-CZ" sz="2400" b="1" u="sng" dirty="0"/>
              <a:t>výrobna elektřiny z obnovitelných zdrojů energie o celkovém instalovaném elektrickém výkonu 1 MW a více</a:t>
            </a:r>
            <a:r>
              <a:rPr lang="cs-CZ" sz="2400" dirty="0"/>
              <a:t> a nízkouhlíková výrobna elektřiny o celkovém instalovaném elektrickém výkonu 1 MW a více je zřizována a provozována ve veřejném </a:t>
            </a:r>
            <a:r>
              <a:rPr lang="cs-CZ" sz="2400" dirty="0" smtClean="0"/>
              <a:t>zájmu</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20</a:t>
            </a:fld>
            <a:endParaRPr lang="cs-CZ"/>
          </a:p>
        </p:txBody>
      </p:sp>
    </p:spTree>
    <p:extLst>
      <p:ext uri="{BB962C8B-B14F-4D97-AF65-F5344CB8AC3E}">
        <p14:creationId xmlns:p14="http://schemas.microsoft.com/office/powerpoint/2010/main" val="4285555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10369"/>
            <a:ext cx="10515600" cy="591118"/>
          </a:xfrm>
        </p:spPr>
        <p:txBody>
          <a:bodyPr/>
          <a:lstStyle/>
          <a:p>
            <a:r>
              <a:rPr lang="cs-CZ" sz="2800" b="1" dirty="0">
                <a:latin typeface="+mn-lt"/>
              </a:rPr>
              <a:t>Zákon č. 19/2023 Sb. – změna zákona č. 458/2000 Sb. (energetický zákon) a zákona č. 183/2006 Sb.</a:t>
            </a:r>
            <a:endParaRPr lang="cs-CZ" sz="2800" dirty="0">
              <a:latin typeface="+mn-lt"/>
            </a:endParaRPr>
          </a:p>
        </p:txBody>
      </p:sp>
      <p:sp>
        <p:nvSpPr>
          <p:cNvPr id="3" name="Zástupný symbol pro obsah 2"/>
          <p:cNvSpPr>
            <a:spLocks noGrp="1"/>
          </p:cNvSpPr>
          <p:nvPr>
            <p:ph idx="1"/>
          </p:nvPr>
        </p:nvSpPr>
        <p:spPr>
          <a:xfrm>
            <a:off x="838200" y="1123406"/>
            <a:ext cx="10515600" cy="5521234"/>
          </a:xfrm>
        </p:spPr>
        <p:txBody>
          <a:bodyPr/>
          <a:lstStyle/>
          <a:p>
            <a:pPr marL="0" indent="0">
              <a:buNone/>
            </a:pPr>
            <a:r>
              <a:rPr lang="cs-CZ" sz="2000" dirty="0" smtClean="0"/>
              <a:t>změna energetického zákona: § 3 odst. 2</a:t>
            </a:r>
          </a:p>
          <a:p>
            <a:pPr marL="0" indent="0">
              <a:buNone/>
            </a:pPr>
            <a:r>
              <a:rPr lang="cs-CZ" sz="2000" dirty="0"/>
              <a:t>Přenos elektřiny, přeprava plynu, distribuce elektřiny, výroba elektřiny ve výrobně elektřiny o celkovém instalovaném elektrickém výkonu 100 MW a více s možností poskytovat podpůrné služby k zajištění provozu elektrizační soustavy, </a:t>
            </a:r>
            <a:r>
              <a:rPr lang="cs-CZ" sz="2000" b="1" u="sng" dirty="0"/>
              <a:t>výroba elektřiny ve výrobně elektřiny z obnovitelných zdrojů energie o celkovém instalovaném elektrickém výkonu 1 MW a více a výroba elektřiny v nízkouhlíkové výrobně elektřiny o celkovém instalovaném elektrickém výkonu 1 MW a více</a:t>
            </a:r>
            <a:r>
              <a:rPr lang="cs-CZ" sz="2000" dirty="0"/>
              <a:t>, distribuce plynu, uskladňování plynu, výroba plynu, provozování těžebního plynovodu, výroba tepelné energie a rozvod tepelné energie se uskutečňují ve veřejném zájmu. </a:t>
            </a:r>
            <a:endParaRPr lang="cs-CZ" sz="2000" dirty="0" smtClean="0"/>
          </a:p>
          <a:p>
            <a:pPr marL="0" indent="0">
              <a:buNone/>
            </a:pPr>
            <a:r>
              <a:rPr lang="cs-CZ" sz="2000" dirty="0" smtClean="0"/>
              <a:t>Stavby </a:t>
            </a:r>
            <a:r>
              <a:rPr lang="cs-CZ" sz="2000" dirty="0"/>
              <a:t>sloužící pro činnosti podle věty první a stavby s nimi související jsou zřizovány a provozovány ve veřejném zájmu. </a:t>
            </a:r>
            <a:endParaRPr lang="cs-CZ" sz="2000" dirty="0" smtClean="0"/>
          </a:p>
          <a:p>
            <a:pPr marL="0" indent="0">
              <a:buNone/>
            </a:pPr>
            <a:r>
              <a:rPr lang="cs-CZ" sz="2000" dirty="0" smtClean="0"/>
              <a:t>Pro </a:t>
            </a:r>
            <a:r>
              <a:rPr lang="cs-CZ" sz="2000" dirty="0"/>
              <a:t>zřízení a provozování stavby přenosové soustavy, přepravní soustavy, distribuční soustavy, výrobny elektřiny o celkovém instalovaném elektrickém výkonu 100 MW a více s možností poskytovat podpůrné služby k zajištění provozu elektrizační soustavy, zásobníku plynu, těžebního plynovodu, rozvodného tepelného zařízení nebo zdroje tepelné energie připojeného k rozvodnému tepelnému zařízení anebo pro zřízení a provozování stavby související lze odejmout nebo omezit vlastnické právo k pozemku nebo ke stavbě podle jiného právního </a:t>
            </a:r>
            <a:r>
              <a:rPr lang="cs-CZ" sz="2000" dirty="0" smtClean="0"/>
              <a:t>předpisu.</a:t>
            </a:r>
            <a:endParaRPr lang="cs-CZ" sz="20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21</a:t>
            </a:fld>
            <a:endParaRPr lang="cs-CZ"/>
          </a:p>
        </p:txBody>
      </p:sp>
    </p:spTree>
    <p:extLst>
      <p:ext uri="{BB962C8B-B14F-4D97-AF65-F5344CB8AC3E}">
        <p14:creationId xmlns:p14="http://schemas.microsoft.com/office/powerpoint/2010/main" val="2042019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noAutofit/>
          </a:bodyPr>
          <a:lstStyle/>
          <a:p>
            <a:r>
              <a:rPr lang="cs-CZ" sz="2800" b="1" dirty="0" smtClean="0">
                <a:latin typeface="+mn-lt"/>
              </a:rPr>
              <a:t>Zákon č. 19/2023 Sb. – změna zákona č. 458/2000 Sb. (energetický zákon) a zákona č. 183/2006 Sb.</a:t>
            </a:r>
            <a:endParaRPr lang="cs-CZ" sz="2800" dirty="0">
              <a:latin typeface="+mn-lt"/>
            </a:endParaRPr>
          </a:p>
        </p:txBody>
      </p:sp>
      <p:sp>
        <p:nvSpPr>
          <p:cNvPr id="3" name="Zástupný symbol pro obsah 2"/>
          <p:cNvSpPr>
            <a:spLocks noGrp="1"/>
          </p:cNvSpPr>
          <p:nvPr>
            <p:ph idx="1"/>
          </p:nvPr>
        </p:nvSpPr>
        <p:spPr>
          <a:xfrm>
            <a:off x="838200" y="1193074"/>
            <a:ext cx="10515600" cy="4983889"/>
          </a:xfrm>
        </p:spPr>
        <p:txBody>
          <a:bodyPr>
            <a:normAutofit lnSpcReduction="10000"/>
          </a:bodyPr>
          <a:lstStyle/>
          <a:p>
            <a:pPr marL="0" indent="0">
              <a:buNone/>
            </a:pPr>
            <a:r>
              <a:rPr lang="cs-CZ" sz="2400" dirty="0"/>
              <a:t>V § 2 odst. 1 písm. m) bodu 2 se za slova "energetické vedení" vkládají slova "výrobny elektřiny z obnovitelných zdrojů</a:t>
            </a:r>
            <a:r>
              <a:rPr lang="cs-CZ" sz="2400" dirty="0" smtClean="0"/>
              <a:t>.„</a:t>
            </a:r>
          </a:p>
          <a:p>
            <a:pPr marL="0" indent="0">
              <a:buNone/>
            </a:pPr>
            <a:r>
              <a:rPr lang="cs-CZ" sz="2400" dirty="0" smtClean="0"/>
              <a:t>veřejnou infrastrukturou je výrobna </a:t>
            </a:r>
            <a:r>
              <a:rPr lang="cs-CZ" sz="2400" dirty="0"/>
              <a:t>elektřiny z obnovitelných </a:t>
            </a:r>
            <a:r>
              <a:rPr lang="cs-CZ" sz="2400" dirty="0" smtClean="0"/>
              <a:t>zdrojů zřizovaná nebo užívaná ve veřejném zájmu (nad 1 MW)  </a:t>
            </a:r>
            <a:endParaRPr lang="cs-CZ" sz="2400" dirty="0"/>
          </a:p>
          <a:p>
            <a:pPr marL="0" indent="0">
              <a:buNone/>
            </a:pPr>
            <a:r>
              <a:rPr lang="cs-CZ" sz="2400" dirty="0" smtClean="0"/>
              <a:t>§ </a:t>
            </a:r>
            <a:r>
              <a:rPr lang="cs-CZ" sz="2400" dirty="0"/>
              <a:t>79 </a:t>
            </a:r>
            <a:r>
              <a:rPr lang="cs-CZ" sz="2400" dirty="0" smtClean="0"/>
              <a:t>odst. 2 písm. v): </a:t>
            </a:r>
          </a:p>
          <a:p>
            <a:pPr marL="0" indent="0">
              <a:buNone/>
            </a:pPr>
            <a:r>
              <a:rPr lang="cs-CZ" sz="2400" dirty="0"/>
              <a:t>stavby pro výrobu energie z obnovitelných zdrojů s celkovým instalovaným výkonem do 50 kW, pokud jsou v souladu s územně plánovací dokumentací, s výjimkou stavby vodního díla, kulturní památky a stavby ve zvláště chráněném území, památkové rezervaci nebo památkové zóně</a:t>
            </a:r>
          </a:p>
          <a:p>
            <a:pPr marL="0" indent="0">
              <a:buNone/>
            </a:pPr>
            <a:r>
              <a:rPr lang="cs-CZ" sz="2400" dirty="0" smtClean="0"/>
              <a:t>§ </a:t>
            </a:r>
            <a:r>
              <a:rPr lang="cs-CZ" sz="2400" dirty="0"/>
              <a:t>79 </a:t>
            </a:r>
            <a:r>
              <a:rPr lang="cs-CZ" sz="2400" dirty="0" smtClean="0"/>
              <a:t>odst. 2 písm. w): připojení </a:t>
            </a:r>
            <a:r>
              <a:rPr lang="cs-CZ" sz="2400" dirty="0"/>
              <a:t>k distribuční soustavě pomocí elektrické přípojky nebo smyčky, to vše v hladině nízkého napětí a v maximální délce do 25 m od vedení stávající distribuční soustavy zřizované provozovatelem distribuční soustavy, jehož distribuční soustava je připojena k přenosové soustavě a k jehož soustavě je připojeno více než 90 000 odběrných </a:t>
            </a:r>
            <a:r>
              <a:rPr lang="cs-CZ" sz="2400" dirty="0" smtClean="0"/>
              <a:t>míst</a:t>
            </a:r>
            <a:endParaRPr lang="cs-CZ" sz="2400" dirty="0"/>
          </a:p>
          <a:p>
            <a:pPr marL="0" indent="0">
              <a:buNone/>
            </a:pPr>
            <a:endParaRPr lang="cs-CZ" sz="2400" dirty="0" smtClean="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22</a:t>
            </a:fld>
            <a:endParaRPr lang="cs-CZ"/>
          </a:p>
        </p:txBody>
      </p:sp>
    </p:spTree>
    <p:extLst>
      <p:ext uri="{BB962C8B-B14F-4D97-AF65-F5344CB8AC3E}">
        <p14:creationId xmlns:p14="http://schemas.microsoft.com/office/powerpoint/2010/main" val="318679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351132"/>
          </a:xfrm>
        </p:spPr>
        <p:txBody>
          <a:bodyPr>
            <a:noAutofit/>
          </a:bodyPr>
          <a:lstStyle/>
          <a:p>
            <a:r>
              <a:rPr lang="cs-CZ" sz="2800" b="1" dirty="0">
                <a:latin typeface="+mn-lt"/>
              </a:rPr>
              <a:t>Zákon č. 19/2023 Sb. – změna zákona č. 458/2000 Sb. (energetický zákon) a zákona č. 183/2006 Sb.</a:t>
            </a:r>
            <a:endParaRPr lang="cs-CZ" sz="2800" dirty="0">
              <a:latin typeface="+mn-lt"/>
            </a:endParaRPr>
          </a:p>
        </p:txBody>
      </p:sp>
      <p:sp>
        <p:nvSpPr>
          <p:cNvPr id="3" name="Zástupný symbol pro obsah 2"/>
          <p:cNvSpPr>
            <a:spLocks noGrp="1"/>
          </p:cNvSpPr>
          <p:nvPr>
            <p:ph idx="1"/>
          </p:nvPr>
        </p:nvSpPr>
        <p:spPr>
          <a:xfrm>
            <a:off x="838200" y="1533378"/>
            <a:ext cx="10515600" cy="4713254"/>
          </a:xfrm>
        </p:spPr>
        <p:txBody>
          <a:bodyPr>
            <a:normAutofit/>
          </a:bodyPr>
          <a:lstStyle/>
          <a:p>
            <a:pPr marL="0" indent="0">
              <a:buNone/>
            </a:pPr>
            <a:endParaRPr lang="cs-CZ" sz="2400" dirty="0" smtClean="0"/>
          </a:p>
          <a:p>
            <a:pPr marL="0" indent="0">
              <a:buNone/>
            </a:pPr>
            <a:r>
              <a:rPr lang="cs-CZ" sz="2400" dirty="0" smtClean="0"/>
              <a:t>§ </a:t>
            </a:r>
            <a:r>
              <a:rPr lang="cs-CZ" sz="2400" dirty="0"/>
              <a:t>103 odst. 1 </a:t>
            </a:r>
            <a:r>
              <a:rPr lang="cs-CZ" sz="2400" dirty="0" smtClean="0"/>
              <a:t>písm. e): </a:t>
            </a:r>
          </a:p>
          <a:p>
            <a:pPr marL="0" indent="0">
              <a:buNone/>
            </a:pPr>
            <a:r>
              <a:rPr lang="cs-CZ" sz="2400" dirty="0" smtClean="0"/>
              <a:t>stavební </a:t>
            </a:r>
            <a:r>
              <a:rPr lang="cs-CZ" sz="2400" dirty="0"/>
              <a:t>úpravy nezbytné pro instalaci využívající obnovitelný zdroj energie s celkovým instalovaným výkonem do 50 kW, pokud se jimi nezasahuje do nosných konstrukcí stavby, nemění se způsob užívání stavby, nevyžaduje posouzení vlivů na životní prostředí, jsou splněny podmínky zejména požární bezpečnosti podle právního předpisu upravujícího požadavky na bezpečnou instalaci výroben elektřiny, a nejde o stavební úpravy stavby, která je kulturní </a:t>
            </a:r>
            <a:r>
              <a:rPr lang="cs-CZ" sz="2400" dirty="0" smtClean="0"/>
              <a:t>památkou</a:t>
            </a:r>
            <a:endParaRPr lang="cs-CZ" sz="2400" dirty="0"/>
          </a:p>
          <a:p>
            <a:pPr marL="0" indent="0">
              <a:buNone/>
            </a:pPr>
            <a:r>
              <a:rPr lang="cs-CZ" sz="2400" dirty="0" smtClean="0"/>
              <a:t>§ 104 odst. </a:t>
            </a:r>
            <a:r>
              <a:rPr lang="cs-CZ" sz="2400" dirty="0"/>
              <a:t>1 </a:t>
            </a:r>
            <a:r>
              <a:rPr lang="cs-CZ" sz="2400" dirty="0" smtClean="0"/>
              <a:t>písm. l):</a:t>
            </a:r>
          </a:p>
          <a:p>
            <a:pPr marL="0" indent="0">
              <a:buNone/>
            </a:pPr>
            <a:r>
              <a:rPr lang="cs-CZ" sz="2400" dirty="0" smtClean="0"/>
              <a:t>stavby </a:t>
            </a:r>
            <a:r>
              <a:rPr lang="cs-CZ" sz="2400" dirty="0"/>
              <a:t>podle § 79 odst. 2 písm. v), pokud se stavba nachází ve zvláště chráněném území, památkové rezervaci nebo památkové </a:t>
            </a:r>
            <a:r>
              <a:rPr lang="cs-CZ" sz="2400" dirty="0" smtClean="0"/>
              <a:t>zóně</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23</a:t>
            </a:fld>
            <a:endParaRPr lang="cs-CZ"/>
          </a:p>
        </p:txBody>
      </p:sp>
    </p:spTree>
    <p:extLst>
      <p:ext uri="{BB962C8B-B14F-4D97-AF65-F5344CB8AC3E}">
        <p14:creationId xmlns:p14="http://schemas.microsoft.com/office/powerpoint/2010/main" val="262964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88612"/>
          </a:xfrm>
        </p:spPr>
        <p:txBody>
          <a:bodyPr/>
          <a:lstStyle/>
          <a:p>
            <a:r>
              <a:rPr lang="cs-CZ" sz="3200" b="1" dirty="0" smtClean="0">
                <a:latin typeface="+mn-lt"/>
              </a:rPr>
              <a:t>Vyhláška č. 114/2023 Sb.</a:t>
            </a:r>
            <a:endParaRPr lang="cs-CZ" sz="3200" b="1" dirty="0">
              <a:latin typeface="+mn-lt"/>
            </a:endParaRPr>
          </a:p>
        </p:txBody>
      </p:sp>
      <p:sp>
        <p:nvSpPr>
          <p:cNvPr id="3" name="Zástupný symbol pro obsah 2"/>
          <p:cNvSpPr>
            <a:spLocks noGrp="1"/>
          </p:cNvSpPr>
          <p:nvPr>
            <p:ph idx="1"/>
          </p:nvPr>
        </p:nvSpPr>
        <p:spPr>
          <a:xfrm>
            <a:off x="838200" y="1193074"/>
            <a:ext cx="10515600" cy="4983889"/>
          </a:xfrm>
        </p:spPr>
        <p:txBody>
          <a:bodyPr/>
          <a:lstStyle/>
          <a:p>
            <a:pPr marL="0" indent="0">
              <a:buNone/>
            </a:pPr>
            <a:r>
              <a:rPr lang="cs-CZ" dirty="0"/>
              <a:t>o požadavcích na bezpečnou instalaci výrobny elektřiny využívající obnovitelné zdroje energie s instalovaným výkonem do 50 </a:t>
            </a:r>
            <a:r>
              <a:rPr lang="cs-CZ" dirty="0" smtClean="0"/>
              <a:t>kW</a:t>
            </a:r>
          </a:p>
          <a:p>
            <a:pPr marL="0" indent="0">
              <a:buNone/>
            </a:pPr>
            <a:r>
              <a:rPr lang="cs-CZ" dirty="0" smtClean="0"/>
              <a:t>ve Sbírce zákonů zveřejněna dne 24. 4. 2023</a:t>
            </a:r>
          </a:p>
          <a:p>
            <a:pPr marL="0" indent="0">
              <a:buNone/>
            </a:pPr>
            <a:r>
              <a:rPr lang="cs-CZ" dirty="0" smtClean="0"/>
              <a:t>vyhláška </a:t>
            </a:r>
            <a:r>
              <a:rPr lang="cs-CZ" dirty="0"/>
              <a:t>nabývá účinnosti dnem 1. května </a:t>
            </a:r>
            <a:r>
              <a:rPr lang="cs-CZ" dirty="0" smtClean="0"/>
              <a:t>2023</a:t>
            </a:r>
          </a:p>
          <a:p>
            <a:pPr marL="0" indent="0">
              <a:buNone/>
            </a:pPr>
            <a:r>
              <a:rPr lang="cs-CZ" dirty="0" smtClean="0"/>
              <a:t>vyhlášku vydalo Ministerstvo průmyslu a obchodu</a:t>
            </a:r>
          </a:p>
          <a:p>
            <a:pPr marL="0" indent="0">
              <a:buNone/>
            </a:pPr>
            <a:r>
              <a:rPr lang="cs-CZ" dirty="0" smtClean="0"/>
              <a:t>obsahuje požadavky na materiálové provedení, na vypnutí a odpojení od elektrické instalace a distribuční soustavy a na provedení kabelového vedení</a:t>
            </a:r>
          </a:p>
          <a:p>
            <a:pPr marL="0" indent="0">
              <a:buNone/>
            </a:pPr>
            <a:r>
              <a:rPr lang="cs-CZ" dirty="0" smtClean="0"/>
              <a:t>splnění požadavků této vyhlášky je jednou z podmínek pro provedení výrobny </a:t>
            </a:r>
            <a:r>
              <a:rPr lang="cs-CZ" dirty="0"/>
              <a:t>elektřiny využívající obnovitelné zdroje energie s instalovaným výkonem do 50 </a:t>
            </a:r>
            <a:r>
              <a:rPr lang="cs-CZ" dirty="0" smtClean="0"/>
              <a:t>kW bez projednání u stavebního úřadu</a:t>
            </a:r>
            <a:endParaRPr lang="cs-CZ" dirty="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24</a:t>
            </a:fld>
            <a:endParaRPr lang="cs-CZ"/>
          </a:p>
        </p:txBody>
      </p:sp>
    </p:spTree>
    <p:extLst>
      <p:ext uri="{BB962C8B-B14F-4D97-AF65-F5344CB8AC3E}">
        <p14:creationId xmlns:p14="http://schemas.microsoft.com/office/powerpoint/2010/main" val="11603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10235"/>
          </a:xfrm>
        </p:spPr>
        <p:txBody>
          <a:bodyPr/>
          <a:lstStyle/>
          <a:p>
            <a:r>
              <a:rPr lang="pl-PL" sz="3200" b="1" dirty="0">
                <a:latin typeface="+mn-lt"/>
              </a:rPr>
              <a:t>Nařízení Rady (EU) 2022/2577 ze dne 22. 12. 2022</a:t>
            </a:r>
            <a:endParaRPr lang="cs-CZ" sz="3200" dirty="0">
              <a:latin typeface="+mn-lt"/>
            </a:endParaRPr>
          </a:p>
        </p:txBody>
      </p:sp>
      <p:sp>
        <p:nvSpPr>
          <p:cNvPr id="3" name="Zástupný symbol pro obsah 2"/>
          <p:cNvSpPr>
            <a:spLocks noGrp="1"/>
          </p:cNvSpPr>
          <p:nvPr>
            <p:ph idx="1"/>
          </p:nvPr>
        </p:nvSpPr>
        <p:spPr>
          <a:xfrm>
            <a:off x="838200" y="1175657"/>
            <a:ext cx="10515600" cy="5001306"/>
          </a:xfrm>
        </p:spPr>
        <p:txBody>
          <a:bodyPr/>
          <a:lstStyle/>
          <a:p>
            <a:pPr marL="0" indent="0">
              <a:buNone/>
            </a:pPr>
            <a:r>
              <a:rPr lang="cs-CZ" sz="2000" dirty="0" smtClean="0"/>
              <a:t>Čl</a:t>
            </a:r>
            <a:r>
              <a:rPr lang="cs-CZ" sz="2000" dirty="0"/>
              <a:t>. 4 odst. 1: Povolovací postup pro instalaci solárních energetických zařízení a společně umístěných zařízení pro skladování energie, včetně zařízení na výrobu solární energie integrovaných do budov a zařízení pro solární energii na střechách, do stávajících nebo budoucích umělých staveb, s výjimkou umělých vodních ploch, </a:t>
            </a:r>
            <a:r>
              <a:rPr lang="cs-CZ" sz="2000" b="1" dirty="0"/>
              <a:t>nepřekročí tři měsíce</a:t>
            </a:r>
            <a:r>
              <a:rPr lang="cs-CZ" sz="2000" dirty="0"/>
              <a:t>, a to za podmínky, </a:t>
            </a:r>
            <a:r>
              <a:rPr lang="cs-CZ" sz="2000" b="1" dirty="0"/>
              <a:t>že hlavním cílem těchto staveb není výroba solární energie</a:t>
            </a:r>
            <a:endParaRPr lang="cs-CZ" sz="2000" dirty="0"/>
          </a:p>
          <a:p>
            <a:pPr marL="0" indent="0">
              <a:buNone/>
            </a:pPr>
            <a:r>
              <a:rPr lang="cs-CZ" sz="2000" b="1" dirty="0" smtClean="0"/>
              <a:t>Vztahuje </a:t>
            </a:r>
            <a:r>
              <a:rPr lang="cs-CZ" sz="2000" b="1" dirty="0"/>
              <a:t>se pouze na FVE jako součást stavby </a:t>
            </a:r>
            <a:r>
              <a:rPr lang="cs-CZ" sz="2000" b="1" dirty="0" smtClean="0"/>
              <a:t>- stavební </a:t>
            </a:r>
            <a:r>
              <a:rPr lang="cs-CZ" sz="2000" b="1" dirty="0"/>
              <a:t>úpravu podle § 103 odst. 1 písm. e) </a:t>
            </a:r>
            <a:endParaRPr lang="cs-CZ" sz="2000" dirty="0"/>
          </a:p>
          <a:p>
            <a:pPr marL="0" indent="0">
              <a:buNone/>
            </a:pPr>
            <a:r>
              <a:rPr lang="cs-CZ" sz="2000" dirty="0" smtClean="0"/>
              <a:t>Čl</a:t>
            </a:r>
            <a:r>
              <a:rPr lang="cs-CZ" sz="2000" dirty="0"/>
              <a:t>. 4 odst. 3: Při instalaci do 50 kW nebo nižší se </a:t>
            </a:r>
            <a:r>
              <a:rPr lang="cs-CZ" sz="2000" b="1" dirty="0"/>
              <a:t>povolení považuje za udělené </a:t>
            </a:r>
            <a:r>
              <a:rPr lang="cs-CZ" sz="2000" dirty="0"/>
              <a:t>v případě, že příslušné orgány nebo subjekty </a:t>
            </a:r>
            <a:r>
              <a:rPr lang="cs-CZ" sz="2000" b="1" dirty="0" smtClean="0"/>
              <a:t>neodpověděly do </a:t>
            </a:r>
            <a:r>
              <a:rPr lang="cs-CZ" sz="2000" b="1" dirty="0"/>
              <a:t>jednoho </a:t>
            </a:r>
            <a:r>
              <a:rPr lang="cs-CZ" sz="2000" b="1" dirty="0" smtClean="0"/>
              <a:t>měsíce </a:t>
            </a:r>
            <a:r>
              <a:rPr lang="cs-CZ" sz="2000" dirty="0" smtClean="0"/>
              <a:t>od </a:t>
            </a:r>
            <a:r>
              <a:rPr lang="cs-CZ" sz="2000" dirty="0"/>
              <a:t>podání žádosti, a to za předpokladu, že výkon solárního energetického zařízení nepřekračuje stávající kapacitu připojení k distribuční soustavě.</a:t>
            </a:r>
          </a:p>
          <a:p>
            <a:pPr marL="0" indent="0">
              <a:buNone/>
            </a:pPr>
            <a:r>
              <a:rPr lang="cs-CZ" sz="2000" dirty="0" smtClean="0"/>
              <a:t>Čl</a:t>
            </a:r>
            <a:r>
              <a:rPr lang="cs-CZ" sz="2000" dirty="0"/>
              <a:t>. 7: Povolovací postup pro instalaci tepelných čerpadel s maximálním elektrickým výkonem nižším než 50 MW nesmí překročit </a:t>
            </a:r>
            <a:r>
              <a:rPr lang="cs-CZ" sz="2000" b="1" dirty="0"/>
              <a:t>jeden měsíc</a:t>
            </a:r>
            <a:r>
              <a:rPr lang="cs-CZ" sz="2000" dirty="0"/>
              <a:t>, a v případě tepelných čerpadel se zemním zdrojem nesmí překročit </a:t>
            </a:r>
            <a:r>
              <a:rPr lang="cs-CZ" sz="2000" b="1" dirty="0"/>
              <a:t>tři měsíce</a:t>
            </a:r>
            <a:r>
              <a:rPr lang="cs-CZ" sz="2000" dirty="0" smtClean="0"/>
              <a:t>.</a:t>
            </a:r>
          </a:p>
          <a:p>
            <a:pPr marL="0" indent="0">
              <a:buNone/>
            </a:pPr>
            <a:r>
              <a:rPr lang="cs-CZ" sz="2000" dirty="0" smtClean="0"/>
              <a:t>Definice </a:t>
            </a:r>
            <a:r>
              <a:rPr lang="cs-CZ" sz="2000" dirty="0"/>
              <a:t>povolení = všechna příslušná správní povolení k výstavbě, modernizaci a provozu zařízení</a:t>
            </a:r>
          </a:p>
          <a:p>
            <a:pPr marL="0" indent="0">
              <a:buNone/>
            </a:pPr>
            <a:r>
              <a:rPr lang="cs-CZ" sz="2000" dirty="0" smtClean="0"/>
              <a:t>Lhůty </a:t>
            </a:r>
            <a:r>
              <a:rPr lang="cs-CZ" sz="2000" dirty="0"/>
              <a:t>se počítají pouze od podání </a:t>
            </a:r>
            <a:r>
              <a:rPr lang="cs-CZ" sz="2000" b="1" dirty="0" smtClean="0"/>
              <a:t>úplné </a:t>
            </a:r>
            <a:r>
              <a:rPr lang="cs-CZ" sz="2000" dirty="0" smtClean="0"/>
              <a:t>žádosti</a:t>
            </a:r>
            <a:endParaRPr lang="cs-CZ" sz="2000" dirty="0"/>
          </a:p>
          <a:p>
            <a:pPr marL="0" indent="0">
              <a:buNone/>
            </a:pPr>
            <a:endParaRPr lang="cs-CZ" sz="20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25</a:t>
            </a:fld>
            <a:endParaRPr lang="cs-CZ"/>
          </a:p>
        </p:txBody>
      </p:sp>
    </p:spTree>
    <p:extLst>
      <p:ext uri="{BB962C8B-B14F-4D97-AF65-F5344CB8AC3E}">
        <p14:creationId xmlns:p14="http://schemas.microsoft.com/office/powerpoint/2010/main" val="1284562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lstStyle/>
          <a:p>
            <a:r>
              <a:rPr lang="cs-CZ" sz="3200" b="1" dirty="0" smtClean="0">
                <a:latin typeface="+mn-lt"/>
              </a:rPr>
              <a:t>Struktura zákona č. 283/2021 Sb.</a:t>
            </a:r>
            <a:endParaRPr lang="cs-CZ" sz="3200" b="1" dirty="0">
              <a:latin typeface="+mn-lt"/>
            </a:endParaRPr>
          </a:p>
        </p:txBody>
      </p:sp>
      <p:sp>
        <p:nvSpPr>
          <p:cNvPr id="3" name="Zástupný symbol pro obsah 2"/>
          <p:cNvSpPr>
            <a:spLocks noGrp="1"/>
          </p:cNvSpPr>
          <p:nvPr>
            <p:ph idx="1"/>
          </p:nvPr>
        </p:nvSpPr>
        <p:spPr>
          <a:xfrm>
            <a:off x="838200" y="1071154"/>
            <a:ext cx="10515600" cy="5105809"/>
          </a:xfrm>
        </p:spPr>
        <p:txBody>
          <a:bodyPr/>
          <a:lstStyle/>
          <a:p>
            <a:pPr marL="0" indent="0">
              <a:lnSpc>
                <a:spcPct val="100000"/>
              </a:lnSpc>
              <a:spcBef>
                <a:spcPts val="0"/>
              </a:spcBef>
              <a:buNone/>
            </a:pPr>
            <a:r>
              <a:rPr lang="cs-CZ" sz="2400" dirty="0" smtClean="0"/>
              <a:t>Část první: Úvodní ustanovení (§ 1 – 14)</a:t>
            </a:r>
          </a:p>
          <a:p>
            <a:pPr marL="0" indent="0">
              <a:lnSpc>
                <a:spcPct val="100000"/>
              </a:lnSpc>
              <a:spcBef>
                <a:spcPts val="0"/>
              </a:spcBef>
              <a:buNone/>
            </a:pPr>
            <a:r>
              <a:rPr lang="cs-CZ" sz="2400" dirty="0" smtClean="0"/>
              <a:t>Část druhá: Organizace a výkon veřejné správy (§ 15 – 37)</a:t>
            </a:r>
          </a:p>
          <a:p>
            <a:pPr marL="0" indent="0">
              <a:lnSpc>
                <a:spcPct val="100000"/>
              </a:lnSpc>
              <a:spcBef>
                <a:spcPts val="0"/>
              </a:spcBef>
              <a:buNone/>
            </a:pPr>
            <a:r>
              <a:rPr lang="cs-CZ" sz="2400" dirty="0" smtClean="0"/>
              <a:t>Část třetí: Územní plánování (§ 38 – 136)</a:t>
            </a:r>
          </a:p>
          <a:p>
            <a:pPr marL="0" indent="0">
              <a:lnSpc>
                <a:spcPct val="100000"/>
              </a:lnSpc>
              <a:spcBef>
                <a:spcPts val="0"/>
              </a:spcBef>
              <a:buNone/>
            </a:pPr>
            <a:r>
              <a:rPr lang="cs-CZ" sz="2400" dirty="0" smtClean="0"/>
              <a:t>Část čtvrtá: Stavební právo hmotné (§ 137 – 169)</a:t>
            </a:r>
          </a:p>
          <a:p>
            <a:pPr marL="0" indent="0">
              <a:lnSpc>
                <a:spcPct val="100000"/>
              </a:lnSpc>
              <a:spcBef>
                <a:spcPts val="0"/>
              </a:spcBef>
              <a:buNone/>
            </a:pPr>
            <a:r>
              <a:rPr lang="cs-CZ" sz="2400" dirty="0" smtClean="0"/>
              <a:t>Část pátá: Vyvlastnění (§ 170)</a:t>
            </a:r>
          </a:p>
          <a:p>
            <a:pPr marL="0" indent="0">
              <a:lnSpc>
                <a:spcPct val="100000"/>
              </a:lnSpc>
              <a:spcBef>
                <a:spcPts val="0"/>
              </a:spcBef>
              <a:buNone/>
            </a:pPr>
            <a:r>
              <a:rPr lang="cs-CZ" sz="2400" dirty="0" smtClean="0"/>
              <a:t>Část šestá: Stavební řád (§ 171 – 266)</a:t>
            </a:r>
          </a:p>
          <a:p>
            <a:pPr marL="0" indent="0">
              <a:lnSpc>
                <a:spcPct val="100000"/>
              </a:lnSpc>
              <a:spcBef>
                <a:spcPts val="0"/>
              </a:spcBef>
              <a:buNone/>
            </a:pPr>
            <a:r>
              <a:rPr lang="cs-CZ" sz="2400" dirty="0" smtClean="0"/>
              <a:t>Část sedmá: Informační systém veřejné správy: (§ 267 – 275)</a:t>
            </a:r>
          </a:p>
          <a:p>
            <a:pPr marL="0" indent="0">
              <a:lnSpc>
                <a:spcPct val="100000"/>
              </a:lnSpc>
              <a:spcBef>
                <a:spcPts val="0"/>
              </a:spcBef>
              <a:buNone/>
            </a:pPr>
            <a:r>
              <a:rPr lang="cs-CZ" sz="2400" dirty="0" smtClean="0"/>
              <a:t>Část osmá: Výkon činnosti autorizovaných inspektorů (§ 276 – 286)</a:t>
            </a:r>
          </a:p>
          <a:p>
            <a:pPr marL="0" indent="0">
              <a:lnSpc>
                <a:spcPct val="100000"/>
              </a:lnSpc>
              <a:spcBef>
                <a:spcPts val="0"/>
              </a:spcBef>
              <a:buNone/>
            </a:pPr>
            <a:r>
              <a:rPr lang="cs-CZ" sz="2400" dirty="0" smtClean="0"/>
              <a:t>Část devátá: Kontrola a opatření k nápravě (§ 287 – 300)</a:t>
            </a:r>
          </a:p>
          <a:p>
            <a:pPr marL="0" indent="0">
              <a:lnSpc>
                <a:spcPct val="100000"/>
              </a:lnSpc>
              <a:spcBef>
                <a:spcPts val="0"/>
              </a:spcBef>
              <a:buNone/>
            </a:pPr>
            <a:r>
              <a:rPr lang="cs-CZ" sz="2400" dirty="0" smtClean="0"/>
              <a:t>Část desátá: Přestupky (§ 301 – 304)</a:t>
            </a:r>
          </a:p>
          <a:p>
            <a:pPr marL="0" indent="0">
              <a:lnSpc>
                <a:spcPct val="100000"/>
              </a:lnSpc>
              <a:spcBef>
                <a:spcPts val="0"/>
              </a:spcBef>
              <a:buNone/>
            </a:pPr>
            <a:r>
              <a:rPr lang="cs-CZ" sz="2400" dirty="0" smtClean="0"/>
              <a:t>Část jedenáctá: Soudní přezkum (§ 305 – 310)</a:t>
            </a:r>
          </a:p>
          <a:p>
            <a:pPr marL="0" indent="0">
              <a:lnSpc>
                <a:spcPct val="100000"/>
              </a:lnSpc>
              <a:spcBef>
                <a:spcPts val="0"/>
              </a:spcBef>
              <a:buNone/>
            </a:pPr>
            <a:r>
              <a:rPr lang="cs-CZ" sz="2400" dirty="0" smtClean="0"/>
              <a:t>Část dvanáctá: Ustanovení společná, přechodná a závěrečná (§ 311 – 334)</a:t>
            </a:r>
          </a:p>
          <a:p>
            <a:pPr marL="0" indent="0">
              <a:lnSpc>
                <a:spcPct val="100000"/>
              </a:lnSpc>
              <a:spcBef>
                <a:spcPts val="0"/>
              </a:spcBef>
              <a:buNone/>
            </a:pPr>
            <a:r>
              <a:rPr lang="cs-CZ" sz="2400" dirty="0" smtClean="0"/>
              <a:t>Část třináctá: Účinnost (§ 335)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26</a:t>
            </a:fld>
            <a:endParaRPr lang="cs-CZ"/>
          </a:p>
        </p:txBody>
      </p:sp>
    </p:spTree>
    <p:extLst>
      <p:ext uri="{BB962C8B-B14F-4D97-AF65-F5344CB8AC3E}">
        <p14:creationId xmlns:p14="http://schemas.microsoft.com/office/powerpoint/2010/main" val="510485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8281"/>
          </a:xfrm>
        </p:spPr>
        <p:txBody>
          <a:bodyPr/>
          <a:lstStyle/>
          <a:p>
            <a:r>
              <a:rPr lang="cs-CZ" sz="3200" b="1" dirty="0" smtClean="0">
                <a:latin typeface="+mn-lt"/>
              </a:rPr>
              <a:t>Postupy pro povolení stavby podle zákona č. 183/2006 Sb.</a:t>
            </a:r>
            <a:endParaRPr lang="cs-CZ" sz="3200" b="1" dirty="0">
              <a:latin typeface="+mn-lt"/>
            </a:endParaRPr>
          </a:p>
        </p:txBody>
      </p:sp>
      <p:sp>
        <p:nvSpPr>
          <p:cNvPr id="3" name="Zástupný symbol pro obsah 2"/>
          <p:cNvSpPr>
            <a:spLocks noGrp="1"/>
          </p:cNvSpPr>
          <p:nvPr>
            <p:ph idx="1"/>
          </p:nvPr>
        </p:nvSpPr>
        <p:spPr>
          <a:xfrm>
            <a:off x="838200" y="1227910"/>
            <a:ext cx="10515600" cy="4949054"/>
          </a:xfrm>
        </p:spPr>
        <p:txBody>
          <a:bodyPr/>
          <a:lstStyle/>
          <a:p>
            <a:pPr marL="0" indent="0">
              <a:spcBef>
                <a:spcPts val="0"/>
              </a:spcBef>
              <a:buNone/>
            </a:pPr>
            <a:r>
              <a:rPr lang="cs-CZ" dirty="0" smtClean="0"/>
              <a:t>územní řízení (5 druhů)</a:t>
            </a:r>
          </a:p>
          <a:p>
            <a:pPr marL="0" indent="0">
              <a:spcBef>
                <a:spcPts val="0"/>
              </a:spcBef>
              <a:buNone/>
            </a:pPr>
            <a:r>
              <a:rPr lang="cs-CZ" dirty="0" smtClean="0"/>
              <a:t>veřejnoprávní smlouva</a:t>
            </a:r>
          </a:p>
          <a:p>
            <a:pPr marL="0" indent="0">
              <a:spcBef>
                <a:spcPts val="0"/>
              </a:spcBef>
              <a:buNone/>
            </a:pPr>
            <a:r>
              <a:rPr lang="cs-CZ" dirty="0" smtClean="0"/>
              <a:t>zjednodušené územní řízení</a:t>
            </a:r>
          </a:p>
          <a:p>
            <a:pPr marL="0" indent="0">
              <a:spcBef>
                <a:spcPts val="0"/>
              </a:spcBef>
              <a:buNone/>
            </a:pPr>
            <a:r>
              <a:rPr lang="cs-CZ" dirty="0" smtClean="0"/>
              <a:t>územní souhlas</a:t>
            </a:r>
          </a:p>
          <a:p>
            <a:pPr marL="0" indent="0">
              <a:spcBef>
                <a:spcPts val="0"/>
              </a:spcBef>
              <a:buNone/>
            </a:pPr>
            <a:r>
              <a:rPr lang="cs-CZ" dirty="0" smtClean="0"/>
              <a:t>regulační plán</a:t>
            </a:r>
          </a:p>
          <a:p>
            <a:pPr marL="0" indent="0">
              <a:spcBef>
                <a:spcPts val="0"/>
              </a:spcBef>
              <a:buNone/>
            </a:pPr>
            <a:r>
              <a:rPr lang="cs-CZ" dirty="0" smtClean="0"/>
              <a:t>stavební řízení</a:t>
            </a:r>
          </a:p>
          <a:p>
            <a:pPr marL="0" indent="0">
              <a:spcBef>
                <a:spcPts val="0"/>
              </a:spcBef>
              <a:buNone/>
            </a:pPr>
            <a:r>
              <a:rPr lang="cs-CZ" dirty="0" smtClean="0"/>
              <a:t>souhlas s ohlášením</a:t>
            </a:r>
          </a:p>
          <a:p>
            <a:pPr marL="0" indent="0">
              <a:spcBef>
                <a:spcPts val="0"/>
              </a:spcBef>
              <a:buNone/>
            </a:pPr>
            <a:r>
              <a:rPr lang="cs-CZ" dirty="0" smtClean="0"/>
              <a:t>veřejnoprávní smlouva</a:t>
            </a:r>
          </a:p>
          <a:p>
            <a:pPr marL="0" indent="0">
              <a:spcBef>
                <a:spcPts val="0"/>
              </a:spcBef>
              <a:buNone/>
            </a:pPr>
            <a:r>
              <a:rPr lang="cs-CZ" dirty="0" smtClean="0"/>
              <a:t>certifikát autorizovaného inspektora</a:t>
            </a:r>
          </a:p>
          <a:p>
            <a:pPr marL="0" indent="0">
              <a:spcBef>
                <a:spcPts val="0"/>
              </a:spcBef>
              <a:buNone/>
            </a:pPr>
            <a:r>
              <a:rPr lang="cs-CZ" dirty="0" smtClean="0"/>
              <a:t>společné územní a stavební řízení</a:t>
            </a:r>
          </a:p>
          <a:p>
            <a:pPr marL="0" indent="0">
              <a:spcBef>
                <a:spcPts val="0"/>
              </a:spcBef>
              <a:buNone/>
            </a:pPr>
            <a:r>
              <a:rPr lang="cs-CZ" dirty="0" smtClean="0"/>
              <a:t>společný územní souhlas a souhlas s ohlášením</a:t>
            </a:r>
          </a:p>
          <a:p>
            <a:pPr marL="0" indent="0">
              <a:spcBef>
                <a:spcPts val="0"/>
              </a:spcBef>
              <a:buNone/>
            </a:pPr>
            <a:r>
              <a:rPr lang="cs-CZ" dirty="0" smtClean="0"/>
              <a:t>veřejnoprávní smlouva</a:t>
            </a:r>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27</a:t>
            </a:fld>
            <a:endParaRPr lang="cs-CZ"/>
          </a:p>
        </p:txBody>
      </p:sp>
    </p:spTree>
    <p:extLst>
      <p:ext uri="{BB962C8B-B14F-4D97-AF65-F5344CB8AC3E}">
        <p14:creationId xmlns:p14="http://schemas.microsoft.com/office/powerpoint/2010/main" val="2596782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2486"/>
          </a:xfrm>
        </p:spPr>
        <p:txBody>
          <a:bodyPr/>
          <a:lstStyle/>
          <a:p>
            <a:r>
              <a:rPr lang="cs-CZ" sz="3200" b="1" dirty="0">
                <a:latin typeface="+mn-lt"/>
              </a:rPr>
              <a:t>Postupy pro povolení </a:t>
            </a:r>
            <a:r>
              <a:rPr lang="cs-CZ" sz="3200" b="1" dirty="0" smtClean="0">
                <a:latin typeface="+mn-lt"/>
              </a:rPr>
              <a:t>záměru podle zákona č. 283/2021 Sb.</a:t>
            </a:r>
            <a:endParaRPr lang="cs-CZ" sz="3200" dirty="0">
              <a:latin typeface="+mn-lt"/>
            </a:endParaRPr>
          </a:p>
        </p:txBody>
      </p:sp>
      <p:sp>
        <p:nvSpPr>
          <p:cNvPr id="3" name="Zástupný symbol pro obsah 2"/>
          <p:cNvSpPr>
            <a:spLocks noGrp="1"/>
          </p:cNvSpPr>
          <p:nvPr>
            <p:ph idx="1"/>
          </p:nvPr>
        </p:nvSpPr>
        <p:spPr>
          <a:xfrm>
            <a:off x="838200" y="1123406"/>
            <a:ext cx="10515600" cy="5053557"/>
          </a:xfrm>
        </p:spPr>
        <p:txBody>
          <a:bodyPr/>
          <a:lstStyle/>
          <a:p>
            <a:pPr marL="0" indent="0">
              <a:buNone/>
            </a:pPr>
            <a:r>
              <a:rPr lang="cs-CZ" dirty="0" smtClean="0"/>
              <a:t>§ 182 - § 200: správní řízení o povolení záměru</a:t>
            </a:r>
          </a:p>
          <a:p>
            <a:pPr marL="0" indent="0">
              <a:buNone/>
            </a:pPr>
            <a:r>
              <a:rPr lang="cs-CZ" dirty="0" smtClean="0"/>
              <a:t>§ 4 odst. 1:</a:t>
            </a:r>
          </a:p>
          <a:p>
            <a:pPr marL="0" indent="0">
              <a:buNone/>
            </a:pPr>
            <a:r>
              <a:rPr lang="cs-CZ" dirty="0"/>
              <a:t>Záměrem se v tomto zákoně rozumí stavba, soubor staveb, zařízení, údržba dokončené stavby, změna využití území, dělení nebo scelování pozemků a stanovení ochranného pásma</a:t>
            </a:r>
            <a:r>
              <a:rPr lang="cs-CZ" dirty="0" smtClean="0"/>
              <a:t>.</a:t>
            </a:r>
          </a:p>
          <a:p>
            <a:pPr marL="0" indent="0">
              <a:buNone/>
            </a:pPr>
            <a:r>
              <a:rPr lang="cs-CZ" dirty="0" smtClean="0"/>
              <a:t>§ 5 odst. 1:</a:t>
            </a:r>
          </a:p>
          <a:p>
            <a:pPr marL="0" indent="0">
              <a:buNone/>
            </a:pPr>
            <a:r>
              <a:rPr lang="cs-CZ" dirty="0"/>
              <a:t>Stavbou se v tomto zákoně rozumí stavební dílo, které vzniká stavební nebo montážní činností ze stavebních výrobků, materiálů nebo konstrukcí za účelem užívání na určitém místě. Za stavbu se považuje také výrobek plnící funkci stavby.</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28</a:t>
            </a:fld>
            <a:endParaRPr lang="cs-CZ"/>
          </a:p>
        </p:txBody>
      </p:sp>
    </p:spTree>
    <p:extLst>
      <p:ext uri="{BB962C8B-B14F-4D97-AF65-F5344CB8AC3E}">
        <p14:creationId xmlns:p14="http://schemas.microsoft.com/office/powerpoint/2010/main" val="4081660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9904"/>
          </a:xfrm>
        </p:spPr>
        <p:txBody>
          <a:bodyPr/>
          <a:lstStyle/>
          <a:p>
            <a:r>
              <a:rPr lang="cs-CZ" sz="3200" b="1" dirty="0">
                <a:latin typeface="+mn-lt"/>
              </a:rPr>
              <a:t>Postupy pro povolení záměru podle zákona č. 283/2021 Sb.</a:t>
            </a:r>
            <a:endParaRPr lang="cs-CZ" sz="3200" dirty="0">
              <a:latin typeface="+mn-lt"/>
            </a:endParaRPr>
          </a:p>
        </p:txBody>
      </p:sp>
      <p:sp>
        <p:nvSpPr>
          <p:cNvPr id="3" name="Zástupný symbol pro obsah 2"/>
          <p:cNvSpPr>
            <a:spLocks noGrp="1"/>
          </p:cNvSpPr>
          <p:nvPr>
            <p:ph idx="1"/>
          </p:nvPr>
        </p:nvSpPr>
        <p:spPr>
          <a:xfrm>
            <a:off x="838200" y="1184366"/>
            <a:ext cx="10515600" cy="4992597"/>
          </a:xfrm>
        </p:spPr>
        <p:txBody>
          <a:bodyPr/>
          <a:lstStyle/>
          <a:p>
            <a:pPr marL="0" indent="0">
              <a:buNone/>
            </a:pPr>
            <a:r>
              <a:rPr lang="cs-CZ" dirty="0" smtClean="0"/>
              <a:t>§ 5 odst. 2: Stavby </a:t>
            </a:r>
            <a:r>
              <a:rPr lang="cs-CZ" dirty="0"/>
              <a:t>jsou</a:t>
            </a:r>
          </a:p>
          <a:p>
            <a:pPr marL="0" indent="0">
              <a:buNone/>
            </a:pPr>
            <a:r>
              <a:rPr lang="cs-CZ" dirty="0" smtClean="0"/>
              <a:t>a</a:t>
            </a:r>
            <a:r>
              <a:rPr lang="cs-CZ" dirty="0"/>
              <a:t>) drobné, které jsou uvedeny v příloze č. 1 k tomuto </a:t>
            </a:r>
            <a:r>
              <a:rPr lang="cs-CZ" dirty="0" smtClean="0"/>
              <a:t>zákonu </a:t>
            </a:r>
            <a:r>
              <a:rPr lang="cs-CZ" sz="2400" dirty="0" smtClean="0"/>
              <a:t>(nevyžadují povolení, většinu lze provádět svépomocí, nevyžadují kolaudaci, změna užívání vyžaduje povolení)</a:t>
            </a:r>
            <a:r>
              <a:rPr lang="cs-CZ" dirty="0" smtClean="0"/>
              <a:t>,</a:t>
            </a:r>
            <a:endParaRPr lang="cs-CZ" dirty="0"/>
          </a:p>
          <a:p>
            <a:pPr marL="0" indent="0">
              <a:buNone/>
            </a:pPr>
            <a:r>
              <a:rPr lang="cs-CZ" dirty="0" smtClean="0"/>
              <a:t>b</a:t>
            </a:r>
            <a:r>
              <a:rPr lang="cs-CZ" dirty="0"/>
              <a:t>) jednoduché, které jsou uvedeny v příloze č. 2 k tomuto </a:t>
            </a:r>
            <a:r>
              <a:rPr lang="cs-CZ" dirty="0" smtClean="0"/>
              <a:t>zákonu </a:t>
            </a:r>
            <a:r>
              <a:rPr lang="cs-CZ" sz="2400" dirty="0" smtClean="0"/>
              <a:t>(vyžadují povolení, některé vyžadují kolaudaci, většina vyžaduje povolení změny v užívání, u některých může dokumentaci zpracovat kvalifikovaná osoba),</a:t>
            </a:r>
            <a:endParaRPr lang="cs-CZ" sz="2400" dirty="0"/>
          </a:p>
          <a:p>
            <a:pPr marL="0" indent="0">
              <a:buNone/>
            </a:pPr>
            <a:r>
              <a:rPr lang="cs-CZ" dirty="0" smtClean="0"/>
              <a:t>c</a:t>
            </a:r>
            <a:r>
              <a:rPr lang="cs-CZ" dirty="0"/>
              <a:t>) vyhrazené, které jsou uvedeny v příloze č. 3 k tomuto </a:t>
            </a:r>
            <a:r>
              <a:rPr lang="cs-CZ" dirty="0" smtClean="0"/>
              <a:t>zákonu </a:t>
            </a:r>
            <a:r>
              <a:rPr lang="cs-CZ" sz="2400" dirty="0" smtClean="0"/>
              <a:t>(rozhoduje o nich DESÚ, vyžadují povolení i kolaudaci, nelze je provádět ani odstraňovat svépomocí)</a:t>
            </a:r>
            <a:r>
              <a:rPr lang="cs-CZ" dirty="0" smtClean="0"/>
              <a:t>, </a:t>
            </a:r>
            <a:r>
              <a:rPr lang="cs-CZ" dirty="0"/>
              <a:t>a</a:t>
            </a:r>
          </a:p>
          <a:p>
            <a:pPr marL="0" indent="0">
              <a:buNone/>
            </a:pPr>
            <a:r>
              <a:rPr lang="cs-CZ" dirty="0" smtClean="0"/>
              <a:t>d</a:t>
            </a:r>
            <a:r>
              <a:rPr lang="cs-CZ" dirty="0"/>
              <a:t>) </a:t>
            </a:r>
            <a:r>
              <a:rPr lang="cs-CZ" dirty="0" smtClean="0"/>
              <a:t>ostatní </a:t>
            </a:r>
            <a:r>
              <a:rPr lang="cs-CZ" sz="2400" dirty="0" smtClean="0"/>
              <a:t>(</a:t>
            </a:r>
            <a:r>
              <a:rPr lang="cs-CZ" sz="2400" dirty="0"/>
              <a:t>vyžadují povolení i kolaudaci, nelze je provádět ani odstraňovat svépomocí)</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29</a:t>
            </a:fld>
            <a:endParaRPr lang="cs-CZ"/>
          </a:p>
        </p:txBody>
      </p:sp>
    </p:spTree>
    <p:extLst>
      <p:ext uri="{BB962C8B-B14F-4D97-AF65-F5344CB8AC3E}">
        <p14:creationId xmlns:p14="http://schemas.microsoft.com/office/powerpoint/2010/main" val="139445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03275"/>
          </a:xfrm>
        </p:spPr>
        <p:txBody>
          <a:bodyPr>
            <a:normAutofit/>
          </a:bodyPr>
          <a:lstStyle/>
          <a:p>
            <a:r>
              <a:rPr lang="cs-CZ" sz="3200" b="1" dirty="0">
                <a:latin typeface="+mn-lt"/>
              </a:rPr>
              <a:t>Odložení účinnosti nového stavebního zákona</a:t>
            </a:r>
            <a:endParaRPr lang="cs-CZ" sz="3200" dirty="0">
              <a:latin typeface="+mn-lt"/>
            </a:endParaRPr>
          </a:p>
        </p:txBody>
      </p:sp>
      <p:sp>
        <p:nvSpPr>
          <p:cNvPr id="3" name="Zástupný symbol pro obsah 2"/>
          <p:cNvSpPr>
            <a:spLocks noGrp="1"/>
          </p:cNvSpPr>
          <p:nvPr>
            <p:ph idx="1"/>
          </p:nvPr>
        </p:nvSpPr>
        <p:spPr>
          <a:xfrm>
            <a:off x="838200" y="1397000"/>
            <a:ext cx="10515600" cy="4779963"/>
          </a:xfrm>
        </p:spPr>
        <p:txBody>
          <a:bodyPr>
            <a:normAutofit/>
          </a:bodyPr>
          <a:lstStyle/>
          <a:p>
            <a:pPr marL="0" indent="0">
              <a:buNone/>
            </a:pPr>
            <a:r>
              <a:rPr lang="cs-CZ" dirty="0"/>
              <a:t>(3) Ve věcech týkajících se záměrů podle tohoto zákona se v přechodném období postupuje podle dosavadních právních předpisů s výjimkou věcí týkajících se vyhrazených staveb</a:t>
            </a:r>
            <a:r>
              <a:rPr lang="cs-CZ" b="1" dirty="0"/>
              <a:t> </a:t>
            </a:r>
            <a:r>
              <a:rPr lang="cs-CZ" dirty="0"/>
              <a:t>uvedených v příloze č. 3 k tomuto zákonu, staveb s nimi souvisejících a staveb tvořících s nimi soubor staveb. Ve věcech týkajících se vyhrazených staveb uvedených v příloze č. 3 k tomuto zákonu, staveb s nimi souvisejících a staveb tvořících s nimi soubor staveb se postupuje podle tohoto zákona.</a:t>
            </a:r>
          </a:p>
          <a:p>
            <a:pPr marL="0" indent="0">
              <a:buNone/>
            </a:pPr>
            <a:r>
              <a:rPr lang="cs-CZ" dirty="0"/>
              <a:t>(4) V přechodném období vykonává působnost Nejvyššího stavebního úřadu jako služebního úřadu Ministerstvo pro místní rozvoj a působnost stanovenou předsedovi Nejvyššího stavebního úřadu jako služebnímu orgánu státní tajemník v Ministerstvu pro místní rozvoj</a:t>
            </a:r>
            <a:r>
              <a:rPr lang="cs-CZ" dirty="0" smtClean="0"/>
              <a:t>.</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a:t>
            </a:fld>
            <a:endParaRPr lang="cs-CZ"/>
          </a:p>
        </p:txBody>
      </p:sp>
    </p:spTree>
    <p:extLst>
      <p:ext uri="{BB962C8B-B14F-4D97-AF65-F5344CB8AC3E}">
        <p14:creationId xmlns:p14="http://schemas.microsoft.com/office/powerpoint/2010/main" val="2676535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45069"/>
          </a:xfrm>
        </p:spPr>
        <p:txBody>
          <a:bodyPr/>
          <a:lstStyle/>
          <a:p>
            <a:r>
              <a:rPr lang="cs-CZ" sz="3200" b="1" dirty="0">
                <a:latin typeface="+mn-lt"/>
              </a:rPr>
              <a:t>Postupy pro povolení záměru podle zákona č. 283/2021 Sb.</a:t>
            </a:r>
            <a:endParaRPr lang="cs-CZ" sz="3200" dirty="0">
              <a:latin typeface="+mn-lt"/>
            </a:endParaRPr>
          </a:p>
        </p:txBody>
      </p:sp>
      <p:sp>
        <p:nvSpPr>
          <p:cNvPr id="3" name="Zástupný symbol pro obsah 2"/>
          <p:cNvSpPr>
            <a:spLocks noGrp="1"/>
          </p:cNvSpPr>
          <p:nvPr>
            <p:ph idx="1"/>
          </p:nvPr>
        </p:nvSpPr>
        <p:spPr>
          <a:xfrm>
            <a:off x="838200" y="1105988"/>
            <a:ext cx="10515600" cy="5250361"/>
          </a:xfrm>
        </p:spPr>
        <p:txBody>
          <a:bodyPr/>
          <a:lstStyle/>
          <a:p>
            <a:pPr marL="0" indent="0">
              <a:buNone/>
            </a:pPr>
            <a:r>
              <a:rPr lang="cs-CZ" dirty="0" smtClean="0"/>
              <a:t>řízení o povolení záměru</a:t>
            </a:r>
          </a:p>
          <a:p>
            <a:pPr marL="0" indent="0">
              <a:buNone/>
            </a:pPr>
            <a:r>
              <a:rPr lang="cs-CZ" dirty="0" smtClean="0"/>
              <a:t>řízení s posouzením vlivů (novelou bylo zrušeno)</a:t>
            </a:r>
          </a:p>
          <a:p>
            <a:pPr marL="0" indent="0">
              <a:buNone/>
            </a:pPr>
            <a:r>
              <a:rPr lang="cs-CZ" dirty="0" smtClean="0"/>
              <a:t>zrychlené řízení – povolení stavby nebo zařízení je za splnění daných podmínek včetně předložení souhlasů všech účastníků řízení vydáno jako první úkon v řízení</a:t>
            </a:r>
          </a:p>
          <a:p>
            <a:pPr marL="0" indent="0">
              <a:buNone/>
            </a:pPr>
            <a:r>
              <a:rPr lang="cs-CZ" dirty="0" smtClean="0"/>
              <a:t>rámcové povolení – povolení umístění záměru, následuje povolení</a:t>
            </a:r>
          </a:p>
          <a:p>
            <a:pPr marL="0" indent="0">
              <a:buNone/>
            </a:pPr>
            <a:r>
              <a:rPr lang="cs-CZ" dirty="0" smtClean="0"/>
              <a:t>řízení o povolení změny využití území</a:t>
            </a:r>
          </a:p>
          <a:p>
            <a:pPr marL="0" indent="0">
              <a:buNone/>
            </a:pPr>
            <a:r>
              <a:rPr lang="cs-CZ" dirty="0" smtClean="0"/>
              <a:t>řízení o dělení nebo scelování pozemků</a:t>
            </a:r>
          </a:p>
          <a:p>
            <a:pPr marL="0" indent="0">
              <a:buNone/>
            </a:pPr>
            <a:r>
              <a:rPr lang="cs-CZ" dirty="0" smtClean="0"/>
              <a:t>stanovení ochranného pásma – rozhodnutí nebo opatření obecné povahy</a:t>
            </a:r>
          </a:p>
          <a:p>
            <a:pPr marL="0" indent="0">
              <a:buNone/>
            </a:pPr>
            <a:r>
              <a:rPr lang="cs-CZ" dirty="0" smtClean="0"/>
              <a:t>odvolací řízení – zaveden apelační princip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30</a:t>
            </a:fld>
            <a:endParaRPr lang="cs-CZ"/>
          </a:p>
        </p:txBody>
      </p:sp>
    </p:spTree>
    <p:extLst>
      <p:ext uri="{BB962C8B-B14F-4D97-AF65-F5344CB8AC3E}">
        <p14:creationId xmlns:p14="http://schemas.microsoft.com/office/powerpoint/2010/main" val="640524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02493"/>
          </a:xfrm>
        </p:spPr>
        <p:txBody>
          <a:bodyPr/>
          <a:lstStyle/>
          <a:p>
            <a:r>
              <a:rPr lang="cs-CZ" sz="3200" b="1" dirty="0" smtClean="0">
                <a:latin typeface="+mn-lt"/>
              </a:rPr>
              <a:t>Účastníci řízení </a:t>
            </a:r>
            <a:r>
              <a:rPr lang="cs-CZ" sz="2400" b="1" dirty="0" smtClean="0">
                <a:latin typeface="+mn-lt"/>
              </a:rPr>
              <a:t>(současně platné právní předpisy)</a:t>
            </a:r>
            <a:endParaRPr lang="cs-CZ" sz="2400" b="1" dirty="0">
              <a:latin typeface="+mn-lt"/>
            </a:endParaRPr>
          </a:p>
        </p:txBody>
      </p:sp>
      <p:sp>
        <p:nvSpPr>
          <p:cNvPr id="3" name="Zástupný symbol pro obsah 2"/>
          <p:cNvSpPr>
            <a:spLocks noGrp="1"/>
          </p:cNvSpPr>
          <p:nvPr>
            <p:ph idx="1"/>
          </p:nvPr>
        </p:nvSpPr>
        <p:spPr>
          <a:xfrm>
            <a:off x="838200" y="1167618"/>
            <a:ext cx="10515600" cy="5009345"/>
          </a:xfrm>
        </p:spPr>
        <p:txBody>
          <a:bodyPr/>
          <a:lstStyle/>
          <a:p>
            <a:pPr marL="0" indent="0">
              <a:buNone/>
            </a:pPr>
            <a:r>
              <a:rPr lang="cs-CZ" dirty="0" smtClean="0"/>
              <a:t>jsou definováni v § 27 správního řádu:</a:t>
            </a:r>
          </a:p>
          <a:p>
            <a:pPr marL="0" indent="0">
              <a:buNone/>
            </a:pPr>
            <a:r>
              <a:rPr lang="cs-CZ" dirty="0" smtClean="0"/>
              <a:t>§ 27 odst. 1 – hlavní účastníci řízení - </a:t>
            </a:r>
            <a:r>
              <a:rPr lang="cs-CZ" dirty="0"/>
              <a:t>v řízení o žádosti žadatel a další dotčené </a:t>
            </a:r>
            <a:r>
              <a:rPr lang="cs-CZ" dirty="0" smtClean="0"/>
              <a:t>osoby (společenství </a:t>
            </a:r>
            <a:r>
              <a:rPr lang="cs-CZ" dirty="0"/>
              <a:t>práv nebo </a:t>
            </a:r>
            <a:r>
              <a:rPr lang="cs-CZ" dirty="0" smtClean="0"/>
              <a:t>povinností), </a:t>
            </a:r>
            <a:r>
              <a:rPr lang="cs-CZ" dirty="0"/>
              <a:t>v řízení z moci úřední dotčené osoby, jimž má rozhodnutí založit, změnit nebo zrušit právo anebo povinnost nebo prohlásit, že právo nebo povinnost mají anebo nemají</a:t>
            </a:r>
            <a:endParaRPr lang="cs-CZ" dirty="0" smtClean="0"/>
          </a:p>
          <a:p>
            <a:pPr marL="0" indent="0">
              <a:buNone/>
            </a:pPr>
            <a:r>
              <a:rPr lang="cs-CZ" dirty="0" smtClean="0"/>
              <a:t>§ 27 odst. 2 – vedlejší účastníci - další </a:t>
            </a:r>
            <a:r>
              <a:rPr lang="cs-CZ" dirty="0"/>
              <a:t>dotčené osoby, pokud mohou být rozhodnutím přímo dotčeny ve svých právech nebo </a:t>
            </a:r>
            <a:r>
              <a:rPr lang="cs-CZ" dirty="0" smtClean="0"/>
              <a:t>povinnostech</a:t>
            </a:r>
          </a:p>
          <a:p>
            <a:pPr marL="0" indent="0">
              <a:buNone/>
            </a:pPr>
            <a:r>
              <a:rPr lang="cs-CZ" dirty="0" smtClean="0"/>
              <a:t>§ 27 odst. 3 - osoby</a:t>
            </a:r>
            <a:r>
              <a:rPr lang="cs-CZ" dirty="0"/>
              <a:t>, o kterých to stanoví zvláštní </a:t>
            </a:r>
            <a:r>
              <a:rPr lang="cs-CZ" dirty="0" smtClean="0"/>
              <a:t>zákon, rozlišují se také na hlavní a vedlejší; takovým zvláštním zákonem je stavební zákon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31</a:t>
            </a:fld>
            <a:endParaRPr lang="cs-CZ"/>
          </a:p>
        </p:txBody>
      </p:sp>
    </p:spTree>
    <p:extLst>
      <p:ext uri="{BB962C8B-B14F-4D97-AF65-F5344CB8AC3E}">
        <p14:creationId xmlns:p14="http://schemas.microsoft.com/office/powerpoint/2010/main" val="276744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85814"/>
          </a:xfrm>
        </p:spPr>
        <p:txBody>
          <a:bodyPr/>
          <a:lstStyle/>
          <a:p>
            <a:r>
              <a:rPr lang="cs-CZ" sz="3200" b="1" dirty="0">
                <a:latin typeface="+mn-lt"/>
              </a:rPr>
              <a:t>Účastníci </a:t>
            </a:r>
            <a:r>
              <a:rPr lang="cs-CZ" sz="3200" b="1" dirty="0" smtClean="0">
                <a:latin typeface="+mn-lt"/>
              </a:rPr>
              <a:t>řízení – zákon č. 183/2006 Sb.</a:t>
            </a:r>
            <a:endParaRPr lang="cs-CZ" sz="3200" dirty="0">
              <a:latin typeface="+mn-lt"/>
            </a:endParaRPr>
          </a:p>
        </p:txBody>
      </p:sp>
      <p:sp>
        <p:nvSpPr>
          <p:cNvPr id="3" name="Zástupný symbol pro obsah 2"/>
          <p:cNvSpPr>
            <a:spLocks noGrp="1"/>
          </p:cNvSpPr>
          <p:nvPr>
            <p:ph idx="1"/>
          </p:nvPr>
        </p:nvSpPr>
        <p:spPr>
          <a:xfrm>
            <a:off x="838200" y="1730326"/>
            <a:ext cx="10515600" cy="4446637"/>
          </a:xfrm>
        </p:spPr>
        <p:txBody>
          <a:bodyPr/>
          <a:lstStyle/>
          <a:p>
            <a:pPr marL="0" indent="0">
              <a:buNone/>
            </a:pPr>
            <a:r>
              <a:rPr lang="cs-CZ" dirty="0" smtClean="0"/>
              <a:t>stavební zákon určuje účastníky v těchto řízeních:</a:t>
            </a:r>
          </a:p>
          <a:p>
            <a:pPr marL="0" indent="0">
              <a:buNone/>
            </a:pPr>
            <a:r>
              <a:rPr lang="cs-CZ" dirty="0" smtClean="0"/>
              <a:t>územní řízení, stavební řízení, změna stavby před dokončením, předčasné užívání stavby, zkušební provoz</a:t>
            </a:r>
            <a:r>
              <a:rPr lang="cs-CZ" dirty="0"/>
              <a:t>, kolaudační </a:t>
            </a:r>
            <a:r>
              <a:rPr lang="cs-CZ" dirty="0" smtClean="0"/>
              <a:t>řízení</a:t>
            </a:r>
            <a:r>
              <a:rPr lang="cs-CZ" dirty="0"/>
              <a:t>, změna v užívání </a:t>
            </a:r>
            <a:r>
              <a:rPr lang="cs-CZ" dirty="0" smtClean="0"/>
              <a:t>stavby, o odstranění stavby, o dodatečném povolení stavby, podle § 135 - 141  </a:t>
            </a:r>
          </a:p>
          <a:p>
            <a:pPr marL="0" indent="0">
              <a:buNone/>
            </a:pPr>
            <a:r>
              <a:rPr lang="cs-CZ" dirty="0" smtClean="0"/>
              <a:t>účastníci podle správního řádu:</a:t>
            </a:r>
          </a:p>
          <a:p>
            <a:pPr marL="0" indent="0">
              <a:buNone/>
            </a:pPr>
            <a:r>
              <a:rPr lang="cs-CZ" dirty="0" smtClean="0"/>
              <a:t>povolení odstranění stavby, řízení o výjimce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32</a:t>
            </a:fld>
            <a:endParaRPr lang="cs-CZ"/>
          </a:p>
        </p:txBody>
      </p:sp>
    </p:spTree>
    <p:extLst>
      <p:ext uri="{BB962C8B-B14F-4D97-AF65-F5344CB8AC3E}">
        <p14:creationId xmlns:p14="http://schemas.microsoft.com/office/powerpoint/2010/main" val="3551710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0825"/>
            <a:ext cx="10515600" cy="790575"/>
          </a:xfrm>
        </p:spPr>
        <p:txBody>
          <a:bodyPr/>
          <a:lstStyle/>
          <a:p>
            <a:r>
              <a:rPr lang="cs-CZ" sz="3200" b="1" dirty="0">
                <a:latin typeface="+mn-lt"/>
              </a:rPr>
              <a:t>Účastníci </a:t>
            </a:r>
            <a:r>
              <a:rPr lang="cs-CZ" sz="3200" b="1" dirty="0" smtClean="0">
                <a:latin typeface="+mn-lt"/>
              </a:rPr>
              <a:t>řízení</a:t>
            </a:r>
            <a:endParaRPr lang="cs-CZ" sz="3200" dirty="0">
              <a:latin typeface="+mn-lt"/>
            </a:endParaRPr>
          </a:p>
        </p:txBody>
      </p:sp>
      <p:sp>
        <p:nvSpPr>
          <p:cNvPr id="3" name="Zástupný symbol pro obsah 2"/>
          <p:cNvSpPr>
            <a:spLocks noGrp="1"/>
          </p:cNvSpPr>
          <p:nvPr>
            <p:ph idx="1"/>
          </p:nvPr>
        </p:nvSpPr>
        <p:spPr>
          <a:xfrm>
            <a:off x="838200" y="1041400"/>
            <a:ext cx="10515600" cy="5135563"/>
          </a:xfrm>
        </p:spPr>
        <p:txBody>
          <a:bodyPr/>
          <a:lstStyle/>
          <a:p>
            <a:pPr marL="0" indent="0">
              <a:buNone/>
            </a:pPr>
            <a:r>
              <a:rPr lang="cs-CZ" sz="2400" dirty="0" smtClean="0"/>
              <a:t>Při určení okruhu účastníků řízení je třeba vyjít z vymezeného území dotčeného vlivem stavby, které podle § 9 odst.1 písm. e) vyhlášky č. 503/2006 Sb. obsahuje územní rozhodnutí o umístění stavby.</a:t>
            </a:r>
          </a:p>
          <a:p>
            <a:pPr marL="0" indent="0">
              <a:buNone/>
            </a:pPr>
            <a:r>
              <a:rPr lang="cs-CZ" sz="2400" dirty="0" smtClean="0"/>
              <a:t>O účastenství v řízení se rozhoduje podle § 28 odst. 1 správního řádu, rozhoduje se v těch případech, kdy jsou o účastenství pochybnosti.</a:t>
            </a:r>
          </a:p>
          <a:p>
            <a:pPr marL="0" indent="0">
              <a:buNone/>
            </a:pPr>
            <a:r>
              <a:rPr lang="cs-CZ" sz="2400" dirty="0"/>
              <a:t>Za </a:t>
            </a:r>
            <a:r>
              <a:rPr lang="cs-CZ" sz="2400" dirty="0" smtClean="0"/>
              <a:t>účastníka bude </a:t>
            </a:r>
            <a:r>
              <a:rPr lang="cs-CZ" sz="2400" dirty="0"/>
              <a:t>v pochybnostech považován i ten, kdo tvrdí, že je účastníkem, dokud se neprokáže opak</a:t>
            </a:r>
            <a:r>
              <a:rPr lang="cs-CZ" sz="2400" dirty="0" smtClean="0"/>
              <a:t>.</a:t>
            </a:r>
          </a:p>
          <a:p>
            <a:pPr marL="0" indent="0">
              <a:buNone/>
            </a:pPr>
            <a:r>
              <a:rPr lang="cs-CZ" sz="2400" dirty="0"/>
              <a:t>2 As 12/2008 ze dne 31. 10. </a:t>
            </a:r>
            <a:r>
              <a:rPr lang="cs-CZ" sz="2400" dirty="0" smtClean="0"/>
              <a:t>2008:</a:t>
            </a:r>
          </a:p>
          <a:p>
            <a:pPr marL="0" indent="0">
              <a:buNone/>
            </a:pPr>
            <a:r>
              <a:rPr lang="cs-CZ" sz="2400" dirty="0"/>
              <a:t>Nejvyšší správní soud je však toho názoru, že za situace, kdy by takové dokazování (o postavení účastníka řízení) mělo být obsáhlé a mělo by též blízkou souvislost s předmětem meritorního řízení, pak by bylo na místě takovou osobu účastníkem řízení (preventivně) učinit a dokazování o možném dotčení jejích práv provést až v meritorním řízení s následným vypořádáním jejích námitek v konečném rozhodnutí. </a:t>
            </a:r>
            <a:r>
              <a:rPr lang="cs-CZ" sz="2400" dirty="0" smtClean="0"/>
              <a:t>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33</a:t>
            </a:fld>
            <a:endParaRPr lang="cs-CZ"/>
          </a:p>
        </p:txBody>
      </p:sp>
    </p:spTree>
    <p:extLst>
      <p:ext uri="{BB962C8B-B14F-4D97-AF65-F5344CB8AC3E}">
        <p14:creationId xmlns:p14="http://schemas.microsoft.com/office/powerpoint/2010/main" val="1159470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lstStyle/>
          <a:p>
            <a:r>
              <a:rPr lang="cs-CZ" sz="3200" b="1" dirty="0">
                <a:latin typeface="+mn-lt"/>
              </a:rPr>
              <a:t>Účastníci řízení</a:t>
            </a:r>
            <a:endParaRPr lang="cs-CZ" sz="3200" dirty="0">
              <a:latin typeface="+mn-lt"/>
            </a:endParaRPr>
          </a:p>
        </p:txBody>
      </p:sp>
      <p:sp>
        <p:nvSpPr>
          <p:cNvPr id="3" name="Zástupný symbol pro obsah 2"/>
          <p:cNvSpPr>
            <a:spLocks noGrp="1"/>
          </p:cNvSpPr>
          <p:nvPr>
            <p:ph idx="1"/>
          </p:nvPr>
        </p:nvSpPr>
        <p:spPr>
          <a:xfrm>
            <a:off x="838200" y="1088572"/>
            <a:ext cx="10515600" cy="5088391"/>
          </a:xfrm>
        </p:spPr>
        <p:txBody>
          <a:bodyPr/>
          <a:lstStyle/>
          <a:p>
            <a:pPr marL="0" indent="0">
              <a:buNone/>
            </a:pPr>
            <a:r>
              <a:rPr lang="cs-CZ" sz="2400" dirty="0" smtClean="0"/>
              <a:t>NSS čj. 8 As 302/2018 ze dne 18. 6. 2019</a:t>
            </a:r>
          </a:p>
          <a:p>
            <a:pPr marL="0" indent="0">
              <a:buNone/>
            </a:pPr>
            <a:r>
              <a:rPr lang="cs-CZ" sz="2400" dirty="0" smtClean="0"/>
              <a:t>Stavební úřad nevede samostatné řízení o tom, zda osoba je nebo není účastníkem řízení. Usnesení o účastenství v řízení není rozhodnutím ve věci. Odvolání proti usnesení je přípustné. Obnova řízení a samostatný přezkum ve věci účastenství přípustné nejsou.</a:t>
            </a:r>
          </a:p>
          <a:p>
            <a:pPr marL="0" indent="0">
              <a:buNone/>
            </a:pPr>
            <a:r>
              <a:rPr lang="cs-CZ" sz="2400" dirty="0" smtClean="0"/>
              <a:t>NSS čj. 2 As 394/2019 ze dne 8. 12. 2020</a:t>
            </a:r>
          </a:p>
          <a:p>
            <a:pPr marL="0" indent="0">
              <a:buNone/>
            </a:pPr>
            <a:r>
              <a:rPr lang="cs-CZ" sz="2400" dirty="0" smtClean="0"/>
              <a:t>Usnesení, že osoba je nebo není účastníkem řízení se vydává i v případech, kdy stavební úřad zařadí osobu do jiné kategorie účastníků řízení, než do které podle svého tvrzení patří.</a:t>
            </a:r>
          </a:p>
          <a:p>
            <a:pPr marL="0" indent="0">
              <a:buNone/>
            </a:pPr>
            <a:r>
              <a:rPr lang="cs-CZ" sz="2400" dirty="0"/>
              <a:t>Ustanovení § 28 správního řádu nelze vztahovat jen na případy, kdy někdo účastníkem řízení není a tvrdí, že jím má být. Podle tohoto ustanovení je třeba postupovat i v případě, že zákon zná více kategorií účastníků řízení, přičemž jim přiznává odlišná procesní práva, zejména pokud se odrážejí do práv hmotných. </a:t>
            </a:r>
            <a:endParaRPr lang="cs-CZ" sz="2400"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34</a:t>
            </a:fld>
            <a:endParaRPr lang="cs-CZ"/>
          </a:p>
        </p:txBody>
      </p:sp>
    </p:spTree>
    <p:extLst>
      <p:ext uri="{BB962C8B-B14F-4D97-AF65-F5344CB8AC3E}">
        <p14:creationId xmlns:p14="http://schemas.microsoft.com/office/powerpoint/2010/main" val="1464865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93115"/>
          </a:xfrm>
        </p:spPr>
        <p:txBody>
          <a:bodyPr/>
          <a:lstStyle/>
          <a:p>
            <a:r>
              <a:rPr lang="cs-CZ" sz="3200" b="1" dirty="0">
                <a:latin typeface="+mn-lt"/>
              </a:rPr>
              <a:t>Účastníci řízení</a:t>
            </a:r>
            <a:endParaRPr lang="cs-CZ" sz="3200" dirty="0">
              <a:latin typeface="+mn-lt"/>
            </a:endParaRPr>
          </a:p>
        </p:txBody>
      </p:sp>
      <p:sp>
        <p:nvSpPr>
          <p:cNvPr id="3" name="Zástupný symbol pro obsah 2"/>
          <p:cNvSpPr>
            <a:spLocks noGrp="1"/>
          </p:cNvSpPr>
          <p:nvPr>
            <p:ph idx="1"/>
          </p:nvPr>
        </p:nvSpPr>
        <p:spPr>
          <a:xfrm>
            <a:off x="838200" y="1158240"/>
            <a:ext cx="10515600" cy="5018723"/>
          </a:xfrm>
        </p:spPr>
        <p:txBody>
          <a:bodyPr/>
          <a:lstStyle/>
          <a:p>
            <a:pPr marL="0" indent="0">
              <a:buNone/>
            </a:pPr>
            <a:r>
              <a:rPr lang="cs-CZ" dirty="0" smtClean="0"/>
              <a:t>NSS čj. 6 As 24/2019</a:t>
            </a:r>
          </a:p>
          <a:p>
            <a:pPr marL="0" indent="0">
              <a:buNone/>
            </a:pPr>
            <a:r>
              <a:rPr lang="cs-CZ" sz="2400" dirty="0" smtClean="0"/>
              <a:t>Pokud stavební úřad neoznámí (nedoručí) rozhodnutí vedlejšímu účastníku řízení, má takový účastník po té, co se o vydání rozhodnutí dozví, třicetidenní subjektivní odvolací lhůtu, a roční objektivní lhůtu pro podání odvolání. Hlavní účastníci mají devadesáti denní subjektivní lhůtu pro podání odvolání a objektivní lhůtu nemají.</a:t>
            </a:r>
          </a:p>
          <a:p>
            <a:pPr marL="0" indent="0">
              <a:buNone/>
            </a:pPr>
            <a:r>
              <a:rPr lang="cs-CZ" sz="2400" dirty="0" smtClean="0"/>
              <a:t>NSS čj. 10 As 327/2019 ze dne 31. 3. 2022</a:t>
            </a:r>
          </a:p>
          <a:p>
            <a:pPr marL="0" indent="0">
              <a:buNone/>
            </a:pPr>
            <a:r>
              <a:rPr lang="cs-CZ" sz="2400" dirty="0" smtClean="0"/>
              <a:t>Pokud jsou námitky opomenutého účastníka zjevně šikanózní nebo zjevně nedůvodné, není nutné, aby odvolací správní orgán napadené rozhodnutí zrušil a vrátil stavebnímu úřadu k novému projednání. V takovém případě ovšem odvolací správní orgán musí pečlivě vypořádat námitky opomenutého účastníka řízení.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35</a:t>
            </a:fld>
            <a:endParaRPr lang="cs-CZ"/>
          </a:p>
        </p:txBody>
      </p:sp>
    </p:spTree>
    <p:extLst>
      <p:ext uri="{BB962C8B-B14F-4D97-AF65-F5344CB8AC3E}">
        <p14:creationId xmlns:p14="http://schemas.microsoft.com/office/powerpoint/2010/main" val="24189670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79606"/>
          </a:xfrm>
        </p:spPr>
        <p:txBody>
          <a:bodyPr/>
          <a:lstStyle/>
          <a:p>
            <a:r>
              <a:rPr lang="cs-CZ" sz="3200" b="1" dirty="0" smtClean="0">
                <a:latin typeface="+mn-lt"/>
              </a:rPr>
              <a:t>Účastníci řízení podle zákona č. 283/2021 Sb. </a:t>
            </a:r>
            <a:endParaRPr lang="cs-CZ" sz="3200" b="1" dirty="0">
              <a:latin typeface="+mn-lt"/>
            </a:endParaRPr>
          </a:p>
        </p:txBody>
      </p:sp>
      <p:sp>
        <p:nvSpPr>
          <p:cNvPr id="3" name="Zástupný symbol pro obsah 2"/>
          <p:cNvSpPr>
            <a:spLocks noGrp="1"/>
          </p:cNvSpPr>
          <p:nvPr>
            <p:ph idx="1"/>
          </p:nvPr>
        </p:nvSpPr>
        <p:spPr>
          <a:xfrm>
            <a:off x="838200" y="1053738"/>
            <a:ext cx="10515600" cy="5123226"/>
          </a:xfrm>
        </p:spPr>
        <p:txBody>
          <a:bodyPr/>
          <a:lstStyle/>
          <a:p>
            <a:pPr marL="0" indent="0">
              <a:lnSpc>
                <a:spcPct val="100000"/>
              </a:lnSpc>
              <a:spcBef>
                <a:spcPts val="0"/>
              </a:spcBef>
              <a:buNone/>
            </a:pPr>
            <a:r>
              <a:rPr lang="cs-CZ" sz="2400" dirty="0" smtClean="0"/>
              <a:t>§ 182: Účastníky řízení o povolení záměru jsou:</a:t>
            </a:r>
          </a:p>
          <a:p>
            <a:pPr marL="0" indent="0">
              <a:lnSpc>
                <a:spcPct val="100000"/>
              </a:lnSpc>
              <a:spcBef>
                <a:spcPts val="0"/>
              </a:spcBef>
              <a:buNone/>
            </a:pPr>
            <a:r>
              <a:rPr lang="cs-CZ" sz="2400" dirty="0" smtClean="0"/>
              <a:t>a) stavebník</a:t>
            </a:r>
            <a:r>
              <a:rPr lang="cs-CZ" sz="2400" dirty="0"/>
              <a:t>,</a:t>
            </a:r>
          </a:p>
          <a:p>
            <a:pPr marL="0" indent="0">
              <a:lnSpc>
                <a:spcPct val="100000"/>
              </a:lnSpc>
              <a:spcBef>
                <a:spcPts val="0"/>
              </a:spcBef>
              <a:buNone/>
            </a:pPr>
            <a:r>
              <a:rPr lang="cs-CZ" sz="2400" dirty="0" smtClean="0"/>
              <a:t>b) obec</a:t>
            </a:r>
            <a:r>
              <a:rPr lang="cs-CZ" sz="2400" dirty="0"/>
              <a:t>, na jejímž území má být záměr uskutečněn,</a:t>
            </a:r>
          </a:p>
          <a:p>
            <a:pPr marL="0" indent="0">
              <a:lnSpc>
                <a:spcPct val="100000"/>
              </a:lnSpc>
              <a:spcBef>
                <a:spcPts val="0"/>
              </a:spcBef>
              <a:buNone/>
            </a:pPr>
            <a:r>
              <a:rPr lang="cs-CZ" sz="2400" dirty="0" smtClean="0"/>
              <a:t>c) vlastník </a:t>
            </a:r>
            <a:r>
              <a:rPr lang="cs-CZ" sz="2400" dirty="0"/>
              <a:t>pozemku nebo stavby, na kterých má být záměr uskutečněn, nebo ten, kdo má jiné věcné právo k tomuto pozemku nebo stavbě,</a:t>
            </a:r>
          </a:p>
          <a:p>
            <a:pPr marL="0" indent="0">
              <a:lnSpc>
                <a:spcPct val="100000"/>
              </a:lnSpc>
              <a:spcBef>
                <a:spcPts val="0"/>
              </a:spcBef>
              <a:buNone/>
            </a:pPr>
            <a:r>
              <a:rPr lang="cs-CZ" sz="2400" dirty="0" smtClean="0"/>
              <a:t>d) osoby</a:t>
            </a:r>
            <a:r>
              <a:rPr lang="cs-CZ" sz="2400" dirty="0"/>
              <a:t>, jejichž vlastnické nebo jiné věcné právo k sousedním stavbám nebo sousedním pozemkům může být rozhodnutím o povolení záměru přímo dotčeno,</a:t>
            </a:r>
          </a:p>
          <a:p>
            <a:pPr marL="0" indent="0">
              <a:lnSpc>
                <a:spcPct val="100000"/>
              </a:lnSpc>
              <a:spcBef>
                <a:spcPts val="0"/>
              </a:spcBef>
              <a:buNone/>
            </a:pPr>
            <a:r>
              <a:rPr lang="cs-CZ" sz="2400" dirty="0" smtClean="0"/>
              <a:t>e) osoby</a:t>
            </a:r>
            <a:r>
              <a:rPr lang="cs-CZ" sz="2400" dirty="0"/>
              <a:t>, o kterých tak stanoví jiný zákon</a:t>
            </a:r>
            <a:r>
              <a:rPr lang="cs-CZ" sz="2400" dirty="0" smtClean="0"/>
              <a:t>.</a:t>
            </a:r>
          </a:p>
          <a:p>
            <a:pPr marL="0" indent="0">
              <a:buNone/>
            </a:pPr>
            <a:r>
              <a:rPr lang="cs-CZ" sz="2400" dirty="0"/>
              <a:t>§ 183</a:t>
            </a:r>
          </a:p>
          <a:p>
            <a:pPr marL="0" indent="0">
              <a:buNone/>
            </a:pPr>
            <a:r>
              <a:rPr lang="cs-CZ" sz="2400" dirty="0"/>
              <a:t>Je-li stavebníkem společenství vlastníků jednotek, je zástupcem vlastníků jednotek, kteří jsou účastníky řízení. Oznámí-li zastoupený vlastník jednotky stavebnímu úřadu, že nadále nechce být zastupován společenstvím vlastníků jednotek, jeho zastoupení zaniká okamžikem, kdy toto oznámení dojde stavebnímu úřadu.</a:t>
            </a:r>
          </a:p>
          <a:p>
            <a:pPr marL="0" indent="0">
              <a:lnSpc>
                <a:spcPct val="100000"/>
              </a:lnSpc>
              <a:spcBef>
                <a:spcPts val="0"/>
              </a:spcBef>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36</a:t>
            </a:fld>
            <a:endParaRPr lang="cs-CZ"/>
          </a:p>
        </p:txBody>
      </p:sp>
    </p:spTree>
    <p:extLst>
      <p:ext uri="{BB962C8B-B14F-4D97-AF65-F5344CB8AC3E}">
        <p14:creationId xmlns:p14="http://schemas.microsoft.com/office/powerpoint/2010/main" val="20937840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lstStyle/>
          <a:p>
            <a:r>
              <a:rPr lang="cs-CZ" sz="3200" b="1" dirty="0" smtClean="0">
                <a:latin typeface="+mn-lt"/>
              </a:rPr>
              <a:t>Námitky účastníků podle zákona č. 183/2006 Sb.</a:t>
            </a:r>
            <a:endParaRPr lang="cs-CZ" sz="3200" b="1" dirty="0">
              <a:latin typeface="+mn-lt"/>
            </a:endParaRPr>
          </a:p>
        </p:txBody>
      </p:sp>
      <p:sp>
        <p:nvSpPr>
          <p:cNvPr id="3" name="Zástupný symbol pro obsah 2"/>
          <p:cNvSpPr>
            <a:spLocks noGrp="1"/>
          </p:cNvSpPr>
          <p:nvPr>
            <p:ph idx="1"/>
          </p:nvPr>
        </p:nvSpPr>
        <p:spPr>
          <a:xfrm>
            <a:off x="838200" y="1320800"/>
            <a:ext cx="10515600" cy="4856163"/>
          </a:xfrm>
        </p:spPr>
        <p:txBody>
          <a:bodyPr/>
          <a:lstStyle/>
          <a:p>
            <a:pPr marL="0" indent="0">
              <a:buNone/>
            </a:pPr>
            <a:r>
              <a:rPr lang="cs-CZ" sz="2400" dirty="0" smtClean="0"/>
              <a:t>zakotvena koncentrační zásada (uplatňuje se pouze v případech, kdy je ve stavebním zákoně výslovně uvedena, v řízeních, která se procesně vedou podle správního řádu, se neuplatní)</a:t>
            </a:r>
          </a:p>
          <a:p>
            <a:pPr marL="0" indent="0">
              <a:buNone/>
            </a:pPr>
            <a:r>
              <a:rPr lang="cs-CZ" sz="2400" dirty="0" smtClean="0"/>
              <a:t>uveden způsob uplatňování námitek a druhy námitek, které mohou účastníci uplatňovat</a:t>
            </a:r>
          </a:p>
          <a:p>
            <a:pPr marL="0" indent="0">
              <a:buNone/>
            </a:pPr>
            <a:r>
              <a:rPr lang="cs-CZ" sz="2400" dirty="0" smtClean="0"/>
              <a:t>Námitku</a:t>
            </a:r>
            <a:r>
              <a:rPr lang="cs-CZ" sz="2400" dirty="0"/>
              <a:t>, o které nedošlo k dohodě mezi účastníky řízení, stavební úřad posoudí na základě obecných požadavků na výstavbu, závazných stanovisek, popřípadě rozhodnutí dotčených orgánů nebo technických norem, pokud taková námitka nepřesahuje rozsah jeho působnosti. Nedošlo-li k dohodě o námitce občanskoprávní povahy, stavební úřad si o ní učiní úsudek a rozhodne ve věci; to neplatí v případě námitek týkajících se existence nebo rozsahu vlastnických nebo jiných věcných práv.  </a:t>
            </a:r>
            <a:r>
              <a:rPr lang="cs-CZ" sz="2400" dirty="0" smtClean="0"/>
              <a:t>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37</a:t>
            </a:fld>
            <a:endParaRPr lang="cs-CZ"/>
          </a:p>
        </p:txBody>
      </p:sp>
    </p:spTree>
    <p:extLst>
      <p:ext uri="{BB962C8B-B14F-4D97-AF65-F5344CB8AC3E}">
        <p14:creationId xmlns:p14="http://schemas.microsoft.com/office/powerpoint/2010/main" val="18410196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647700"/>
            <a:ext cx="10515600" cy="533400"/>
          </a:xfrm>
        </p:spPr>
        <p:txBody>
          <a:bodyPr/>
          <a:lstStyle/>
          <a:p>
            <a:r>
              <a:rPr lang="cs-CZ" sz="3200" b="1" dirty="0" smtClean="0">
                <a:latin typeface="+mn-lt"/>
              </a:rPr>
              <a:t>Námitky </a:t>
            </a:r>
            <a:r>
              <a:rPr lang="cs-CZ" sz="3200" b="1" dirty="0">
                <a:latin typeface="+mn-lt"/>
              </a:rPr>
              <a:t>účastníků</a:t>
            </a:r>
            <a:endParaRPr lang="cs-CZ" sz="3200" dirty="0">
              <a:latin typeface="+mn-lt"/>
            </a:endParaRPr>
          </a:p>
        </p:txBody>
      </p:sp>
      <p:sp>
        <p:nvSpPr>
          <p:cNvPr id="3" name="Zástupný symbol pro obsah 2"/>
          <p:cNvSpPr>
            <a:spLocks noGrp="1"/>
          </p:cNvSpPr>
          <p:nvPr>
            <p:ph idx="1"/>
          </p:nvPr>
        </p:nvSpPr>
        <p:spPr>
          <a:xfrm>
            <a:off x="838200" y="1333500"/>
            <a:ext cx="10515600" cy="4843463"/>
          </a:xfrm>
        </p:spPr>
        <p:txBody>
          <a:bodyPr/>
          <a:lstStyle/>
          <a:p>
            <a:pPr marL="0" indent="0">
              <a:buNone/>
            </a:pPr>
            <a:r>
              <a:rPr lang="cs-CZ" sz="2400" dirty="0"/>
              <a:t>Námitka existence nebo rozsahu vlastnických nebo jiných věcných </a:t>
            </a:r>
            <a:r>
              <a:rPr lang="cs-CZ" sz="2400" dirty="0" smtClean="0"/>
              <a:t>práv (např.</a:t>
            </a:r>
            <a:r>
              <a:rPr lang="cs-CZ" sz="2400" dirty="0"/>
              <a:t> </a:t>
            </a:r>
            <a:r>
              <a:rPr lang="cs-CZ" sz="2400" dirty="0" smtClean="0"/>
              <a:t>vlastnické </a:t>
            </a:r>
            <a:r>
              <a:rPr lang="cs-CZ" sz="2400" dirty="0"/>
              <a:t>právo třetí osoby k pozemku či stavbě zabranými plánovanou stavbou, omezení výkonu </a:t>
            </a:r>
            <a:r>
              <a:rPr lang="cs-CZ" sz="2400" dirty="0" smtClean="0"/>
              <a:t>práva </a:t>
            </a:r>
            <a:r>
              <a:rPr lang="cs-CZ" sz="2400" dirty="0"/>
              <a:t>z věcného břemene, rozsah věcného </a:t>
            </a:r>
            <a:r>
              <a:rPr lang="cs-CZ" sz="2400" dirty="0" smtClean="0"/>
              <a:t>břemene)</a:t>
            </a:r>
          </a:p>
          <a:p>
            <a:pPr marL="0" indent="0">
              <a:buNone/>
            </a:pPr>
            <a:r>
              <a:rPr lang="cs-CZ" sz="2400" dirty="0"/>
              <a:t>Podloženost námitky</a:t>
            </a:r>
            <a:r>
              <a:rPr lang="cs-CZ" sz="2400" dirty="0" smtClean="0"/>
              <a:t>: § </a:t>
            </a:r>
            <a:r>
              <a:rPr lang="cs-CZ" sz="2400" dirty="0"/>
              <a:t>52 </a:t>
            </a:r>
            <a:r>
              <a:rPr lang="cs-CZ" sz="2400" dirty="0" smtClean="0"/>
              <a:t>správního řádu – </a:t>
            </a:r>
            <a:r>
              <a:rPr lang="cs-CZ" sz="2400" dirty="0"/>
              <a:t>povinnost označit důkazy na podporu svých tvrzení</a:t>
            </a:r>
          </a:p>
          <a:p>
            <a:pPr marL="0" indent="0">
              <a:buNone/>
            </a:pPr>
            <a:r>
              <a:rPr lang="cs-CZ" sz="2400" dirty="0"/>
              <a:t>Vyhodnocení:</a:t>
            </a:r>
          </a:p>
          <a:p>
            <a:pPr marL="0" indent="0">
              <a:spcBef>
                <a:spcPts val="0"/>
              </a:spcBef>
              <a:buNone/>
            </a:pPr>
            <a:r>
              <a:rPr lang="cs-CZ" sz="2400" dirty="0"/>
              <a:t>skutečně se námitka týká existence/rozsahu vlastnických práv</a:t>
            </a:r>
          </a:p>
          <a:p>
            <a:pPr marL="0" indent="0">
              <a:spcBef>
                <a:spcPts val="0"/>
              </a:spcBef>
              <a:buNone/>
            </a:pPr>
            <a:r>
              <a:rPr lang="cs-CZ" sz="2400" dirty="0"/>
              <a:t>je námitka relevantní – jde o předběžnou otázku, tj. závisí na jejím posouzení výsledek řízení?</a:t>
            </a:r>
          </a:p>
          <a:p>
            <a:pPr marL="0" indent="0">
              <a:spcBef>
                <a:spcPts val="0"/>
              </a:spcBef>
              <a:buNone/>
            </a:pPr>
            <a:r>
              <a:rPr lang="cs-CZ" sz="2400" dirty="0"/>
              <a:t>je námitka podložená – jsou údaje v katastru nemovitostí zpochybněny nějakým důkazem, nejde o zjevné smyšlenky, účelová nebo šikanózní tvrzení</a:t>
            </a:r>
          </a:p>
          <a:p>
            <a:pPr marL="0" indent="0">
              <a:buNone/>
            </a:pPr>
            <a:r>
              <a:rPr lang="cs-CZ" sz="2400" dirty="0"/>
              <a:t>pokud ano, vyzvat účastníky (namítajícího a žadatele), aby se ve stanovené lhůtě obrátili na soud, řízení přerušit a uplyne-li lhůta marně, zamítnout žádost</a:t>
            </a:r>
          </a:p>
          <a:p>
            <a:pPr marL="0" indent="0">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38</a:t>
            </a:fld>
            <a:endParaRPr lang="cs-CZ"/>
          </a:p>
        </p:txBody>
      </p:sp>
    </p:spTree>
    <p:extLst>
      <p:ext uri="{BB962C8B-B14F-4D97-AF65-F5344CB8AC3E}">
        <p14:creationId xmlns:p14="http://schemas.microsoft.com/office/powerpoint/2010/main" val="8401612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557983"/>
          </a:xfrm>
        </p:spPr>
        <p:txBody>
          <a:bodyPr/>
          <a:lstStyle/>
          <a:p>
            <a:r>
              <a:rPr lang="cs-CZ" sz="3200" b="1" dirty="0" smtClean="0">
                <a:latin typeface="+mn-lt"/>
              </a:rPr>
              <a:t>Námitky účastníků podle zákona č. 283/2021 Sb.</a:t>
            </a:r>
            <a:endParaRPr lang="cs-CZ" sz="3200" b="1" dirty="0">
              <a:latin typeface="+mn-lt"/>
            </a:endParaRPr>
          </a:p>
        </p:txBody>
      </p:sp>
      <p:sp>
        <p:nvSpPr>
          <p:cNvPr id="3" name="Zástupný symbol pro obsah 2"/>
          <p:cNvSpPr>
            <a:spLocks noGrp="1"/>
          </p:cNvSpPr>
          <p:nvPr>
            <p:ph idx="1"/>
          </p:nvPr>
        </p:nvSpPr>
        <p:spPr>
          <a:xfrm>
            <a:off x="838200" y="1114698"/>
            <a:ext cx="10515600" cy="5062266"/>
          </a:xfrm>
        </p:spPr>
        <p:txBody>
          <a:bodyPr/>
          <a:lstStyle/>
          <a:p>
            <a:pPr marL="0" indent="0">
              <a:buNone/>
            </a:pPr>
            <a:r>
              <a:rPr lang="cs-CZ" sz="2400" dirty="0" smtClean="0"/>
              <a:t>§ 190</a:t>
            </a:r>
          </a:p>
          <a:p>
            <a:pPr marL="0" indent="0">
              <a:buNone/>
            </a:pPr>
            <a:r>
              <a:rPr lang="cs-CZ" sz="2400" dirty="0" smtClean="0"/>
              <a:t>Námitky </a:t>
            </a:r>
            <a:r>
              <a:rPr lang="cs-CZ" sz="2400" dirty="0"/>
              <a:t>účastníků řízení musí být uplatněny nejpozději při ústním jednání, popřípadě při veřejném ústním jednání, a nebylo-li nařízeno, ve lhůtě stanovené v oznámení o zahájení řízení. K později uplatněným námitkám stavební úřad přihlédne a vypořádá je pouze tehdy, týkají-li se nově doplněných podkladů pro rozhodnutí, k nimž nebylo možné uplatnit námitku dříve. K námitkám o věcech, o kterých bylo rozhodnuto při vydání územně plánovací dokumentace, se nepřihlíží</a:t>
            </a:r>
            <a:r>
              <a:rPr lang="cs-CZ" sz="2400" dirty="0" smtClean="0"/>
              <a:t>.</a:t>
            </a:r>
          </a:p>
          <a:p>
            <a:pPr marL="0" indent="0">
              <a:buNone/>
            </a:pPr>
            <a:r>
              <a:rPr lang="cs-CZ" sz="2400" dirty="0" smtClean="0"/>
              <a:t>je stanoveno, jaké námitky může uplatňovat účastník řízení nebo obec</a:t>
            </a:r>
          </a:p>
          <a:p>
            <a:pPr marL="0" indent="0">
              <a:buNone/>
            </a:pPr>
            <a:r>
              <a:rPr lang="cs-CZ" sz="2400" dirty="0" smtClean="0"/>
              <a:t>shledá-li </a:t>
            </a:r>
            <a:r>
              <a:rPr lang="cs-CZ" sz="2400" dirty="0"/>
              <a:t>stavební úřad námitku důvodnou, umožní stavebníkovi se k ní vyjádřit, k čemuž mu poskytne přiměřenou </a:t>
            </a:r>
            <a:r>
              <a:rPr lang="cs-CZ" sz="2400" dirty="0" smtClean="0"/>
              <a:t>lhůtu</a:t>
            </a:r>
          </a:p>
          <a:p>
            <a:pPr marL="0" indent="0">
              <a:buNone/>
            </a:pPr>
            <a:r>
              <a:rPr lang="cs-CZ" sz="2400" dirty="0" smtClean="0"/>
              <a:t>je upraveno posuzování námitek o existenci nebo rozsahu věcných práv (§ 191)</a:t>
            </a:r>
          </a:p>
          <a:p>
            <a:pPr marL="0" indent="0">
              <a:buNone/>
            </a:pPr>
            <a:r>
              <a:rPr lang="cs-CZ" sz="2400" dirty="0" smtClean="0"/>
              <a:t>je-li nařízeno veřejné ústní jednání, může veřejnost uplatňovat připomínky (§ 192) </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39</a:t>
            </a:fld>
            <a:endParaRPr lang="cs-CZ"/>
          </a:p>
        </p:txBody>
      </p:sp>
    </p:spTree>
    <p:extLst>
      <p:ext uri="{BB962C8B-B14F-4D97-AF65-F5344CB8AC3E}">
        <p14:creationId xmlns:p14="http://schemas.microsoft.com/office/powerpoint/2010/main" val="43929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lstStyle/>
          <a:p>
            <a:r>
              <a:rPr lang="cs-CZ" sz="3200" b="1" dirty="0" smtClean="0">
                <a:latin typeface="+mn-lt"/>
              </a:rPr>
              <a:t>Systém státní </a:t>
            </a:r>
            <a:r>
              <a:rPr lang="cs-CZ" sz="3200" b="1" dirty="0">
                <a:latin typeface="+mn-lt"/>
              </a:rPr>
              <a:t>stavební správy</a:t>
            </a:r>
            <a:endParaRPr lang="cs-CZ" sz="3200" dirty="0">
              <a:latin typeface="+mn-lt"/>
            </a:endParaRPr>
          </a:p>
        </p:txBody>
      </p:sp>
      <p:sp>
        <p:nvSpPr>
          <p:cNvPr id="3" name="Zástupný symbol pro obsah 2"/>
          <p:cNvSpPr>
            <a:spLocks noGrp="1"/>
          </p:cNvSpPr>
          <p:nvPr>
            <p:ph idx="1"/>
          </p:nvPr>
        </p:nvSpPr>
        <p:spPr/>
        <p:txBody>
          <a:bodyPr/>
          <a:lstStyle/>
          <a:p>
            <a:pPr marL="0" indent="0">
              <a:buNone/>
            </a:pPr>
            <a:r>
              <a:rPr lang="cs-CZ" dirty="0" smtClean="0"/>
              <a:t>zákonem č. 195/2022 </a:t>
            </a:r>
            <a:r>
              <a:rPr lang="cs-CZ" dirty="0"/>
              <a:t>Sb. </a:t>
            </a:r>
            <a:r>
              <a:rPr lang="cs-CZ" dirty="0" smtClean="0"/>
              <a:t>došlo k odložení </a:t>
            </a:r>
            <a:r>
              <a:rPr lang="cs-CZ" dirty="0"/>
              <a:t>naplňování státní stavební </a:t>
            </a:r>
            <a:r>
              <a:rPr lang="cs-CZ" dirty="0" smtClean="0"/>
              <a:t>správy podle zákona č. 283/2021 Sb. k </a:t>
            </a:r>
            <a:r>
              <a:rPr lang="cs-CZ" dirty="0"/>
              <a:t>1. 7. </a:t>
            </a:r>
            <a:r>
              <a:rPr lang="cs-CZ" dirty="0" smtClean="0"/>
              <a:t>2024</a:t>
            </a:r>
            <a:endParaRPr lang="cs-CZ" dirty="0"/>
          </a:p>
          <a:p>
            <a:pPr marL="0" indent="0">
              <a:buNone/>
            </a:pPr>
            <a:r>
              <a:rPr lang="cs-CZ" dirty="0" smtClean="0"/>
              <a:t>naplňování Nejvyššího stavebního úřadu a Specializovaného a odvolacího stavebního úřadu k </a:t>
            </a:r>
            <a:r>
              <a:rPr lang="cs-CZ" dirty="0"/>
              <a:t>1. 7. 2023</a:t>
            </a:r>
          </a:p>
          <a:p>
            <a:pPr marL="0" indent="0">
              <a:buNone/>
            </a:pPr>
            <a:r>
              <a:rPr lang="cs-CZ" dirty="0" smtClean="0"/>
              <a:t>ostatní </a:t>
            </a:r>
            <a:r>
              <a:rPr lang="cs-CZ" dirty="0"/>
              <a:t>stavební úřady zůstávají ve stávající soustavě do 1. 7. 2024</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a:t>
            </a:fld>
            <a:endParaRPr lang="cs-CZ"/>
          </a:p>
        </p:txBody>
      </p:sp>
    </p:spTree>
    <p:extLst>
      <p:ext uri="{BB962C8B-B14F-4D97-AF65-F5344CB8AC3E}">
        <p14:creationId xmlns:p14="http://schemas.microsoft.com/office/powerpoint/2010/main" val="26853097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88975"/>
          </a:xfrm>
        </p:spPr>
        <p:txBody>
          <a:bodyPr>
            <a:normAutofit/>
          </a:bodyPr>
          <a:lstStyle/>
          <a:p>
            <a:r>
              <a:rPr lang="cs-CZ" sz="3200" b="1" dirty="0" smtClean="0">
                <a:latin typeface="+mn-lt"/>
              </a:rPr>
              <a:t>Vymezení DO – stavební zákon č. 183/2006 Sb.  </a:t>
            </a:r>
            <a:endParaRPr lang="cs-CZ" sz="3200" b="1" dirty="0">
              <a:latin typeface="+mn-lt"/>
            </a:endParaRPr>
          </a:p>
        </p:txBody>
      </p:sp>
      <p:sp>
        <p:nvSpPr>
          <p:cNvPr id="3" name="Zástupný symbol pro obsah 2"/>
          <p:cNvSpPr>
            <a:spLocks noGrp="1"/>
          </p:cNvSpPr>
          <p:nvPr>
            <p:ph idx="1"/>
          </p:nvPr>
        </p:nvSpPr>
        <p:spPr>
          <a:xfrm>
            <a:off x="838200" y="1168400"/>
            <a:ext cx="10515600" cy="5008563"/>
          </a:xfrm>
        </p:spPr>
        <p:txBody>
          <a:bodyPr>
            <a:normAutofit fontScale="85000" lnSpcReduction="20000"/>
          </a:bodyPr>
          <a:lstStyle/>
          <a:p>
            <a:pPr marL="0" indent="0">
              <a:buNone/>
            </a:pPr>
            <a:r>
              <a:rPr lang="cs-CZ" b="1" dirty="0"/>
              <a:t>§ 4</a:t>
            </a:r>
            <a:endParaRPr lang="cs-CZ" dirty="0" smtClean="0"/>
          </a:p>
          <a:p>
            <a:pPr marL="0" indent="0">
              <a:buNone/>
            </a:pPr>
            <a:r>
              <a:rPr lang="cs-CZ" dirty="0" smtClean="0"/>
              <a:t>odst. 2: </a:t>
            </a:r>
          </a:p>
          <a:p>
            <a:pPr marL="0" indent="0">
              <a:buNone/>
            </a:pPr>
            <a:r>
              <a:rPr lang="cs-CZ" dirty="0" smtClean="0"/>
              <a:t>vzájemná součinnost orgánů </a:t>
            </a:r>
            <a:r>
              <a:rPr lang="cs-CZ" dirty="0"/>
              <a:t>územního plánování a </a:t>
            </a:r>
            <a:r>
              <a:rPr lang="cs-CZ" dirty="0" smtClean="0"/>
              <a:t>stavebních úřadů s </a:t>
            </a:r>
            <a:r>
              <a:rPr lang="cs-CZ" dirty="0"/>
              <a:t>dotčenými orgány chránícími veřejné zájmy podle zvláštních právních </a:t>
            </a:r>
            <a:r>
              <a:rPr lang="cs-CZ" dirty="0" smtClean="0"/>
              <a:t>předpisů </a:t>
            </a:r>
            <a:r>
              <a:rPr lang="cs-CZ" dirty="0"/>
              <a:t>nebo tohoto </a:t>
            </a:r>
            <a:r>
              <a:rPr lang="cs-CZ" dirty="0" smtClean="0"/>
              <a:t>zákona</a:t>
            </a:r>
          </a:p>
          <a:p>
            <a:pPr marL="0" indent="0">
              <a:buNone/>
            </a:pPr>
            <a:r>
              <a:rPr lang="cs-CZ" dirty="0" smtClean="0"/>
              <a:t>pro jaké postupy podle stavebního zákona  vydávají DO závazné stanovisko a kdy stanovisko</a:t>
            </a:r>
            <a:endParaRPr lang="cs-CZ" dirty="0"/>
          </a:p>
          <a:p>
            <a:pPr marL="0" indent="0">
              <a:buNone/>
            </a:pPr>
            <a:r>
              <a:rPr lang="cs-CZ" dirty="0" smtClean="0"/>
              <a:t>pro </a:t>
            </a:r>
            <a:r>
              <a:rPr lang="cs-CZ" dirty="0"/>
              <a:t>obsah stanoviska se použije § 149 odst. 2 správního řádu </a:t>
            </a:r>
            <a:r>
              <a:rPr lang="cs-CZ" dirty="0" smtClean="0"/>
              <a:t>obdobně</a:t>
            </a:r>
          </a:p>
          <a:p>
            <a:pPr marL="0" indent="0">
              <a:buNone/>
            </a:pPr>
            <a:r>
              <a:rPr lang="cs-CZ" dirty="0"/>
              <a:t>odst. 4: </a:t>
            </a:r>
            <a:endParaRPr lang="cs-CZ" dirty="0" smtClean="0"/>
          </a:p>
          <a:p>
            <a:pPr marL="0" indent="0">
              <a:buNone/>
            </a:pPr>
            <a:r>
              <a:rPr lang="cs-CZ" dirty="0" smtClean="0"/>
              <a:t>dotčený </a:t>
            </a:r>
            <a:r>
              <a:rPr lang="cs-CZ" dirty="0"/>
              <a:t>orgán je vázán svým předchozím stanoviskem nebo závazným stanoviskem, navazující </a:t>
            </a:r>
            <a:r>
              <a:rPr lang="cs-CZ" dirty="0" smtClean="0"/>
              <a:t>mohou </a:t>
            </a:r>
            <a:r>
              <a:rPr lang="cs-CZ" dirty="0"/>
              <a:t>dotčené orgány v téže věci uplatňovat pouze na základě nově zjištěných a doložených skutečností</a:t>
            </a:r>
            <a:r>
              <a:rPr lang="cs-CZ" dirty="0" smtClean="0"/>
              <a:t>,</a:t>
            </a:r>
          </a:p>
          <a:p>
            <a:pPr marL="0" indent="0">
              <a:buNone/>
            </a:pPr>
            <a:r>
              <a:rPr lang="cs-CZ" dirty="0"/>
              <a:t>odst. 5: v řízeních podle části čtvrté tohoto zákona se nepřihlíží k závazným stanoviskům dotčených orgánů ve věcech, o kterých </a:t>
            </a:r>
            <a:r>
              <a:rPr lang="cs-CZ" dirty="0" smtClean="0"/>
              <a:t>již bylo rozhodnuto</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40</a:t>
            </a:fld>
            <a:endParaRPr lang="cs-CZ"/>
          </a:p>
        </p:txBody>
      </p:sp>
    </p:spTree>
    <p:extLst>
      <p:ext uri="{BB962C8B-B14F-4D97-AF65-F5344CB8AC3E}">
        <p14:creationId xmlns:p14="http://schemas.microsoft.com/office/powerpoint/2010/main" val="16614437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2475"/>
          </a:xfrm>
        </p:spPr>
        <p:txBody>
          <a:bodyPr>
            <a:normAutofit/>
          </a:bodyPr>
          <a:lstStyle/>
          <a:p>
            <a:r>
              <a:rPr lang="cs-CZ" sz="3200" b="1" dirty="0">
                <a:latin typeface="+mn-lt"/>
              </a:rPr>
              <a:t>Vymezení DO </a:t>
            </a:r>
            <a:r>
              <a:rPr lang="cs-CZ" sz="3200" b="1" dirty="0" smtClean="0">
                <a:latin typeface="+mn-lt"/>
              </a:rPr>
              <a:t>- stavební zákon č. 183/2006 Sb. </a:t>
            </a:r>
            <a:endParaRPr lang="cs-CZ" sz="3200" dirty="0">
              <a:latin typeface="+mn-lt"/>
            </a:endParaRPr>
          </a:p>
        </p:txBody>
      </p:sp>
      <p:sp>
        <p:nvSpPr>
          <p:cNvPr id="3" name="Zástupný symbol pro obsah 2"/>
          <p:cNvSpPr>
            <a:spLocks noGrp="1"/>
          </p:cNvSpPr>
          <p:nvPr>
            <p:ph idx="1"/>
          </p:nvPr>
        </p:nvSpPr>
        <p:spPr>
          <a:xfrm>
            <a:off x="838200" y="1219200"/>
            <a:ext cx="10515600" cy="4957763"/>
          </a:xfrm>
        </p:spPr>
        <p:txBody>
          <a:bodyPr>
            <a:normAutofit fontScale="92500" lnSpcReduction="20000"/>
          </a:bodyPr>
          <a:lstStyle/>
          <a:p>
            <a:pPr marL="0" indent="0">
              <a:buNone/>
            </a:pPr>
            <a:r>
              <a:rPr lang="cs-CZ" b="1" dirty="0"/>
              <a:t>§ </a:t>
            </a:r>
            <a:r>
              <a:rPr lang="cs-CZ" b="1" dirty="0" smtClean="0"/>
              <a:t>4</a:t>
            </a:r>
          </a:p>
          <a:p>
            <a:pPr marL="0" indent="0">
              <a:buNone/>
            </a:pPr>
            <a:r>
              <a:rPr lang="cs-CZ" dirty="0" smtClean="0"/>
              <a:t>odst. 6:</a:t>
            </a:r>
          </a:p>
          <a:p>
            <a:pPr marL="0" indent="0">
              <a:buNone/>
            </a:pPr>
            <a:r>
              <a:rPr lang="cs-CZ" dirty="0" smtClean="0"/>
              <a:t>Stanoví-li </a:t>
            </a:r>
            <a:r>
              <a:rPr lang="cs-CZ" dirty="0"/>
              <a:t>dotčené orgány ve svém závazném stanovisku podmínky, jsou příslušné kontrolovat jejich dodržování; stavební úřad poskytne součinnost potřebnou ke kontrole těchto podmínek</a:t>
            </a:r>
            <a:r>
              <a:rPr lang="cs-CZ" dirty="0" smtClean="0"/>
              <a:t>.</a:t>
            </a:r>
          </a:p>
          <a:p>
            <a:pPr marL="0" indent="0">
              <a:buNone/>
            </a:pPr>
            <a:r>
              <a:rPr lang="cs-CZ" dirty="0" smtClean="0"/>
              <a:t>potřebná součinnost = přizvání ke kontrolní prohlídce stavby</a:t>
            </a:r>
            <a:endParaRPr lang="cs-CZ" dirty="0"/>
          </a:p>
          <a:p>
            <a:pPr marL="0" indent="0">
              <a:buNone/>
            </a:pPr>
            <a:r>
              <a:rPr lang="cs-CZ" dirty="0" smtClean="0"/>
              <a:t>odst. 7: </a:t>
            </a:r>
          </a:p>
          <a:p>
            <a:pPr marL="0" indent="0">
              <a:buNone/>
            </a:pPr>
            <a:r>
              <a:rPr lang="cs-CZ" dirty="0" smtClean="0"/>
              <a:t>Je-li </a:t>
            </a:r>
            <a:r>
              <a:rPr lang="cs-CZ" dirty="0"/>
              <a:t>dotčeným orgánem podle zvláštních právních předpisů tentýž orgán veřejné správy, vydává koordinované stanovisko nebo koordinované závazné stanovisko, zahrnující požadavky na ochranu všech dotčených veřejných zájmů, které hájí. Koordinované stanovisko nebo koordinované závazné stanovisko lze vydat pouze v případě, nejsou-li požadavky na ochranu dotčených veřejných zájmů v rozporu. Ustanovení správního řádu o společném </a:t>
            </a:r>
            <a:r>
              <a:rPr lang="cs-CZ" dirty="0" smtClean="0"/>
              <a:t>řízení </a:t>
            </a:r>
            <a:r>
              <a:rPr lang="cs-CZ" dirty="0"/>
              <a:t>se použijí přiměřeně.</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41</a:t>
            </a:fld>
            <a:endParaRPr lang="cs-CZ"/>
          </a:p>
        </p:txBody>
      </p:sp>
    </p:spTree>
    <p:extLst>
      <p:ext uri="{BB962C8B-B14F-4D97-AF65-F5344CB8AC3E}">
        <p14:creationId xmlns:p14="http://schemas.microsoft.com/office/powerpoint/2010/main" val="34702792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54075"/>
          </a:xfrm>
        </p:spPr>
        <p:txBody>
          <a:bodyPr>
            <a:normAutofit/>
          </a:bodyPr>
          <a:lstStyle/>
          <a:p>
            <a:r>
              <a:rPr lang="cs-CZ" sz="3200" b="1" dirty="0" smtClean="0">
                <a:latin typeface="+mn-lt"/>
              </a:rPr>
              <a:t>Koordinované závazné stanovisko</a:t>
            </a:r>
            <a:endParaRPr lang="cs-CZ" sz="3200" b="1" dirty="0">
              <a:latin typeface="+mn-lt"/>
            </a:endParaRPr>
          </a:p>
        </p:txBody>
      </p:sp>
      <p:sp>
        <p:nvSpPr>
          <p:cNvPr id="3" name="Zástupný symbol pro obsah 2"/>
          <p:cNvSpPr>
            <a:spLocks noGrp="1"/>
          </p:cNvSpPr>
          <p:nvPr>
            <p:ph idx="1"/>
          </p:nvPr>
        </p:nvSpPr>
        <p:spPr>
          <a:xfrm>
            <a:off x="838200" y="1371600"/>
            <a:ext cx="10515600" cy="4805363"/>
          </a:xfrm>
        </p:spPr>
        <p:txBody>
          <a:bodyPr>
            <a:normAutofit/>
          </a:bodyPr>
          <a:lstStyle/>
          <a:p>
            <a:pPr marL="0" indent="0">
              <a:buNone/>
            </a:pPr>
            <a:r>
              <a:rPr lang="cs-CZ" dirty="0" smtClean="0"/>
              <a:t>odkaz </a:t>
            </a:r>
            <a:r>
              <a:rPr lang="cs-CZ" dirty="0"/>
              <a:t>na přiměřené použití ustanovení o společném řízení</a:t>
            </a:r>
          </a:p>
          <a:p>
            <a:pPr marL="0" indent="0">
              <a:buNone/>
            </a:pPr>
            <a:r>
              <a:rPr lang="cs-CZ" dirty="0" smtClean="0"/>
              <a:t>správní </a:t>
            </a:r>
            <a:r>
              <a:rPr lang="cs-CZ" dirty="0"/>
              <a:t>orgán je celý </a:t>
            </a:r>
            <a:r>
              <a:rPr lang="cs-CZ" dirty="0" smtClean="0"/>
              <a:t>obecní úřad</a:t>
            </a:r>
            <a:endParaRPr lang="cs-CZ" dirty="0"/>
          </a:p>
          <a:p>
            <a:pPr marL="0" indent="0">
              <a:buNone/>
            </a:pPr>
            <a:r>
              <a:rPr lang="cs-CZ" dirty="0" smtClean="0"/>
              <a:t>příslušný </a:t>
            </a:r>
            <a:r>
              <a:rPr lang="cs-CZ" dirty="0"/>
              <a:t>stavební úřad musí zajistit </a:t>
            </a:r>
            <a:r>
              <a:rPr lang="cs-CZ" dirty="0" smtClean="0"/>
              <a:t>vydání koordinovaného závazného stanoviska </a:t>
            </a:r>
          </a:p>
          <a:p>
            <a:pPr marL="0" indent="0">
              <a:buNone/>
            </a:pPr>
            <a:r>
              <a:rPr lang="cs-CZ" dirty="0" smtClean="0"/>
              <a:t>kdo vydává koordinované závazné stanovisko je věcí vnitřního organizačního řádu daného obecního úřadu</a:t>
            </a:r>
          </a:p>
          <a:p>
            <a:pPr marL="0" indent="0">
              <a:buNone/>
            </a:pPr>
            <a:r>
              <a:rPr lang="cs-CZ" dirty="0" smtClean="0"/>
              <a:t>koordinované </a:t>
            </a:r>
            <a:r>
              <a:rPr lang="cs-CZ" dirty="0"/>
              <a:t>závazné stanovisko zahrne požadavky na ochranu všech dotčených veřejných zájmů, které obecní úřad hájí  </a:t>
            </a:r>
          </a:p>
          <a:p>
            <a:pPr marL="0" indent="0">
              <a:buNone/>
            </a:pPr>
            <a:r>
              <a:rPr lang="cs-CZ" dirty="0" smtClean="0"/>
              <a:t>zřejmě </a:t>
            </a:r>
            <a:r>
              <a:rPr lang="cs-CZ" dirty="0"/>
              <a:t>má význam pouze u obecních úřadů s rozšířenou </a:t>
            </a:r>
            <a:r>
              <a:rPr lang="cs-CZ" dirty="0" smtClean="0"/>
              <a:t>působností a u krajských úřadů</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42</a:t>
            </a:fld>
            <a:endParaRPr lang="cs-CZ"/>
          </a:p>
        </p:txBody>
      </p:sp>
    </p:spTree>
    <p:extLst>
      <p:ext uri="{BB962C8B-B14F-4D97-AF65-F5344CB8AC3E}">
        <p14:creationId xmlns:p14="http://schemas.microsoft.com/office/powerpoint/2010/main" val="22440836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9775"/>
          </a:xfrm>
        </p:spPr>
        <p:txBody>
          <a:bodyPr>
            <a:normAutofit/>
          </a:bodyPr>
          <a:lstStyle/>
          <a:p>
            <a:r>
              <a:rPr lang="cs-CZ" sz="3200" b="1" dirty="0">
                <a:latin typeface="+mn-lt"/>
              </a:rPr>
              <a:t>Vymezení DO ve stavebním zákoně - § 4</a:t>
            </a:r>
            <a:endParaRPr lang="cs-CZ" sz="3200" dirty="0">
              <a:latin typeface="+mn-lt"/>
            </a:endParaRPr>
          </a:p>
        </p:txBody>
      </p:sp>
      <p:sp>
        <p:nvSpPr>
          <p:cNvPr id="3" name="Zástupný symbol pro obsah 2"/>
          <p:cNvSpPr>
            <a:spLocks noGrp="1"/>
          </p:cNvSpPr>
          <p:nvPr>
            <p:ph idx="1"/>
          </p:nvPr>
        </p:nvSpPr>
        <p:spPr>
          <a:xfrm>
            <a:off x="838200" y="1244600"/>
            <a:ext cx="10515600" cy="4932363"/>
          </a:xfrm>
        </p:spPr>
        <p:txBody>
          <a:bodyPr/>
          <a:lstStyle/>
          <a:p>
            <a:pPr marL="0" indent="0">
              <a:buNone/>
            </a:pPr>
            <a:r>
              <a:rPr lang="cs-CZ" dirty="0" smtClean="0"/>
              <a:t>odst. 8: </a:t>
            </a:r>
          </a:p>
          <a:p>
            <a:pPr marL="0" indent="0">
              <a:buNone/>
            </a:pPr>
            <a:r>
              <a:rPr lang="cs-CZ" dirty="0" smtClean="0"/>
              <a:t>orgány </a:t>
            </a:r>
            <a:r>
              <a:rPr lang="cs-CZ" dirty="0"/>
              <a:t>územního plánování a stavební úřady projednávají protichůdná stanoviska nebo protichůdná závazná stanoviska dotčených </a:t>
            </a:r>
            <a:r>
              <a:rPr lang="cs-CZ" dirty="0" smtClean="0"/>
              <a:t>orgánů</a:t>
            </a:r>
          </a:p>
          <a:p>
            <a:pPr marL="0" indent="0">
              <a:buNone/>
            </a:pPr>
            <a:r>
              <a:rPr lang="cs-CZ" dirty="0" smtClean="0"/>
              <a:t>řešení rozporů  - postupuje </a:t>
            </a:r>
            <a:r>
              <a:rPr lang="cs-CZ" dirty="0"/>
              <a:t>se podle správního </a:t>
            </a:r>
            <a:r>
              <a:rPr lang="cs-CZ" dirty="0" smtClean="0"/>
              <a:t>řádu (§ 136 odst. 6)</a:t>
            </a:r>
          </a:p>
          <a:p>
            <a:pPr marL="0" indent="0">
              <a:buNone/>
            </a:pPr>
            <a:r>
              <a:rPr lang="cs-CZ" dirty="0"/>
              <a:t>odst. 9: </a:t>
            </a:r>
          </a:p>
          <a:p>
            <a:pPr marL="0" indent="0">
              <a:buNone/>
            </a:pPr>
            <a:r>
              <a:rPr lang="cs-CZ" dirty="0"/>
              <a:t>O prodloužení lhůty k vydání závazného stanoviska podle správního řádu vydá dotčený orgán usnesení, které se pouze poznamená do spisu, a dotčený orgán vyrozumí o této skutečnosti žadatele. </a:t>
            </a:r>
          </a:p>
          <a:p>
            <a:pPr marL="0" indent="0">
              <a:buNone/>
            </a:pPr>
            <a:r>
              <a:rPr lang="cs-CZ" dirty="0"/>
              <a:t>Jestliže není závazné stanovisko dotčeného orgánu vydáno ve lhůtě pro jeho vydání, považuje se za souhlasné a bez podmínek.</a:t>
            </a:r>
          </a:p>
          <a:p>
            <a:pPr marL="0" indent="0">
              <a:buNone/>
            </a:pPr>
            <a:endParaRPr lang="cs-CZ" dirty="0" smtClean="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43</a:t>
            </a:fld>
            <a:endParaRPr lang="cs-CZ"/>
          </a:p>
        </p:txBody>
      </p:sp>
    </p:spTree>
    <p:extLst>
      <p:ext uri="{BB962C8B-B14F-4D97-AF65-F5344CB8AC3E}">
        <p14:creationId xmlns:p14="http://schemas.microsoft.com/office/powerpoint/2010/main" val="14193002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18944"/>
          </a:xfrm>
        </p:spPr>
        <p:txBody>
          <a:bodyPr>
            <a:normAutofit/>
          </a:bodyPr>
          <a:lstStyle/>
          <a:p>
            <a:r>
              <a:rPr lang="cs-CZ" sz="3200" b="1" dirty="0">
                <a:latin typeface="+mn-lt"/>
              </a:rPr>
              <a:t>Vymezení DO </a:t>
            </a:r>
            <a:r>
              <a:rPr lang="cs-CZ" sz="3200" b="1" dirty="0" smtClean="0">
                <a:latin typeface="+mn-lt"/>
              </a:rPr>
              <a:t>- stavební zákon č. 183/2006 Sb. </a:t>
            </a:r>
            <a:endParaRPr lang="cs-CZ" sz="3200" dirty="0">
              <a:latin typeface="+mn-lt"/>
            </a:endParaRPr>
          </a:p>
        </p:txBody>
      </p:sp>
      <p:sp>
        <p:nvSpPr>
          <p:cNvPr id="3" name="Zástupný symbol pro obsah 2"/>
          <p:cNvSpPr>
            <a:spLocks noGrp="1"/>
          </p:cNvSpPr>
          <p:nvPr>
            <p:ph idx="1"/>
          </p:nvPr>
        </p:nvSpPr>
        <p:spPr>
          <a:xfrm>
            <a:off x="838200" y="1097280"/>
            <a:ext cx="10515600" cy="5201920"/>
          </a:xfrm>
        </p:spPr>
        <p:txBody>
          <a:bodyPr>
            <a:normAutofit/>
          </a:bodyPr>
          <a:lstStyle/>
          <a:p>
            <a:pPr marL="0" indent="0">
              <a:buNone/>
            </a:pPr>
            <a:r>
              <a:rPr lang="cs-CZ" b="1" dirty="0"/>
              <a:t>§ </a:t>
            </a:r>
            <a:r>
              <a:rPr lang="cs-CZ" b="1" dirty="0" smtClean="0"/>
              <a:t>4</a:t>
            </a:r>
          </a:p>
          <a:p>
            <a:pPr marL="0" indent="0">
              <a:buNone/>
            </a:pPr>
            <a:r>
              <a:rPr lang="cs-CZ" dirty="0" smtClean="0"/>
              <a:t>odst. 10:</a:t>
            </a:r>
          </a:p>
          <a:p>
            <a:pPr marL="0" indent="0">
              <a:buNone/>
            </a:pPr>
            <a:r>
              <a:rPr lang="cs-CZ" dirty="0" smtClean="0"/>
              <a:t>nahrazení fiktivního závazného stanoviska  </a:t>
            </a:r>
          </a:p>
          <a:p>
            <a:pPr marL="0" indent="0">
              <a:buNone/>
            </a:pPr>
            <a:r>
              <a:rPr lang="cs-CZ" dirty="0" smtClean="0"/>
              <a:t>odst. 11:  </a:t>
            </a:r>
          </a:p>
          <a:p>
            <a:pPr marL="0" indent="0">
              <a:buNone/>
            </a:pPr>
            <a:r>
              <a:rPr lang="cs-CZ" dirty="0" smtClean="0"/>
              <a:t>jsou stanoveny lhůty pro </a:t>
            </a:r>
            <a:r>
              <a:rPr lang="cs-CZ" dirty="0"/>
              <a:t>zahájení přezkumného řízení a zrušení nebo změnu závazného stanoviska v </a:t>
            </a:r>
            <a:r>
              <a:rPr lang="cs-CZ" dirty="0" smtClean="0"/>
              <a:t>přezkumném řízení – lhůty dané správním řádem se počítají ode dne, kdy úkon, pro který bylo závazné stanovisko vydáno, nabyl právních účinků</a:t>
            </a:r>
          </a:p>
          <a:p>
            <a:pPr marL="0" indent="0">
              <a:buNone/>
            </a:pPr>
            <a:r>
              <a:rPr lang="cs-CZ" dirty="0" smtClean="0"/>
              <a:t>odst. 12: </a:t>
            </a:r>
          </a:p>
          <a:p>
            <a:pPr marL="0" indent="0">
              <a:buNone/>
            </a:pPr>
            <a:r>
              <a:rPr lang="cs-CZ" dirty="0" smtClean="0"/>
              <a:t>určuje, pro která závazná stanoviska se odst. 9 a 10 nepoužijí (tj. nemůže vzniknout fiktivní souhlasné závazné stanovisko bez podmínek)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44</a:t>
            </a:fld>
            <a:endParaRPr lang="cs-CZ"/>
          </a:p>
        </p:txBody>
      </p:sp>
    </p:spTree>
    <p:extLst>
      <p:ext uri="{BB962C8B-B14F-4D97-AF65-F5344CB8AC3E}">
        <p14:creationId xmlns:p14="http://schemas.microsoft.com/office/powerpoint/2010/main" val="1753900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39800" y="403225"/>
            <a:ext cx="10515600" cy="676275"/>
          </a:xfrm>
        </p:spPr>
        <p:txBody>
          <a:bodyPr>
            <a:normAutofit/>
          </a:bodyPr>
          <a:lstStyle/>
          <a:p>
            <a:r>
              <a:rPr lang="cs-CZ" sz="3200" b="1" dirty="0" smtClean="0">
                <a:latin typeface="+mn-lt"/>
              </a:rPr>
              <a:t>Vymezení DO ve správním řádu - § 136</a:t>
            </a:r>
            <a:endParaRPr lang="cs-CZ" sz="3200" b="1" dirty="0">
              <a:latin typeface="+mn-lt"/>
            </a:endParaRPr>
          </a:p>
        </p:txBody>
      </p:sp>
      <p:sp>
        <p:nvSpPr>
          <p:cNvPr id="3" name="Zástupný symbol pro obsah 2"/>
          <p:cNvSpPr>
            <a:spLocks noGrp="1"/>
          </p:cNvSpPr>
          <p:nvPr>
            <p:ph idx="1"/>
          </p:nvPr>
        </p:nvSpPr>
        <p:spPr>
          <a:xfrm>
            <a:off x="838200" y="1206500"/>
            <a:ext cx="10515600" cy="4970463"/>
          </a:xfrm>
        </p:spPr>
        <p:txBody>
          <a:bodyPr/>
          <a:lstStyle/>
          <a:p>
            <a:pPr marL="0" indent="0">
              <a:spcBef>
                <a:spcPts val="0"/>
              </a:spcBef>
              <a:buNone/>
            </a:pPr>
            <a:r>
              <a:rPr lang="cs-CZ" dirty="0" smtClean="0"/>
              <a:t>odst. 1: Dotčenými </a:t>
            </a:r>
            <a:r>
              <a:rPr lang="cs-CZ" dirty="0"/>
              <a:t>orgány jsou</a:t>
            </a:r>
          </a:p>
          <a:p>
            <a:pPr marL="0" indent="0">
              <a:spcBef>
                <a:spcPts val="0"/>
              </a:spcBef>
              <a:buNone/>
            </a:pPr>
            <a:r>
              <a:rPr lang="cs-CZ" dirty="0" smtClean="0"/>
              <a:t>a</a:t>
            </a:r>
            <a:r>
              <a:rPr lang="cs-CZ" dirty="0"/>
              <a:t>) orgány, o kterých to stanoví zvláštní zákon, a</a:t>
            </a:r>
          </a:p>
          <a:p>
            <a:pPr marL="0" indent="0">
              <a:spcBef>
                <a:spcPts val="0"/>
              </a:spcBef>
              <a:spcAft>
                <a:spcPts val="600"/>
              </a:spcAft>
              <a:buNone/>
            </a:pPr>
            <a:r>
              <a:rPr lang="cs-CZ" dirty="0" smtClean="0"/>
              <a:t>b</a:t>
            </a:r>
            <a:r>
              <a:rPr lang="cs-CZ" dirty="0"/>
              <a:t>) správní orgány a jiné orgány veřejné moci příslušné k vydání závazného stanoviska (§ 149 odst. 1) nebo vyjádření, které je podkladem rozhodnutí správního orgánu</a:t>
            </a:r>
            <a:r>
              <a:rPr lang="cs-CZ" dirty="0" smtClean="0"/>
              <a:t>.</a:t>
            </a:r>
          </a:p>
          <a:p>
            <a:pPr marL="0" indent="0">
              <a:buNone/>
            </a:pPr>
            <a:r>
              <a:rPr lang="cs-CZ" dirty="0"/>
              <a:t>odst. 3 - 5:</a:t>
            </a:r>
          </a:p>
          <a:p>
            <a:pPr marL="0" indent="0">
              <a:buNone/>
            </a:pPr>
            <a:r>
              <a:rPr lang="cs-CZ" dirty="0"/>
              <a:t>spolupráce dotčených orgánů a správního orgánu, který vede správní řízení</a:t>
            </a:r>
          </a:p>
          <a:p>
            <a:pPr marL="0" indent="0">
              <a:buNone/>
            </a:pPr>
            <a:r>
              <a:rPr lang="cs-CZ" dirty="0"/>
              <a:t>odst. 6:</a:t>
            </a:r>
          </a:p>
          <a:p>
            <a:pPr marL="0" indent="0">
              <a:buNone/>
            </a:pPr>
            <a:r>
              <a:rPr lang="cs-CZ" dirty="0"/>
              <a:t>řešení rozporů</a:t>
            </a:r>
          </a:p>
          <a:p>
            <a:pPr marL="0" indent="0">
              <a:spcBef>
                <a:spcPts val="0"/>
              </a:spcBef>
              <a:spcAft>
                <a:spcPts val="600"/>
              </a:spcAft>
              <a:buNone/>
            </a:pPr>
            <a:endParaRPr lang="cs-CZ" dirty="0" smtClean="0"/>
          </a:p>
          <a:p>
            <a:pPr marL="0" indent="0">
              <a:spcBef>
                <a:spcPts val="0"/>
              </a:spcBef>
              <a:spcAft>
                <a:spcPts val="600"/>
              </a:spcAft>
              <a:buNone/>
            </a:pPr>
            <a:endParaRPr lang="cs-CZ" dirty="0" smtClean="0"/>
          </a:p>
          <a:p>
            <a:pPr marL="0" indent="0">
              <a:spcBef>
                <a:spcPts val="0"/>
              </a:spcBef>
              <a:spcAft>
                <a:spcPts val="600"/>
              </a:spcAft>
              <a:buNone/>
            </a:pPr>
            <a:endParaRPr lang="cs-CZ" dirty="0" smtClean="0"/>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45</a:t>
            </a:fld>
            <a:endParaRPr lang="cs-CZ"/>
          </a:p>
        </p:txBody>
      </p:sp>
    </p:spTree>
    <p:extLst>
      <p:ext uri="{BB962C8B-B14F-4D97-AF65-F5344CB8AC3E}">
        <p14:creationId xmlns:p14="http://schemas.microsoft.com/office/powerpoint/2010/main" val="7343585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6275"/>
          </a:xfrm>
        </p:spPr>
        <p:txBody>
          <a:bodyPr>
            <a:normAutofit/>
          </a:bodyPr>
          <a:lstStyle/>
          <a:p>
            <a:r>
              <a:rPr lang="cs-CZ" sz="3200" b="1" dirty="0">
                <a:latin typeface="+mn-lt"/>
              </a:rPr>
              <a:t>Vymezení DO ve správním </a:t>
            </a:r>
            <a:r>
              <a:rPr lang="cs-CZ" sz="3200" b="1" dirty="0" smtClean="0">
                <a:latin typeface="+mn-lt"/>
              </a:rPr>
              <a:t>řádu - § 149</a:t>
            </a:r>
            <a:endParaRPr lang="cs-CZ" sz="3200" dirty="0">
              <a:latin typeface="+mn-lt"/>
            </a:endParaRPr>
          </a:p>
        </p:txBody>
      </p:sp>
      <p:sp>
        <p:nvSpPr>
          <p:cNvPr id="3" name="Zástupný symbol pro obsah 2"/>
          <p:cNvSpPr>
            <a:spLocks noGrp="1"/>
          </p:cNvSpPr>
          <p:nvPr>
            <p:ph idx="1"/>
          </p:nvPr>
        </p:nvSpPr>
        <p:spPr>
          <a:xfrm>
            <a:off x="838200" y="1270000"/>
            <a:ext cx="10515600" cy="4906963"/>
          </a:xfrm>
        </p:spPr>
        <p:txBody>
          <a:bodyPr>
            <a:normAutofit fontScale="85000" lnSpcReduction="10000"/>
          </a:bodyPr>
          <a:lstStyle/>
          <a:p>
            <a:pPr marL="0" indent="0">
              <a:buNone/>
            </a:pPr>
            <a:r>
              <a:rPr lang="cs-CZ" dirty="0" smtClean="0"/>
              <a:t>odst. 1: </a:t>
            </a:r>
          </a:p>
          <a:p>
            <a:pPr marL="0" indent="0">
              <a:buNone/>
            </a:pPr>
            <a:r>
              <a:rPr lang="cs-CZ" dirty="0" smtClean="0"/>
              <a:t>definice závazného stanoviska </a:t>
            </a:r>
          </a:p>
          <a:p>
            <a:pPr marL="0" indent="0">
              <a:buNone/>
            </a:pPr>
            <a:r>
              <a:rPr lang="cs-CZ" dirty="0" smtClean="0"/>
              <a:t>je stanovena jeho závaznost  pro </a:t>
            </a:r>
            <a:r>
              <a:rPr lang="cs-CZ" dirty="0"/>
              <a:t>výrokovou část rozhodnutí správního </a:t>
            </a:r>
            <a:r>
              <a:rPr lang="cs-CZ" dirty="0" smtClean="0"/>
              <a:t>orgánu </a:t>
            </a:r>
          </a:p>
          <a:p>
            <a:pPr marL="0" indent="0">
              <a:buNone/>
            </a:pPr>
            <a:r>
              <a:rPr lang="cs-CZ" dirty="0" smtClean="0"/>
              <a:t>odst. 2:</a:t>
            </a:r>
          </a:p>
          <a:p>
            <a:pPr marL="0" indent="0">
              <a:buNone/>
            </a:pPr>
            <a:r>
              <a:rPr lang="cs-CZ" dirty="0" smtClean="0"/>
              <a:t>formální obsah závazného stanoviska (v podstatě rozhodnutí bez možnosti odvolání)</a:t>
            </a:r>
          </a:p>
          <a:p>
            <a:pPr marL="0" indent="0">
              <a:buNone/>
            </a:pPr>
            <a:r>
              <a:rPr lang="cs-CZ" dirty="0" smtClean="0"/>
              <a:t>odst. 3:</a:t>
            </a:r>
          </a:p>
          <a:p>
            <a:pPr marL="0" indent="0">
              <a:buNone/>
            </a:pPr>
            <a:r>
              <a:rPr lang="cs-CZ" dirty="0" smtClean="0"/>
              <a:t>pokud se vydává závazné stanovisko, je to důvod pro přerušení řízení</a:t>
            </a:r>
          </a:p>
          <a:p>
            <a:pPr marL="0" indent="0">
              <a:buNone/>
            </a:pPr>
            <a:r>
              <a:rPr lang="cs-CZ" dirty="0" smtClean="0"/>
              <a:t>odst. 4:</a:t>
            </a:r>
          </a:p>
          <a:p>
            <a:pPr marL="0" indent="0">
              <a:buNone/>
            </a:pPr>
            <a:r>
              <a:rPr lang="cs-CZ" dirty="0" smtClean="0"/>
              <a:t>lhůty pro vydání závazného stanoviska</a:t>
            </a:r>
          </a:p>
          <a:p>
            <a:pPr marL="0" indent="0">
              <a:buNone/>
            </a:pPr>
            <a:r>
              <a:rPr lang="cs-CZ" dirty="0" smtClean="0"/>
              <a:t>odst. 5:</a:t>
            </a:r>
          </a:p>
          <a:p>
            <a:pPr marL="0" indent="0">
              <a:buNone/>
            </a:pPr>
            <a:r>
              <a:rPr lang="cs-CZ" dirty="0" smtClean="0"/>
              <a:t>postup při vydání závazného stanoviska</a:t>
            </a:r>
          </a:p>
          <a:p>
            <a:pPr marL="0" indent="0">
              <a:buNone/>
            </a:pPr>
            <a:endParaRPr lang="cs-CZ"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46</a:t>
            </a:fld>
            <a:endParaRPr lang="cs-CZ"/>
          </a:p>
        </p:txBody>
      </p:sp>
    </p:spTree>
    <p:extLst>
      <p:ext uri="{BB962C8B-B14F-4D97-AF65-F5344CB8AC3E}">
        <p14:creationId xmlns:p14="http://schemas.microsoft.com/office/powerpoint/2010/main" val="1312052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63575"/>
          </a:xfrm>
        </p:spPr>
        <p:txBody>
          <a:bodyPr>
            <a:normAutofit/>
          </a:bodyPr>
          <a:lstStyle/>
          <a:p>
            <a:r>
              <a:rPr lang="cs-CZ" sz="3200" b="1" dirty="0">
                <a:latin typeface="+mn-lt"/>
              </a:rPr>
              <a:t>Vymezení DO ve správním řádu - § 149</a:t>
            </a:r>
            <a:endParaRPr lang="cs-CZ" sz="3200" dirty="0">
              <a:latin typeface="+mn-lt"/>
            </a:endParaRPr>
          </a:p>
        </p:txBody>
      </p:sp>
      <p:sp>
        <p:nvSpPr>
          <p:cNvPr id="3" name="Zástupný symbol pro obsah 2"/>
          <p:cNvSpPr>
            <a:spLocks noGrp="1"/>
          </p:cNvSpPr>
          <p:nvPr>
            <p:ph idx="1"/>
          </p:nvPr>
        </p:nvSpPr>
        <p:spPr>
          <a:xfrm>
            <a:off x="838200" y="1155700"/>
            <a:ext cx="10515600" cy="5384437"/>
          </a:xfrm>
        </p:spPr>
        <p:txBody>
          <a:bodyPr>
            <a:normAutofit fontScale="92500" lnSpcReduction="10000"/>
          </a:bodyPr>
          <a:lstStyle/>
          <a:p>
            <a:pPr marL="0" indent="0">
              <a:buNone/>
            </a:pPr>
            <a:r>
              <a:rPr lang="cs-CZ" dirty="0" smtClean="0"/>
              <a:t>odst. 6:</a:t>
            </a:r>
          </a:p>
          <a:p>
            <a:pPr marL="0" indent="0">
              <a:buNone/>
            </a:pPr>
            <a:r>
              <a:rPr lang="cs-CZ" dirty="0" smtClean="0"/>
              <a:t>zamítnutí žádosti na základě nesouhlasného závazného stanoviska bez dalšího projednávání </a:t>
            </a:r>
          </a:p>
          <a:p>
            <a:pPr marL="0" indent="0">
              <a:buNone/>
            </a:pPr>
            <a:r>
              <a:rPr lang="cs-CZ" dirty="0" smtClean="0"/>
              <a:t>odst. 7: </a:t>
            </a:r>
          </a:p>
          <a:p>
            <a:pPr marL="0" indent="0">
              <a:buNone/>
            </a:pPr>
            <a:r>
              <a:rPr lang="cs-CZ" dirty="0" smtClean="0"/>
              <a:t>postup odvolacího orgánu v případě, kdy námitky v odvolání směřují proti závaznému stanovisku – žádost o posouzení nadřízeného dotčeného orgánu</a:t>
            </a:r>
          </a:p>
          <a:p>
            <a:pPr marL="0" indent="0">
              <a:buNone/>
            </a:pPr>
            <a:r>
              <a:rPr lang="cs-CZ" dirty="0" smtClean="0"/>
              <a:t>lhůty pro přezkum závazného stanoviska – pořádkové lhůty</a:t>
            </a:r>
          </a:p>
          <a:p>
            <a:pPr marL="0" indent="0">
              <a:buNone/>
            </a:pPr>
            <a:r>
              <a:rPr lang="cs-CZ" dirty="0" smtClean="0"/>
              <a:t>odst. 8:</a:t>
            </a:r>
          </a:p>
          <a:p>
            <a:pPr marL="0" indent="0">
              <a:buNone/>
            </a:pPr>
            <a:r>
              <a:rPr lang="cs-CZ" dirty="0" smtClean="0"/>
              <a:t>přezkum závazného stanoviska v přezkumném řízení</a:t>
            </a:r>
          </a:p>
          <a:p>
            <a:pPr marL="0" indent="0">
              <a:buNone/>
            </a:pPr>
            <a:r>
              <a:rPr lang="cs-CZ" dirty="0" smtClean="0"/>
              <a:t>lhůty pro přezkum - </a:t>
            </a:r>
            <a:r>
              <a:rPr lang="cs-CZ" dirty="0"/>
              <a:t>od právní moci rozhodnutí, které bylo závazným stanoviskem </a:t>
            </a:r>
            <a:r>
              <a:rPr lang="cs-CZ" dirty="0" smtClean="0"/>
              <a:t>podmíněno</a:t>
            </a:r>
          </a:p>
          <a:p>
            <a:pPr marL="0" indent="0">
              <a:buNone/>
            </a:pPr>
            <a:r>
              <a:rPr lang="cs-CZ" dirty="0"/>
              <a:t>odst. 9: </a:t>
            </a:r>
            <a:endParaRPr lang="cs-CZ" dirty="0" smtClean="0"/>
          </a:p>
          <a:p>
            <a:pPr marL="0" indent="0">
              <a:buNone/>
            </a:pPr>
            <a:r>
              <a:rPr lang="cs-CZ" dirty="0" smtClean="0"/>
              <a:t>rušení </a:t>
            </a:r>
            <a:r>
              <a:rPr lang="cs-CZ" dirty="0"/>
              <a:t>nebo změna závazného stanoviska je </a:t>
            </a:r>
            <a:r>
              <a:rPr lang="cs-CZ" dirty="0" smtClean="0"/>
              <a:t>důvodem </a:t>
            </a:r>
            <a:r>
              <a:rPr lang="cs-CZ" dirty="0"/>
              <a:t>obnovy </a:t>
            </a:r>
            <a:r>
              <a:rPr lang="cs-CZ" dirty="0" smtClean="0"/>
              <a:t>řízení</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47</a:t>
            </a:fld>
            <a:endParaRPr lang="cs-CZ"/>
          </a:p>
        </p:txBody>
      </p:sp>
    </p:spTree>
    <p:extLst>
      <p:ext uri="{BB962C8B-B14F-4D97-AF65-F5344CB8AC3E}">
        <p14:creationId xmlns:p14="http://schemas.microsoft.com/office/powerpoint/2010/main" val="1983645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4375"/>
          </a:xfrm>
        </p:spPr>
        <p:txBody>
          <a:bodyPr>
            <a:normAutofit/>
          </a:bodyPr>
          <a:lstStyle/>
          <a:p>
            <a:r>
              <a:rPr lang="cs-CZ" sz="3200" b="1" dirty="0" smtClean="0">
                <a:latin typeface="+mn-lt"/>
              </a:rPr>
              <a:t>Stavební úřad jako dotčený orgán</a:t>
            </a:r>
            <a:endParaRPr lang="cs-CZ" sz="3200" b="1" dirty="0">
              <a:latin typeface="+mn-lt"/>
            </a:endParaRPr>
          </a:p>
        </p:txBody>
      </p:sp>
      <p:sp>
        <p:nvSpPr>
          <p:cNvPr id="3" name="Zástupný symbol pro obsah 2"/>
          <p:cNvSpPr>
            <a:spLocks noGrp="1"/>
          </p:cNvSpPr>
          <p:nvPr>
            <p:ph idx="1"/>
          </p:nvPr>
        </p:nvSpPr>
        <p:spPr>
          <a:xfrm>
            <a:off x="838200" y="1168400"/>
            <a:ext cx="10515600" cy="5008563"/>
          </a:xfrm>
        </p:spPr>
        <p:txBody>
          <a:bodyPr/>
          <a:lstStyle/>
          <a:p>
            <a:pPr marL="0" indent="0">
              <a:buNone/>
            </a:pPr>
            <a:r>
              <a:rPr lang="cs-CZ" dirty="0" smtClean="0"/>
              <a:t>§ 15 odst. 2 stavebního zákona</a:t>
            </a:r>
          </a:p>
          <a:p>
            <a:pPr marL="0" indent="0">
              <a:buNone/>
            </a:pPr>
            <a:r>
              <a:rPr lang="cs-CZ" dirty="0" smtClean="0"/>
              <a:t>speciální </a:t>
            </a:r>
            <a:r>
              <a:rPr lang="cs-CZ" dirty="0"/>
              <a:t>stavební </a:t>
            </a:r>
            <a:r>
              <a:rPr lang="cs-CZ" dirty="0" smtClean="0"/>
              <a:t>úřady mohou povolení </a:t>
            </a:r>
            <a:r>
              <a:rPr lang="cs-CZ" dirty="0"/>
              <a:t>pro stavby </a:t>
            </a:r>
            <a:r>
              <a:rPr lang="cs-CZ" dirty="0" smtClean="0"/>
              <a:t>vydat </a:t>
            </a:r>
            <a:r>
              <a:rPr lang="cs-CZ" dirty="0"/>
              <a:t>jen se souhlasem obecného stavebního úřadu příslušného k vydání územního rozhodnutí, který ověřuje dodržení jeho podmínek; souhlas není správním </a:t>
            </a:r>
            <a:r>
              <a:rPr lang="cs-CZ" dirty="0" smtClean="0"/>
              <a:t>rozhodnutím</a:t>
            </a:r>
          </a:p>
          <a:p>
            <a:pPr marL="0" indent="0">
              <a:buNone/>
            </a:pPr>
            <a:r>
              <a:rPr lang="cs-CZ" dirty="0" smtClean="0"/>
              <a:t>rozsudek NSS čj. 1 As 176/2012 ze dne 23. 9 2014:</a:t>
            </a:r>
          </a:p>
          <a:p>
            <a:pPr marL="0" indent="0">
              <a:buNone/>
            </a:pPr>
            <a:r>
              <a:rPr lang="cs-CZ" dirty="0" smtClean="0"/>
              <a:t>Souhlas obecného stavebního úřadu podle § 15 odst. 2 stavebního zákona z roku 2006 je závazným stanoviskem podle § 149 odst. 1 správního řádu z roku 2004.</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48</a:t>
            </a:fld>
            <a:endParaRPr lang="cs-CZ"/>
          </a:p>
        </p:txBody>
      </p:sp>
    </p:spTree>
    <p:extLst>
      <p:ext uri="{BB962C8B-B14F-4D97-AF65-F5344CB8AC3E}">
        <p14:creationId xmlns:p14="http://schemas.microsoft.com/office/powerpoint/2010/main" val="18294408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2475"/>
          </a:xfrm>
        </p:spPr>
        <p:txBody>
          <a:bodyPr>
            <a:normAutofit/>
          </a:bodyPr>
          <a:lstStyle/>
          <a:p>
            <a:r>
              <a:rPr lang="cs-CZ" sz="3200" b="1" dirty="0">
                <a:latin typeface="+mn-lt"/>
              </a:rPr>
              <a:t>Stavební úřad jako dotčený orgán</a:t>
            </a:r>
            <a:endParaRPr lang="cs-CZ" sz="3200" dirty="0">
              <a:latin typeface="+mn-lt"/>
            </a:endParaRPr>
          </a:p>
        </p:txBody>
      </p:sp>
      <p:sp>
        <p:nvSpPr>
          <p:cNvPr id="3" name="Zástupný symbol pro obsah 2"/>
          <p:cNvSpPr>
            <a:spLocks noGrp="1"/>
          </p:cNvSpPr>
          <p:nvPr>
            <p:ph idx="1"/>
          </p:nvPr>
        </p:nvSpPr>
        <p:spPr>
          <a:xfrm>
            <a:off x="838200" y="1257300"/>
            <a:ext cx="10515600" cy="4919663"/>
          </a:xfrm>
        </p:spPr>
        <p:txBody>
          <a:bodyPr>
            <a:normAutofit fontScale="92500" lnSpcReduction="10000"/>
          </a:bodyPr>
          <a:lstStyle/>
          <a:p>
            <a:pPr marL="0" indent="0">
              <a:buNone/>
            </a:pPr>
            <a:r>
              <a:rPr lang="cs-CZ" dirty="0" smtClean="0"/>
              <a:t>§ 94j odst. 2</a:t>
            </a:r>
          </a:p>
          <a:p>
            <a:pPr marL="0" indent="0">
              <a:buNone/>
            </a:pPr>
            <a:r>
              <a:rPr lang="cs-CZ" dirty="0"/>
              <a:t>U souboru staveb se příslušnost k vydání společného povolení řídí příslušností k povolení stavby hlavní souboru staveb. Stavební úřady příslušné k umístění nebo povolení vedlejších staveb souboru jsou ve společném územním a stavebním řízení dotčenými orgány a pro potřeby vydání společného povolení vydávají namísto rozhodnutí závazná stanoviska</a:t>
            </a:r>
            <a:r>
              <a:rPr lang="cs-CZ" dirty="0" smtClean="0"/>
              <a:t>.</a:t>
            </a:r>
          </a:p>
          <a:p>
            <a:pPr marL="0" indent="0">
              <a:buNone/>
            </a:pPr>
            <a:r>
              <a:rPr lang="cs-CZ" dirty="0" smtClean="0"/>
              <a:t>(§ 2 odst. 8: </a:t>
            </a:r>
            <a:r>
              <a:rPr lang="cs-CZ" dirty="0"/>
              <a:t>Souborem staveb se rozumí vzájemně související stavby, jimiž se v rámci jednoho stavebního záměru uskutečňuje výstavba na souvislém území nebo za společným účelem.</a:t>
            </a:r>
          </a:p>
          <a:p>
            <a:pPr marL="0" indent="0">
              <a:buNone/>
            </a:pPr>
            <a:r>
              <a:rPr lang="cs-CZ" dirty="0"/>
              <a:t> </a:t>
            </a:r>
            <a:r>
              <a:rPr lang="cs-CZ" dirty="0" smtClean="0"/>
              <a:t>§ 2 odst. 9: </a:t>
            </a:r>
            <a:r>
              <a:rPr lang="cs-CZ" dirty="0"/>
              <a:t>Stavbou hlavní souboru staveb se rozumí stavba, která určuje účel výstavby souboru staveb. Vedlejší stavbou v souboru staveb se rozumí stavba, která se stavbou hlavní svým účelem užívání nebo umístěním souvisí a která zabezpečuje uživatelnost stavby hlavní nebo doplňuje účel užívání stavby hlavní</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49</a:t>
            </a:fld>
            <a:endParaRPr lang="cs-CZ"/>
          </a:p>
        </p:txBody>
      </p:sp>
    </p:spTree>
    <p:extLst>
      <p:ext uri="{BB962C8B-B14F-4D97-AF65-F5344CB8AC3E}">
        <p14:creationId xmlns:p14="http://schemas.microsoft.com/office/powerpoint/2010/main" val="4194868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41458"/>
          </a:xfrm>
        </p:spPr>
        <p:txBody>
          <a:bodyPr/>
          <a:lstStyle/>
          <a:p>
            <a:r>
              <a:rPr lang="cs-CZ" sz="2800" b="1" dirty="0">
                <a:latin typeface="+mn-lt"/>
              </a:rPr>
              <a:t>Změna institucionální </a:t>
            </a:r>
            <a:r>
              <a:rPr lang="cs-CZ" sz="2800" b="1" dirty="0" smtClean="0">
                <a:latin typeface="+mn-lt"/>
              </a:rPr>
              <a:t>struktury podle novely zákona č.283/2021 Sb.</a:t>
            </a:r>
            <a:endParaRPr lang="cs-CZ" sz="2800" dirty="0">
              <a:latin typeface="+mn-lt"/>
            </a:endParaRPr>
          </a:p>
        </p:txBody>
      </p:sp>
      <p:sp>
        <p:nvSpPr>
          <p:cNvPr id="3" name="Zástupný symbol pro obsah 2"/>
          <p:cNvSpPr>
            <a:spLocks noGrp="1"/>
          </p:cNvSpPr>
          <p:nvPr>
            <p:ph idx="1"/>
          </p:nvPr>
        </p:nvSpPr>
        <p:spPr>
          <a:xfrm>
            <a:off x="838200" y="1698171"/>
            <a:ext cx="10515600" cy="4478792"/>
          </a:xfrm>
        </p:spPr>
        <p:txBody>
          <a:bodyPr/>
          <a:lstStyle/>
          <a:p>
            <a:pPr marL="0" indent="0">
              <a:buNone/>
            </a:pPr>
            <a:r>
              <a:rPr lang="cs-CZ" dirty="0" smtClean="0"/>
              <a:t>Zrušení </a:t>
            </a:r>
            <a:r>
              <a:rPr lang="cs-CZ" dirty="0"/>
              <a:t>státní stavební správy s výjimkou Specializovaného a odvolacího </a:t>
            </a:r>
            <a:r>
              <a:rPr lang="cs-CZ" dirty="0" smtClean="0"/>
              <a:t>SÚ (Dopravní a energetický stavební úřad)</a:t>
            </a:r>
            <a:endParaRPr lang="cs-CZ" dirty="0"/>
          </a:p>
          <a:p>
            <a:pPr marL="0" indent="0">
              <a:buNone/>
            </a:pPr>
            <a:r>
              <a:rPr lang="cs-CZ" dirty="0" smtClean="0"/>
              <a:t>Zachování </a:t>
            </a:r>
            <a:r>
              <a:rPr lang="cs-CZ" dirty="0"/>
              <a:t>většiny stavebních úřadů na obcích </a:t>
            </a:r>
          </a:p>
          <a:p>
            <a:pPr marL="0" indent="0">
              <a:buNone/>
            </a:pPr>
            <a:r>
              <a:rPr lang="cs-CZ" dirty="0" smtClean="0"/>
              <a:t>MMR </a:t>
            </a:r>
            <a:r>
              <a:rPr lang="cs-CZ" dirty="0"/>
              <a:t>jako ústřední správní úřad věcech územního plánování a stavebního řádu</a:t>
            </a:r>
          </a:p>
          <a:p>
            <a:pPr marL="0" indent="0">
              <a:buNone/>
            </a:pPr>
            <a:r>
              <a:rPr lang="cs-CZ" dirty="0" smtClean="0"/>
              <a:t>Posílení </a:t>
            </a:r>
            <a:r>
              <a:rPr lang="cs-CZ" dirty="0"/>
              <a:t>metodické role MMR</a:t>
            </a:r>
          </a:p>
          <a:p>
            <a:pPr marL="0" indent="0">
              <a:buNone/>
            </a:pPr>
            <a:r>
              <a:rPr lang="cs-CZ" dirty="0" smtClean="0"/>
              <a:t>Úpravy </a:t>
            </a:r>
            <a:r>
              <a:rPr lang="cs-CZ" dirty="0"/>
              <a:t>kompetencí </a:t>
            </a:r>
            <a:r>
              <a:rPr lang="cs-CZ" dirty="0" smtClean="0"/>
              <a:t>krajských úřadů </a:t>
            </a:r>
            <a:r>
              <a:rPr lang="cs-CZ" dirty="0"/>
              <a:t>a </a:t>
            </a:r>
            <a:r>
              <a:rPr lang="cs-CZ" dirty="0" smtClean="0"/>
              <a:t>obecních úřadů </a:t>
            </a:r>
            <a:r>
              <a:rPr lang="cs-CZ" dirty="0"/>
              <a:t>jako stavebních úřadů v souvislosti se zrušením speciálních stavebních úřadů</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a:t>
            </a:fld>
            <a:endParaRPr lang="cs-CZ"/>
          </a:p>
        </p:txBody>
      </p:sp>
    </p:spTree>
    <p:extLst>
      <p:ext uri="{BB962C8B-B14F-4D97-AF65-F5344CB8AC3E}">
        <p14:creationId xmlns:p14="http://schemas.microsoft.com/office/powerpoint/2010/main" val="33682645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20775"/>
          </a:xfrm>
        </p:spPr>
        <p:txBody>
          <a:bodyPr>
            <a:normAutofit/>
          </a:bodyPr>
          <a:lstStyle/>
          <a:p>
            <a:r>
              <a:rPr lang="cs-CZ" sz="3200" b="1" dirty="0">
                <a:latin typeface="+mn-lt"/>
              </a:rPr>
              <a:t>Stavební úřad jako dotčený orgán</a:t>
            </a:r>
            <a:endParaRPr lang="cs-CZ" sz="3200" dirty="0">
              <a:latin typeface="+mn-lt"/>
            </a:endParaRPr>
          </a:p>
        </p:txBody>
      </p:sp>
      <p:sp>
        <p:nvSpPr>
          <p:cNvPr id="3" name="Zástupný symbol pro obsah 2"/>
          <p:cNvSpPr>
            <a:spLocks noGrp="1"/>
          </p:cNvSpPr>
          <p:nvPr>
            <p:ph idx="1"/>
          </p:nvPr>
        </p:nvSpPr>
        <p:spPr>
          <a:xfrm>
            <a:off x="838200" y="1485900"/>
            <a:ext cx="10515600" cy="4691063"/>
          </a:xfrm>
        </p:spPr>
        <p:txBody>
          <a:bodyPr/>
          <a:lstStyle/>
          <a:p>
            <a:pPr marL="0" indent="0">
              <a:buNone/>
            </a:pPr>
            <a:r>
              <a:rPr lang="cs-CZ" dirty="0"/>
              <a:t>Obsahem bude to, co by dotčené orgány uvedly v rozhodnutí, včetně posouzení stavby v jejich působnosti z hledisek uvedených v ustanovení § 90 a § 111 stavebního zákona a také včetně případného stanovení podmínek pro umístění stavby a pro povolení stavby. Je nutné si uvědomit, že jde o stavbu v jejich působnosti, kterou však administruje jiný stavební úřad, a kterému je nutné tuto stavbu z hledisek, které náleží do jejich působnosti, posoudit formou závazného stanoviska. Obsahem závazného stanoviska bude tedy souhlas (nesouhlas) s povolením stavby na základě posouzení stavebního záměru (vedlejší stavby) podle novelizovaného § 90 nebo podle § 111 stavebního zákona. </a:t>
            </a:r>
          </a:p>
          <a:p>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50</a:t>
            </a:fld>
            <a:endParaRPr lang="cs-CZ"/>
          </a:p>
        </p:txBody>
      </p:sp>
    </p:spTree>
    <p:extLst>
      <p:ext uri="{BB962C8B-B14F-4D97-AF65-F5344CB8AC3E}">
        <p14:creationId xmlns:p14="http://schemas.microsoft.com/office/powerpoint/2010/main" val="10531620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49275"/>
          </a:xfrm>
        </p:spPr>
        <p:txBody>
          <a:bodyPr/>
          <a:lstStyle/>
          <a:p>
            <a:r>
              <a:rPr lang="cs-CZ" sz="3200" b="1" dirty="0" smtClean="0">
                <a:latin typeface="+mn-lt"/>
              </a:rPr>
              <a:t>Dotčené orgány podle zákona č. 283/2021 Sb.</a:t>
            </a:r>
            <a:r>
              <a:rPr lang="cs-CZ" sz="3200" dirty="0">
                <a:latin typeface="+mn-lt"/>
              </a:rPr>
              <a:t> </a:t>
            </a:r>
            <a:endParaRPr lang="cs-CZ" sz="3200" b="1" dirty="0">
              <a:latin typeface="+mn-lt"/>
            </a:endParaRPr>
          </a:p>
        </p:txBody>
      </p:sp>
      <p:sp>
        <p:nvSpPr>
          <p:cNvPr id="3" name="Zástupný symbol pro obsah 2"/>
          <p:cNvSpPr>
            <a:spLocks noGrp="1"/>
          </p:cNvSpPr>
          <p:nvPr>
            <p:ph idx="1"/>
          </p:nvPr>
        </p:nvSpPr>
        <p:spPr>
          <a:xfrm>
            <a:off x="838200" y="1010194"/>
            <a:ext cx="10515600" cy="5166769"/>
          </a:xfrm>
        </p:spPr>
        <p:txBody>
          <a:bodyPr/>
          <a:lstStyle/>
          <a:p>
            <a:pPr marL="0" indent="0">
              <a:spcBef>
                <a:spcPts val="600"/>
              </a:spcBef>
              <a:spcAft>
                <a:spcPts val="600"/>
              </a:spcAft>
              <a:buNone/>
            </a:pPr>
            <a:r>
              <a:rPr lang="cs-CZ" dirty="0" smtClean="0"/>
              <a:t>(§ 2, 3, § 175 </a:t>
            </a:r>
            <a:r>
              <a:rPr lang="cs-CZ" dirty="0"/>
              <a:t>– 179a</a:t>
            </a:r>
            <a:r>
              <a:rPr lang="cs-CZ" dirty="0" smtClean="0"/>
              <a:t>)</a:t>
            </a:r>
          </a:p>
          <a:p>
            <a:pPr marL="0" indent="0">
              <a:spcBef>
                <a:spcPts val="600"/>
              </a:spcBef>
              <a:spcAft>
                <a:spcPts val="600"/>
              </a:spcAft>
              <a:buNone/>
            </a:pPr>
            <a:r>
              <a:rPr lang="cs-CZ" dirty="0" smtClean="0"/>
              <a:t>§ 2 – Dotčené orgány</a:t>
            </a:r>
          </a:p>
          <a:p>
            <a:pPr marL="0" indent="0">
              <a:spcBef>
                <a:spcPts val="600"/>
              </a:spcBef>
              <a:spcAft>
                <a:spcPts val="0"/>
              </a:spcAft>
              <a:buNone/>
            </a:pPr>
            <a:r>
              <a:rPr lang="cs-CZ" dirty="0" smtClean="0"/>
              <a:t>vázanost dotčených orgánů předchozím stanoviskem, vyjádřením nebo závazným stanoviskem</a:t>
            </a:r>
          </a:p>
          <a:p>
            <a:pPr marL="0" indent="0">
              <a:spcBef>
                <a:spcPts val="600"/>
              </a:spcBef>
              <a:spcAft>
                <a:spcPts val="0"/>
              </a:spcAft>
              <a:buNone/>
            </a:pPr>
            <a:r>
              <a:rPr lang="cs-CZ" dirty="0" smtClean="0"/>
              <a:t>§ 3 – Změna podmínek</a:t>
            </a:r>
          </a:p>
          <a:p>
            <a:pPr marL="0" indent="0">
              <a:spcBef>
                <a:spcPts val="600"/>
              </a:spcBef>
              <a:spcAft>
                <a:spcPts val="0"/>
              </a:spcAft>
              <a:buNone/>
            </a:pPr>
            <a:r>
              <a:rPr lang="cs-CZ" dirty="0" smtClean="0"/>
              <a:t>nové </a:t>
            </a:r>
            <a:r>
              <a:rPr lang="cs-CZ" dirty="0"/>
              <a:t>stanovisko, vyjádření nebo závazné stanovisko může dotčený orgán v téže věci uplatňovat pouze v rozsahu nově zjištěných </a:t>
            </a:r>
            <a:r>
              <a:rPr lang="cs-CZ" dirty="0" smtClean="0"/>
              <a:t>skutečností</a:t>
            </a:r>
          </a:p>
          <a:p>
            <a:pPr marL="0" indent="0">
              <a:spcBef>
                <a:spcPts val="600"/>
              </a:spcBef>
              <a:spcAft>
                <a:spcPts val="0"/>
              </a:spcAft>
              <a:buNone/>
            </a:pPr>
            <a:r>
              <a:rPr lang="cs-CZ" dirty="0" smtClean="0"/>
              <a:t>§ 175 – Vyjádření</a:t>
            </a:r>
          </a:p>
          <a:p>
            <a:pPr marL="0" indent="0">
              <a:spcBef>
                <a:spcPts val="600"/>
              </a:spcBef>
              <a:spcAft>
                <a:spcPts val="0"/>
              </a:spcAft>
              <a:buNone/>
            </a:pPr>
            <a:r>
              <a:rPr lang="cs-CZ" dirty="0" smtClean="0"/>
              <a:t>vyjádření </a:t>
            </a:r>
            <a:r>
              <a:rPr lang="cs-CZ" dirty="0"/>
              <a:t>dotčeného orgánu obsahuje závěr a </a:t>
            </a:r>
            <a:r>
              <a:rPr lang="cs-CZ" dirty="0" smtClean="0"/>
              <a:t>odůvodnění</a:t>
            </a:r>
          </a:p>
          <a:p>
            <a:pPr marL="0" indent="0">
              <a:spcBef>
                <a:spcPts val="600"/>
              </a:spcBef>
              <a:spcAft>
                <a:spcPts val="0"/>
              </a:spcAft>
              <a:buNone/>
            </a:pPr>
            <a:r>
              <a:rPr lang="cs-CZ" dirty="0" smtClean="0"/>
              <a:t>je-li </a:t>
            </a:r>
            <a:r>
              <a:rPr lang="cs-CZ" dirty="0"/>
              <a:t>to nezbytné pro ochranu jím chráněných veřejných zájmů, dotčený orgán uvede v závěru též podmínky přípustnosti </a:t>
            </a:r>
            <a:r>
              <a:rPr lang="cs-CZ" dirty="0" smtClean="0"/>
              <a:t>záměru</a:t>
            </a:r>
          </a:p>
          <a:p>
            <a:pPr marL="0" indent="0">
              <a:buNone/>
            </a:pPr>
            <a:endParaRPr lang="cs-CZ"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51</a:t>
            </a:fld>
            <a:endParaRPr lang="cs-CZ"/>
          </a:p>
        </p:txBody>
      </p:sp>
    </p:spTree>
    <p:extLst>
      <p:ext uri="{BB962C8B-B14F-4D97-AF65-F5344CB8AC3E}">
        <p14:creationId xmlns:p14="http://schemas.microsoft.com/office/powerpoint/2010/main" val="43913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70897"/>
          </a:xfrm>
        </p:spPr>
        <p:txBody>
          <a:bodyPr/>
          <a:lstStyle/>
          <a:p>
            <a:r>
              <a:rPr lang="cs-CZ" sz="3200" b="1" dirty="0" smtClean="0">
                <a:latin typeface="+mn-lt"/>
              </a:rPr>
              <a:t>Dotčené orgány podle zákona č. 283/2021 Sb.</a:t>
            </a:r>
            <a:r>
              <a:rPr lang="cs-CZ" dirty="0" smtClean="0"/>
              <a:t> </a:t>
            </a:r>
            <a:endParaRPr lang="cs-CZ" dirty="0"/>
          </a:p>
        </p:txBody>
      </p:sp>
      <p:sp>
        <p:nvSpPr>
          <p:cNvPr id="3" name="Zástupný symbol pro obsah 2"/>
          <p:cNvSpPr>
            <a:spLocks noGrp="1"/>
          </p:cNvSpPr>
          <p:nvPr>
            <p:ph idx="1"/>
          </p:nvPr>
        </p:nvSpPr>
        <p:spPr>
          <a:xfrm>
            <a:off x="838200" y="905692"/>
            <a:ext cx="10515600" cy="5271272"/>
          </a:xfrm>
        </p:spPr>
        <p:txBody>
          <a:bodyPr/>
          <a:lstStyle/>
          <a:p>
            <a:pPr marL="0" indent="0">
              <a:buNone/>
            </a:pPr>
            <a:r>
              <a:rPr lang="cs-CZ" dirty="0" smtClean="0"/>
              <a:t>§ 176 - Koordinované </a:t>
            </a:r>
            <a:r>
              <a:rPr lang="cs-CZ" dirty="0"/>
              <a:t>vyjádření a koordinované závazné </a:t>
            </a:r>
            <a:r>
              <a:rPr lang="cs-CZ" dirty="0" smtClean="0"/>
              <a:t>stanovisko</a:t>
            </a:r>
          </a:p>
          <a:p>
            <a:pPr marL="0" indent="0">
              <a:buNone/>
            </a:pPr>
            <a:r>
              <a:rPr lang="cs-CZ" dirty="0" smtClean="0"/>
              <a:t>odst. 1): </a:t>
            </a:r>
            <a:r>
              <a:rPr lang="cs-CZ" dirty="0"/>
              <a:t>Je-li dotčeným orgánem podle jiného právního předpisu tentýž orgán veřejné správy, vydá namísto jednotlivých vyjádření koordinované vyjádření a namísto jednotlivých závazných stanovisek koordinované závazné stanovisko. Ustanovení </a:t>
            </a:r>
            <a:r>
              <a:rPr lang="cs-CZ" dirty="0" smtClean="0"/>
              <a:t>správního řádu o </a:t>
            </a:r>
            <a:r>
              <a:rPr lang="cs-CZ" dirty="0"/>
              <a:t>společném řízení a ustanovení o řešení rozporů se použijí přiměřeně. </a:t>
            </a:r>
          </a:p>
          <a:p>
            <a:pPr marL="0" indent="0">
              <a:buNone/>
            </a:pPr>
            <a:r>
              <a:rPr lang="cs-CZ" dirty="0" smtClean="0"/>
              <a:t>odst. 2): </a:t>
            </a:r>
            <a:r>
              <a:rPr lang="cs-CZ" dirty="0"/>
              <a:t>Koordinované vyjádření nebo koordinované závazné stanovisko zahrnuje požadavky na ochranu všech dotčených veřejných zájmů, které orgán veřejné správy hájí podle jiných právních předpisů. </a:t>
            </a:r>
            <a:endParaRPr lang="cs-CZ" dirty="0" smtClean="0"/>
          </a:p>
          <a:p>
            <a:pPr marL="0" indent="0">
              <a:buNone/>
            </a:pPr>
            <a:r>
              <a:rPr lang="cs-CZ" dirty="0" smtClean="0"/>
              <a:t>odst. 3): KZS nezahrnuje stanovisko EIA a JES s EIA</a:t>
            </a:r>
          </a:p>
          <a:p>
            <a:pPr marL="0" indent="0">
              <a:buNone/>
            </a:pPr>
            <a:r>
              <a:rPr lang="cs-CZ" dirty="0" smtClean="0"/>
              <a:t>odst. 4): upraven závěr koordinovaného stanoviska nebo vyjádření</a:t>
            </a:r>
          </a:p>
          <a:p>
            <a:pPr marL="0" indent="0">
              <a:buNone/>
            </a:pPr>
            <a:r>
              <a:rPr lang="cs-CZ" dirty="0" smtClean="0"/>
              <a:t>odst. 5): KZS je platné 5 let od vydání, zvláštní úprava pro JES  </a:t>
            </a:r>
            <a:endParaRPr lang="cs-CZ" dirty="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52</a:t>
            </a:fld>
            <a:endParaRPr lang="cs-CZ"/>
          </a:p>
        </p:txBody>
      </p:sp>
    </p:spTree>
    <p:extLst>
      <p:ext uri="{BB962C8B-B14F-4D97-AF65-F5344CB8AC3E}">
        <p14:creationId xmlns:p14="http://schemas.microsoft.com/office/powerpoint/2010/main" val="31013867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88612"/>
          </a:xfrm>
        </p:spPr>
        <p:txBody>
          <a:bodyPr/>
          <a:lstStyle/>
          <a:p>
            <a:r>
              <a:rPr lang="cs-CZ" sz="3200" b="1" dirty="0">
                <a:latin typeface="+mn-lt"/>
              </a:rPr>
              <a:t>Dotčené orgány podle zákona č. 283/2021 Sb.</a:t>
            </a:r>
            <a:endParaRPr lang="cs-CZ" sz="3200" dirty="0">
              <a:latin typeface="+mn-lt"/>
            </a:endParaRPr>
          </a:p>
        </p:txBody>
      </p:sp>
      <p:sp>
        <p:nvSpPr>
          <p:cNvPr id="3" name="Zástupný symbol pro obsah 2"/>
          <p:cNvSpPr>
            <a:spLocks noGrp="1"/>
          </p:cNvSpPr>
          <p:nvPr>
            <p:ph idx="1"/>
          </p:nvPr>
        </p:nvSpPr>
        <p:spPr>
          <a:xfrm>
            <a:off x="838200" y="1053738"/>
            <a:ext cx="10515600" cy="5123225"/>
          </a:xfrm>
        </p:spPr>
        <p:txBody>
          <a:bodyPr/>
          <a:lstStyle/>
          <a:p>
            <a:pPr marL="0" indent="0">
              <a:buNone/>
            </a:pPr>
            <a:r>
              <a:rPr lang="cs-CZ" dirty="0" smtClean="0"/>
              <a:t>§ 177 – Žádost</a:t>
            </a:r>
          </a:p>
          <a:p>
            <a:pPr marL="0" indent="0">
              <a:buNone/>
            </a:pPr>
            <a:r>
              <a:rPr lang="cs-CZ" dirty="0" smtClean="0"/>
              <a:t>upraven obsah žádosti o vyjádření nebo závazné stanovisko, možnost vyzvat k doplnění, neodstraní-li </a:t>
            </a:r>
            <a:r>
              <a:rPr lang="cs-CZ" dirty="0"/>
              <a:t>žadatel vady žádosti, dotčený orgán písemně sdělí žadateli, že vyjádření nebo závazné stanovisko nemůže být </a:t>
            </a:r>
            <a:r>
              <a:rPr lang="cs-CZ" dirty="0" smtClean="0"/>
              <a:t>vydáno, po </a:t>
            </a:r>
            <a:r>
              <a:rPr lang="cs-CZ" dirty="0"/>
              <a:t>dobu odstraňování vad žádosti lhůta pro vydání vyjádření nebo závazného stanoviska </a:t>
            </a:r>
            <a:r>
              <a:rPr lang="cs-CZ" dirty="0" smtClean="0"/>
              <a:t>neběží, ode </a:t>
            </a:r>
            <a:r>
              <a:rPr lang="cs-CZ" dirty="0"/>
              <a:t>dne odstranění vad žádosti počne běžet nová lhůta pro jejich </a:t>
            </a:r>
            <a:r>
              <a:rPr lang="cs-CZ" dirty="0" smtClean="0"/>
              <a:t>vydání </a:t>
            </a:r>
          </a:p>
          <a:p>
            <a:pPr marL="0" indent="0">
              <a:buNone/>
            </a:pPr>
            <a:r>
              <a:rPr lang="cs-CZ" dirty="0" smtClean="0"/>
              <a:t>§ 178 – Lhůta pro vydání</a:t>
            </a:r>
          </a:p>
          <a:p>
            <a:pPr marL="0" indent="0">
              <a:buNone/>
            </a:pPr>
            <a:r>
              <a:rPr lang="cs-CZ" dirty="0" smtClean="0"/>
              <a:t>odst. 1): </a:t>
            </a:r>
            <a:r>
              <a:rPr lang="cs-CZ" dirty="0"/>
              <a:t>Dotčený orgán vydá do 30 dnů ode dne doručení žádosti nebo vyžádání stavebním úřadem vyjádření nebo závazné stanovisko k záměru z hlediska jím chráněných veřejných zájmů.</a:t>
            </a:r>
            <a:r>
              <a:rPr lang="cs-CZ" dirty="0" smtClean="0"/>
              <a:t>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53</a:t>
            </a:fld>
            <a:endParaRPr lang="cs-CZ"/>
          </a:p>
        </p:txBody>
      </p:sp>
    </p:spTree>
    <p:extLst>
      <p:ext uri="{BB962C8B-B14F-4D97-AF65-F5344CB8AC3E}">
        <p14:creationId xmlns:p14="http://schemas.microsoft.com/office/powerpoint/2010/main" val="1635770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505731"/>
          </a:xfrm>
        </p:spPr>
        <p:txBody>
          <a:bodyPr/>
          <a:lstStyle/>
          <a:p>
            <a:r>
              <a:rPr lang="cs-CZ" sz="3200" b="1" dirty="0">
                <a:latin typeface="+mn-lt"/>
              </a:rPr>
              <a:t>Dotčené orgány podle zákona č. 283/2021 Sb.</a:t>
            </a:r>
            <a:endParaRPr lang="cs-CZ" sz="3200" dirty="0">
              <a:latin typeface="+mn-lt"/>
            </a:endParaRPr>
          </a:p>
        </p:txBody>
      </p:sp>
      <p:sp>
        <p:nvSpPr>
          <p:cNvPr id="3" name="Zástupný symbol pro obsah 2"/>
          <p:cNvSpPr>
            <a:spLocks noGrp="1"/>
          </p:cNvSpPr>
          <p:nvPr>
            <p:ph idx="1"/>
          </p:nvPr>
        </p:nvSpPr>
        <p:spPr>
          <a:xfrm>
            <a:off x="838200" y="940526"/>
            <a:ext cx="10515600" cy="5236437"/>
          </a:xfrm>
        </p:spPr>
        <p:txBody>
          <a:bodyPr/>
          <a:lstStyle/>
          <a:p>
            <a:pPr marL="0" indent="0">
              <a:buNone/>
            </a:pPr>
            <a:r>
              <a:rPr lang="cs-CZ" dirty="0" smtClean="0"/>
              <a:t>§ 178 – Lhůta pro vydání</a:t>
            </a:r>
          </a:p>
          <a:p>
            <a:pPr marL="0" indent="0">
              <a:buNone/>
            </a:pPr>
            <a:r>
              <a:rPr lang="cs-CZ" dirty="0" smtClean="0"/>
              <a:t>odst. 2: lhůtu podle odstavce 1 může dotčený orgán za daných podmínek prodloužit až o 30 dnů, o prodloužení lhůty vydá usnesení, které se poznamená do spisu</a:t>
            </a:r>
          </a:p>
          <a:p>
            <a:pPr marL="0" indent="0">
              <a:buNone/>
            </a:pPr>
            <a:r>
              <a:rPr lang="cs-CZ" dirty="0" smtClean="0"/>
              <a:t>odst. 3: </a:t>
            </a:r>
            <a:r>
              <a:rPr lang="cs-CZ" dirty="0"/>
              <a:t>Nevydá-li dotčený orgán vyjádření nebo závazné stanovisko ve lhůtě pro jeho vydání, považuje se za souhlasné a bez podmínek</a:t>
            </a:r>
            <a:r>
              <a:rPr lang="cs-CZ" dirty="0" smtClean="0"/>
              <a:t>.</a:t>
            </a:r>
          </a:p>
          <a:p>
            <a:pPr marL="0" indent="0">
              <a:buNone/>
            </a:pPr>
            <a:r>
              <a:rPr lang="cs-CZ" dirty="0" smtClean="0"/>
              <a:t>odst. 4: u kterých závazných stanovisek nenastane fikce (EIA, JES)</a:t>
            </a:r>
          </a:p>
          <a:p>
            <a:pPr marL="0" indent="0">
              <a:buNone/>
            </a:pPr>
            <a:r>
              <a:rPr lang="cs-CZ" dirty="0"/>
              <a:t>§ 179 - Nové vyjádření a závazné stanovisko dotčeného orgánu </a:t>
            </a:r>
            <a:endParaRPr lang="cs-CZ" dirty="0" smtClean="0"/>
          </a:p>
          <a:p>
            <a:pPr marL="0" indent="0">
              <a:buNone/>
            </a:pPr>
            <a:r>
              <a:rPr lang="cs-CZ" dirty="0" smtClean="0"/>
              <a:t>náhrada fikce, lhůta – 6 měsíců od právní moci rozhodnutí</a:t>
            </a:r>
          </a:p>
          <a:p>
            <a:pPr marL="0" indent="0">
              <a:buNone/>
            </a:pPr>
            <a:r>
              <a:rPr lang="cs-CZ" dirty="0"/>
              <a:t>§ 179a - Přezkum závazného stanoviska v přezkumném řízení </a:t>
            </a:r>
            <a:endParaRPr lang="cs-CZ" dirty="0" smtClean="0"/>
          </a:p>
          <a:p>
            <a:pPr marL="0" indent="0">
              <a:buNone/>
            </a:pPr>
            <a:r>
              <a:rPr lang="cs-CZ" dirty="0" smtClean="0"/>
              <a:t>lhůty pro přezkum závazného stanoviska</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54</a:t>
            </a:fld>
            <a:endParaRPr lang="cs-CZ"/>
          </a:p>
        </p:txBody>
      </p:sp>
    </p:spTree>
    <p:extLst>
      <p:ext uri="{BB962C8B-B14F-4D97-AF65-F5344CB8AC3E}">
        <p14:creationId xmlns:p14="http://schemas.microsoft.com/office/powerpoint/2010/main" val="22631430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75279"/>
          </a:xfrm>
        </p:spPr>
        <p:txBody>
          <a:bodyPr/>
          <a:lstStyle/>
          <a:p>
            <a:r>
              <a:rPr lang="cs-CZ" sz="3200" b="1" dirty="0" smtClean="0">
                <a:latin typeface="+mn-lt"/>
              </a:rPr>
              <a:t>Řízení o povolení záměru </a:t>
            </a:r>
            <a:endParaRPr lang="cs-CZ" sz="3200" b="1" dirty="0">
              <a:latin typeface="+mn-lt"/>
            </a:endParaRPr>
          </a:p>
        </p:txBody>
      </p:sp>
      <p:sp>
        <p:nvSpPr>
          <p:cNvPr id="3" name="Zástupný symbol pro obsah 2"/>
          <p:cNvSpPr>
            <a:spLocks noGrp="1"/>
          </p:cNvSpPr>
          <p:nvPr>
            <p:ph idx="1"/>
          </p:nvPr>
        </p:nvSpPr>
        <p:spPr>
          <a:xfrm>
            <a:off x="838200" y="1619793"/>
            <a:ext cx="10515600" cy="4557169"/>
          </a:xfrm>
        </p:spPr>
        <p:txBody>
          <a:bodyPr/>
          <a:lstStyle/>
          <a:p>
            <a:pPr marL="0" indent="0">
              <a:buNone/>
            </a:pPr>
            <a:r>
              <a:rPr lang="cs-CZ" dirty="0" smtClean="0"/>
              <a:t>§ 184 - § 200</a:t>
            </a:r>
          </a:p>
          <a:p>
            <a:pPr marL="0" indent="0">
              <a:buNone/>
            </a:pPr>
            <a:r>
              <a:rPr lang="cs-CZ" dirty="0" smtClean="0"/>
              <a:t>§ 184 – obsah žádosti</a:t>
            </a:r>
          </a:p>
          <a:p>
            <a:pPr marL="0" indent="0">
              <a:buNone/>
            </a:pPr>
            <a:r>
              <a:rPr lang="cs-CZ" dirty="0" smtClean="0"/>
              <a:t>odst. 3): </a:t>
            </a:r>
            <a:r>
              <a:rPr lang="cs-CZ" dirty="0"/>
              <a:t>Není-li součástí žádosti vyjádření nebo závazné stanovisko vyžadované tímto zákonem nebo jiným právním předpisem, stavební úřad si je vyžádá u dotčeného </a:t>
            </a:r>
            <a:r>
              <a:rPr lang="cs-CZ" dirty="0" smtClean="0"/>
              <a:t>orgánu.</a:t>
            </a:r>
            <a:endParaRPr lang="cs-CZ" dirty="0"/>
          </a:p>
          <a:p>
            <a:pPr marL="0" indent="0">
              <a:buNone/>
            </a:pPr>
            <a:r>
              <a:rPr lang="cs-CZ" dirty="0" smtClean="0"/>
              <a:t>odst. 4): </a:t>
            </a:r>
            <a:r>
              <a:rPr lang="cs-CZ" dirty="0"/>
              <a:t>Vyžádáním podle odstavce 3 se běh lhůty pro vydání rozhodnutí staví do doby vydání vyjádření nebo závazného stanoviska, nejpozději však do dne, kdy nastane skutečnost </a:t>
            </a:r>
            <a:r>
              <a:rPr lang="cs-CZ" dirty="0" smtClean="0"/>
              <a:t>podle § 178 odst. 3 (fiktivní vyjádření nebo stanovisko). </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55</a:t>
            </a:fld>
            <a:endParaRPr lang="cs-CZ"/>
          </a:p>
        </p:txBody>
      </p:sp>
    </p:spTree>
    <p:extLst>
      <p:ext uri="{BB962C8B-B14F-4D97-AF65-F5344CB8AC3E}">
        <p14:creationId xmlns:p14="http://schemas.microsoft.com/office/powerpoint/2010/main" val="14842130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27948"/>
          </a:xfrm>
        </p:spPr>
        <p:txBody>
          <a:bodyPr/>
          <a:lstStyle/>
          <a:p>
            <a:r>
              <a:rPr lang="cs-CZ" sz="3200" b="1" dirty="0">
                <a:latin typeface="+mn-lt"/>
              </a:rPr>
              <a:t>Řízení o povolení záměru </a:t>
            </a:r>
            <a:endParaRPr lang="cs-CZ" sz="3200" dirty="0">
              <a:latin typeface="+mn-lt"/>
            </a:endParaRPr>
          </a:p>
        </p:txBody>
      </p:sp>
      <p:sp>
        <p:nvSpPr>
          <p:cNvPr id="3" name="Zástupný symbol pro obsah 2"/>
          <p:cNvSpPr>
            <a:spLocks noGrp="1"/>
          </p:cNvSpPr>
          <p:nvPr>
            <p:ph idx="1"/>
          </p:nvPr>
        </p:nvSpPr>
        <p:spPr>
          <a:xfrm>
            <a:off x="838200" y="1280160"/>
            <a:ext cx="10515600" cy="4896803"/>
          </a:xfrm>
        </p:spPr>
        <p:txBody>
          <a:bodyPr/>
          <a:lstStyle/>
          <a:p>
            <a:pPr marL="0" indent="0">
              <a:spcBef>
                <a:spcPts val="600"/>
              </a:spcBef>
              <a:buNone/>
            </a:pPr>
            <a:r>
              <a:rPr lang="cs-CZ" sz="2400" dirty="0" smtClean="0"/>
              <a:t>§ 185 – Vady žádosti</a:t>
            </a:r>
          </a:p>
          <a:p>
            <a:pPr marL="0" indent="0">
              <a:spcBef>
                <a:spcPts val="600"/>
              </a:spcBef>
              <a:buNone/>
            </a:pPr>
            <a:r>
              <a:rPr lang="cs-CZ" sz="2400" dirty="0" smtClean="0"/>
              <a:t>odst. 1): </a:t>
            </a:r>
            <a:r>
              <a:rPr lang="cs-CZ" sz="2400" dirty="0"/>
              <a:t>Při výzvě k odstranění vad žádosti postupuje stavební úřad tak, aby mohly být všechny vady odstraněny najednou, je-li to možné. </a:t>
            </a:r>
          </a:p>
          <a:p>
            <a:pPr marL="0" indent="0">
              <a:spcBef>
                <a:spcPts val="600"/>
              </a:spcBef>
              <a:buNone/>
            </a:pPr>
            <a:r>
              <a:rPr lang="cs-CZ" sz="2400" dirty="0"/>
              <a:t> </a:t>
            </a:r>
            <a:r>
              <a:rPr lang="cs-CZ" sz="2400" dirty="0" smtClean="0"/>
              <a:t>odst. 2): </a:t>
            </a:r>
            <a:r>
              <a:rPr lang="cs-CZ" sz="2400" dirty="0"/>
              <a:t>Stavební úřad vyzve stavebníka k doplnění žádosti a odstranění vad žádosti nejpozději do 10 dnů od zahájení řízení a řízení usnesením přeruší; usnesení se doručuje pouze stavebníkovi a nelze se proti němu odvolat. </a:t>
            </a:r>
          </a:p>
          <a:p>
            <a:pPr marL="0" indent="0">
              <a:spcBef>
                <a:spcPts val="600"/>
              </a:spcBef>
              <a:buNone/>
            </a:pPr>
            <a:r>
              <a:rPr lang="cs-CZ" sz="2400" dirty="0"/>
              <a:t> </a:t>
            </a:r>
            <a:r>
              <a:rPr lang="cs-CZ" sz="2400" dirty="0" smtClean="0"/>
              <a:t>odst. 3): </a:t>
            </a:r>
            <a:r>
              <a:rPr lang="cs-CZ" sz="2400" dirty="0"/>
              <a:t>Stavební úřad žádost neprojedná a usnesením ji odloží, </a:t>
            </a:r>
          </a:p>
          <a:p>
            <a:pPr marL="0" indent="0">
              <a:spcBef>
                <a:spcPts val="600"/>
              </a:spcBef>
              <a:buNone/>
            </a:pPr>
            <a:r>
              <a:rPr lang="cs-CZ" sz="2400" dirty="0"/>
              <a:t> </a:t>
            </a:r>
            <a:r>
              <a:rPr lang="cs-CZ" sz="2400" dirty="0" smtClean="0"/>
              <a:t>a</a:t>
            </a:r>
            <a:r>
              <a:rPr lang="cs-CZ" sz="2400" dirty="0"/>
              <a:t>) není-li součástí žádosti dokumentace pro povolení záměru, </a:t>
            </a:r>
          </a:p>
          <a:p>
            <a:pPr marL="0" indent="0">
              <a:spcBef>
                <a:spcPts val="600"/>
              </a:spcBef>
              <a:buNone/>
            </a:pPr>
            <a:r>
              <a:rPr lang="cs-CZ" sz="2400" dirty="0"/>
              <a:t> </a:t>
            </a:r>
            <a:r>
              <a:rPr lang="cs-CZ" sz="2400" dirty="0" smtClean="0"/>
              <a:t>b</a:t>
            </a:r>
            <a:r>
              <a:rPr lang="cs-CZ" sz="2400" dirty="0"/>
              <a:t>) není-li projektová dokumentace nebo její část zpracována projektantem, nebo </a:t>
            </a:r>
          </a:p>
          <a:p>
            <a:pPr marL="0" indent="0">
              <a:spcBef>
                <a:spcPts val="600"/>
              </a:spcBef>
              <a:buNone/>
            </a:pPr>
            <a:r>
              <a:rPr lang="cs-CZ" sz="2400" dirty="0"/>
              <a:t> </a:t>
            </a:r>
            <a:r>
              <a:rPr lang="cs-CZ" sz="2400" dirty="0" smtClean="0"/>
              <a:t>c</a:t>
            </a:r>
            <a:r>
              <a:rPr lang="cs-CZ" sz="2400" dirty="0"/>
              <a:t>) nevloží-li stavebník projektovou dokumentaci nebo dokumentaci pro povolení záměru do evidence elektronických dokumentací. </a:t>
            </a:r>
          </a:p>
          <a:p>
            <a:pPr marL="0" indent="0">
              <a:spcBef>
                <a:spcPts val="600"/>
              </a:spcBef>
              <a:buNone/>
            </a:pPr>
            <a:r>
              <a:rPr lang="cs-CZ" sz="2400" dirty="0"/>
              <a:t> </a:t>
            </a:r>
            <a:r>
              <a:rPr lang="cs-CZ" sz="2400" dirty="0" smtClean="0"/>
              <a:t>odst. 4): </a:t>
            </a:r>
            <a:r>
              <a:rPr lang="cs-CZ" sz="2400" dirty="0"/>
              <a:t>Usnesení o odložení žádosti se oznamuje pouze stavebníkovi. </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56</a:t>
            </a:fld>
            <a:endParaRPr lang="cs-CZ"/>
          </a:p>
        </p:txBody>
      </p:sp>
    </p:spTree>
    <p:extLst>
      <p:ext uri="{BB962C8B-B14F-4D97-AF65-F5344CB8AC3E}">
        <p14:creationId xmlns:p14="http://schemas.microsoft.com/office/powerpoint/2010/main" val="3096357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lstStyle/>
          <a:p>
            <a:r>
              <a:rPr lang="cs-CZ" sz="3200" b="1" dirty="0">
                <a:latin typeface="+mn-lt"/>
              </a:rPr>
              <a:t>Řízení o povolení záměru </a:t>
            </a:r>
            <a:endParaRPr lang="cs-CZ" sz="3200" dirty="0">
              <a:latin typeface="+mn-lt"/>
            </a:endParaRPr>
          </a:p>
        </p:txBody>
      </p:sp>
      <p:sp>
        <p:nvSpPr>
          <p:cNvPr id="3" name="Zástupný symbol pro obsah 2"/>
          <p:cNvSpPr>
            <a:spLocks noGrp="1"/>
          </p:cNvSpPr>
          <p:nvPr>
            <p:ph idx="1"/>
          </p:nvPr>
        </p:nvSpPr>
        <p:spPr>
          <a:xfrm>
            <a:off x="838200" y="1210491"/>
            <a:ext cx="10515600" cy="4966472"/>
          </a:xfrm>
        </p:spPr>
        <p:txBody>
          <a:bodyPr/>
          <a:lstStyle/>
          <a:p>
            <a:pPr marL="0" indent="0">
              <a:buNone/>
            </a:pPr>
            <a:r>
              <a:rPr lang="cs-CZ" dirty="0" smtClean="0"/>
              <a:t>§ 187 – Souhlas vlastníka</a:t>
            </a:r>
          </a:p>
          <a:p>
            <a:pPr marL="0" indent="0">
              <a:buNone/>
            </a:pPr>
            <a:r>
              <a:rPr lang="cs-CZ" sz="2400" dirty="0" smtClean="0"/>
              <a:t>odst. 2): </a:t>
            </a:r>
            <a:r>
              <a:rPr lang="cs-CZ" sz="2400" dirty="0"/>
              <a:t>Není-li stavebník vlastníkem pozemku, na němž má být záměr uskutečněn, a není-li ani oprávněn k realizaci záměru z práva stavby nebo ze služebnosti, dokládá stavebník souhlas vlastníka pozemku, který je zapsán v katastru nemovitostí ke dni podání žádosti. </a:t>
            </a:r>
            <a:endParaRPr lang="cs-CZ" sz="2400" dirty="0" smtClean="0"/>
          </a:p>
          <a:p>
            <a:pPr marL="0" indent="0">
              <a:buNone/>
            </a:pPr>
            <a:r>
              <a:rPr lang="cs-CZ" sz="2400" dirty="0" smtClean="0"/>
              <a:t>To </a:t>
            </a:r>
            <a:r>
              <a:rPr lang="cs-CZ" sz="2400" dirty="0"/>
              <a:t>platí obdobně i v případě, že stavebník není vlastníkem stavby, která není součástí pozemku. </a:t>
            </a:r>
            <a:endParaRPr lang="cs-CZ" sz="2400" dirty="0" smtClean="0"/>
          </a:p>
          <a:p>
            <a:pPr marL="0" indent="0">
              <a:buNone/>
            </a:pPr>
            <a:r>
              <a:rPr lang="cs-CZ" sz="2400" dirty="0" smtClean="0"/>
              <a:t>Souhlas </a:t>
            </a:r>
            <a:r>
              <a:rPr lang="cs-CZ" sz="2400" dirty="0"/>
              <a:t>vlastníka pozemku nebo stavby nelze vzít zpět po podání žádosti o povolení záměru. </a:t>
            </a:r>
            <a:endParaRPr lang="cs-CZ" sz="2400" dirty="0" smtClean="0"/>
          </a:p>
          <a:p>
            <a:pPr marL="0" indent="0">
              <a:buNone/>
            </a:pPr>
            <a:r>
              <a:rPr lang="cs-CZ" sz="2400" dirty="0" smtClean="0"/>
              <a:t>Dojde-li </a:t>
            </a:r>
            <a:r>
              <a:rPr lang="cs-CZ" sz="2400" dirty="0"/>
              <a:t>po podání žádosti k podstatné změně záměru, lze záměr povolit, jen doloží-li stavebník souhlas vlastníka pozemku nebo stavby s upraveným záměrem.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57</a:t>
            </a:fld>
            <a:endParaRPr lang="cs-CZ"/>
          </a:p>
        </p:txBody>
      </p:sp>
    </p:spTree>
    <p:extLst>
      <p:ext uri="{BB962C8B-B14F-4D97-AF65-F5344CB8AC3E}">
        <p14:creationId xmlns:p14="http://schemas.microsoft.com/office/powerpoint/2010/main" val="2824453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1195"/>
          </a:xfrm>
        </p:spPr>
        <p:txBody>
          <a:bodyPr/>
          <a:lstStyle/>
          <a:p>
            <a:r>
              <a:rPr lang="cs-CZ" sz="3200" b="1" dirty="0">
                <a:latin typeface="+mn-lt"/>
              </a:rPr>
              <a:t>Řízení o povolení záměru </a:t>
            </a:r>
            <a:endParaRPr lang="cs-CZ" sz="3200" dirty="0">
              <a:latin typeface="+mn-lt"/>
            </a:endParaRPr>
          </a:p>
        </p:txBody>
      </p:sp>
      <p:sp>
        <p:nvSpPr>
          <p:cNvPr id="3" name="Zástupný symbol pro obsah 2"/>
          <p:cNvSpPr>
            <a:spLocks noGrp="1"/>
          </p:cNvSpPr>
          <p:nvPr>
            <p:ph idx="1"/>
          </p:nvPr>
        </p:nvSpPr>
        <p:spPr>
          <a:xfrm>
            <a:off x="838200" y="1123406"/>
            <a:ext cx="10515600" cy="5053557"/>
          </a:xfrm>
        </p:spPr>
        <p:txBody>
          <a:bodyPr/>
          <a:lstStyle/>
          <a:p>
            <a:pPr marL="0" indent="0">
              <a:buNone/>
            </a:pPr>
            <a:r>
              <a:rPr lang="cs-CZ" dirty="0" smtClean="0"/>
              <a:t>§ 187 – Souhlas vlastníka</a:t>
            </a:r>
          </a:p>
          <a:p>
            <a:pPr marL="0" indent="0">
              <a:buNone/>
            </a:pPr>
            <a:r>
              <a:rPr lang="cs-CZ" dirty="0" smtClean="0"/>
              <a:t>odst. 3): </a:t>
            </a:r>
            <a:r>
              <a:rPr lang="cs-CZ" dirty="0"/>
              <a:t>Souhlas musí být vyznačen na situačním výkresu dokumentace a musí obsahovat identifikační údaje a podpis vlastníka pozemku nebo stavby, na nichž má být záměr </a:t>
            </a:r>
            <a:r>
              <a:rPr lang="cs-CZ" dirty="0" smtClean="0"/>
              <a:t>povolen, nebo </a:t>
            </a:r>
            <a:r>
              <a:rPr lang="cs-CZ" dirty="0"/>
              <a:t>oprávněného k realizaci záměru z práva stavby nebo ze služebnosti.</a:t>
            </a:r>
            <a:r>
              <a:rPr lang="cs-CZ" dirty="0" smtClean="0"/>
              <a:t> </a:t>
            </a:r>
          </a:p>
          <a:p>
            <a:pPr marL="0" indent="0">
              <a:buNone/>
            </a:pPr>
            <a:r>
              <a:rPr lang="cs-CZ" dirty="0" smtClean="0"/>
              <a:t>Identifikačními </a:t>
            </a:r>
            <a:r>
              <a:rPr lang="cs-CZ" dirty="0"/>
              <a:t>údaji jsou u </a:t>
            </a:r>
          </a:p>
          <a:p>
            <a:pPr marL="0" indent="0">
              <a:buNone/>
            </a:pPr>
            <a:r>
              <a:rPr lang="cs-CZ" dirty="0" smtClean="0"/>
              <a:t>a</a:t>
            </a:r>
            <a:r>
              <a:rPr lang="cs-CZ" dirty="0"/>
              <a:t>) fyzické osoby jméno, příjmení, datum narození, adresa místa trvalého pobytu, a nemá-li ji, adresa bydliště, </a:t>
            </a:r>
          </a:p>
          <a:p>
            <a:pPr marL="0" indent="0">
              <a:buNone/>
            </a:pPr>
            <a:r>
              <a:rPr lang="cs-CZ" dirty="0" smtClean="0"/>
              <a:t>b</a:t>
            </a:r>
            <a:r>
              <a:rPr lang="cs-CZ" dirty="0"/>
              <a:t>) právnické osoby název, sídlo a identifikační číslo osoby, bylo-li přiděleno.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58</a:t>
            </a:fld>
            <a:endParaRPr lang="cs-CZ"/>
          </a:p>
        </p:txBody>
      </p:sp>
    </p:spTree>
    <p:extLst>
      <p:ext uri="{BB962C8B-B14F-4D97-AF65-F5344CB8AC3E}">
        <p14:creationId xmlns:p14="http://schemas.microsoft.com/office/powerpoint/2010/main" val="26987663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36063"/>
          </a:xfrm>
        </p:spPr>
        <p:txBody>
          <a:bodyPr/>
          <a:lstStyle/>
          <a:p>
            <a:r>
              <a:rPr lang="cs-CZ" sz="3200" b="1" dirty="0">
                <a:latin typeface="+mn-lt"/>
              </a:rPr>
              <a:t>Řízení o povolení záměru </a:t>
            </a:r>
            <a:endParaRPr lang="cs-CZ" sz="3200" dirty="0">
              <a:latin typeface="+mn-lt"/>
            </a:endParaRPr>
          </a:p>
        </p:txBody>
      </p:sp>
      <p:sp>
        <p:nvSpPr>
          <p:cNvPr id="3" name="Zástupný symbol pro obsah 2"/>
          <p:cNvSpPr>
            <a:spLocks noGrp="1"/>
          </p:cNvSpPr>
          <p:nvPr>
            <p:ph idx="1"/>
          </p:nvPr>
        </p:nvSpPr>
        <p:spPr>
          <a:xfrm>
            <a:off x="838200" y="905692"/>
            <a:ext cx="10515600" cy="5271272"/>
          </a:xfrm>
        </p:spPr>
        <p:txBody>
          <a:bodyPr/>
          <a:lstStyle/>
          <a:p>
            <a:pPr marL="0" indent="0">
              <a:spcBef>
                <a:spcPts val="0"/>
              </a:spcBef>
              <a:buNone/>
            </a:pPr>
            <a:r>
              <a:rPr lang="cs-CZ" dirty="0" smtClean="0"/>
              <a:t>§ 196 – Lhůta pro vydání rozhodnutí</a:t>
            </a:r>
          </a:p>
          <a:p>
            <a:pPr marL="0" indent="0">
              <a:spcBef>
                <a:spcPts val="0"/>
              </a:spcBef>
              <a:buNone/>
            </a:pPr>
            <a:r>
              <a:rPr lang="cs-CZ" sz="2400" dirty="0" smtClean="0"/>
              <a:t>odst. 1). </a:t>
            </a:r>
            <a:r>
              <a:rPr lang="cs-CZ" sz="2400" dirty="0"/>
              <a:t>Stavební úřad rozhodne o žádosti nejpozději do </a:t>
            </a:r>
          </a:p>
          <a:p>
            <a:pPr marL="0" indent="0">
              <a:spcBef>
                <a:spcPts val="0"/>
              </a:spcBef>
              <a:buNone/>
            </a:pPr>
            <a:r>
              <a:rPr lang="cs-CZ" sz="2400" dirty="0"/>
              <a:t> </a:t>
            </a:r>
            <a:r>
              <a:rPr lang="cs-CZ" sz="2400" dirty="0" smtClean="0"/>
              <a:t>a</a:t>
            </a:r>
            <a:r>
              <a:rPr lang="cs-CZ" sz="2400" dirty="0"/>
              <a:t>) 30 dnů ode dne zahájení řízení v případě jednoduché stavby, </a:t>
            </a:r>
          </a:p>
          <a:p>
            <a:pPr marL="0" indent="0">
              <a:spcBef>
                <a:spcPts val="0"/>
              </a:spcBef>
              <a:buNone/>
            </a:pPr>
            <a:r>
              <a:rPr lang="cs-CZ" sz="2400" dirty="0"/>
              <a:t> </a:t>
            </a:r>
            <a:r>
              <a:rPr lang="cs-CZ" sz="2400" dirty="0" smtClean="0"/>
              <a:t>b</a:t>
            </a:r>
            <a:r>
              <a:rPr lang="cs-CZ" sz="2400" dirty="0"/>
              <a:t>) 60 dnů ode dne zahájení řízení v ostatních případech. </a:t>
            </a:r>
          </a:p>
          <a:p>
            <a:pPr marL="0" indent="0">
              <a:spcBef>
                <a:spcPts val="0"/>
              </a:spcBef>
              <a:buNone/>
            </a:pPr>
            <a:r>
              <a:rPr lang="cs-CZ" sz="2400" dirty="0"/>
              <a:t> </a:t>
            </a:r>
            <a:r>
              <a:rPr lang="cs-CZ" sz="2400" dirty="0" smtClean="0"/>
              <a:t>odst. 2): </a:t>
            </a:r>
            <a:r>
              <a:rPr lang="cs-CZ" sz="2400" dirty="0"/>
              <a:t>Lhůty podle odstavce 1 může stavební úřad před jejich uplynutím usnesením prodloužit </a:t>
            </a:r>
          </a:p>
          <a:p>
            <a:pPr marL="0" indent="0">
              <a:spcBef>
                <a:spcPts val="0"/>
              </a:spcBef>
              <a:buNone/>
            </a:pPr>
            <a:r>
              <a:rPr lang="cs-CZ" sz="2400" dirty="0"/>
              <a:t> </a:t>
            </a:r>
            <a:r>
              <a:rPr lang="cs-CZ" sz="2400" dirty="0" smtClean="0"/>
              <a:t>a</a:t>
            </a:r>
            <a:r>
              <a:rPr lang="cs-CZ" sz="2400" dirty="0"/>
              <a:t>) až o 30 dnů ve zvlášť složitých případech nebo je-li nařízeno ústní jednání, nebo </a:t>
            </a:r>
          </a:p>
          <a:p>
            <a:pPr marL="0" indent="0">
              <a:spcBef>
                <a:spcPts val="0"/>
              </a:spcBef>
              <a:buNone/>
            </a:pPr>
            <a:r>
              <a:rPr lang="cs-CZ" sz="2400" dirty="0"/>
              <a:t> </a:t>
            </a:r>
            <a:r>
              <a:rPr lang="cs-CZ" sz="2400" dirty="0" smtClean="0"/>
              <a:t>b</a:t>
            </a:r>
            <a:r>
              <a:rPr lang="cs-CZ" sz="2400" dirty="0"/>
              <a:t>) až o 60 dnů v řízení s velkým počtem účastníků, nebo je-li třeba doručovat veřejnou vyhláškou osobám, jimž se prokazatelně nedaří doručovat, nebo je-li třeba doručovat do ciziny. </a:t>
            </a:r>
          </a:p>
          <a:p>
            <a:pPr marL="0" indent="0">
              <a:spcBef>
                <a:spcPts val="0"/>
              </a:spcBef>
              <a:buNone/>
            </a:pPr>
            <a:r>
              <a:rPr lang="cs-CZ" sz="2400" dirty="0" smtClean="0"/>
              <a:t>odst. 4</a:t>
            </a:r>
            <a:r>
              <a:rPr lang="cs-CZ" sz="2400" dirty="0"/>
              <a:t>) V usnesení o prodloužení lhůty stavební úřad uvede, z jakých důvodů nelze rozhodnout ve lhůtách podle odstavce 1 nebo 2; toto usnesení stavební úřad pouze poznamená do spisu a vyrozumí o prodloužení lhůty pouze stavebníka. </a:t>
            </a:r>
          </a:p>
          <a:p>
            <a:pPr marL="0" indent="0">
              <a:spcBef>
                <a:spcPts val="0"/>
              </a:spcBef>
              <a:buNone/>
            </a:pPr>
            <a:r>
              <a:rPr lang="cs-CZ" sz="2400" dirty="0" smtClean="0"/>
              <a:t>odst. 5</a:t>
            </a:r>
            <a:r>
              <a:rPr lang="cs-CZ" sz="2400" dirty="0"/>
              <a:t>) Lhůta pro vydání rozhodnutí se v případě přerušení řízení z důvodu vad žádosti přerušuje a začne znovu běžet od počátku po jejich odstranění.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59</a:t>
            </a:fld>
            <a:endParaRPr lang="cs-CZ"/>
          </a:p>
        </p:txBody>
      </p:sp>
    </p:spTree>
    <p:extLst>
      <p:ext uri="{BB962C8B-B14F-4D97-AF65-F5344CB8AC3E}">
        <p14:creationId xmlns:p14="http://schemas.microsoft.com/office/powerpoint/2010/main" val="212736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1195"/>
          </a:xfrm>
        </p:spPr>
        <p:txBody>
          <a:bodyPr>
            <a:normAutofit/>
          </a:bodyPr>
          <a:lstStyle/>
          <a:p>
            <a:r>
              <a:rPr lang="cs-CZ" sz="3200" b="1" dirty="0" smtClean="0">
                <a:latin typeface="+mn-lt"/>
              </a:rPr>
              <a:t>Věcná novela zákona č. 283/2006 Sb.</a:t>
            </a:r>
            <a:endParaRPr lang="cs-CZ" sz="3200" b="1" dirty="0">
              <a:latin typeface="+mn-lt"/>
            </a:endParaRPr>
          </a:p>
        </p:txBody>
      </p:sp>
      <p:sp>
        <p:nvSpPr>
          <p:cNvPr id="3" name="Zástupný symbol pro obsah 2"/>
          <p:cNvSpPr>
            <a:spLocks noGrp="1"/>
          </p:cNvSpPr>
          <p:nvPr>
            <p:ph idx="1"/>
          </p:nvPr>
        </p:nvSpPr>
        <p:spPr>
          <a:xfrm>
            <a:off x="838200" y="1445622"/>
            <a:ext cx="10515600" cy="5016137"/>
          </a:xfrm>
        </p:spPr>
        <p:txBody>
          <a:bodyPr/>
          <a:lstStyle/>
          <a:p>
            <a:pPr marL="0" indent="0">
              <a:buNone/>
            </a:pPr>
            <a:r>
              <a:rPr lang="cs-CZ" sz="2400" dirty="0" smtClean="0"/>
              <a:t>vládní </a:t>
            </a:r>
            <a:r>
              <a:rPr lang="cs-CZ" sz="2400" dirty="0"/>
              <a:t>návrh zákona, kterým se mění zákon č. 283/2021 Sb., stavební zákon, ve znění zákona č. 195/2022 Sb., a některé další související </a:t>
            </a:r>
            <a:r>
              <a:rPr lang="cs-CZ" sz="2400" dirty="0" smtClean="0"/>
              <a:t>zákony</a:t>
            </a:r>
          </a:p>
          <a:p>
            <a:pPr marL="0" indent="0">
              <a:buNone/>
            </a:pPr>
            <a:r>
              <a:rPr lang="cs-CZ" sz="2400" dirty="0" smtClean="0"/>
              <a:t>sněmovní tisk č. 330, senátní tisk č. 73</a:t>
            </a:r>
          </a:p>
          <a:p>
            <a:pPr marL="0" indent="0">
              <a:buNone/>
            </a:pPr>
            <a:r>
              <a:rPr lang="cs-CZ" sz="2400" dirty="0" smtClean="0"/>
              <a:t>obsahuje nejenom změnu nového stavebního zákona, ale i souvisejících předpisů, které byly změněny zákonem č. 284/2021 Sb. a které neupravují oblast ochrany životního prostředí (např. zákon o památkové ochraně, o požární ochraně, o ochraně veřejného zdraví, o hospodaření energií, liniový zákon)</a:t>
            </a:r>
          </a:p>
          <a:p>
            <a:pPr marL="0" indent="0">
              <a:buNone/>
            </a:pPr>
            <a:r>
              <a:rPr lang="cs-CZ" sz="2400" dirty="0" smtClean="0"/>
              <a:t>sněmovna novelu schválila s pozměňovacími návrhy dne 24. 3. 2023</a:t>
            </a:r>
          </a:p>
          <a:p>
            <a:pPr marL="0" indent="0">
              <a:buNone/>
            </a:pPr>
            <a:r>
              <a:rPr lang="cs-CZ" sz="2400" dirty="0" smtClean="0"/>
              <a:t>dne 11. 4. 2023 byla novela předána do senátu </a:t>
            </a:r>
          </a:p>
          <a:p>
            <a:pPr marL="0" indent="0">
              <a:buNone/>
            </a:pPr>
            <a:r>
              <a:rPr lang="cs-CZ" sz="2400" dirty="0" smtClean="0"/>
              <a:t>senát novelu schválil dne 10. 5. 2023, prezident novelu podepsal dne 22. 5. 2023</a:t>
            </a:r>
          </a:p>
          <a:p>
            <a:pPr marL="0" indent="0">
              <a:buNone/>
            </a:pPr>
            <a:r>
              <a:rPr lang="cs-CZ" sz="2400" dirty="0" smtClean="0"/>
              <a:t>ve Sbírce zveřejněno pod č. 152/2023</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a:t>
            </a:fld>
            <a:endParaRPr lang="cs-CZ"/>
          </a:p>
        </p:txBody>
      </p:sp>
    </p:spTree>
    <p:extLst>
      <p:ext uri="{BB962C8B-B14F-4D97-AF65-F5344CB8AC3E}">
        <p14:creationId xmlns:p14="http://schemas.microsoft.com/office/powerpoint/2010/main" val="41966923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62071"/>
          </a:xfrm>
        </p:spPr>
        <p:txBody>
          <a:bodyPr/>
          <a:lstStyle/>
          <a:p>
            <a:r>
              <a:rPr lang="cs-CZ" sz="3200" b="1" dirty="0">
                <a:latin typeface="+mn-lt"/>
              </a:rPr>
              <a:t>Řízení o povolení záměru </a:t>
            </a:r>
            <a:endParaRPr lang="cs-CZ" sz="3200" dirty="0">
              <a:latin typeface="+mn-lt"/>
            </a:endParaRPr>
          </a:p>
        </p:txBody>
      </p:sp>
      <p:sp>
        <p:nvSpPr>
          <p:cNvPr id="3" name="Zástupný symbol pro obsah 2"/>
          <p:cNvSpPr>
            <a:spLocks noGrp="1"/>
          </p:cNvSpPr>
          <p:nvPr>
            <p:ph idx="1"/>
          </p:nvPr>
        </p:nvSpPr>
        <p:spPr>
          <a:xfrm>
            <a:off x="838200" y="1506583"/>
            <a:ext cx="10515600" cy="4670380"/>
          </a:xfrm>
        </p:spPr>
        <p:txBody>
          <a:bodyPr/>
          <a:lstStyle/>
          <a:p>
            <a:pPr marL="0" indent="0">
              <a:buNone/>
            </a:pPr>
            <a:r>
              <a:rPr lang="cs-CZ" dirty="0" smtClean="0"/>
              <a:t>§ 198 – Platnost povolení</a:t>
            </a:r>
          </a:p>
          <a:p>
            <a:pPr marL="0" indent="0">
              <a:buNone/>
            </a:pPr>
            <a:r>
              <a:rPr lang="cs-CZ" dirty="0" smtClean="0"/>
              <a:t>odst. 1): </a:t>
            </a:r>
            <a:r>
              <a:rPr lang="cs-CZ" dirty="0"/>
              <a:t>Povolení platí 2 roky ode dne nabytí právní moci, nestanoví-li stavební úřad v odůvodněných případech dobu delší, nejdéle však 5 let. Bylo-li provádění záměru zahájeno v době jeho platnosti, prodlužuje se doba platnosti na 10 let ode dne právní moci povolení </a:t>
            </a:r>
            <a:r>
              <a:rPr lang="cs-CZ" dirty="0" smtClean="0"/>
              <a:t>nebo </a:t>
            </a:r>
            <a:r>
              <a:rPr lang="cs-CZ" dirty="0"/>
              <a:t>rozhodnutí o prodloužení platnosti povolení</a:t>
            </a:r>
            <a:r>
              <a:rPr lang="cs-CZ" dirty="0" smtClean="0"/>
              <a:t>.</a:t>
            </a:r>
          </a:p>
          <a:p>
            <a:pPr marL="0" indent="0">
              <a:buNone/>
            </a:pPr>
            <a:r>
              <a:rPr lang="cs-CZ" dirty="0" smtClean="0"/>
              <a:t>odst. 3): </a:t>
            </a:r>
            <a:r>
              <a:rPr lang="cs-CZ" dirty="0"/>
              <a:t>Dobu platnosti povolení může stavební úřad prodloužit na základě žádosti stavebníka podané před jejím uplynutím, a to i opakovaně, nejdéle však vždy o další 2 roky. Platnost povolení nezanikne, dokud o žádosti není pravomocně rozhodnuto. </a:t>
            </a:r>
            <a:r>
              <a:rPr lang="cs-CZ" dirty="0" smtClean="0"/>
              <a:t> </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60</a:t>
            </a:fld>
            <a:endParaRPr lang="cs-CZ"/>
          </a:p>
        </p:txBody>
      </p:sp>
    </p:spTree>
    <p:extLst>
      <p:ext uri="{BB962C8B-B14F-4D97-AF65-F5344CB8AC3E}">
        <p14:creationId xmlns:p14="http://schemas.microsoft.com/office/powerpoint/2010/main" val="5752699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10235"/>
          </a:xfrm>
        </p:spPr>
        <p:txBody>
          <a:bodyPr/>
          <a:lstStyle/>
          <a:p>
            <a:r>
              <a:rPr lang="cs-CZ" sz="3200" b="1" dirty="0" smtClean="0">
                <a:latin typeface="+mn-lt"/>
              </a:rPr>
              <a:t>Zrychlené řízení - § 212</a:t>
            </a:r>
            <a:endParaRPr lang="cs-CZ" sz="3200" b="1" dirty="0">
              <a:latin typeface="+mn-lt"/>
            </a:endParaRPr>
          </a:p>
        </p:txBody>
      </p:sp>
      <p:sp>
        <p:nvSpPr>
          <p:cNvPr id="3" name="Zástupný symbol pro obsah 2"/>
          <p:cNvSpPr>
            <a:spLocks noGrp="1"/>
          </p:cNvSpPr>
          <p:nvPr>
            <p:ph idx="1"/>
          </p:nvPr>
        </p:nvSpPr>
        <p:spPr>
          <a:xfrm>
            <a:off x="838200" y="1071154"/>
            <a:ext cx="10515600" cy="5105809"/>
          </a:xfrm>
        </p:spPr>
        <p:txBody>
          <a:bodyPr/>
          <a:lstStyle/>
          <a:p>
            <a:pPr marL="0" indent="0">
              <a:spcBef>
                <a:spcPts val="0"/>
              </a:spcBef>
              <a:buNone/>
            </a:pPr>
            <a:r>
              <a:rPr lang="cs-CZ" sz="2400" dirty="0" smtClean="0"/>
              <a:t>odst. 1): </a:t>
            </a:r>
            <a:r>
              <a:rPr lang="cs-CZ" sz="2400" dirty="0"/>
              <a:t>Povolení stavby nebo zařízení je vydáno jako první úkon stavebního úřadu v řízení, pokud stavebník o vydání rozhodnutí ve zrychleném řízení požádal a </a:t>
            </a:r>
          </a:p>
          <a:p>
            <a:pPr marL="0" indent="0">
              <a:spcBef>
                <a:spcPts val="0"/>
              </a:spcBef>
              <a:buNone/>
            </a:pPr>
            <a:r>
              <a:rPr lang="cs-CZ" sz="2400" dirty="0" smtClean="0"/>
              <a:t>a</a:t>
            </a:r>
            <a:r>
              <a:rPr lang="cs-CZ" sz="2400" dirty="0"/>
              <a:t>) obec, na jejímž území má být stavba nebo zařízení uskutečněna, má vydán územní plán, </a:t>
            </a:r>
          </a:p>
          <a:p>
            <a:pPr marL="0" indent="0">
              <a:spcBef>
                <a:spcPts val="0"/>
              </a:spcBef>
              <a:buNone/>
            </a:pPr>
            <a:r>
              <a:rPr lang="cs-CZ" sz="2400" dirty="0" smtClean="0"/>
              <a:t>b</a:t>
            </a:r>
            <a:r>
              <a:rPr lang="cs-CZ" sz="2400" dirty="0"/>
              <a:t>) nejde o záměr EIA, </a:t>
            </a:r>
          </a:p>
          <a:p>
            <a:pPr marL="0" indent="0">
              <a:spcBef>
                <a:spcPts val="0"/>
              </a:spcBef>
              <a:buNone/>
            </a:pPr>
            <a:r>
              <a:rPr lang="cs-CZ" sz="2400" dirty="0" smtClean="0"/>
              <a:t>c</a:t>
            </a:r>
            <a:r>
              <a:rPr lang="cs-CZ" sz="2400" dirty="0"/>
              <a:t>) nejde o záměr vyžadující povolení výjimky nebo stanovení odchylného postupu </a:t>
            </a:r>
            <a:r>
              <a:rPr lang="cs-CZ" sz="2400" dirty="0" smtClean="0"/>
              <a:t>podle zákona o ochraně přírody a krajiny, </a:t>
            </a:r>
            <a:endParaRPr lang="cs-CZ" sz="2400" dirty="0"/>
          </a:p>
          <a:p>
            <a:pPr marL="0" indent="0">
              <a:spcBef>
                <a:spcPts val="0"/>
              </a:spcBef>
              <a:buNone/>
            </a:pPr>
            <a:r>
              <a:rPr lang="cs-CZ" sz="2400" dirty="0" smtClean="0"/>
              <a:t>d</a:t>
            </a:r>
            <a:r>
              <a:rPr lang="cs-CZ" sz="2400" dirty="0"/>
              <a:t>) stavba splňuje požadavky uvedené v </a:t>
            </a:r>
            <a:r>
              <a:rPr lang="cs-CZ" sz="2400" dirty="0" smtClean="0"/>
              <a:t>§ 193 (posuzování záměru) a </a:t>
            </a:r>
            <a:endParaRPr lang="cs-CZ" sz="2400" dirty="0"/>
          </a:p>
          <a:p>
            <a:pPr marL="0" indent="0">
              <a:spcBef>
                <a:spcPts val="0"/>
              </a:spcBef>
              <a:buNone/>
            </a:pPr>
            <a:r>
              <a:rPr lang="cs-CZ" sz="2400" dirty="0" smtClean="0"/>
              <a:t>e</a:t>
            </a:r>
            <a:r>
              <a:rPr lang="cs-CZ" sz="2400" dirty="0"/>
              <a:t>) stavebník doložil souhlasy všech účastníků řízení se záměrem, vyznačené na situačním výkresu dokumentace. </a:t>
            </a:r>
          </a:p>
          <a:p>
            <a:pPr marL="0" indent="0">
              <a:spcBef>
                <a:spcPts val="0"/>
              </a:spcBef>
              <a:buNone/>
            </a:pPr>
            <a:r>
              <a:rPr lang="cs-CZ" sz="2400" dirty="0" smtClean="0"/>
              <a:t>odst. 2): </a:t>
            </a:r>
            <a:r>
              <a:rPr lang="cs-CZ" sz="2400" dirty="0"/>
              <a:t>Povolení stavby nebo zařízení vydané ve zrychleném řízení se vedle oznámení účastníkům řízení zveřejňuje také na úřední desce stavebního úřadu po dobu 15 dnů ode dne vydání. </a:t>
            </a:r>
          </a:p>
          <a:p>
            <a:pPr marL="0" indent="0">
              <a:spcBef>
                <a:spcPts val="0"/>
              </a:spcBef>
              <a:buNone/>
            </a:pPr>
            <a:r>
              <a:rPr lang="cs-CZ" sz="2400" dirty="0" smtClean="0"/>
              <a:t>odst. 3): </a:t>
            </a:r>
            <a:r>
              <a:rPr lang="cs-CZ" sz="2400" dirty="0"/>
              <a:t>Nejsou-li splněny podmínky pro vydání povolení ve zrychleném řízení, stavební úřad postupuje podle obecných ustanovení o řízení o povolení záměru.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61</a:t>
            </a:fld>
            <a:endParaRPr lang="cs-CZ"/>
          </a:p>
        </p:txBody>
      </p:sp>
    </p:spTree>
    <p:extLst>
      <p:ext uri="{BB962C8B-B14F-4D97-AF65-F5344CB8AC3E}">
        <p14:creationId xmlns:p14="http://schemas.microsoft.com/office/powerpoint/2010/main" val="1474606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63080"/>
          </a:xfrm>
        </p:spPr>
        <p:txBody>
          <a:bodyPr/>
          <a:lstStyle/>
          <a:p>
            <a:r>
              <a:rPr lang="cs-CZ" sz="3200" b="1" dirty="0" smtClean="0">
                <a:latin typeface="+mn-lt"/>
              </a:rPr>
              <a:t>Změna záměru před dokončením - § 224</a:t>
            </a:r>
            <a:endParaRPr lang="cs-CZ" sz="3200" b="1" dirty="0">
              <a:latin typeface="+mn-lt"/>
            </a:endParaRPr>
          </a:p>
        </p:txBody>
      </p:sp>
      <p:sp>
        <p:nvSpPr>
          <p:cNvPr id="3" name="Zástupný symbol pro obsah 2"/>
          <p:cNvSpPr>
            <a:spLocks noGrp="1"/>
          </p:cNvSpPr>
          <p:nvPr>
            <p:ph idx="1"/>
          </p:nvPr>
        </p:nvSpPr>
        <p:spPr>
          <a:xfrm>
            <a:off x="838200" y="1193074"/>
            <a:ext cx="10515600" cy="4983889"/>
          </a:xfrm>
        </p:spPr>
        <p:txBody>
          <a:bodyPr/>
          <a:lstStyle/>
          <a:p>
            <a:pPr marL="0" indent="0">
              <a:spcBef>
                <a:spcPts val="600"/>
              </a:spcBef>
              <a:buNone/>
            </a:pPr>
            <a:endParaRPr lang="cs-CZ" sz="2400" dirty="0" smtClean="0"/>
          </a:p>
          <a:p>
            <a:pPr marL="0" indent="0">
              <a:spcBef>
                <a:spcPts val="600"/>
              </a:spcBef>
              <a:buNone/>
            </a:pPr>
            <a:r>
              <a:rPr lang="cs-CZ" sz="2400" dirty="0" smtClean="0"/>
              <a:t>odst. 2): </a:t>
            </a:r>
            <a:r>
              <a:rPr lang="cs-CZ" sz="2400" dirty="0"/>
              <a:t>Změnu záměru před dokončením lze realizovat jen na základě povolení. O žádosti stavebníka o změnu záměru před dokončením rozhodne stavební úřad, který záměr povolil. </a:t>
            </a:r>
          </a:p>
          <a:p>
            <a:pPr marL="0" indent="0">
              <a:spcBef>
                <a:spcPts val="600"/>
              </a:spcBef>
              <a:buNone/>
            </a:pPr>
            <a:r>
              <a:rPr lang="cs-CZ" sz="2400" dirty="0" smtClean="0"/>
              <a:t>odst. 3): </a:t>
            </a:r>
            <a:r>
              <a:rPr lang="cs-CZ" sz="2400" dirty="0"/>
              <a:t>Nepodstatné odchylky od ověřené projektové </a:t>
            </a:r>
            <a:r>
              <a:rPr lang="cs-CZ" sz="2400" dirty="0" smtClean="0"/>
              <a:t>dokumentace, </a:t>
            </a:r>
            <a:r>
              <a:rPr lang="cs-CZ" sz="2400" dirty="0"/>
              <a:t>při kterých se nemění půdorysný ani výškový rozsah stavby, nezasahuje do nosných konstrukcí stavby, nemění se způsob užívání stavby a nedochází k ovlivnění požární bezpečnosti, se nepovažují za změnu stavby a projednávají se v kolaudačním řízení</a:t>
            </a:r>
            <a:r>
              <a:rPr lang="cs-CZ" sz="2400" dirty="0" smtClean="0"/>
              <a:t>.</a:t>
            </a:r>
          </a:p>
          <a:p>
            <a:pPr marL="0" indent="0">
              <a:spcBef>
                <a:spcPts val="600"/>
              </a:spcBef>
              <a:buNone/>
            </a:pPr>
            <a:r>
              <a:rPr lang="cs-CZ" sz="2400" dirty="0" smtClean="0"/>
              <a:t>odst. 4): obsah a přílohy žádosti </a:t>
            </a:r>
          </a:p>
          <a:p>
            <a:pPr marL="0" indent="0">
              <a:spcBef>
                <a:spcPts val="600"/>
              </a:spcBef>
              <a:buNone/>
            </a:pPr>
            <a:r>
              <a:rPr lang="cs-CZ" sz="2400" dirty="0" smtClean="0"/>
              <a:t>odst. 5): </a:t>
            </a:r>
            <a:r>
              <a:rPr lang="cs-CZ" sz="2400" dirty="0"/>
              <a:t>Nedotýká-li se změna záměru práv účastníků řízení, s výjimkou stavebníka, ani chráněných veřejných zájmů a nepodléhá-li posouzení vlivu na životní prostředí, může stavební úřad vydat povolení jako první úkon stavebního úřadu v řízení.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62</a:t>
            </a:fld>
            <a:endParaRPr lang="cs-CZ"/>
          </a:p>
        </p:txBody>
      </p:sp>
    </p:spTree>
    <p:extLst>
      <p:ext uri="{BB962C8B-B14F-4D97-AF65-F5344CB8AC3E}">
        <p14:creationId xmlns:p14="http://schemas.microsoft.com/office/powerpoint/2010/main" val="35184380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10368"/>
            <a:ext cx="10515600" cy="1017837"/>
          </a:xfrm>
        </p:spPr>
        <p:txBody>
          <a:bodyPr/>
          <a:lstStyle/>
          <a:p>
            <a:r>
              <a:rPr lang="cs-CZ" sz="3200" b="1" dirty="0" smtClean="0">
                <a:latin typeface="+mn-lt"/>
              </a:rPr>
              <a:t>Kontrolní prohlídka - § 227</a:t>
            </a:r>
            <a:endParaRPr lang="cs-CZ" sz="3200" b="1" dirty="0">
              <a:latin typeface="+mn-lt"/>
            </a:endParaRPr>
          </a:p>
        </p:txBody>
      </p:sp>
      <p:sp>
        <p:nvSpPr>
          <p:cNvPr id="3" name="Zástupný symbol pro obsah 2"/>
          <p:cNvSpPr>
            <a:spLocks noGrp="1"/>
          </p:cNvSpPr>
          <p:nvPr>
            <p:ph idx="1"/>
          </p:nvPr>
        </p:nvSpPr>
        <p:spPr>
          <a:xfrm>
            <a:off x="838200" y="1193074"/>
            <a:ext cx="10515600" cy="4983889"/>
          </a:xfrm>
        </p:spPr>
        <p:txBody>
          <a:bodyPr/>
          <a:lstStyle/>
          <a:p>
            <a:pPr marL="0" indent="0">
              <a:spcBef>
                <a:spcPts val="600"/>
              </a:spcBef>
              <a:buNone/>
            </a:pPr>
            <a:endParaRPr lang="cs-CZ" sz="2400" dirty="0" smtClean="0"/>
          </a:p>
          <a:p>
            <a:pPr marL="0" indent="0">
              <a:spcBef>
                <a:spcPts val="600"/>
              </a:spcBef>
              <a:buNone/>
            </a:pPr>
            <a:r>
              <a:rPr lang="cs-CZ" sz="2400" dirty="0" smtClean="0"/>
              <a:t>odst. 1): </a:t>
            </a:r>
            <a:r>
              <a:rPr lang="cs-CZ" sz="2400" dirty="0"/>
              <a:t>Stavební úřad může v povolení záměru, povolení odstranění stavby, rozhodnutí o nařízení odstranění stavby, v zakazujícím opatření nebo v opatření k nápravě stanovit povinnost strpět provedení kontrolních prohlídek, pokud je to nezbytné pro zjištění, zda stavebník při výstavbě nebo odstraňování postupuje v souladu s povolením nebo rozhodnutím</a:t>
            </a:r>
            <a:r>
              <a:rPr lang="cs-CZ" sz="2400" dirty="0" smtClean="0"/>
              <a:t>.</a:t>
            </a:r>
          </a:p>
          <a:p>
            <a:pPr marL="0" indent="0">
              <a:spcBef>
                <a:spcPts val="600"/>
              </a:spcBef>
              <a:buNone/>
            </a:pPr>
            <a:r>
              <a:rPr lang="cs-CZ" sz="2400" dirty="0" smtClean="0"/>
              <a:t>odst. 2): které  osoby jsou </a:t>
            </a:r>
            <a:r>
              <a:rPr lang="cs-CZ" sz="2400" dirty="0"/>
              <a:t>povinny </a:t>
            </a:r>
            <a:r>
              <a:rPr lang="cs-CZ" sz="2400" dirty="0" smtClean="0"/>
              <a:t>se na </a:t>
            </a:r>
            <a:r>
              <a:rPr lang="cs-CZ" sz="2400" dirty="0"/>
              <a:t>výzvu stavebního </a:t>
            </a:r>
            <a:r>
              <a:rPr lang="cs-CZ" sz="2400" dirty="0" smtClean="0"/>
              <a:t>úřadu zúčastnit kontrolní prohlídky</a:t>
            </a:r>
          </a:p>
          <a:p>
            <a:pPr marL="0" indent="0">
              <a:spcBef>
                <a:spcPts val="600"/>
              </a:spcBef>
              <a:buNone/>
            </a:pPr>
            <a:r>
              <a:rPr lang="cs-CZ" sz="2400" dirty="0" smtClean="0"/>
              <a:t>odst. 3): protokol obdrží všichni účastníci </a:t>
            </a:r>
            <a:r>
              <a:rPr lang="cs-CZ" sz="2400" dirty="0"/>
              <a:t>kontrolní prohlídky </a:t>
            </a:r>
            <a:endParaRPr lang="cs-CZ" sz="2400" dirty="0" smtClean="0"/>
          </a:p>
          <a:p>
            <a:pPr marL="0" indent="0">
              <a:buNone/>
            </a:pPr>
            <a:r>
              <a:rPr lang="cs-CZ" sz="2400" dirty="0" smtClean="0"/>
              <a:t>odst. 4): </a:t>
            </a:r>
            <a:r>
              <a:rPr lang="cs-CZ" sz="2400" dirty="0"/>
              <a:t>Ustanovení </a:t>
            </a:r>
            <a:r>
              <a:rPr lang="cs-CZ" sz="2400" dirty="0" smtClean="0"/>
              <a:t>§ 62 správního řádu (pořádková pokuta) platí </a:t>
            </a:r>
            <a:r>
              <a:rPr lang="cs-CZ" sz="2400" dirty="0"/>
              <a:t>obdobně. Při kontrolní prohlídce se nepostupuje </a:t>
            </a:r>
            <a:r>
              <a:rPr lang="cs-CZ" sz="2400" dirty="0" smtClean="0"/>
              <a:t>podle kontrolního řádu, </a:t>
            </a:r>
            <a:r>
              <a:rPr lang="cs-CZ" sz="2400" dirty="0"/>
              <a:t>pro vstup na pozemek a do stavby při kontrolní prohlídce platí ustanovení </a:t>
            </a:r>
            <a:r>
              <a:rPr lang="cs-CZ" sz="2400" dirty="0" smtClean="0"/>
              <a:t>§ 293 obdobně</a:t>
            </a:r>
            <a:r>
              <a:rPr lang="cs-CZ" sz="2400" dirty="0"/>
              <a:t>. </a:t>
            </a:r>
            <a:endParaRPr lang="cs-CZ" sz="2400" dirty="0" smtClean="0"/>
          </a:p>
          <a:p>
            <a:pPr marL="0" indent="0">
              <a:buNone/>
            </a:pPr>
            <a:r>
              <a:rPr lang="cs-CZ" sz="2400" dirty="0" smtClean="0"/>
              <a:t>odst. 5): </a:t>
            </a:r>
            <a:r>
              <a:rPr lang="cs-CZ" sz="2400" dirty="0"/>
              <a:t>Podrobnosti rozsahu kontrolní prohlídky stanoví prováděcí právní předpis. </a:t>
            </a:r>
          </a:p>
          <a:p>
            <a:pPr marL="0" indent="0">
              <a:spcBef>
                <a:spcPts val="600"/>
              </a:spcBef>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63</a:t>
            </a:fld>
            <a:endParaRPr lang="cs-CZ"/>
          </a:p>
        </p:txBody>
      </p:sp>
    </p:spTree>
    <p:extLst>
      <p:ext uri="{BB962C8B-B14F-4D97-AF65-F5344CB8AC3E}">
        <p14:creationId xmlns:p14="http://schemas.microsoft.com/office/powerpoint/2010/main" val="30195286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54681"/>
          </a:xfrm>
        </p:spPr>
        <p:txBody>
          <a:bodyPr/>
          <a:lstStyle/>
          <a:p>
            <a:r>
              <a:rPr lang="cs-CZ" sz="3200" b="1" dirty="0">
                <a:latin typeface="+mn-lt"/>
              </a:rPr>
              <a:t>Výjimky z požadavků na výstavbu a odchylné řešení </a:t>
            </a:r>
            <a:r>
              <a:rPr lang="cs-CZ" sz="3200" b="1" dirty="0" smtClean="0">
                <a:latin typeface="+mn-lt"/>
              </a:rPr>
              <a:t>- § 138</a:t>
            </a:r>
            <a:endParaRPr lang="cs-CZ" sz="3200" dirty="0">
              <a:latin typeface="+mn-lt"/>
            </a:endParaRPr>
          </a:p>
        </p:txBody>
      </p:sp>
      <p:sp>
        <p:nvSpPr>
          <p:cNvPr id="3" name="Zástupný symbol pro obsah 2"/>
          <p:cNvSpPr>
            <a:spLocks noGrp="1"/>
          </p:cNvSpPr>
          <p:nvPr>
            <p:ph idx="1"/>
          </p:nvPr>
        </p:nvSpPr>
        <p:spPr>
          <a:xfrm>
            <a:off x="838200" y="1008993"/>
            <a:ext cx="10515600" cy="5167970"/>
          </a:xfrm>
        </p:spPr>
        <p:txBody>
          <a:bodyPr/>
          <a:lstStyle/>
          <a:p>
            <a:pPr marL="0" indent="0">
              <a:spcBef>
                <a:spcPts val="600"/>
              </a:spcBef>
              <a:buNone/>
            </a:pPr>
            <a:r>
              <a:rPr lang="cs-CZ" dirty="0" smtClean="0"/>
              <a:t>odst. 1): Výjimku </a:t>
            </a:r>
            <a:r>
              <a:rPr lang="cs-CZ" dirty="0"/>
              <a:t>z požadavků na výstavbu lze povolit pouze z těch ustanovení prováděcího právního předpisu, ze kterých tento předpis povolení výjimky výslovně umožňuje, a jen pokud se tím neohrozí bezpečnost, ochrana zdraví nebo života osob nebo zvířat, životní prostředí, sousední pozemky nebo stavby. Řešením podle povolené výjimky musí být dosaženo účelu sledovaného požadavky na výstavbu stanovenými tímto zákonem. </a:t>
            </a:r>
          </a:p>
          <a:p>
            <a:pPr marL="0" indent="0">
              <a:spcBef>
                <a:spcPts val="600"/>
              </a:spcBef>
              <a:buNone/>
            </a:pPr>
            <a:r>
              <a:rPr lang="cs-CZ" dirty="0" smtClean="0"/>
              <a:t>odst. 2): V </a:t>
            </a:r>
            <a:r>
              <a:rPr lang="cs-CZ" dirty="0"/>
              <a:t>regulačním plánu nebo v územním plánu, který obsahuje prvky regulačního plánu, lze stanovit požadavky na vymezování pozemků a požadavky na umisťování staveb odchylně od těch ustanovení prováděcího právního předpisu, která to umožňují, a to i pro část území; podmínky podle odstavce 1 se použijí přiměřeně.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64</a:t>
            </a:fld>
            <a:endParaRPr lang="cs-CZ"/>
          </a:p>
        </p:txBody>
      </p:sp>
    </p:spTree>
    <p:extLst>
      <p:ext uri="{BB962C8B-B14F-4D97-AF65-F5344CB8AC3E}">
        <p14:creationId xmlns:p14="http://schemas.microsoft.com/office/powerpoint/2010/main" val="3004130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221223"/>
          </a:xfrm>
        </p:spPr>
        <p:txBody>
          <a:bodyPr/>
          <a:lstStyle/>
          <a:p>
            <a:r>
              <a:rPr lang="cs-CZ" sz="3200" b="1" dirty="0" smtClean="0">
                <a:latin typeface="+mn-lt"/>
              </a:rPr>
              <a:t>Řízení o výjimce a žádost - § 228</a:t>
            </a:r>
            <a:endParaRPr lang="cs-CZ" sz="3200" b="1" dirty="0">
              <a:latin typeface="+mn-lt"/>
            </a:endParaRPr>
          </a:p>
        </p:txBody>
      </p:sp>
      <p:sp>
        <p:nvSpPr>
          <p:cNvPr id="3" name="Zástupný symbol pro obsah 2"/>
          <p:cNvSpPr>
            <a:spLocks noGrp="1"/>
          </p:cNvSpPr>
          <p:nvPr>
            <p:ph idx="1"/>
          </p:nvPr>
        </p:nvSpPr>
        <p:spPr>
          <a:xfrm>
            <a:off x="838200" y="1765737"/>
            <a:ext cx="10515600" cy="4411225"/>
          </a:xfrm>
        </p:spPr>
        <p:txBody>
          <a:bodyPr/>
          <a:lstStyle/>
          <a:p>
            <a:pPr marL="0" indent="0">
              <a:buNone/>
            </a:pPr>
            <a:r>
              <a:rPr lang="cs-CZ" dirty="0" smtClean="0"/>
              <a:t>odst. 1</a:t>
            </a:r>
            <a:r>
              <a:rPr lang="cs-CZ" dirty="0"/>
              <a:t>) </a:t>
            </a:r>
            <a:endParaRPr lang="cs-CZ" dirty="0" smtClean="0"/>
          </a:p>
          <a:p>
            <a:pPr marL="0" indent="0">
              <a:buNone/>
            </a:pPr>
            <a:r>
              <a:rPr lang="cs-CZ" dirty="0" smtClean="0"/>
              <a:t>Je-li </a:t>
            </a:r>
            <a:r>
              <a:rPr lang="cs-CZ" dirty="0"/>
              <a:t>k povolení záměru nezbytná výjimka z požadavků na výstavbu, rozhoduje o výjimce stavební úřad v řízení o povolení záměru. </a:t>
            </a:r>
          </a:p>
          <a:p>
            <a:pPr marL="0" indent="0">
              <a:buNone/>
            </a:pPr>
            <a:r>
              <a:rPr lang="cs-CZ" dirty="0"/>
              <a:t> </a:t>
            </a:r>
            <a:r>
              <a:rPr lang="cs-CZ" dirty="0" smtClean="0"/>
              <a:t>odst. 2)</a:t>
            </a:r>
          </a:p>
          <a:p>
            <a:pPr marL="0" indent="0">
              <a:buNone/>
            </a:pPr>
            <a:r>
              <a:rPr lang="cs-CZ" dirty="0" smtClean="0"/>
              <a:t>Žádost </a:t>
            </a:r>
            <a:r>
              <a:rPr lang="cs-CZ" dirty="0"/>
              <a:t>o výjimku z požadavků na výstavbu je součástí žádosti o povolení záměru a obsahuje uvedení, o jakou výjimku se žádá, a její odůvodnění.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65</a:t>
            </a:fld>
            <a:endParaRPr lang="cs-CZ"/>
          </a:p>
        </p:txBody>
      </p:sp>
    </p:spTree>
    <p:extLst>
      <p:ext uri="{BB962C8B-B14F-4D97-AF65-F5344CB8AC3E}">
        <p14:creationId xmlns:p14="http://schemas.microsoft.com/office/powerpoint/2010/main" val="11836881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2155"/>
          </a:xfrm>
        </p:spPr>
        <p:txBody>
          <a:bodyPr/>
          <a:lstStyle/>
          <a:p>
            <a:r>
              <a:rPr lang="cs-CZ" sz="3200" b="1" dirty="0" smtClean="0">
                <a:latin typeface="+mn-lt"/>
              </a:rPr>
              <a:t>Užívání staveb</a:t>
            </a:r>
            <a:endParaRPr lang="cs-CZ" sz="3200" b="1" dirty="0">
              <a:latin typeface="+mn-lt"/>
            </a:endParaRPr>
          </a:p>
        </p:txBody>
      </p:sp>
      <p:sp>
        <p:nvSpPr>
          <p:cNvPr id="3" name="Zástupný symbol pro obsah 2"/>
          <p:cNvSpPr>
            <a:spLocks noGrp="1"/>
          </p:cNvSpPr>
          <p:nvPr>
            <p:ph idx="1"/>
          </p:nvPr>
        </p:nvSpPr>
        <p:spPr>
          <a:xfrm>
            <a:off x="838200" y="1166949"/>
            <a:ext cx="10515600" cy="5010014"/>
          </a:xfrm>
        </p:spPr>
        <p:txBody>
          <a:bodyPr/>
          <a:lstStyle/>
          <a:p>
            <a:pPr marL="0" indent="0">
              <a:buNone/>
            </a:pPr>
            <a:r>
              <a:rPr lang="cs-CZ" dirty="0" smtClean="0"/>
              <a:t>podle zákona č. 183/2006 Sb. lze stavby užívat buď bez povolení stavebního úřadu, na základě kolaudačního souhlasu nebo kolaudačního rozhodnutí</a:t>
            </a:r>
          </a:p>
          <a:p>
            <a:pPr marL="0" indent="0">
              <a:buNone/>
            </a:pPr>
            <a:r>
              <a:rPr lang="cs-CZ" dirty="0" smtClean="0"/>
              <a:t>stavebník vždy podává žádost o kolaudační souhlas, stavební úřad ho buď vydá, nebo usnesením rozhodne o provedení kolaudačního řízení   </a:t>
            </a:r>
          </a:p>
          <a:p>
            <a:pPr marL="0" indent="0">
              <a:buNone/>
            </a:pPr>
            <a:r>
              <a:rPr lang="cs-CZ" dirty="0" smtClean="0"/>
              <a:t>podle zákona č. 283/2021 Sb. lze </a:t>
            </a:r>
            <a:r>
              <a:rPr lang="cs-CZ" dirty="0"/>
              <a:t>stavby užívat buď na základě kolaudačního rozhodnutí nebo bez povolení stavebního úřadu; neobsahuje institut kolaudačního </a:t>
            </a:r>
            <a:r>
              <a:rPr lang="cs-CZ" dirty="0" smtClean="0"/>
              <a:t>souhlasu</a:t>
            </a:r>
          </a:p>
          <a:p>
            <a:pPr marL="0" indent="0">
              <a:buNone/>
            </a:pPr>
            <a:r>
              <a:rPr lang="cs-CZ" dirty="0" smtClean="0"/>
              <a:t>účastníkem řízení je stavebník a vlastník stavby</a:t>
            </a:r>
            <a:endParaRPr lang="cs-CZ" dirty="0"/>
          </a:p>
          <a:p>
            <a:pPr marL="0" indent="0">
              <a:buNone/>
            </a:pPr>
            <a:r>
              <a:rPr lang="cs-CZ" dirty="0" smtClean="0"/>
              <a:t>upraveno </a:t>
            </a:r>
            <a:r>
              <a:rPr lang="cs-CZ" dirty="0"/>
              <a:t>v § 230 – 235</a:t>
            </a:r>
          </a:p>
          <a:p>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66</a:t>
            </a:fld>
            <a:endParaRPr lang="cs-CZ"/>
          </a:p>
        </p:txBody>
      </p:sp>
    </p:spTree>
    <p:extLst>
      <p:ext uri="{BB962C8B-B14F-4D97-AF65-F5344CB8AC3E}">
        <p14:creationId xmlns:p14="http://schemas.microsoft.com/office/powerpoint/2010/main" val="12373202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01228"/>
          </a:xfrm>
        </p:spPr>
        <p:txBody>
          <a:bodyPr/>
          <a:lstStyle/>
          <a:p>
            <a:r>
              <a:rPr lang="cs-CZ" sz="3200" b="1" dirty="0" smtClean="0">
                <a:latin typeface="+mn-lt"/>
              </a:rPr>
              <a:t>Rekolaudace – změna v užívání stavby </a:t>
            </a:r>
            <a:endParaRPr lang="cs-CZ" sz="3200" b="1" dirty="0">
              <a:latin typeface="+mn-lt"/>
            </a:endParaRPr>
          </a:p>
        </p:txBody>
      </p:sp>
      <p:sp>
        <p:nvSpPr>
          <p:cNvPr id="3" name="Zástupný symbol pro obsah 2"/>
          <p:cNvSpPr>
            <a:spLocks noGrp="1"/>
          </p:cNvSpPr>
          <p:nvPr>
            <p:ph idx="1"/>
          </p:nvPr>
        </p:nvSpPr>
        <p:spPr>
          <a:xfrm>
            <a:off x="838200" y="844731"/>
            <a:ext cx="10515600" cy="5332232"/>
          </a:xfrm>
        </p:spPr>
        <p:txBody>
          <a:bodyPr/>
          <a:lstStyle/>
          <a:p>
            <a:pPr marL="0" indent="0">
              <a:buNone/>
            </a:pPr>
            <a:r>
              <a:rPr lang="cs-CZ" sz="2400" dirty="0" smtClean="0"/>
              <a:t>§ 239 Změna v užívání stavby </a:t>
            </a:r>
          </a:p>
          <a:p>
            <a:pPr marL="0" indent="0">
              <a:buNone/>
            </a:pPr>
            <a:r>
              <a:rPr lang="cs-CZ" sz="2400" dirty="0" smtClean="0"/>
              <a:t>odst. 1): Změnu </a:t>
            </a:r>
            <a:r>
              <a:rPr lang="cs-CZ" sz="2400" dirty="0"/>
              <a:t>v užívání stavby nebo její části lze na žádost vlastníka stavby povolit povolením změny v užívání stavby, pokud taková změna není podmíněna úpravou stavby vyžadující povolení</a:t>
            </a:r>
            <a:r>
              <a:rPr lang="cs-CZ" sz="2400" dirty="0" smtClean="0"/>
              <a:t>.</a:t>
            </a:r>
          </a:p>
          <a:p>
            <a:pPr marL="0" indent="0">
              <a:buNone/>
            </a:pPr>
            <a:r>
              <a:rPr lang="cs-CZ" sz="2400" dirty="0" smtClean="0"/>
              <a:t>§ 241 Zrychlené řízení o změně v užívání stavby </a:t>
            </a:r>
          </a:p>
          <a:p>
            <a:pPr marL="0" indent="0">
              <a:buNone/>
            </a:pPr>
            <a:r>
              <a:rPr lang="cs-CZ" sz="2400" dirty="0" smtClean="0"/>
              <a:t>odst. </a:t>
            </a:r>
            <a:r>
              <a:rPr lang="cs-CZ" sz="2400" dirty="0"/>
              <a:t>1): Stavební úřad může vydat povolení změny v užívání stavby jako první úkon stavebního úřadu v řízení, jde-li o změnu v užívání stavby, která </a:t>
            </a:r>
            <a:r>
              <a:rPr lang="cs-CZ" sz="2400" dirty="0" smtClean="0"/>
              <a:t>.....</a:t>
            </a:r>
          </a:p>
          <a:p>
            <a:pPr marL="0" indent="0">
              <a:buNone/>
            </a:pPr>
            <a:r>
              <a:rPr lang="cs-CZ" sz="2400" dirty="0" smtClean="0"/>
              <a:t>§ 242</a:t>
            </a:r>
          </a:p>
          <a:p>
            <a:pPr marL="0" indent="0">
              <a:buNone/>
            </a:pPr>
            <a:r>
              <a:rPr lang="cs-CZ" sz="2400" dirty="0" smtClean="0"/>
              <a:t>odst. </a:t>
            </a:r>
            <a:r>
              <a:rPr lang="cs-CZ" sz="2400" dirty="0"/>
              <a:t>2): </a:t>
            </a:r>
            <a:r>
              <a:rPr lang="cs-CZ" sz="2400" dirty="0" smtClean="0"/>
              <a:t>Je-li </a:t>
            </a:r>
            <a:r>
              <a:rPr lang="cs-CZ" sz="2400" dirty="0"/>
              <a:t>změna v užívání stavby podmíněna stavební úpravou vyžadující povolení, postupuje se podle § 172 až 181, 189 až 193, 196, 225 a 226 obdobně a podle § 185, 188 a 194 přiměřeně</a:t>
            </a:r>
            <a:r>
              <a:rPr lang="cs-CZ" sz="2400" dirty="0" smtClean="0"/>
              <a:t>.</a:t>
            </a:r>
          </a:p>
          <a:p>
            <a:pPr marL="0" indent="0">
              <a:buNone/>
            </a:pPr>
            <a:r>
              <a:rPr lang="cs-CZ" sz="2400" dirty="0"/>
              <a:t>§ 243 Změna v užívání drobné a jednoduché </a:t>
            </a:r>
            <a:r>
              <a:rPr lang="cs-CZ" sz="2400" dirty="0" smtClean="0"/>
              <a:t>stavby</a:t>
            </a:r>
          </a:p>
          <a:p>
            <a:pPr marL="0" indent="0">
              <a:buNone/>
            </a:pPr>
            <a:r>
              <a:rPr lang="cs-CZ" sz="2400" dirty="0"/>
              <a:t>§ 244 Povolení změny v užívání drobné a jednoduché stavby </a:t>
            </a:r>
            <a:endParaRPr lang="cs-CZ" sz="2400" dirty="0" smtClean="0"/>
          </a:p>
          <a:p>
            <a:pPr marL="0" indent="0">
              <a:buNone/>
            </a:pPr>
            <a:r>
              <a:rPr lang="cs-CZ" sz="2400" dirty="0" smtClean="0"/>
              <a:t> </a:t>
            </a:r>
            <a:endParaRPr lang="cs-CZ" sz="2400" dirty="0"/>
          </a:p>
          <a:p>
            <a:pPr marL="0" indent="0">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67</a:t>
            </a:fld>
            <a:endParaRPr lang="cs-CZ"/>
          </a:p>
        </p:txBody>
      </p:sp>
    </p:spTree>
    <p:extLst>
      <p:ext uri="{BB962C8B-B14F-4D97-AF65-F5344CB8AC3E}">
        <p14:creationId xmlns:p14="http://schemas.microsoft.com/office/powerpoint/2010/main" val="1947422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01526"/>
          </a:xfrm>
        </p:spPr>
        <p:txBody>
          <a:bodyPr/>
          <a:lstStyle/>
          <a:p>
            <a:r>
              <a:rPr lang="cs-CZ" sz="3200" b="1" dirty="0" smtClean="0">
                <a:latin typeface="+mn-lt"/>
              </a:rPr>
              <a:t>Řízení o povolení odstranění stavby - § 247 - 249</a:t>
            </a:r>
            <a:endParaRPr lang="cs-CZ" sz="3200" b="1" dirty="0">
              <a:latin typeface="+mn-lt"/>
            </a:endParaRPr>
          </a:p>
        </p:txBody>
      </p:sp>
      <p:sp>
        <p:nvSpPr>
          <p:cNvPr id="3" name="Zástupný symbol pro obsah 2"/>
          <p:cNvSpPr>
            <a:spLocks noGrp="1"/>
          </p:cNvSpPr>
          <p:nvPr>
            <p:ph idx="1"/>
          </p:nvPr>
        </p:nvSpPr>
        <p:spPr>
          <a:xfrm>
            <a:off x="838200" y="1071154"/>
            <a:ext cx="10515600" cy="5105809"/>
          </a:xfrm>
        </p:spPr>
        <p:txBody>
          <a:bodyPr/>
          <a:lstStyle/>
          <a:p>
            <a:pPr marL="0" indent="0">
              <a:buNone/>
            </a:pPr>
            <a:r>
              <a:rPr lang="cs-CZ" sz="2400" dirty="0" smtClean="0"/>
              <a:t>§ 247</a:t>
            </a:r>
          </a:p>
          <a:p>
            <a:pPr marL="0" indent="0">
              <a:buNone/>
            </a:pPr>
            <a:r>
              <a:rPr lang="cs-CZ" sz="2400" dirty="0" smtClean="0"/>
              <a:t>odst. </a:t>
            </a:r>
            <a:r>
              <a:rPr lang="cs-CZ" sz="2400" dirty="0"/>
              <a:t>1: Stavbu, která podléhá povolení nebo obsahuje azbest, je možné odstranit pouze na základě povolení odstranění stavby</a:t>
            </a:r>
            <a:r>
              <a:rPr lang="cs-CZ" sz="2400" dirty="0" smtClean="0"/>
              <a:t>.</a:t>
            </a:r>
          </a:p>
          <a:p>
            <a:pPr marL="0" indent="0">
              <a:buNone/>
            </a:pPr>
            <a:r>
              <a:rPr lang="cs-CZ" sz="2400" dirty="0"/>
              <a:t>odst. 3: </a:t>
            </a:r>
            <a:r>
              <a:rPr lang="cs-CZ" sz="2400" dirty="0" smtClean="0"/>
              <a:t>za splnění daných podmínek stavební </a:t>
            </a:r>
            <a:r>
              <a:rPr lang="cs-CZ" sz="2400" dirty="0"/>
              <a:t>úřad na základě úplné žádosti vydá povolení odstranění jako první úkon stavebního úřadu v </a:t>
            </a:r>
            <a:r>
              <a:rPr lang="cs-CZ" sz="2400" dirty="0" smtClean="0"/>
              <a:t>řízení</a:t>
            </a:r>
          </a:p>
          <a:p>
            <a:pPr marL="0" indent="0">
              <a:buNone/>
            </a:pPr>
            <a:r>
              <a:rPr lang="cs-CZ" sz="2400" dirty="0" smtClean="0"/>
              <a:t>§ 248</a:t>
            </a:r>
          </a:p>
          <a:p>
            <a:pPr marL="0" indent="0">
              <a:buNone/>
            </a:pPr>
            <a:r>
              <a:rPr lang="cs-CZ" sz="2400" dirty="0" smtClean="0"/>
              <a:t>obsah žádosti o povolení odstranění stavby</a:t>
            </a:r>
          </a:p>
          <a:p>
            <a:pPr marL="0" indent="0">
              <a:buNone/>
            </a:pPr>
            <a:r>
              <a:rPr lang="cs-CZ" sz="2400" dirty="0" smtClean="0"/>
              <a:t>§ 249</a:t>
            </a:r>
          </a:p>
          <a:p>
            <a:pPr marL="0" indent="0">
              <a:buNone/>
            </a:pPr>
            <a:r>
              <a:rPr lang="cs-CZ" sz="2400" dirty="0" smtClean="0"/>
              <a:t>obsah povolení odstranění stavby</a:t>
            </a:r>
          </a:p>
          <a:p>
            <a:pPr marL="0" indent="0">
              <a:buNone/>
            </a:pPr>
            <a:r>
              <a:rPr lang="cs-CZ" sz="2400" dirty="0" smtClean="0"/>
              <a:t>odst. 2</a:t>
            </a:r>
          </a:p>
          <a:p>
            <a:pPr marL="0" indent="0">
              <a:buNone/>
            </a:pPr>
            <a:r>
              <a:rPr lang="cs-CZ" sz="2400" dirty="0"/>
              <a:t>Rozhodnutí o povolení odstranění stavby může být součástí rozhodnutí o povolení záměru.  </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68</a:t>
            </a:fld>
            <a:endParaRPr lang="cs-CZ"/>
          </a:p>
        </p:txBody>
      </p:sp>
    </p:spTree>
    <p:extLst>
      <p:ext uri="{BB962C8B-B14F-4D97-AF65-F5344CB8AC3E}">
        <p14:creationId xmlns:p14="http://schemas.microsoft.com/office/powerpoint/2010/main" val="24045798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387305"/>
          </a:xfrm>
        </p:spPr>
        <p:txBody>
          <a:bodyPr/>
          <a:lstStyle/>
          <a:p>
            <a:r>
              <a:rPr lang="cs-CZ" sz="3200" b="1" dirty="0" smtClean="0">
                <a:latin typeface="+mn-lt"/>
              </a:rPr>
              <a:t>Řízení o nařízení odstranění stavby - § 250 - 262</a:t>
            </a:r>
            <a:endParaRPr lang="cs-CZ" sz="3200" b="1" dirty="0">
              <a:latin typeface="+mn-lt"/>
            </a:endParaRPr>
          </a:p>
        </p:txBody>
      </p:sp>
      <p:sp>
        <p:nvSpPr>
          <p:cNvPr id="3" name="Zástupný symbol pro obsah 2"/>
          <p:cNvSpPr>
            <a:spLocks noGrp="1"/>
          </p:cNvSpPr>
          <p:nvPr>
            <p:ph idx="1"/>
          </p:nvPr>
        </p:nvSpPr>
        <p:spPr>
          <a:xfrm>
            <a:off x="838200" y="931817"/>
            <a:ext cx="10515600" cy="5245146"/>
          </a:xfrm>
        </p:spPr>
        <p:txBody>
          <a:bodyPr/>
          <a:lstStyle/>
          <a:p>
            <a:pPr marL="0" indent="0">
              <a:spcBef>
                <a:spcPts val="0"/>
              </a:spcBef>
              <a:spcAft>
                <a:spcPts val="600"/>
              </a:spcAft>
              <a:buNone/>
            </a:pPr>
            <a:r>
              <a:rPr lang="cs-CZ" dirty="0" smtClean="0"/>
              <a:t>§ 250 odst. 1: </a:t>
            </a:r>
          </a:p>
          <a:p>
            <a:pPr marL="0" indent="0">
              <a:spcBef>
                <a:spcPts val="0"/>
              </a:spcBef>
              <a:spcAft>
                <a:spcPts val="600"/>
              </a:spcAft>
              <a:buNone/>
            </a:pPr>
            <a:r>
              <a:rPr lang="cs-CZ" dirty="0" smtClean="0"/>
              <a:t>Stavební </a:t>
            </a:r>
            <a:r>
              <a:rPr lang="cs-CZ" dirty="0"/>
              <a:t>úřad nařídí stavebníkovi nebo vlastníkovi stavby odstranit stavbu, pokud </a:t>
            </a:r>
          </a:p>
          <a:p>
            <a:pPr marL="0" indent="0">
              <a:spcBef>
                <a:spcPts val="0"/>
              </a:spcBef>
              <a:spcAft>
                <a:spcPts val="600"/>
              </a:spcAft>
              <a:buNone/>
            </a:pPr>
            <a:r>
              <a:rPr lang="cs-CZ" dirty="0"/>
              <a:t> </a:t>
            </a:r>
            <a:r>
              <a:rPr lang="cs-CZ" dirty="0" smtClean="0"/>
              <a:t>a</a:t>
            </a:r>
            <a:r>
              <a:rPr lang="cs-CZ" dirty="0"/>
              <a:t>) svým závadným stavem ohrožuje život nebo zdraví osob nebo zvířat, bezpečnost, životní prostředí anebo majetek třetích osob a její vlastník přes rozhodnutí stavebního úřadu ve stanovené lhůtě neodstranil závadný stav, nejde-li o kulturní památku, </a:t>
            </a:r>
          </a:p>
          <a:p>
            <a:pPr marL="0" indent="0">
              <a:spcBef>
                <a:spcPts val="0"/>
              </a:spcBef>
              <a:spcAft>
                <a:spcPts val="600"/>
              </a:spcAft>
              <a:buNone/>
            </a:pPr>
            <a:r>
              <a:rPr lang="cs-CZ" dirty="0"/>
              <a:t> </a:t>
            </a:r>
            <a:r>
              <a:rPr lang="cs-CZ" dirty="0" smtClean="0"/>
              <a:t>b</a:t>
            </a:r>
            <a:r>
              <a:rPr lang="cs-CZ" dirty="0"/>
              <a:t>) je prováděna nebo byla provedena bez povolení podle tohoto zákona anebo v rozporu s ním, </a:t>
            </a:r>
          </a:p>
          <a:p>
            <a:pPr marL="0" indent="0">
              <a:spcBef>
                <a:spcPts val="0"/>
              </a:spcBef>
              <a:spcAft>
                <a:spcPts val="600"/>
              </a:spcAft>
              <a:buNone/>
            </a:pPr>
            <a:r>
              <a:rPr lang="cs-CZ" dirty="0"/>
              <a:t> </a:t>
            </a:r>
            <a:r>
              <a:rPr lang="cs-CZ" dirty="0" smtClean="0"/>
              <a:t>c</a:t>
            </a:r>
            <a:r>
              <a:rPr lang="cs-CZ" dirty="0"/>
              <a:t>) je prováděna nebo byla provedena na základě povolení podle tohoto zákona, které bylo zrušeno, </a:t>
            </a:r>
          </a:p>
          <a:p>
            <a:pPr marL="0" indent="0">
              <a:spcBef>
                <a:spcPts val="0"/>
              </a:spcBef>
              <a:spcAft>
                <a:spcPts val="600"/>
              </a:spcAft>
              <a:buNone/>
            </a:pPr>
            <a:r>
              <a:rPr lang="cs-CZ" dirty="0"/>
              <a:t> </a:t>
            </a:r>
            <a:r>
              <a:rPr lang="cs-CZ" dirty="0" smtClean="0"/>
              <a:t>d</a:t>
            </a:r>
            <a:r>
              <a:rPr lang="cs-CZ" dirty="0"/>
              <a:t>) nevyžaduje povolení, ale je prováděna nebo byla provedena v rozporu s právními předpisy, </a:t>
            </a:r>
          </a:p>
          <a:p>
            <a:pPr marL="0" indent="0">
              <a:spcBef>
                <a:spcPts val="0"/>
              </a:spcBef>
              <a:spcAft>
                <a:spcPts val="600"/>
              </a:spcAft>
              <a:buNone/>
            </a:pPr>
            <a:r>
              <a:rPr lang="cs-CZ" sz="2000" dirty="0"/>
              <a:t> </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69</a:t>
            </a:fld>
            <a:endParaRPr lang="cs-CZ"/>
          </a:p>
        </p:txBody>
      </p:sp>
    </p:spTree>
    <p:extLst>
      <p:ext uri="{BB962C8B-B14F-4D97-AF65-F5344CB8AC3E}">
        <p14:creationId xmlns:p14="http://schemas.microsoft.com/office/powerpoint/2010/main" val="76694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58578"/>
          </a:xfrm>
        </p:spPr>
        <p:txBody>
          <a:bodyPr/>
          <a:lstStyle/>
          <a:p>
            <a:r>
              <a:rPr lang="cs-CZ" sz="3200" b="1" dirty="0" smtClean="0">
                <a:latin typeface="+mn-lt"/>
              </a:rPr>
              <a:t>Soustava stavebních úřadů podle zákona č. 283/2021 Sb. podle projednávané novely</a:t>
            </a:r>
            <a:endParaRPr lang="cs-CZ" sz="3200" b="1" dirty="0">
              <a:latin typeface="+mn-lt"/>
            </a:endParaRPr>
          </a:p>
        </p:txBody>
      </p:sp>
      <p:sp>
        <p:nvSpPr>
          <p:cNvPr id="3" name="Zástupný symbol pro obsah 2"/>
          <p:cNvSpPr>
            <a:spLocks noGrp="1"/>
          </p:cNvSpPr>
          <p:nvPr>
            <p:ph idx="1"/>
          </p:nvPr>
        </p:nvSpPr>
        <p:spPr>
          <a:xfrm>
            <a:off x="838200" y="1767840"/>
            <a:ext cx="10515600" cy="4409123"/>
          </a:xfrm>
        </p:spPr>
        <p:txBody>
          <a:bodyPr/>
          <a:lstStyle/>
          <a:p>
            <a:r>
              <a:rPr lang="cs-CZ" dirty="0" smtClean="0"/>
              <a:t>MMR, MD, MPO</a:t>
            </a:r>
          </a:p>
          <a:p>
            <a:r>
              <a:rPr lang="cs-CZ" dirty="0" smtClean="0"/>
              <a:t>dopravní a energetický stavební úřad</a:t>
            </a:r>
          </a:p>
          <a:p>
            <a:r>
              <a:rPr lang="cs-CZ" dirty="0" smtClean="0"/>
              <a:t>krajské úřady</a:t>
            </a:r>
          </a:p>
          <a:p>
            <a:r>
              <a:rPr lang="cs-CZ" dirty="0" smtClean="0"/>
              <a:t>obecní úřady – tj. obecní úřady s rozšířenou působností, pověřené obecní úřady a obecní úřady obcí (stanovené vyhláškou MMR)</a:t>
            </a:r>
          </a:p>
          <a:p>
            <a:r>
              <a:rPr lang="cs-CZ" dirty="0" smtClean="0"/>
              <a:t>jiné stavební úřady – ministerstvo obrany, ministerstvo vnitra, ministerstvo spravedlnosti </a:t>
            </a: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a:t>
            </a:fld>
            <a:endParaRPr lang="cs-CZ"/>
          </a:p>
        </p:txBody>
      </p:sp>
    </p:spTree>
    <p:extLst>
      <p:ext uri="{BB962C8B-B14F-4D97-AF65-F5344CB8AC3E}">
        <p14:creationId xmlns:p14="http://schemas.microsoft.com/office/powerpoint/2010/main" val="11473007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59178"/>
          </a:xfrm>
        </p:spPr>
        <p:txBody>
          <a:bodyPr/>
          <a:lstStyle/>
          <a:p>
            <a:r>
              <a:rPr lang="cs-CZ" sz="3200" b="1" dirty="0">
                <a:latin typeface="+mn-lt"/>
              </a:rPr>
              <a:t>Řízení o nařízení odstranění stavby - § 250 - 262</a:t>
            </a:r>
            <a:endParaRPr lang="cs-CZ" sz="3200" dirty="0">
              <a:latin typeface="+mn-lt"/>
            </a:endParaRPr>
          </a:p>
        </p:txBody>
      </p:sp>
      <p:sp>
        <p:nvSpPr>
          <p:cNvPr id="3" name="Zástupný symbol pro obsah 2"/>
          <p:cNvSpPr>
            <a:spLocks noGrp="1"/>
          </p:cNvSpPr>
          <p:nvPr>
            <p:ph idx="1"/>
          </p:nvPr>
        </p:nvSpPr>
        <p:spPr>
          <a:xfrm>
            <a:off x="838200" y="1324304"/>
            <a:ext cx="10515600" cy="4852659"/>
          </a:xfrm>
        </p:spPr>
        <p:txBody>
          <a:bodyPr/>
          <a:lstStyle/>
          <a:p>
            <a:pPr marL="0" indent="0">
              <a:spcBef>
                <a:spcPts val="0"/>
              </a:spcBef>
              <a:spcAft>
                <a:spcPts val="600"/>
              </a:spcAft>
              <a:buNone/>
            </a:pPr>
            <a:r>
              <a:rPr lang="cs-CZ" dirty="0"/>
              <a:t>§ 250 odst. 1: </a:t>
            </a:r>
          </a:p>
          <a:p>
            <a:pPr marL="0" indent="0">
              <a:spcBef>
                <a:spcPts val="0"/>
              </a:spcBef>
              <a:spcAft>
                <a:spcPts val="600"/>
              </a:spcAft>
              <a:buNone/>
            </a:pPr>
            <a:r>
              <a:rPr lang="cs-CZ" dirty="0" smtClean="0"/>
              <a:t>e</a:t>
            </a:r>
            <a:r>
              <a:rPr lang="cs-CZ" dirty="0"/>
              <a:t>) jde o stavbu, u které uplynula stanovená doba trvání, aniž byla do skončení této doby podána žádost o prodloužení doby trvání stavby, </a:t>
            </a:r>
          </a:p>
          <a:p>
            <a:pPr marL="0" indent="0">
              <a:spcBef>
                <a:spcPts val="0"/>
              </a:spcBef>
              <a:spcAft>
                <a:spcPts val="600"/>
              </a:spcAft>
              <a:buNone/>
            </a:pPr>
            <a:r>
              <a:rPr lang="cs-CZ" dirty="0"/>
              <a:t> f) jde o stavbu, která nebyla dokončena v době platnosti povolení, </a:t>
            </a:r>
          </a:p>
          <a:p>
            <a:pPr marL="0" indent="0">
              <a:spcBef>
                <a:spcPts val="0"/>
              </a:spcBef>
              <a:spcAft>
                <a:spcPts val="600"/>
              </a:spcAft>
              <a:buNone/>
            </a:pPr>
            <a:r>
              <a:rPr lang="cs-CZ" dirty="0"/>
              <a:t> g) jde o stavbu, která nebyla obnovena do 10 let ode dne oznámení stavebnímu úřadu nebo do 10 let ode dne nabytí právní moci povolení obnovy </a:t>
            </a:r>
            <a:r>
              <a:rPr lang="cs-CZ" dirty="0" smtClean="0"/>
              <a:t>stavby (§ 264 – stavby poškozené mimořádnou událostí), </a:t>
            </a:r>
            <a:endParaRPr lang="cs-CZ" dirty="0"/>
          </a:p>
          <a:p>
            <a:pPr marL="0" indent="0">
              <a:spcBef>
                <a:spcPts val="0"/>
              </a:spcBef>
              <a:spcAft>
                <a:spcPts val="600"/>
              </a:spcAft>
              <a:buNone/>
            </a:pPr>
            <a:r>
              <a:rPr lang="cs-CZ" dirty="0"/>
              <a:t> h) je prováděna nebo byla provedena v rozporu s platnou územně plánovací dokumentací.</a:t>
            </a:r>
          </a:p>
          <a:p>
            <a:pPr marL="0" indent="0">
              <a:spcBef>
                <a:spcPts val="0"/>
              </a:spcBef>
              <a:spcAft>
                <a:spcPts val="600"/>
              </a:spcAft>
              <a:buNone/>
            </a:pPr>
            <a:r>
              <a:rPr lang="cs-CZ" dirty="0"/>
              <a:t>odst. 2: účastníci řízení</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70</a:t>
            </a:fld>
            <a:endParaRPr lang="cs-CZ"/>
          </a:p>
        </p:txBody>
      </p:sp>
    </p:spTree>
    <p:extLst>
      <p:ext uri="{BB962C8B-B14F-4D97-AF65-F5344CB8AC3E}">
        <p14:creationId xmlns:p14="http://schemas.microsoft.com/office/powerpoint/2010/main" val="20381581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54075"/>
          </a:xfrm>
        </p:spPr>
        <p:txBody>
          <a:bodyPr/>
          <a:lstStyle/>
          <a:p>
            <a:r>
              <a:rPr lang="cs-CZ" sz="3200" b="1" dirty="0">
                <a:latin typeface="+mn-lt"/>
              </a:rPr>
              <a:t>Řízení o nařízení odstranění stavby - § 250 - 262</a:t>
            </a:r>
          </a:p>
        </p:txBody>
      </p:sp>
      <p:sp>
        <p:nvSpPr>
          <p:cNvPr id="3" name="Zástupný symbol pro obsah 2"/>
          <p:cNvSpPr>
            <a:spLocks noGrp="1"/>
          </p:cNvSpPr>
          <p:nvPr>
            <p:ph idx="1"/>
          </p:nvPr>
        </p:nvSpPr>
        <p:spPr>
          <a:xfrm>
            <a:off x="838200" y="1219200"/>
            <a:ext cx="10515600" cy="4957763"/>
          </a:xfrm>
        </p:spPr>
        <p:txBody>
          <a:bodyPr/>
          <a:lstStyle/>
          <a:p>
            <a:pPr marL="0" indent="0">
              <a:buNone/>
            </a:pPr>
            <a:r>
              <a:rPr lang="cs-CZ" sz="2400" dirty="0" smtClean="0"/>
              <a:t>§ 251 Oznámení o zahájení řízení</a:t>
            </a:r>
          </a:p>
          <a:p>
            <a:pPr marL="0" indent="0">
              <a:buNone/>
            </a:pPr>
            <a:r>
              <a:rPr lang="cs-CZ" sz="2400" dirty="0" smtClean="0"/>
              <a:t>odst. 1): Stavební </a:t>
            </a:r>
            <a:r>
              <a:rPr lang="cs-CZ" sz="2400" dirty="0"/>
              <a:t>úřad oznámí zahájení řízení o odstranění stavby a vyzve povinného k předložení dokumentace pro odstranění stavby a vyjádření, závazného stanoviska nebo rozhodnutí dotčeného orgánu, jsou-li vyžadována tímto zákonem nebo jiným právním předpisem, a stanoví mu k tomu přiměřenou lhůtu, nejde-li o opakované řízení a nové povolení stavby. </a:t>
            </a:r>
          </a:p>
          <a:p>
            <a:pPr marL="0" indent="0">
              <a:buNone/>
            </a:pPr>
            <a:r>
              <a:rPr lang="cs-CZ" sz="2400" dirty="0" smtClean="0"/>
              <a:t>odst. 2): </a:t>
            </a:r>
            <a:r>
              <a:rPr lang="cs-CZ" sz="2400" dirty="0"/>
              <a:t>Nepředloží-li povinný ve stanovené lhůtě dokumentaci pro odstranění stavby, stavební úřad ji opatří na jeho náklady; o tom musí být povinný poučen. </a:t>
            </a:r>
            <a:endParaRPr lang="cs-CZ" sz="2400" dirty="0" smtClean="0"/>
          </a:p>
          <a:p>
            <a:pPr marL="0" indent="0">
              <a:buNone/>
            </a:pPr>
            <a:r>
              <a:rPr lang="cs-CZ" sz="2400" dirty="0" smtClean="0"/>
              <a:t>Po </a:t>
            </a:r>
            <a:r>
              <a:rPr lang="cs-CZ" sz="2400" dirty="0"/>
              <a:t>předložení dokumentace pro odstranění stavby, včetně vyjádření, závazného stanoviska a rozhodnutí dotčeného orgánu, nebo po jejím opatření stavebním úřadem, stavební úřad oznámí zahájení řízení o nařízení odstranění stavby ostatním účastníkům řízení a stanoví lhůtu pro podání námitek.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71</a:t>
            </a:fld>
            <a:endParaRPr lang="cs-CZ"/>
          </a:p>
        </p:txBody>
      </p:sp>
    </p:spTree>
    <p:extLst>
      <p:ext uri="{BB962C8B-B14F-4D97-AF65-F5344CB8AC3E}">
        <p14:creationId xmlns:p14="http://schemas.microsoft.com/office/powerpoint/2010/main" val="22596310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57568"/>
          </a:xfrm>
        </p:spPr>
        <p:txBody>
          <a:bodyPr/>
          <a:lstStyle/>
          <a:p>
            <a:r>
              <a:rPr lang="cs-CZ" sz="3200" b="1" dirty="0">
                <a:latin typeface="+mn-lt"/>
              </a:rPr>
              <a:t>Řízení o nařízení odstranění stavby - § 250 - 262</a:t>
            </a:r>
            <a:endParaRPr lang="cs-CZ" sz="3200" dirty="0">
              <a:latin typeface="+mn-lt"/>
            </a:endParaRPr>
          </a:p>
        </p:txBody>
      </p:sp>
      <p:sp>
        <p:nvSpPr>
          <p:cNvPr id="3" name="Zástupný symbol pro obsah 2"/>
          <p:cNvSpPr>
            <a:spLocks noGrp="1"/>
          </p:cNvSpPr>
          <p:nvPr>
            <p:ph idx="1"/>
          </p:nvPr>
        </p:nvSpPr>
        <p:spPr>
          <a:xfrm>
            <a:off x="838200" y="1402080"/>
            <a:ext cx="10515600" cy="4774883"/>
          </a:xfrm>
        </p:spPr>
        <p:txBody>
          <a:bodyPr/>
          <a:lstStyle/>
          <a:p>
            <a:pPr marL="0" indent="0">
              <a:spcBef>
                <a:spcPts val="600"/>
              </a:spcBef>
              <a:buNone/>
            </a:pPr>
            <a:r>
              <a:rPr lang="cs-CZ" sz="2400" dirty="0" smtClean="0"/>
              <a:t>§ 252 Rozhodnutí o nařízení odstranění stavby</a:t>
            </a:r>
          </a:p>
          <a:p>
            <a:pPr marL="0" indent="0">
              <a:spcBef>
                <a:spcPts val="600"/>
              </a:spcBef>
              <a:buNone/>
            </a:pPr>
            <a:r>
              <a:rPr lang="cs-CZ" sz="2400" dirty="0" smtClean="0"/>
              <a:t>odst. 1): obsah rozhodnutí</a:t>
            </a:r>
          </a:p>
          <a:p>
            <a:pPr marL="0" indent="0">
              <a:spcBef>
                <a:spcPts val="600"/>
              </a:spcBef>
              <a:buNone/>
            </a:pPr>
            <a:r>
              <a:rPr lang="cs-CZ" sz="2400" dirty="0" smtClean="0"/>
              <a:t>odst. 2): </a:t>
            </a:r>
            <a:r>
              <a:rPr lang="cs-CZ" sz="2400" dirty="0"/>
              <a:t>V rozhodnutí může stavební úřad též uložit povinnému předložit návrh technologického postupu prací při odstraňování stavby, včetně nutných opatření k vyloučení, omezení nebo ke kompenzaci případných negativních důsledků na zájmy chráněné podle zákona nebo jiných právních předpisů. Nepředloží-li povinný ve stanovené lhůtě návrh technologického postupu prací při odstraňování stavby, stavební úřad jej opatří na náklady povinného; o tom musí být povinný poučen</a:t>
            </a:r>
            <a:r>
              <a:rPr lang="cs-CZ" sz="2400" dirty="0" smtClean="0"/>
              <a:t>.</a:t>
            </a:r>
          </a:p>
          <a:p>
            <a:pPr marL="0" indent="0">
              <a:spcBef>
                <a:spcPts val="600"/>
              </a:spcBef>
              <a:buNone/>
            </a:pPr>
            <a:r>
              <a:rPr lang="cs-CZ" sz="2400" dirty="0"/>
              <a:t>§ 253 Obnovení předcházejícího stavu stavby a odstranění stavby na základě rozhodnutí soudu </a:t>
            </a:r>
            <a:endParaRPr lang="cs-CZ" sz="2400" dirty="0" smtClean="0"/>
          </a:p>
          <a:p>
            <a:pPr marL="0" indent="0">
              <a:spcBef>
                <a:spcPts val="600"/>
              </a:spcBef>
              <a:buNone/>
            </a:pPr>
            <a:r>
              <a:rPr lang="cs-CZ" sz="2400" dirty="0"/>
              <a:t>§ 254 Postupy související s řízením o nařízení odstranění stavby </a:t>
            </a:r>
            <a:r>
              <a:rPr lang="cs-CZ" sz="2400" dirty="0" smtClean="0"/>
              <a:t>– obecné ustanovení pro jednotlivé důvody pro nařízení odstranění stavby </a:t>
            </a:r>
            <a:endParaRPr lang="cs-CZ" sz="2400" dirty="0"/>
          </a:p>
          <a:p>
            <a:pPr marL="0" indent="0">
              <a:spcBef>
                <a:spcPts val="600"/>
              </a:spcBef>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72</a:t>
            </a:fld>
            <a:endParaRPr lang="cs-CZ"/>
          </a:p>
        </p:txBody>
      </p:sp>
    </p:spTree>
    <p:extLst>
      <p:ext uri="{BB962C8B-B14F-4D97-AF65-F5344CB8AC3E}">
        <p14:creationId xmlns:p14="http://schemas.microsoft.com/office/powerpoint/2010/main" val="35572738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lstStyle/>
          <a:p>
            <a:r>
              <a:rPr lang="cs-CZ" sz="3200" b="1" dirty="0" smtClean="0">
                <a:latin typeface="+mn-lt"/>
              </a:rPr>
              <a:t>Dodatečné povolení - § 255</a:t>
            </a:r>
            <a:endParaRPr lang="cs-CZ" sz="3200" b="1" dirty="0">
              <a:latin typeface="+mn-lt"/>
            </a:endParaRPr>
          </a:p>
        </p:txBody>
      </p:sp>
      <p:sp>
        <p:nvSpPr>
          <p:cNvPr id="3" name="Zástupný symbol pro obsah 2"/>
          <p:cNvSpPr>
            <a:spLocks noGrp="1"/>
          </p:cNvSpPr>
          <p:nvPr>
            <p:ph idx="1"/>
          </p:nvPr>
        </p:nvSpPr>
        <p:spPr>
          <a:xfrm>
            <a:off x="838200" y="1088572"/>
            <a:ext cx="10515600" cy="5088391"/>
          </a:xfrm>
        </p:spPr>
        <p:txBody>
          <a:bodyPr/>
          <a:lstStyle/>
          <a:p>
            <a:pPr marL="0" indent="0">
              <a:buNone/>
            </a:pPr>
            <a:r>
              <a:rPr lang="cs-CZ" sz="2400" dirty="0" smtClean="0"/>
              <a:t>odst. 1): V </a:t>
            </a:r>
            <a:r>
              <a:rPr lang="cs-CZ" sz="2400" dirty="0"/>
              <a:t>oznámení o zahájení řízení o odstranění stavby stavební úřad poučí povinného o možnosti podat ve lhůtě 30 dnů od zahájení řízení žádost o dodatečné povolení stavby. </a:t>
            </a:r>
            <a:endParaRPr lang="cs-CZ" sz="2400" dirty="0" smtClean="0"/>
          </a:p>
          <a:p>
            <a:pPr marL="0" indent="0">
              <a:buNone/>
            </a:pPr>
            <a:r>
              <a:rPr lang="cs-CZ" sz="2400" dirty="0" smtClean="0"/>
              <a:t>V </a:t>
            </a:r>
            <a:r>
              <a:rPr lang="cs-CZ" sz="2400" dirty="0"/>
              <a:t>případě, že ve stanovené lhůtě nebude žádost podána, nelze stavbu dodatečně povolit. </a:t>
            </a:r>
            <a:r>
              <a:rPr lang="cs-CZ" sz="2400" dirty="0" smtClean="0"/>
              <a:t>Byla-li </a:t>
            </a:r>
            <a:r>
              <a:rPr lang="cs-CZ" sz="2400" dirty="0"/>
              <a:t>žádost o dodatečné povolení podána před zahájením řízení o odstranění stavby, platí, že byla podána v okamžiku zahájení řízení o odstranění stavby. </a:t>
            </a:r>
            <a:endParaRPr lang="cs-CZ" sz="2400" dirty="0" smtClean="0"/>
          </a:p>
          <a:p>
            <a:pPr marL="0" indent="0">
              <a:buNone/>
            </a:pPr>
            <a:r>
              <a:rPr lang="cs-CZ" sz="2400" dirty="0" smtClean="0"/>
              <a:t>Byla-li </a:t>
            </a:r>
            <a:r>
              <a:rPr lang="cs-CZ" sz="2400" dirty="0"/>
              <a:t>žádost o dodatečné povolení zamítnuta, nelze podat žádost o vydání nového rozhodnutí</a:t>
            </a:r>
            <a:r>
              <a:rPr lang="cs-CZ" sz="2400" dirty="0" smtClean="0"/>
              <a:t>.</a:t>
            </a:r>
          </a:p>
          <a:p>
            <a:pPr marL="0" indent="0">
              <a:buNone/>
            </a:pPr>
            <a:r>
              <a:rPr lang="cs-CZ" sz="2400" dirty="0" smtClean="0"/>
              <a:t>odst. 2): obsah žádosti o DP</a:t>
            </a:r>
          </a:p>
          <a:p>
            <a:pPr marL="0" indent="0">
              <a:buNone/>
            </a:pPr>
            <a:r>
              <a:rPr lang="cs-CZ" sz="2400" dirty="0" smtClean="0"/>
              <a:t>odst. 3): postup v řízení o DP</a:t>
            </a:r>
          </a:p>
          <a:p>
            <a:pPr marL="0" indent="0">
              <a:buNone/>
            </a:pPr>
            <a:r>
              <a:rPr lang="cs-CZ" sz="2400" dirty="0" smtClean="0"/>
              <a:t>odst. </a:t>
            </a:r>
            <a:r>
              <a:rPr lang="cs-CZ" sz="2400" dirty="0"/>
              <a:t>4): Řízení o dodatečném povolení stavby je součástí řízení o nařízení odstranění stavby.  </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73</a:t>
            </a:fld>
            <a:endParaRPr lang="cs-CZ"/>
          </a:p>
        </p:txBody>
      </p:sp>
    </p:spTree>
    <p:extLst>
      <p:ext uri="{BB962C8B-B14F-4D97-AF65-F5344CB8AC3E}">
        <p14:creationId xmlns:p14="http://schemas.microsoft.com/office/powerpoint/2010/main" val="2717748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lstStyle/>
          <a:p>
            <a:r>
              <a:rPr lang="cs-CZ" sz="3200" b="1" dirty="0" smtClean="0">
                <a:latin typeface="+mn-lt"/>
              </a:rPr>
              <a:t>Dodatečné povolení - § 256</a:t>
            </a:r>
            <a:endParaRPr lang="cs-CZ" sz="3200" b="1" dirty="0">
              <a:latin typeface="+mn-lt"/>
            </a:endParaRPr>
          </a:p>
        </p:txBody>
      </p:sp>
      <p:sp>
        <p:nvSpPr>
          <p:cNvPr id="3" name="Zástupný symbol pro obsah 2"/>
          <p:cNvSpPr>
            <a:spLocks noGrp="1"/>
          </p:cNvSpPr>
          <p:nvPr>
            <p:ph idx="1"/>
          </p:nvPr>
        </p:nvSpPr>
        <p:spPr>
          <a:xfrm>
            <a:off x="838200" y="1071154"/>
            <a:ext cx="10515600" cy="5105809"/>
          </a:xfrm>
        </p:spPr>
        <p:txBody>
          <a:bodyPr/>
          <a:lstStyle/>
          <a:p>
            <a:pPr marL="0" indent="0">
              <a:spcBef>
                <a:spcPts val="600"/>
              </a:spcBef>
              <a:buNone/>
            </a:pPr>
            <a:r>
              <a:rPr lang="cs-CZ" sz="2400" dirty="0" smtClean="0"/>
              <a:t>odst. 1): </a:t>
            </a:r>
            <a:r>
              <a:rPr lang="cs-CZ" sz="2400" dirty="0"/>
              <a:t>Stavbu lze dodatečně povolit, pokud </a:t>
            </a:r>
            <a:r>
              <a:rPr lang="cs-CZ" sz="2400" dirty="0" smtClean="0"/>
              <a:t>povinný </a:t>
            </a:r>
            <a:r>
              <a:rPr lang="cs-CZ" sz="2400" dirty="0"/>
              <a:t>prokáže splnění podmínek podle </a:t>
            </a:r>
            <a:r>
              <a:rPr lang="cs-CZ" sz="2400" dirty="0" smtClean="0"/>
              <a:t>§ 193 a </a:t>
            </a:r>
            <a:endParaRPr lang="cs-CZ" sz="2400" dirty="0"/>
          </a:p>
          <a:p>
            <a:pPr marL="0" indent="0">
              <a:spcBef>
                <a:spcPts val="600"/>
              </a:spcBef>
              <a:buNone/>
            </a:pPr>
            <a:r>
              <a:rPr lang="cs-CZ" sz="2400" dirty="0" smtClean="0"/>
              <a:t>a</a:t>
            </a:r>
            <a:r>
              <a:rPr lang="cs-CZ" sz="2400" dirty="0"/>
              <a:t>) stavba nevyžaduje rozhodnutí o povolení výjimky ze zákazů podle jiného právního předpisu, </a:t>
            </a:r>
          </a:p>
          <a:p>
            <a:pPr marL="0" indent="0">
              <a:spcBef>
                <a:spcPts val="600"/>
              </a:spcBef>
              <a:buNone/>
            </a:pPr>
            <a:r>
              <a:rPr lang="cs-CZ" sz="2400" dirty="0" smtClean="0"/>
              <a:t>b</a:t>
            </a:r>
            <a:r>
              <a:rPr lang="cs-CZ" sz="2400" dirty="0"/>
              <a:t>) stavba nevyžaduje povolení výjimky z požadavků na výstavbu a </a:t>
            </a:r>
          </a:p>
          <a:p>
            <a:pPr marL="0" indent="0">
              <a:spcBef>
                <a:spcPts val="600"/>
              </a:spcBef>
              <a:buNone/>
            </a:pPr>
            <a:r>
              <a:rPr lang="cs-CZ" sz="2400" dirty="0" smtClean="0"/>
              <a:t>c</a:t>
            </a:r>
            <a:r>
              <a:rPr lang="cs-CZ" sz="2400" dirty="0"/>
              <a:t>) povinný uhradil ve stanovené lhůtě pokutu za přestupek podle tohoto zákona spočívající v tom, že provedl stavbu bez povolení nebo v rozporu s ním, byla-li uložena</a:t>
            </a:r>
            <a:r>
              <a:rPr lang="cs-CZ" sz="2400" dirty="0" smtClean="0"/>
              <a:t>.</a:t>
            </a:r>
          </a:p>
          <a:p>
            <a:pPr marL="0" indent="0">
              <a:spcBef>
                <a:spcPts val="600"/>
              </a:spcBef>
              <a:buNone/>
            </a:pPr>
            <a:r>
              <a:rPr lang="cs-CZ" sz="2400" dirty="0" smtClean="0"/>
              <a:t>odst. 2:</a:t>
            </a:r>
          </a:p>
          <a:p>
            <a:pPr marL="0" indent="0">
              <a:spcBef>
                <a:spcPts val="600"/>
              </a:spcBef>
              <a:buNone/>
            </a:pPr>
            <a:r>
              <a:rPr lang="cs-CZ" sz="2400" dirty="0"/>
              <a:t>Vyžaduje-li stavba pouze výjimku z požadavků na umisťování staveb a stavebník doloží stavebnímu úřadu souhlas účastníků řízení, jejichž vlastnické nebo jiné věcné právo k sousedním stavbám nebo sousedním pozemkům může být povolením výjimky přímo dotčeno, považuje se podmínka podle odstavce 1 písm. b) za splněnou. Ustanovení </a:t>
            </a:r>
            <a:r>
              <a:rPr lang="cs-CZ" sz="2400" dirty="0" smtClean="0"/>
              <a:t>§ 187 odst. 2 až 4 (souhlas vlastníka) se </a:t>
            </a:r>
            <a:r>
              <a:rPr lang="cs-CZ" sz="2400" dirty="0"/>
              <a:t>použije obdobně. </a:t>
            </a:r>
          </a:p>
          <a:p>
            <a:pPr marL="0" indent="0">
              <a:spcBef>
                <a:spcPts val="600"/>
              </a:spcBef>
              <a:buNone/>
            </a:pPr>
            <a:r>
              <a:rPr lang="cs-CZ" sz="2400" dirty="0" smtClean="0"/>
              <a:t> </a:t>
            </a: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74</a:t>
            </a:fld>
            <a:endParaRPr lang="cs-CZ"/>
          </a:p>
        </p:txBody>
      </p:sp>
    </p:spTree>
    <p:extLst>
      <p:ext uri="{BB962C8B-B14F-4D97-AF65-F5344CB8AC3E}">
        <p14:creationId xmlns:p14="http://schemas.microsoft.com/office/powerpoint/2010/main" val="11443066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8281"/>
          </a:xfrm>
        </p:spPr>
        <p:txBody>
          <a:bodyPr/>
          <a:lstStyle/>
          <a:p>
            <a:r>
              <a:rPr lang="cs-CZ" sz="3200" b="1" dirty="0" smtClean="0">
                <a:latin typeface="+mn-lt"/>
              </a:rPr>
              <a:t>Řízení o odstranění stavby</a:t>
            </a:r>
            <a:endParaRPr lang="cs-CZ" sz="3200" b="1" dirty="0">
              <a:latin typeface="+mn-lt"/>
            </a:endParaRPr>
          </a:p>
        </p:txBody>
      </p:sp>
      <p:sp>
        <p:nvSpPr>
          <p:cNvPr id="3" name="Zástupný symbol pro obsah 2"/>
          <p:cNvSpPr>
            <a:spLocks noGrp="1"/>
          </p:cNvSpPr>
          <p:nvPr>
            <p:ph idx="1"/>
          </p:nvPr>
        </p:nvSpPr>
        <p:spPr>
          <a:xfrm>
            <a:off x="838200" y="1123406"/>
            <a:ext cx="10515600" cy="5053557"/>
          </a:xfrm>
        </p:spPr>
        <p:txBody>
          <a:bodyPr/>
          <a:lstStyle/>
          <a:p>
            <a:pPr marL="0" indent="0">
              <a:buNone/>
            </a:pPr>
            <a:r>
              <a:rPr lang="cs-CZ" sz="2400" dirty="0" smtClean="0"/>
              <a:t>§ 257</a:t>
            </a:r>
          </a:p>
          <a:p>
            <a:pPr marL="0" indent="0">
              <a:buNone/>
            </a:pPr>
            <a:r>
              <a:rPr lang="cs-CZ" sz="2400" dirty="0"/>
              <a:t>Nelze-li stavbu dodatečně povolit, stavební úřad žádost o dodatečné povolení zamítne a nařídí odstranění stavby. </a:t>
            </a:r>
            <a:endParaRPr lang="cs-CZ" sz="2400" dirty="0" smtClean="0"/>
          </a:p>
          <a:p>
            <a:pPr marL="0" indent="0">
              <a:buNone/>
            </a:pPr>
            <a:r>
              <a:rPr lang="cs-CZ" sz="2400" dirty="0" smtClean="0"/>
              <a:t>§ 258, 259 – Opakované řízení a nové povolení</a:t>
            </a:r>
          </a:p>
          <a:p>
            <a:pPr marL="0" indent="0">
              <a:buNone/>
            </a:pPr>
            <a:r>
              <a:rPr lang="cs-CZ" sz="2400" dirty="0" smtClean="0"/>
              <a:t>§ 260 – Povolení prodloužení doby trvání stavby</a:t>
            </a:r>
          </a:p>
          <a:p>
            <a:pPr marL="0" indent="0">
              <a:buNone/>
            </a:pPr>
            <a:r>
              <a:rPr lang="cs-CZ" sz="2400" dirty="0" smtClean="0"/>
              <a:t>§ 261 – Společná ustanovení</a:t>
            </a:r>
          </a:p>
          <a:p>
            <a:pPr marL="0" indent="0">
              <a:buNone/>
            </a:pPr>
            <a:r>
              <a:rPr lang="cs-CZ" sz="2400" dirty="0" smtClean="0"/>
              <a:t>odst. 1): </a:t>
            </a:r>
            <a:r>
              <a:rPr lang="cs-CZ" sz="2400" dirty="0"/>
              <a:t>Pro terénní úpravy a zařízení se ustanovení této hlavy použijí obdobně. </a:t>
            </a:r>
            <a:endParaRPr lang="cs-CZ" sz="2400" dirty="0" smtClean="0"/>
          </a:p>
          <a:p>
            <a:pPr marL="0" indent="0">
              <a:buNone/>
            </a:pPr>
            <a:r>
              <a:rPr lang="cs-CZ" sz="2400" dirty="0" smtClean="0"/>
              <a:t>odst. 2): </a:t>
            </a:r>
            <a:r>
              <a:rPr lang="cs-CZ" sz="2400" dirty="0"/>
              <a:t>Ministerstvo může na žádost stavebního úřadu uhradit účelně vynaložené náklady vzniklé při provedení náhradního výkonu rozhodnutí o nařízení odstranění stavby nebo terénní úpravy, pokud stavební úřad usnesením podle § 119 odst. 4 správního řádu uložil povinnému zaplatit předem potřebné náklady na provedení exekuce a povinný tyto náklady nezaplatil. </a:t>
            </a:r>
            <a:endParaRPr lang="cs-CZ" sz="2400" dirty="0" smtClean="0"/>
          </a:p>
          <a:p>
            <a:pPr marL="0" indent="0">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75</a:t>
            </a:fld>
            <a:endParaRPr lang="cs-CZ"/>
          </a:p>
        </p:txBody>
      </p:sp>
    </p:spTree>
    <p:extLst>
      <p:ext uri="{BB962C8B-B14F-4D97-AF65-F5344CB8AC3E}">
        <p14:creationId xmlns:p14="http://schemas.microsoft.com/office/powerpoint/2010/main" val="22524711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88315"/>
          </a:xfrm>
        </p:spPr>
        <p:txBody>
          <a:bodyPr/>
          <a:lstStyle/>
          <a:p>
            <a:r>
              <a:rPr lang="cs-CZ" sz="3200" b="1" dirty="0" smtClean="0">
                <a:latin typeface="+mn-lt"/>
              </a:rPr>
              <a:t>Kontrola ve věcech stavebního řádu</a:t>
            </a:r>
            <a:endParaRPr lang="cs-CZ" sz="3200" dirty="0">
              <a:latin typeface="+mn-lt"/>
            </a:endParaRPr>
          </a:p>
        </p:txBody>
      </p:sp>
      <p:sp>
        <p:nvSpPr>
          <p:cNvPr id="3" name="Zástupný symbol pro obsah 2"/>
          <p:cNvSpPr>
            <a:spLocks noGrp="1"/>
          </p:cNvSpPr>
          <p:nvPr>
            <p:ph idx="1"/>
          </p:nvPr>
        </p:nvSpPr>
        <p:spPr>
          <a:xfrm>
            <a:off x="838200" y="1018903"/>
            <a:ext cx="10515600" cy="5158060"/>
          </a:xfrm>
        </p:spPr>
        <p:txBody>
          <a:bodyPr/>
          <a:lstStyle/>
          <a:p>
            <a:pPr marL="0" indent="0">
              <a:lnSpc>
                <a:spcPct val="100000"/>
              </a:lnSpc>
              <a:spcBef>
                <a:spcPts val="0"/>
              </a:spcBef>
              <a:buNone/>
            </a:pPr>
            <a:r>
              <a:rPr lang="cs-CZ" sz="2400" dirty="0" smtClean="0"/>
              <a:t>§ 291</a:t>
            </a:r>
          </a:p>
          <a:p>
            <a:pPr marL="0" indent="0">
              <a:lnSpc>
                <a:spcPct val="100000"/>
              </a:lnSpc>
              <a:spcBef>
                <a:spcPts val="0"/>
              </a:spcBef>
              <a:buNone/>
            </a:pPr>
            <a:r>
              <a:rPr lang="cs-CZ" sz="2400" dirty="0"/>
              <a:t>Stavební úřady kontrolují plnění povinností vyplývajících z tohoto zákona, jiných právních předpisů v mezích jejich působnosti a z rozhodnutí a opatření obecné povahy vydaných podle tohoto zákona. </a:t>
            </a:r>
            <a:endParaRPr lang="cs-CZ" sz="2400" dirty="0" smtClean="0"/>
          </a:p>
          <a:p>
            <a:pPr marL="0" indent="0">
              <a:lnSpc>
                <a:spcPct val="100000"/>
              </a:lnSpc>
              <a:spcBef>
                <a:spcPts val="0"/>
              </a:spcBef>
              <a:buNone/>
            </a:pPr>
            <a:r>
              <a:rPr lang="cs-CZ" sz="2400" dirty="0" smtClean="0"/>
              <a:t>§ 292 – Kontrola</a:t>
            </a:r>
          </a:p>
          <a:p>
            <a:pPr marL="0" indent="0">
              <a:lnSpc>
                <a:spcPct val="100000"/>
              </a:lnSpc>
              <a:spcBef>
                <a:spcPts val="0"/>
              </a:spcBef>
              <a:buNone/>
            </a:pPr>
            <a:r>
              <a:rPr lang="cs-CZ" sz="2400" dirty="0" smtClean="0"/>
              <a:t>odst. 1)</a:t>
            </a:r>
          </a:p>
          <a:p>
            <a:pPr marL="0" indent="0">
              <a:lnSpc>
                <a:spcPct val="100000"/>
              </a:lnSpc>
              <a:spcBef>
                <a:spcPts val="0"/>
              </a:spcBef>
              <a:buNone/>
            </a:pPr>
            <a:r>
              <a:rPr lang="cs-CZ" sz="2400" dirty="0" smtClean="0"/>
              <a:t>Stavební </a:t>
            </a:r>
            <a:r>
              <a:rPr lang="cs-CZ" sz="2400" dirty="0"/>
              <a:t>úřad provádí kontrolu za účelem zajištění ochrany veřejných zájmů chráněných tímto zákonem. </a:t>
            </a:r>
            <a:endParaRPr lang="cs-CZ" sz="2400" dirty="0" smtClean="0"/>
          </a:p>
          <a:p>
            <a:pPr marL="0" indent="0">
              <a:lnSpc>
                <a:spcPct val="100000"/>
              </a:lnSpc>
              <a:spcBef>
                <a:spcPts val="0"/>
              </a:spcBef>
              <a:buNone/>
            </a:pPr>
            <a:r>
              <a:rPr lang="cs-CZ" sz="2400" dirty="0" smtClean="0"/>
              <a:t>Na </a:t>
            </a:r>
            <a:r>
              <a:rPr lang="cs-CZ" sz="2400" dirty="0"/>
              <a:t>podnět dotčeného orgánu zahájí stavební úřad kontrolu vždy. </a:t>
            </a:r>
            <a:endParaRPr lang="cs-CZ" sz="2400" dirty="0" smtClean="0"/>
          </a:p>
          <a:p>
            <a:pPr marL="0" indent="0">
              <a:lnSpc>
                <a:spcPct val="100000"/>
              </a:lnSpc>
              <a:spcBef>
                <a:spcPts val="0"/>
              </a:spcBef>
              <a:buNone/>
            </a:pPr>
            <a:r>
              <a:rPr lang="cs-CZ" sz="2400" dirty="0" smtClean="0"/>
              <a:t>Obsahuje-li </a:t>
            </a:r>
            <a:r>
              <a:rPr lang="cs-CZ" sz="2400" dirty="0"/>
              <a:t>povolení záměru podmínky k ochraně veřejných zájmů stanovené na základě vyjádření nebo závazného stanoviska dotčeného orgánu, je dotčený orgán příslušný ke kontrole jejich dodržování; stavební úřad poskytne součinnost potřebnou ke kontrole těchto podmínek. </a:t>
            </a:r>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76</a:t>
            </a:fld>
            <a:endParaRPr lang="cs-CZ"/>
          </a:p>
        </p:txBody>
      </p:sp>
    </p:spTree>
    <p:extLst>
      <p:ext uri="{BB962C8B-B14F-4D97-AF65-F5344CB8AC3E}">
        <p14:creationId xmlns:p14="http://schemas.microsoft.com/office/powerpoint/2010/main" val="27577810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18645"/>
          </a:xfrm>
        </p:spPr>
        <p:txBody>
          <a:bodyPr/>
          <a:lstStyle/>
          <a:p>
            <a:r>
              <a:rPr lang="cs-CZ" sz="3200" b="1" dirty="0">
                <a:latin typeface="+mn-lt"/>
              </a:rPr>
              <a:t>Kontrola ve věcech stavebního řádu</a:t>
            </a:r>
            <a:endParaRPr lang="cs-CZ" sz="3200" dirty="0">
              <a:latin typeface="+mn-lt"/>
            </a:endParaRPr>
          </a:p>
        </p:txBody>
      </p:sp>
      <p:sp>
        <p:nvSpPr>
          <p:cNvPr id="3" name="Zástupný symbol pro obsah 2"/>
          <p:cNvSpPr>
            <a:spLocks noGrp="1"/>
          </p:cNvSpPr>
          <p:nvPr>
            <p:ph idx="1"/>
          </p:nvPr>
        </p:nvSpPr>
        <p:spPr>
          <a:xfrm>
            <a:off x="838200" y="783771"/>
            <a:ext cx="10515600" cy="5393192"/>
          </a:xfrm>
        </p:spPr>
        <p:txBody>
          <a:bodyPr/>
          <a:lstStyle/>
          <a:p>
            <a:pPr marL="0" indent="0">
              <a:buNone/>
            </a:pPr>
            <a:r>
              <a:rPr lang="cs-CZ" sz="2400" dirty="0" smtClean="0"/>
              <a:t>§ 292 – Kontrola</a:t>
            </a:r>
          </a:p>
          <a:p>
            <a:pPr marL="0" indent="0">
              <a:buNone/>
            </a:pPr>
            <a:r>
              <a:rPr lang="cs-CZ" sz="2400" dirty="0" smtClean="0"/>
              <a:t>odst. 2): Je-li </a:t>
            </a:r>
            <a:r>
              <a:rPr lang="cs-CZ" sz="2400" dirty="0"/>
              <a:t>na základě kontroly zahájeno správní řízení, doručuje se stejnopis protokolu účastníkům řízení a dotčeným orgánům spolu s oznámením o zahájení řízení nebo s rozhodnutím, které je prvním úkonem stavebního úřadu v řízení. </a:t>
            </a:r>
          </a:p>
          <a:p>
            <a:pPr marL="0" indent="0">
              <a:buNone/>
            </a:pPr>
            <a:r>
              <a:rPr lang="cs-CZ" sz="2400" dirty="0" smtClean="0"/>
              <a:t>odst. 3): </a:t>
            </a:r>
            <a:r>
              <a:rPr lang="cs-CZ" sz="2400" dirty="0"/>
              <a:t>Na výzvu stavebního úřadu je povinen se kontroly zúčastnit stavebník, a je-li to nezbytné, též vlastník stavby, hlavní projektant, projektant, zhotovitel, stavbyvedoucí a osoba vykonávající stavební dozor. </a:t>
            </a:r>
            <a:r>
              <a:rPr lang="cs-CZ" sz="2400" dirty="0" smtClean="0"/>
              <a:t>Výzva </a:t>
            </a:r>
            <a:r>
              <a:rPr lang="cs-CZ" sz="2400" dirty="0"/>
              <a:t>musí být písemná a doručuje se do vlastních rukou s nejméně pětidenním předstihem. </a:t>
            </a:r>
            <a:r>
              <a:rPr lang="cs-CZ" sz="2400" dirty="0" smtClean="0"/>
              <a:t>Ve </a:t>
            </a:r>
            <a:r>
              <a:rPr lang="cs-CZ" sz="2400" dirty="0"/>
              <a:t>výzvě musí být uvedeno, kdo, kdy, kam, v jaké věci a z jakého důvodu se má dostavit a jaké jsou právní následky v případě, že se nedostaví</a:t>
            </a:r>
            <a:r>
              <a:rPr lang="cs-CZ" sz="2400" dirty="0" smtClean="0"/>
              <a:t>.</a:t>
            </a:r>
          </a:p>
          <a:p>
            <a:pPr marL="0" indent="0">
              <a:buNone/>
            </a:pPr>
            <a:r>
              <a:rPr lang="cs-CZ" sz="2400" dirty="0" smtClean="0"/>
              <a:t>odst. 4</a:t>
            </a:r>
            <a:r>
              <a:rPr lang="cs-CZ" sz="2400" dirty="0"/>
              <a:t>): </a:t>
            </a:r>
            <a:r>
              <a:rPr lang="cs-CZ" sz="2400" dirty="0" smtClean="0"/>
              <a:t>Stavební </a:t>
            </a:r>
            <a:r>
              <a:rPr lang="cs-CZ" sz="2400" dirty="0"/>
              <a:t>úřad může v rámci kontroly ústně vyzvat kontrolovanou osobu k odstranění zjištěných nedostatků a stanovit jí k tomu přiměřenou lhůtu, což zaznamená v protokolu. Nebudou-li nedostatky odstraněny ve stanovené lhůtě, postupuje stavební úřad podle § 294 nebo 295. Výzva obsahuje poučení o následcích spojených s neodstraněním zjištěných nedostatků. </a:t>
            </a:r>
            <a:endParaRPr lang="cs-CZ" sz="2400" dirty="0" smtClean="0"/>
          </a:p>
          <a:p>
            <a:pPr marL="0" indent="0">
              <a:buNone/>
            </a:pPr>
            <a:r>
              <a:rPr lang="cs-CZ" sz="2400" dirty="0" smtClean="0"/>
              <a:t> </a:t>
            </a:r>
            <a:endParaRPr lang="cs-CZ" sz="2400" dirty="0"/>
          </a:p>
          <a:p>
            <a:pPr marL="0" indent="0">
              <a:buNone/>
            </a:pPr>
            <a:endParaRPr lang="cs-CZ" sz="2400"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77</a:t>
            </a:fld>
            <a:endParaRPr lang="cs-CZ"/>
          </a:p>
        </p:txBody>
      </p:sp>
    </p:spTree>
    <p:extLst>
      <p:ext uri="{BB962C8B-B14F-4D97-AF65-F5344CB8AC3E}">
        <p14:creationId xmlns:p14="http://schemas.microsoft.com/office/powerpoint/2010/main" val="1958808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3446"/>
          </a:xfrm>
        </p:spPr>
        <p:txBody>
          <a:bodyPr/>
          <a:lstStyle/>
          <a:p>
            <a:r>
              <a:rPr lang="cs-CZ" sz="3200" b="1" dirty="0">
                <a:latin typeface="+mn-lt"/>
              </a:rPr>
              <a:t>Kontrola ve věcech stavebního řádu</a:t>
            </a:r>
            <a:endParaRPr lang="cs-CZ" sz="3200" dirty="0">
              <a:latin typeface="+mn-lt"/>
            </a:endParaRPr>
          </a:p>
        </p:txBody>
      </p:sp>
      <p:sp>
        <p:nvSpPr>
          <p:cNvPr id="3" name="Zástupný symbol pro obsah 2"/>
          <p:cNvSpPr>
            <a:spLocks noGrp="1"/>
          </p:cNvSpPr>
          <p:nvPr>
            <p:ph idx="1"/>
          </p:nvPr>
        </p:nvSpPr>
        <p:spPr>
          <a:xfrm>
            <a:off x="838200" y="1349829"/>
            <a:ext cx="10515600" cy="4827134"/>
          </a:xfrm>
        </p:spPr>
        <p:txBody>
          <a:bodyPr/>
          <a:lstStyle/>
          <a:p>
            <a:pPr marL="0" indent="0">
              <a:buNone/>
            </a:pPr>
            <a:r>
              <a:rPr lang="cs-CZ" sz="2400" dirty="0" smtClean="0"/>
              <a:t>§ 293 – Vstup na pozemek a do stavby</a:t>
            </a:r>
          </a:p>
          <a:p>
            <a:pPr marL="0" indent="0">
              <a:buNone/>
            </a:pPr>
            <a:r>
              <a:rPr lang="cs-CZ" sz="2400" dirty="0" smtClean="0"/>
              <a:t>§ 294 – Zakazující opatření</a:t>
            </a:r>
          </a:p>
          <a:p>
            <a:pPr marL="0" indent="0">
              <a:spcBef>
                <a:spcPts val="600"/>
              </a:spcBef>
              <a:buNone/>
            </a:pPr>
            <a:r>
              <a:rPr lang="cs-CZ" sz="2400" dirty="0" smtClean="0"/>
              <a:t>odst. 1): </a:t>
            </a:r>
            <a:r>
              <a:rPr lang="cs-CZ" sz="2400" dirty="0"/>
              <a:t>Stavební úřad může i bez provedené kontroly zakázat </a:t>
            </a:r>
          </a:p>
          <a:p>
            <a:pPr marL="0" indent="0">
              <a:spcBef>
                <a:spcPts val="600"/>
              </a:spcBef>
              <a:buNone/>
            </a:pPr>
            <a:r>
              <a:rPr lang="cs-CZ" sz="2400" dirty="0"/>
              <a:t> </a:t>
            </a:r>
            <a:r>
              <a:rPr lang="cs-CZ" sz="2400" dirty="0" smtClean="0"/>
              <a:t>a</a:t>
            </a:r>
            <a:r>
              <a:rPr lang="cs-CZ" sz="2400" dirty="0"/>
              <a:t>) stavební nebo montážní činnost, je-li prováděna v rozporu s tímto zákonem nebo jinými právními předpisy, </a:t>
            </a:r>
          </a:p>
          <a:p>
            <a:pPr marL="0" indent="0">
              <a:spcBef>
                <a:spcPts val="600"/>
              </a:spcBef>
              <a:buNone/>
            </a:pPr>
            <a:r>
              <a:rPr lang="cs-CZ" sz="2400" dirty="0"/>
              <a:t> </a:t>
            </a:r>
            <a:r>
              <a:rPr lang="cs-CZ" sz="2400" dirty="0" smtClean="0"/>
              <a:t>b</a:t>
            </a:r>
            <a:r>
              <a:rPr lang="cs-CZ" sz="2400" dirty="0"/>
              <a:t>) odstraňování záměru, pokud je odstraňován v rozporu s tímto zákonem nebo jinými právními předpisy, </a:t>
            </a:r>
          </a:p>
          <a:p>
            <a:pPr marL="0" indent="0">
              <a:spcBef>
                <a:spcPts val="600"/>
              </a:spcBef>
              <a:buNone/>
            </a:pPr>
            <a:r>
              <a:rPr lang="cs-CZ" sz="2400" dirty="0"/>
              <a:t> </a:t>
            </a:r>
            <a:r>
              <a:rPr lang="cs-CZ" sz="2400" dirty="0" smtClean="0"/>
              <a:t>c</a:t>
            </a:r>
            <a:r>
              <a:rPr lang="cs-CZ" sz="2400" dirty="0"/>
              <a:t>) užívání záměru, je-li užíván v rozporu s tímto zákonem nebo jinými právními předpisy. </a:t>
            </a:r>
          </a:p>
          <a:p>
            <a:pPr marL="0" indent="0">
              <a:spcBef>
                <a:spcPts val="600"/>
              </a:spcBef>
              <a:buNone/>
            </a:pPr>
            <a:r>
              <a:rPr lang="cs-CZ" sz="2400" dirty="0" smtClean="0"/>
              <a:t>odst. 2): </a:t>
            </a:r>
            <a:r>
              <a:rPr lang="cs-CZ" sz="2400" dirty="0"/>
              <a:t>Stavební úřad může postupovat v řízení na místě. Vydání rozhodnutí může být prvním úkonem stavebního úřadu v řízení; odvolání proti rozhodnutí nemá odkladný účinek. </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78</a:t>
            </a:fld>
            <a:endParaRPr lang="cs-CZ"/>
          </a:p>
        </p:txBody>
      </p:sp>
    </p:spTree>
    <p:extLst>
      <p:ext uri="{BB962C8B-B14F-4D97-AF65-F5344CB8AC3E}">
        <p14:creationId xmlns:p14="http://schemas.microsoft.com/office/powerpoint/2010/main" val="32460703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2486"/>
          </a:xfrm>
        </p:spPr>
        <p:txBody>
          <a:bodyPr/>
          <a:lstStyle/>
          <a:p>
            <a:r>
              <a:rPr lang="cs-CZ" sz="3200" b="1" dirty="0">
                <a:latin typeface="+mn-lt"/>
              </a:rPr>
              <a:t>Kontrola ve věcech stavebního řádu</a:t>
            </a:r>
            <a:endParaRPr lang="cs-CZ" sz="3200" dirty="0">
              <a:latin typeface="+mn-lt"/>
            </a:endParaRPr>
          </a:p>
        </p:txBody>
      </p:sp>
      <p:sp>
        <p:nvSpPr>
          <p:cNvPr id="3" name="Zástupný symbol pro obsah 2"/>
          <p:cNvSpPr>
            <a:spLocks noGrp="1"/>
          </p:cNvSpPr>
          <p:nvPr>
            <p:ph idx="1"/>
          </p:nvPr>
        </p:nvSpPr>
        <p:spPr>
          <a:xfrm>
            <a:off x="838200" y="1184366"/>
            <a:ext cx="10515600" cy="4992597"/>
          </a:xfrm>
        </p:spPr>
        <p:txBody>
          <a:bodyPr/>
          <a:lstStyle/>
          <a:p>
            <a:pPr marL="0" indent="0">
              <a:spcBef>
                <a:spcPts val="600"/>
              </a:spcBef>
              <a:buNone/>
            </a:pPr>
            <a:r>
              <a:rPr lang="cs-CZ" sz="2400" dirty="0" smtClean="0"/>
              <a:t>§ 295 – Opatření k nápravě</a:t>
            </a:r>
          </a:p>
          <a:p>
            <a:pPr marL="0" indent="0">
              <a:spcBef>
                <a:spcPts val="600"/>
              </a:spcBef>
              <a:buNone/>
            </a:pPr>
            <a:r>
              <a:rPr lang="cs-CZ" sz="2400" dirty="0" smtClean="0"/>
              <a:t>odst. 1</a:t>
            </a:r>
            <a:r>
              <a:rPr lang="cs-CZ" sz="2400" dirty="0"/>
              <a:t>) Je-li to nezbytné k ochraně zákonem chráněného veřejného zájmu, stavební úřad může i bez provedené kontroly nařídit opatření k nápravě, které spočívá v povinnosti </a:t>
            </a:r>
          </a:p>
          <a:p>
            <a:pPr marL="0" indent="0">
              <a:spcBef>
                <a:spcPts val="600"/>
              </a:spcBef>
              <a:buNone/>
            </a:pPr>
            <a:r>
              <a:rPr lang="cs-CZ" sz="2400" dirty="0" smtClean="0"/>
              <a:t>a</a:t>
            </a:r>
            <a:r>
              <a:rPr lang="cs-CZ" sz="2400" dirty="0"/>
              <a:t>) provést udržovací práce, zejména v případě nedostatečné údržby stavby, </a:t>
            </a:r>
          </a:p>
          <a:p>
            <a:pPr marL="0" indent="0">
              <a:spcBef>
                <a:spcPts val="600"/>
              </a:spcBef>
              <a:buNone/>
            </a:pPr>
            <a:r>
              <a:rPr lang="cs-CZ" sz="2400" dirty="0" smtClean="0"/>
              <a:t>b</a:t>
            </a:r>
            <a:r>
              <a:rPr lang="cs-CZ" sz="2400" dirty="0"/>
              <a:t>) provést nezbytné úpravy </a:t>
            </a:r>
            <a:r>
              <a:rPr lang="cs-CZ" sz="2400" dirty="0" smtClean="0"/>
              <a:t>stavby</a:t>
            </a:r>
          </a:p>
          <a:p>
            <a:pPr marL="0" indent="0">
              <a:buNone/>
            </a:pPr>
            <a:r>
              <a:rPr lang="cs-CZ" sz="2400" dirty="0"/>
              <a:t>c) provést nutné zabezpečovací práce, zejména v případě, že jsou záměrem ohroženy životy nebo zdraví osob nebo zvířat, </a:t>
            </a:r>
          </a:p>
          <a:p>
            <a:pPr marL="0" indent="0">
              <a:buNone/>
            </a:pPr>
            <a:r>
              <a:rPr lang="cs-CZ" sz="2400" dirty="0"/>
              <a:t> </a:t>
            </a:r>
            <a:r>
              <a:rPr lang="cs-CZ" sz="2400" dirty="0" smtClean="0"/>
              <a:t>d</a:t>
            </a:r>
            <a:r>
              <a:rPr lang="cs-CZ" sz="2400" dirty="0"/>
              <a:t>) neodkladně odstranit záměr, zejména v případě, že jsou záměrem ohroženy životy nebo zdraví osob nebo zvířat, a záměr hrozí zřícením nebo sesuvem nebo </a:t>
            </a:r>
          </a:p>
          <a:p>
            <a:pPr marL="0" indent="0">
              <a:buNone/>
            </a:pPr>
            <a:r>
              <a:rPr lang="cs-CZ" sz="2400" dirty="0" smtClean="0"/>
              <a:t>e</a:t>
            </a:r>
            <a:r>
              <a:rPr lang="cs-CZ" sz="2400" dirty="0"/>
              <a:t>) vyklidit stavbu v případě, že jsou závadami na stavbě ohroženy životy nebo zdraví osob nebo zvířat, anebo má být nařízeno opatření k nápravě podle písmene c) nebo d). </a:t>
            </a:r>
          </a:p>
          <a:p>
            <a:pPr marL="0" indent="0">
              <a:spcBef>
                <a:spcPts val="600"/>
              </a:spcBef>
              <a:buNone/>
            </a:pPr>
            <a:endParaRPr lang="cs-CZ" sz="2400" dirty="0"/>
          </a:p>
          <a:p>
            <a:pPr marL="0" indent="0">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79</a:t>
            </a:fld>
            <a:endParaRPr lang="cs-CZ"/>
          </a:p>
        </p:txBody>
      </p:sp>
    </p:spTree>
    <p:extLst>
      <p:ext uri="{BB962C8B-B14F-4D97-AF65-F5344CB8AC3E}">
        <p14:creationId xmlns:p14="http://schemas.microsoft.com/office/powerpoint/2010/main" val="232017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53362"/>
          </a:xfrm>
        </p:spPr>
        <p:txBody>
          <a:bodyPr/>
          <a:lstStyle/>
          <a:p>
            <a:r>
              <a:rPr lang="cs-CZ" sz="3200" b="1" dirty="0" smtClean="0">
                <a:latin typeface="+mn-lt"/>
              </a:rPr>
              <a:t>Dopravní </a:t>
            </a:r>
            <a:r>
              <a:rPr lang="cs-CZ" sz="3200" b="1" dirty="0">
                <a:latin typeface="+mn-lt"/>
              </a:rPr>
              <a:t>a energetický stavební úřad</a:t>
            </a:r>
          </a:p>
        </p:txBody>
      </p:sp>
      <p:sp>
        <p:nvSpPr>
          <p:cNvPr id="3" name="Zástupný symbol pro obsah 2"/>
          <p:cNvSpPr>
            <a:spLocks noGrp="1"/>
          </p:cNvSpPr>
          <p:nvPr>
            <p:ph idx="1"/>
          </p:nvPr>
        </p:nvSpPr>
        <p:spPr>
          <a:xfrm>
            <a:off x="838200" y="1497874"/>
            <a:ext cx="10515600" cy="4679089"/>
          </a:xfrm>
        </p:spPr>
        <p:txBody>
          <a:bodyPr/>
          <a:lstStyle/>
          <a:p>
            <a:pPr marL="0" indent="0">
              <a:buNone/>
            </a:pPr>
            <a:r>
              <a:rPr lang="cs-CZ" sz="2400" dirty="0" smtClean="0"/>
              <a:t>§ </a:t>
            </a:r>
            <a:r>
              <a:rPr lang="cs-CZ" sz="2400" dirty="0"/>
              <a:t>17</a:t>
            </a:r>
          </a:p>
          <a:p>
            <a:pPr marL="0" indent="0">
              <a:buNone/>
            </a:pPr>
            <a:r>
              <a:rPr lang="cs-CZ" sz="2400" dirty="0" smtClean="0"/>
              <a:t>(</a:t>
            </a:r>
            <a:r>
              <a:rPr lang="cs-CZ" sz="2400" dirty="0"/>
              <a:t>1) Dopravní a energetický stavební úřad je správním úřadem s celostátní působností ve věcech stavebního řádu podřízený Ministerstvu dopravy.</a:t>
            </a:r>
          </a:p>
          <a:p>
            <a:pPr marL="0" indent="0">
              <a:buNone/>
            </a:pPr>
            <a:r>
              <a:rPr lang="cs-CZ" sz="2400" dirty="0"/>
              <a:t>(2) Sídlem Dopravního a energetického stavebního úřadu je Praha.</a:t>
            </a:r>
          </a:p>
          <a:p>
            <a:pPr marL="0" indent="0">
              <a:buNone/>
            </a:pPr>
            <a:r>
              <a:rPr lang="cs-CZ" sz="2400" dirty="0"/>
              <a:t>(3) Územní pracoviště Dopravního a energetického stavebního úřadu stanoví Ministerstvo dopravy vyhláškou.</a:t>
            </a:r>
          </a:p>
          <a:p>
            <a:pPr marL="0" indent="0">
              <a:buNone/>
            </a:pPr>
            <a:r>
              <a:rPr lang="cs-CZ" sz="2400" dirty="0"/>
              <a:t>(4) V čele Dopravního a energetického stavebního úřadu stojí ředitel. Pro účely zákona o státní službě je Ministerstvo dopravy bezprostředně nadřízeným správním úřadem Dopravního a energetického stavebního úřadu.</a:t>
            </a:r>
          </a:p>
          <a:p>
            <a:pPr marL="0" indent="0">
              <a:buNone/>
            </a:pPr>
            <a:r>
              <a:rPr lang="cs-CZ" sz="2400" dirty="0"/>
              <a:t>(5) Výběr, jmenování a odvolání ředitele se řídí zákonem o státní službě.</a:t>
            </a:r>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8</a:t>
            </a:fld>
            <a:endParaRPr lang="cs-CZ"/>
          </a:p>
        </p:txBody>
      </p:sp>
    </p:spTree>
    <p:extLst>
      <p:ext uri="{BB962C8B-B14F-4D97-AF65-F5344CB8AC3E}">
        <p14:creationId xmlns:p14="http://schemas.microsoft.com/office/powerpoint/2010/main" val="31465404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7617"/>
          </a:xfrm>
        </p:spPr>
        <p:txBody>
          <a:bodyPr/>
          <a:lstStyle/>
          <a:p>
            <a:r>
              <a:rPr lang="cs-CZ" sz="3200" b="1" dirty="0">
                <a:latin typeface="+mn-lt"/>
              </a:rPr>
              <a:t>Kontrola ve věcech stavebního řádu</a:t>
            </a:r>
            <a:endParaRPr lang="cs-CZ" sz="3200" dirty="0">
              <a:latin typeface="+mn-lt"/>
            </a:endParaRPr>
          </a:p>
        </p:txBody>
      </p:sp>
      <p:sp>
        <p:nvSpPr>
          <p:cNvPr id="3" name="Zástupný symbol pro obsah 2"/>
          <p:cNvSpPr>
            <a:spLocks noGrp="1"/>
          </p:cNvSpPr>
          <p:nvPr>
            <p:ph idx="1"/>
          </p:nvPr>
        </p:nvSpPr>
        <p:spPr>
          <a:xfrm>
            <a:off x="838200" y="1619793"/>
            <a:ext cx="10515600" cy="4557169"/>
          </a:xfrm>
        </p:spPr>
        <p:txBody>
          <a:bodyPr/>
          <a:lstStyle/>
          <a:p>
            <a:pPr marL="0" indent="0">
              <a:buNone/>
            </a:pPr>
            <a:r>
              <a:rPr lang="cs-CZ" sz="2400" dirty="0" smtClean="0"/>
              <a:t>§ 296 – Provedení opatření k nápravě</a:t>
            </a:r>
          </a:p>
          <a:p>
            <a:pPr marL="0" indent="0">
              <a:buNone/>
            </a:pPr>
            <a:r>
              <a:rPr lang="cs-CZ" sz="2400" dirty="0" smtClean="0"/>
              <a:t>§ 297 – Opatření na sousedním pozemku</a:t>
            </a:r>
          </a:p>
          <a:p>
            <a:pPr marL="0" indent="0">
              <a:buNone/>
            </a:pPr>
            <a:r>
              <a:rPr lang="cs-CZ" sz="2400" dirty="0" smtClean="0"/>
              <a:t>§ 298 – Kontrola výkonu působnosti stavebních úřadů</a:t>
            </a: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80</a:t>
            </a:fld>
            <a:endParaRPr lang="cs-CZ"/>
          </a:p>
        </p:txBody>
      </p:sp>
    </p:spTree>
    <p:extLst>
      <p:ext uri="{BB962C8B-B14F-4D97-AF65-F5344CB8AC3E}">
        <p14:creationId xmlns:p14="http://schemas.microsoft.com/office/powerpoint/2010/main" val="38798979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Nadpis 1"/>
          <p:cNvSpPr>
            <a:spLocks noGrp="1"/>
          </p:cNvSpPr>
          <p:nvPr>
            <p:ph type="title"/>
          </p:nvPr>
        </p:nvSpPr>
        <p:spPr/>
        <p:txBody>
          <a:bodyPr/>
          <a:lstStyle/>
          <a:p>
            <a:endParaRPr lang="cs-CZ" smtClean="0"/>
          </a:p>
        </p:txBody>
      </p:sp>
      <p:sp>
        <p:nvSpPr>
          <p:cNvPr id="86018" name="Zástupný symbol pro obsah 2"/>
          <p:cNvSpPr>
            <a:spLocks noGrp="1"/>
          </p:cNvSpPr>
          <p:nvPr>
            <p:ph idx="1"/>
          </p:nvPr>
        </p:nvSpPr>
        <p:spPr/>
        <p:txBody>
          <a:bodyPr/>
          <a:lstStyle/>
          <a:p>
            <a:pPr marL="0" indent="0" algn="ctr">
              <a:buFont typeface="Arial" charset="0"/>
              <a:buNone/>
            </a:pPr>
            <a:endParaRPr lang="cs-CZ" smtClean="0"/>
          </a:p>
          <a:p>
            <a:pPr marL="0" indent="0" algn="ctr">
              <a:buFont typeface="Arial" charset="0"/>
              <a:buNone/>
            </a:pPr>
            <a:endParaRPr lang="cs-CZ" smtClean="0"/>
          </a:p>
          <a:p>
            <a:pPr marL="0" indent="0" algn="ctr">
              <a:buFont typeface="Arial" charset="0"/>
              <a:buNone/>
            </a:pPr>
            <a:endParaRPr lang="cs-CZ" dirty="0" smtClean="0"/>
          </a:p>
          <a:p>
            <a:pPr marL="0" indent="0" algn="ctr">
              <a:buFont typeface="Arial" charset="0"/>
              <a:buNone/>
            </a:pPr>
            <a:r>
              <a:rPr lang="cs-CZ" sz="3200" b="1" dirty="0" smtClean="0"/>
              <a:t>Děkuji za pozornost</a:t>
            </a:r>
          </a:p>
        </p:txBody>
      </p:sp>
      <p:sp>
        <p:nvSpPr>
          <p:cNvPr id="2" name="Zástupný symbol pro číslo snímku 1"/>
          <p:cNvSpPr>
            <a:spLocks noGrp="1"/>
          </p:cNvSpPr>
          <p:nvPr>
            <p:ph type="sldNum" sz="quarter" idx="12"/>
          </p:nvPr>
        </p:nvSpPr>
        <p:spPr/>
        <p:txBody>
          <a:bodyPr/>
          <a:lstStyle/>
          <a:p>
            <a:pPr>
              <a:defRPr/>
            </a:pPr>
            <a:fld id="{9E7B155E-CC48-419B-9399-42D43D67D0F4}" type="slidenum">
              <a:rPr lang="cs-CZ" smtClean="0"/>
              <a:pPr>
                <a:defRPr/>
              </a:pPr>
              <a:t>81</a:t>
            </a:fld>
            <a:endParaRPr 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65463"/>
            <a:ext cx="10515600" cy="879566"/>
          </a:xfrm>
        </p:spPr>
        <p:txBody>
          <a:bodyPr/>
          <a:lstStyle/>
          <a:p>
            <a:r>
              <a:rPr lang="cs-CZ" sz="3200" b="1" dirty="0" smtClean="0">
                <a:latin typeface="+mn-lt"/>
              </a:rPr>
              <a:t>Krajský úřad</a:t>
            </a:r>
            <a:endParaRPr lang="cs-CZ" sz="3200" b="1" dirty="0">
              <a:latin typeface="+mn-lt"/>
            </a:endParaRPr>
          </a:p>
        </p:txBody>
      </p:sp>
      <p:sp>
        <p:nvSpPr>
          <p:cNvPr id="3" name="Zástupný symbol pro obsah 2"/>
          <p:cNvSpPr>
            <a:spLocks noGrp="1"/>
          </p:cNvSpPr>
          <p:nvPr>
            <p:ph idx="1"/>
          </p:nvPr>
        </p:nvSpPr>
        <p:spPr>
          <a:xfrm>
            <a:off x="838200" y="1045029"/>
            <a:ext cx="10515600" cy="5131934"/>
          </a:xfrm>
        </p:spPr>
        <p:txBody>
          <a:bodyPr/>
          <a:lstStyle/>
          <a:p>
            <a:pPr marL="0" indent="0">
              <a:buNone/>
            </a:pPr>
            <a:r>
              <a:rPr lang="cs-CZ" sz="2400" dirty="0" smtClean="0"/>
              <a:t>§ 34 písm. a):</a:t>
            </a:r>
          </a:p>
          <a:p>
            <a:pPr marL="0" indent="0">
              <a:buNone/>
            </a:pPr>
            <a:r>
              <a:rPr lang="cs-CZ" sz="2400" dirty="0"/>
              <a:t>vykonává působnost stavebního úřadu ve věcech</a:t>
            </a:r>
          </a:p>
          <a:p>
            <a:pPr marL="0" indent="0">
              <a:buNone/>
            </a:pPr>
            <a:r>
              <a:rPr lang="cs-CZ" sz="2400" dirty="0"/>
              <a:t>1. </a:t>
            </a:r>
            <a:r>
              <a:rPr lang="cs-CZ" sz="2400" dirty="0" smtClean="0"/>
              <a:t>záměrů EIA,</a:t>
            </a:r>
            <a:endParaRPr lang="cs-CZ" sz="2400" dirty="0"/>
          </a:p>
          <a:p>
            <a:pPr marL="0" indent="0">
              <a:buNone/>
            </a:pPr>
            <a:r>
              <a:rPr lang="cs-CZ" sz="2400" dirty="0" smtClean="0"/>
              <a:t>2. silnic </a:t>
            </a:r>
            <a:r>
              <a:rPr lang="cs-CZ" sz="2400" dirty="0"/>
              <a:t>I. třídy,</a:t>
            </a:r>
          </a:p>
          <a:p>
            <a:pPr marL="0" indent="0">
              <a:buNone/>
            </a:pPr>
            <a:r>
              <a:rPr lang="cs-CZ" sz="2400" dirty="0"/>
              <a:t>3. výroben z obnovitelných zdrojů energie neuvedených v příloze č. 3 k tomuto zákonu,</a:t>
            </a:r>
          </a:p>
          <a:p>
            <a:pPr marL="0" indent="0">
              <a:buNone/>
            </a:pPr>
            <a:r>
              <a:rPr lang="cs-CZ" sz="2400" dirty="0"/>
              <a:t>4. vodních děl na hraničních vodách,</a:t>
            </a:r>
          </a:p>
          <a:p>
            <a:pPr marL="0" indent="0">
              <a:buNone/>
            </a:pPr>
            <a:r>
              <a:rPr lang="cs-CZ" sz="2400" dirty="0"/>
              <a:t>5. čistíren odpadních vod sloužících k vypouštění odpadních vod do vod povrchových ze zdrojů znečištění o velikosti 10 000 ekvivalentních obyvatel nebo více,</a:t>
            </a:r>
          </a:p>
          <a:p>
            <a:pPr marL="0" indent="0">
              <a:buNone/>
            </a:pPr>
            <a:r>
              <a:rPr lang="cs-CZ" sz="2400" dirty="0"/>
              <a:t>6. vodních nádrží s celkovým objemem nad 1 000 000 </a:t>
            </a:r>
            <a:r>
              <a:rPr lang="cs-CZ" sz="2400" dirty="0" smtClean="0"/>
              <a:t>m</a:t>
            </a:r>
            <a:r>
              <a:rPr lang="cs-CZ" sz="2400" baseline="30000" dirty="0" smtClean="0"/>
              <a:t>3</a:t>
            </a:r>
            <a:r>
              <a:rPr lang="cs-CZ" sz="2400" dirty="0" smtClean="0"/>
              <a:t> </a:t>
            </a:r>
            <a:r>
              <a:rPr lang="cs-CZ" sz="2400" dirty="0"/>
              <a:t>nebo s výškou vzdutí nad 10 m ode dna základové výpusti,</a:t>
            </a:r>
          </a:p>
          <a:p>
            <a:pPr marL="0" indent="0">
              <a:buNone/>
            </a:pPr>
            <a:endParaRPr lang="cs-CZ" sz="2400" dirty="0"/>
          </a:p>
        </p:txBody>
      </p:sp>
      <p:sp>
        <p:nvSpPr>
          <p:cNvPr id="4" name="Zástupný symbol pro číslo snímku 3"/>
          <p:cNvSpPr>
            <a:spLocks noGrp="1"/>
          </p:cNvSpPr>
          <p:nvPr>
            <p:ph type="sldNum" sz="quarter" idx="12"/>
          </p:nvPr>
        </p:nvSpPr>
        <p:spPr/>
        <p:txBody>
          <a:bodyPr/>
          <a:lstStyle/>
          <a:p>
            <a:pPr>
              <a:defRPr/>
            </a:pPr>
            <a:fld id="{9E7B155E-CC48-419B-9399-42D43D67D0F4}" type="slidenum">
              <a:rPr lang="cs-CZ" smtClean="0"/>
              <a:pPr>
                <a:defRPr/>
              </a:pPr>
              <a:t>9</a:t>
            </a:fld>
            <a:endParaRPr lang="cs-CZ"/>
          </a:p>
        </p:txBody>
      </p:sp>
    </p:spTree>
    <p:extLst>
      <p:ext uri="{BB962C8B-B14F-4D97-AF65-F5344CB8AC3E}">
        <p14:creationId xmlns:p14="http://schemas.microsoft.com/office/powerpoint/2010/main" val="42487788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9268</TotalTime>
  <Words>9542</Words>
  <Application>Microsoft Office PowerPoint</Application>
  <PresentationFormat>Širokoúhlá obrazovka</PresentationFormat>
  <Paragraphs>652</Paragraphs>
  <Slides>81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81</vt:i4>
      </vt:variant>
    </vt:vector>
  </HeadingPairs>
  <TitlesOfParts>
    <vt:vector size="85" baseType="lpstr">
      <vt:lpstr>Arial</vt:lpstr>
      <vt:lpstr>Calibri</vt:lpstr>
      <vt:lpstr>Calibri Light</vt:lpstr>
      <vt:lpstr>Motiv Office</vt:lpstr>
      <vt:lpstr>P O R A D A   S T A V E B N Í C H   Ú Ř A D Ů</vt:lpstr>
      <vt:lpstr> Odložení účinnosti nového stavebního zákona</vt:lpstr>
      <vt:lpstr>Odložení účinnosti nového stavebního zákona</vt:lpstr>
      <vt:lpstr>Systém státní stavební správy</vt:lpstr>
      <vt:lpstr>Změna institucionální struktury podle novely zákona č.283/2021 Sb.</vt:lpstr>
      <vt:lpstr>Věcná novela zákona č. 283/2006 Sb.</vt:lpstr>
      <vt:lpstr>Soustava stavebních úřadů podle zákona č. 283/2021 Sb. podle projednávané novely</vt:lpstr>
      <vt:lpstr>Dopravní a energetický stavební úřad</vt:lpstr>
      <vt:lpstr>Krajský úřad</vt:lpstr>
      <vt:lpstr>Krajský úřad</vt:lpstr>
      <vt:lpstr>Obecní stavební úřady</vt:lpstr>
      <vt:lpstr>Obecní stavební úřady</vt:lpstr>
      <vt:lpstr>Společná ustanovení</vt:lpstr>
      <vt:lpstr>Přechodná ustanovení</vt:lpstr>
      <vt:lpstr>Přechodná ustanovení</vt:lpstr>
      <vt:lpstr>Vládní návrh zákona o jednotném environmentálním stanovisku</vt:lpstr>
      <vt:lpstr>Vládní návrh zákona o jednotném environmentálním stanovisku</vt:lpstr>
      <vt:lpstr>Vládní návrh zákona, kterým se mění některé zákony v souvislosti s přijetím zákona o jednotném environmentálním stanovisku</vt:lpstr>
      <vt:lpstr>Novela zákona č. 416/2009 Sb.</vt:lpstr>
      <vt:lpstr>Zákon č. 19/2023 Sb. – změna zákona č. 458/2000 Sb. (energetický zákon) a zákona č. 183/2006 Sb.</vt:lpstr>
      <vt:lpstr>Zákon č. 19/2023 Sb. – změna zákona č. 458/2000 Sb. (energetický zákon) a zákona č. 183/2006 Sb.</vt:lpstr>
      <vt:lpstr>Zákon č. 19/2023 Sb. – změna zákona č. 458/2000 Sb. (energetický zákon) a zákona č. 183/2006 Sb.</vt:lpstr>
      <vt:lpstr>Zákon č. 19/2023 Sb. – změna zákona č. 458/2000 Sb. (energetický zákon) a zákona č. 183/2006 Sb.</vt:lpstr>
      <vt:lpstr>Vyhláška č. 114/2023 Sb.</vt:lpstr>
      <vt:lpstr>Nařízení Rady (EU) 2022/2577 ze dne 22. 12. 2022</vt:lpstr>
      <vt:lpstr>Struktura zákona č. 283/2021 Sb.</vt:lpstr>
      <vt:lpstr>Postupy pro povolení stavby podle zákona č. 183/2006 Sb.</vt:lpstr>
      <vt:lpstr>Postupy pro povolení záměru podle zákona č. 283/2021 Sb.</vt:lpstr>
      <vt:lpstr>Postupy pro povolení záměru podle zákona č. 283/2021 Sb.</vt:lpstr>
      <vt:lpstr>Postupy pro povolení záměru podle zákona č. 283/2021 Sb.</vt:lpstr>
      <vt:lpstr>Účastníci řízení (současně platné právní předpisy)</vt:lpstr>
      <vt:lpstr>Účastníci řízení – zákon č. 183/2006 Sb.</vt:lpstr>
      <vt:lpstr>Účastníci řízení</vt:lpstr>
      <vt:lpstr>Účastníci řízení</vt:lpstr>
      <vt:lpstr>Účastníci řízení</vt:lpstr>
      <vt:lpstr>Účastníci řízení podle zákona č. 283/2021 Sb. </vt:lpstr>
      <vt:lpstr>Námitky účastníků podle zákona č. 183/2006 Sb.</vt:lpstr>
      <vt:lpstr>Námitky účastníků</vt:lpstr>
      <vt:lpstr>Námitky účastníků podle zákona č. 283/2021 Sb.</vt:lpstr>
      <vt:lpstr>Vymezení DO – stavební zákon č. 183/2006 Sb.  </vt:lpstr>
      <vt:lpstr>Vymezení DO - stavební zákon č. 183/2006 Sb. </vt:lpstr>
      <vt:lpstr>Koordinované závazné stanovisko</vt:lpstr>
      <vt:lpstr>Vymezení DO ve stavebním zákoně - § 4</vt:lpstr>
      <vt:lpstr>Vymezení DO - stavební zákon č. 183/2006 Sb. </vt:lpstr>
      <vt:lpstr>Vymezení DO ve správním řádu - § 136</vt:lpstr>
      <vt:lpstr>Vymezení DO ve správním řádu - § 149</vt:lpstr>
      <vt:lpstr>Vymezení DO ve správním řádu - § 149</vt:lpstr>
      <vt:lpstr>Stavební úřad jako dotčený orgán</vt:lpstr>
      <vt:lpstr>Stavební úřad jako dotčený orgán</vt:lpstr>
      <vt:lpstr>Stavební úřad jako dotčený orgán</vt:lpstr>
      <vt:lpstr>Dotčené orgány podle zákona č. 283/2021 Sb. </vt:lpstr>
      <vt:lpstr>Dotčené orgány podle zákona č. 283/2021 Sb. </vt:lpstr>
      <vt:lpstr>Dotčené orgány podle zákona č. 283/2021 Sb.</vt:lpstr>
      <vt:lpstr>Dotčené orgány podle zákona č. 283/2021 Sb.</vt:lpstr>
      <vt:lpstr>Řízení o povolení záměru </vt:lpstr>
      <vt:lpstr>Řízení o povolení záměru </vt:lpstr>
      <vt:lpstr>Řízení o povolení záměru </vt:lpstr>
      <vt:lpstr>Řízení o povolení záměru </vt:lpstr>
      <vt:lpstr>Řízení o povolení záměru </vt:lpstr>
      <vt:lpstr>Řízení o povolení záměru </vt:lpstr>
      <vt:lpstr>Zrychlené řízení - § 212</vt:lpstr>
      <vt:lpstr>Změna záměru před dokončením - § 224</vt:lpstr>
      <vt:lpstr>Kontrolní prohlídka - § 227</vt:lpstr>
      <vt:lpstr>Výjimky z požadavků na výstavbu a odchylné řešení - § 138</vt:lpstr>
      <vt:lpstr>Řízení o výjimce a žádost - § 228</vt:lpstr>
      <vt:lpstr>Užívání staveb</vt:lpstr>
      <vt:lpstr>Rekolaudace – změna v užívání stavby </vt:lpstr>
      <vt:lpstr>Řízení o povolení odstranění stavby - § 247 - 249</vt:lpstr>
      <vt:lpstr>Řízení o nařízení odstranění stavby - § 250 - 262</vt:lpstr>
      <vt:lpstr>Řízení o nařízení odstranění stavby - § 250 - 262</vt:lpstr>
      <vt:lpstr>Řízení o nařízení odstranění stavby - § 250 - 262</vt:lpstr>
      <vt:lpstr>Řízení o nařízení odstranění stavby - § 250 - 262</vt:lpstr>
      <vt:lpstr>Dodatečné povolení - § 255</vt:lpstr>
      <vt:lpstr>Dodatečné povolení - § 256</vt:lpstr>
      <vt:lpstr>Řízení o odstranění stavby</vt:lpstr>
      <vt:lpstr>Kontrola ve věcech stavebního řádu</vt:lpstr>
      <vt:lpstr>Kontrola ve věcech stavebního řádu</vt:lpstr>
      <vt:lpstr>Kontrola ve věcech stavebního řádu</vt:lpstr>
      <vt:lpstr>Kontrola ve věcech stavebního řádu</vt:lpstr>
      <vt:lpstr>Kontrola ve věcech stavebního řádu</vt:lpstr>
      <vt:lpstr>Prezentace aplikace PowerPoint</vt:lpstr>
    </vt:vector>
  </TitlesOfParts>
  <Company>Plzeňský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stavebního zákona</dc:title>
  <dc:creator>Štvánová Helena</dc:creator>
  <cp:lastModifiedBy>Štvánová Helena</cp:lastModifiedBy>
  <cp:revision>924</cp:revision>
  <cp:lastPrinted>2023-05-22T14:35:36Z</cp:lastPrinted>
  <dcterms:created xsi:type="dcterms:W3CDTF">2017-10-17T06:51:53Z</dcterms:created>
  <dcterms:modified xsi:type="dcterms:W3CDTF">2023-06-14T14:11:52Z</dcterms:modified>
</cp:coreProperties>
</file>