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259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4C72C-BE34-4D94-A8F4-C97FF0F51A52}" type="datetimeFigureOut">
              <a:rPr lang="cs-CZ" smtClean="0"/>
              <a:t>05.01.2024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3DAA-815E-4FAE-B70F-8D46903EB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48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3F4CC-F3BE-46E0-A487-9AC57A17CA31}" type="datetimeFigureOut">
              <a:rPr lang="cs-CZ" smtClean="0"/>
              <a:t>05.01.2024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D8131-A4FC-4AB3-92E7-B078D23D3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86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376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987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14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246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922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9278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21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360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743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702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27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6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3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20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3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6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581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777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4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9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06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9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8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196754"/>
            <a:ext cx="7772400" cy="1800199"/>
          </a:xfrm>
        </p:spPr>
        <p:txBody>
          <a:bodyPr>
            <a:normAutofit/>
          </a:bodyPr>
          <a:lstStyle/>
          <a:p>
            <a:r>
              <a:rPr lang="cs-CZ" dirty="0" smtClean="0"/>
              <a:t>Novela zákoníku </a:t>
            </a:r>
            <a:r>
              <a:rPr lang="cs-CZ" smtClean="0"/>
              <a:t>práce 2023/2024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573016"/>
            <a:ext cx="6400800" cy="2520280"/>
          </a:xfrm>
        </p:spPr>
        <p:txBody>
          <a:bodyPr>
            <a:noAutofit/>
          </a:bodyPr>
          <a:lstStyle/>
          <a:p>
            <a:r>
              <a:rPr lang="cs-CZ" sz="2800" b="1" dirty="0"/>
              <a:t>Mgr. Tereza Coufalová, MBA</a:t>
            </a:r>
          </a:p>
          <a:p>
            <a:endParaRPr lang="cs-CZ" sz="2800" b="1" dirty="0"/>
          </a:p>
          <a:p>
            <a:r>
              <a:rPr lang="cs-CZ" sz="2800" b="1" dirty="0" smtClean="0"/>
              <a:t>11. 1. 2024</a:t>
            </a:r>
            <a:endParaRPr lang="cs-CZ" sz="2800" b="1" dirty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9634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DPČ lze sjednat i když rozsah práce nebude přesahovat v témže kalendářním roce 300 hodin</a:t>
            </a:r>
          </a:p>
          <a:p>
            <a:r>
              <a:rPr lang="cs-CZ" dirty="0" smtClean="0"/>
              <a:t>max. do ½ stanovené týdenní pracovní doby</a:t>
            </a:r>
          </a:p>
          <a:p>
            <a:r>
              <a:rPr lang="cs-CZ" dirty="0" smtClean="0"/>
              <a:t>vyrovnávací období sjednaného a nejvýše přípustného rozsahu ½  stanovené TPD – za celou dobu, na kterou byla dohoda sjednána, nejdéle za období 52 týdnů.</a:t>
            </a:r>
          </a:p>
          <a:p>
            <a:r>
              <a:rPr lang="cs-CZ" dirty="0" smtClean="0"/>
              <a:t>musí být uvedeny sjednané práce, sjednaný rozsah pracovní doby a doba, na kterou se dohoda uzavírá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48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ustanovení o dohodách - § 77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Co se v dohodách neuplatní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převedení na jinou práci a přeložení, </a:t>
            </a:r>
          </a:p>
          <a:p>
            <a:pPr lvl="1"/>
            <a:r>
              <a:rPr lang="cs-CZ" dirty="0" smtClean="0"/>
              <a:t>dočasné přidělení,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do 1. 1. 2024 dovolená </a:t>
            </a:r>
          </a:p>
          <a:p>
            <a:pPr lvl="1"/>
            <a:r>
              <a:rPr lang="cs-CZ" dirty="0" smtClean="0"/>
              <a:t>odstupné, </a:t>
            </a:r>
          </a:p>
          <a:p>
            <a:pPr lvl="1"/>
            <a:r>
              <a:rPr lang="cs-CZ" dirty="0" smtClean="0"/>
              <a:t>skončení pracovního poměru, </a:t>
            </a:r>
          </a:p>
          <a:p>
            <a:pPr lvl="1"/>
            <a:r>
              <a:rPr lang="cs-CZ" dirty="0" smtClean="0"/>
              <a:t>odměňování, </a:t>
            </a:r>
          </a:p>
          <a:p>
            <a:pPr lvl="1"/>
            <a:r>
              <a:rPr lang="cs-CZ" dirty="0" smtClean="0"/>
              <a:t>cestovní náhrady a náhrady nákladů při výkonu práce na dálku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163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ustanovení o dohodách - § 77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 smtClean="0"/>
              <a:t>ZC </a:t>
            </a:r>
            <a:r>
              <a:rPr lang="cs-CZ" dirty="0"/>
              <a:t>může </a:t>
            </a:r>
            <a:r>
              <a:rPr lang="cs-CZ" dirty="0" err="1" smtClean="0"/>
              <a:t>ZLe</a:t>
            </a:r>
            <a:r>
              <a:rPr lang="cs-CZ" dirty="0" smtClean="0"/>
              <a:t> </a:t>
            </a:r>
            <a:r>
              <a:rPr lang="cs-CZ" dirty="0"/>
              <a:t>písemně požádat o zaměstnání v pracovním poměru v případě, že jeho právní vztahy založené dohodami o provedení práce a dohodami o pracovní činnosti v předchozích 12 měsících v souhrnu u téhož </a:t>
            </a:r>
            <a:r>
              <a:rPr lang="cs-CZ" dirty="0" smtClean="0"/>
              <a:t>ZL </a:t>
            </a:r>
            <a:r>
              <a:rPr lang="cs-CZ" dirty="0"/>
              <a:t>trvaly po dobu nejméně 180 dní. </a:t>
            </a:r>
            <a:r>
              <a:rPr lang="cs-CZ" dirty="0" smtClean="0"/>
              <a:t>ZL </a:t>
            </a:r>
            <a:r>
              <a:rPr lang="cs-CZ" dirty="0"/>
              <a:t>je nejpozději do 1 měsíce od obdržení žádosti povinen </a:t>
            </a:r>
            <a:r>
              <a:rPr lang="cs-CZ" dirty="0" err="1" smtClean="0"/>
              <a:t>ZCi</a:t>
            </a:r>
            <a:r>
              <a:rPr lang="cs-CZ" dirty="0" smtClean="0"/>
              <a:t> </a:t>
            </a:r>
            <a:r>
              <a:rPr lang="cs-CZ" dirty="0"/>
              <a:t>poskytnout odůvodněnou písemnou odpověď. </a:t>
            </a:r>
          </a:p>
          <a:p>
            <a:pPr lvl="0"/>
            <a:r>
              <a:rPr lang="cs-CZ" dirty="0"/>
              <a:t>Má-li zaměstnanec za to, že mu zaměstnavatel dal výpověď proto, že se zákonným způsobem domáhal</a:t>
            </a:r>
            <a:endParaRPr lang="cs-CZ" sz="3600" dirty="0"/>
          </a:p>
          <a:p>
            <a:pPr lvl="1"/>
            <a:r>
              <a:rPr lang="cs-CZ" dirty="0"/>
              <a:t>práva na informace při vzniku nebo změně právního vztahu založeného DPP nebo DPČ podle § 77a nebo při vysílání zaměstnance na území jiného státu podle § 77b</a:t>
            </a:r>
            <a:endParaRPr lang="cs-CZ" sz="3200" dirty="0"/>
          </a:p>
          <a:p>
            <a:pPr lvl="1"/>
            <a:r>
              <a:rPr lang="cs-CZ" dirty="0"/>
              <a:t>práva na rozvržení pracovní doby předem podle § 74 odst. 2</a:t>
            </a:r>
            <a:endParaRPr lang="cs-CZ" sz="3200" dirty="0"/>
          </a:p>
          <a:p>
            <a:pPr lvl="1"/>
            <a:r>
              <a:rPr lang="cs-CZ" dirty="0"/>
              <a:t>práva na odborný rozvoj podle § 227 až 230</a:t>
            </a:r>
            <a:endParaRPr lang="cs-CZ" sz="3200" dirty="0"/>
          </a:p>
          <a:p>
            <a:pPr lvl="1"/>
            <a:r>
              <a:rPr lang="cs-CZ" dirty="0"/>
              <a:t>zaměstnavatele požádal o zaměstnání v pracovním poměru podle § 77 odst. 4, o úpravu pracovních podmínek podle § 241 nebo § 241a, o čerpání mateřské, otcovské nebo rodičovské dovolené nebo tuto dovolenou čerpal anebo pečoval o jinou fyzickou osobu nebo ji ošetřoval podle § 191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má právo písemně požádat zaměstnavatele o odůvodnění výpovědi – </a:t>
            </a:r>
            <a:r>
              <a:rPr lang="cs-CZ" b="1" dirty="0"/>
              <a:t>do 1 měsíce ode dne doručení </a:t>
            </a:r>
            <a:r>
              <a:rPr lang="cs-CZ" dirty="0"/>
              <a:t>výpovědi. Zaměstnavatel je povinen zaměstnance </a:t>
            </a:r>
            <a:r>
              <a:rPr lang="cs-CZ" b="1" dirty="0"/>
              <a:t>písemně</a:t>
            </a:r>
            <a:r>
              <a:rPr lang="cs-CZ" dirty="0"/>
              <a:t> informovat o důvodech výpovědi – </a:t>
            </a:r>
            <a:r>
              <a:rPr lang="cs-CZ" b="1" dirty="0"/>
              <a:t>bez zbytečného odkladu.</a:t>
            </a:r>
            <a:endParaRPr lang="cs-CZ" sz="3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44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ustanovení o dohodách - § 77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Způsoby skončení pracovního poměru na dohodu:</a:t>
            </a:r>
          </a:p>
          <a:p>
            <a:pPr lvl="1"/>
            <a:r>
              <a:rPr lang="cs-CZ" dirty="0" smtClean="0"/>
              <a:t>dohodou smluvních stran ke sjednanému dni</a:t>
            </a:r>
          </a:p>
          <a:p>
            <a:pPr lvl="1"/>
            <a:r>
              <a:rPr lang="cs-CZ" dirty="0" smtClean="0"/>
              <a:t>výpovědí danou z jakéhokoli důvodu nebo bez uvedení důvodu s 15ti denní výpovědní dobou, která začíná dnem, v němž byla výpověď doručena druhé smluvní straně, nebo</a:t>
            </a:r>
          </a:p>
          <a:p>
            <a:pPr lvl="1"/>
            <a:r>
              <a:rPr lang="cs-CZ" dirty="0" smtClean="0"/>
              <a:t>okamžitým zrušením, to však může být sjednáno jen pro případy kdy je možné okamžitě zrušit pracovní poměr.</a:t>
            </a:r>
          </a:p>
          <a:p>
            <a:r>
              <a:rPr lang="cs-CZ" dirty="0"/>
              <a:t>vyžaduje se PÍSEMNÁ forma, jinak se ke zrušení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4270819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 u dohod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</a:t>
            </a:r>
            <a:r>
              <a:rPr lang="cs-CZ" b="1" dirty="0" smtClean="0">
                <a:solidFill>
                  <a:srgbClr val="FF0000"/>
                </a:solidFill>
              </a:rPr>
              <a:t>1. 1. 2024</a:t>
            </a:r>
          </a:p>
          <a:p>
            <a:r>
              <a:rPr lang="cs-CZ" dirty="0" smtClean="0"/>
              <a:t>Nerozhoduje, zda a v jakém skutečném rozsahu počtu hodin týdně byla práce v dohodě sjednána a konána – u DPČ i DPP pro účely dovolené se za TPD považuje </a:t>
            </a:r>
            <a:r>
              <a:rPr lang="cs-CZ" b="1" dirty="0" smtClean="0"/>
              <a:t>20 hodin!!!</a:t>
            </a:r>
          </a:p>
          <a:p>
            <a:pPr lvl="1" algn="just"/>
            <a:r>
              <a:rPr lang="cs-CZ" dirty="0"/>
              <a:t>nárok na dovolenou vzniká po odpracování alespoň 4 týdnů (28 kalendářních dnů) a ZC musí odpracovat v kalendářním roce alespoň 4 násobek své TPD (tj. 80 hodin) připadající na toto období (musí být splněno kumulativně).</a:t>
            </a:r>
          </a:p>
          <a:p>
            <a:pPr lvl="1" algn="just"/>
            <a:r>
              <a:rPr lang="cs-CZ" dirty="0" smtClean="0"/>
              <a:t>k výpočtu se použije univerzální vzorec: počet celých odpracovaných násobků TPD/52xTPDxvýměra dovolené</a:t>
            </a:r>
          </a:p>
          <a:p>
            <a:pPr lvl="1" algn="just"/>
            <a:r>
              <a:rPr lang="cs-CZ" dirty="0" smtClean="0"/>
              <a:t>Nebude-li mít ZC možnost si dovolenou vyčerpat ve volnu, ZL mu ji po skončení práce proplatí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39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u dohod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uplatní se veškeré překážky v práci na straně ZL a ZC</a:t>
            </a:r>
          </a:p>
          <a:p>
            <a:r>
              <a:rPr lang="cs-CZ" dirty="0" smtClean="0"/>
              <a:t>překážky v práci na straně ZC: specifická úprava ohledně náhrady odměny při některých překážkách v práci</a:t>
            </a:r>
          </a:p>
          <a:p>
            <a:pPr lvl="1"/>
            <a:r>
              <a:rPr lang="cs-CZ" dirty="0" smtClean="0"/>
              <a:t>jiné důležité osobní překážky v práci podle § 199 ZP</a:t>
            </a:r>
          </a:p>
          <a:p>
            <a:pPr lvl="1"/>
            <a:r>
              <a:rPr lang="cs-CZ" dirty="0" smtClean="0"/>
              <a:t>překážky v práci z důvodu obecného zájmu podle §§ 200 až 205</a:t>
            </a:r>
          </a:p>
          <a:p>
            <a:pPr lvl="2"/>
            <a:r>
              <a:rPr lang="cs-CZ" dirty="0" smtClean="0"/>
              <a:t>ZC přísluší pouze pracovní volno, nikoli náhrada odměny z dohody</a:t>
            </a:r>
          </a:p>
          <a:p>
            <a:pPr lvl="2"/>
            <a:r>
              <a:rPr lang="cs-CZ" dirty="0" smtClean="0"/>
              <a:t>je možné upravit ve vnitřním předpisu jinak</a:t>
            </a:r>
          </a:p>
          <a:p>
            <a:r>
              <a:rPr lang="cs-CZ" dirty="0" smtClean="0"/>
              <a:t>U DPN a karantény se uplatní skutečný rozvrh pracovní doby, není nutný fiktivní.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84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Uplatní se ustanovení PP:</a:t>
            </a:r>
          </a:p>
          <a:p>
            <a:pPr lvl="1"/>
            <a:r>
              <a:rPr lang="cs-CZ" b="1" dirty="0" smtClean="0"/>
              <a:t>mzda</a:t>
            </a:r>
            <a:r>
              <a:rPr lang="cs-CZ" dirty="0" smtClean="0"/>
              <a:t>, náhradní volno nebo náhrada mzdy </a:t>
            </a:r>
            <a:r>
              <a:rPr lang="cs-CZ" b="1" dirty="0" smtClean="0"/>
              <a:t>za svátek</a:t>
            </a:r>
          </a:p>
          <a:p>
            <a:pPr lvl="1"/>
            <a:r>
              <a:rPr lang="cs-CZ" b="1" dirty="0" smtClean="0"/>
              <a:t>mzda</a:t>
            </a:r>
            <a:r>
              <a:rPr lang="cs-CZ" dirty="0" smtClean="0"/>
              <a:t> za </a:t>
            </a:r>
            <a:r>
              <a:rPr lang="cs-CZ" b="1" dirty="0" smtClean="0"/>
              <a:t>noční práci</a:t>
            </a:r>
          </a:p>
          <a:p>
            <a:pPr lvl="1"/>
            <a:r>
              <a:rPr lang="cs-CZ" b="1" dirty="0" smtClean="0"/>
              <a:t>mzda </a:t>
            </a:r>
            <a:r>
              <a:rPr lang="cs-CZ" dirty="0" smtClean="0"/>
              <a:t>za práci v </a:t>
            </a:r>
            <a:r>
              <a:rPr lang="cs-CZ" b="1" dirty="0" smtClean="0"/>
              <a:t>sobotu a neděli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4778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změny od 1. </a:t>
            </a:r>
            <a:r>
              <a:rPr lang="cs-CZ" smtClean="0"/>
              <a:t>7. </a:t>
            </a:r>
            <a:r>
              <a:rPr lang="cs-CZ" dirty="0" smtClean="0"/>
              <a:t>2024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V rámci konsolidačního balíčku: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dva limity pro vznik účasti na pojištění ZC: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pro DPP </a:t>
            </a:r>
            <a:r>
              <a:rPr lang="cs-CZ" b="1" dirty="0" smtClean="0"/>
              <a:t>u jednoho ZL </a:t>
            </a:r>
            <a:r>
              <a:rPr lang="cs-CZ" dirty="0" smtClean="0"/>
              <a:t>– ve výši </a:t>
            </a:r>
            <a:r>
              <a:rPr lang="cs-CZ" b="1" dirty="0" smtClean="0"/>
              <a:t>25%</a:t>
            </a:r>
            <a:r>
              <a:rPr lang="cs-CZ" dirty="0" smtClean="0"/>
              <a:t> průměrné mzdy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při souběhu více DPP </a:t>
            </a:r>
            <a:r>
              <a:rPr lang="cs-CZ" b="1" dirty="0" smtClean="0"/>
              <a:t>u více zaměstnavatelů </a:t>
            </a:r>
            <a:r>
              <a:rPr lang="cs-CZ" dirty="0" smtClean="0"/>
              <a:t>– ve výši </a:t>
            </a:r>
            <a:r>
              <a:rPr lang="cs-CZ" b="1" dirty="0" smtClean="0"/>
              <a:t>40%</a:t>
            </a:r>
            <a:r>
              <a:rPr lang="cs-CZ" dirty="0" smtClean="0"/>
              <a:t> průměrné mzdy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 smtClean="0"/>
              <a:t>evidence všech DPP a příjmů z DPP</a:t>
            </a:r>
          </a:p>
        </p:txBody>
      </p:sp>
    </p:spTree>
    <p:extLst>
      <p:ext uri="{BB962C8B-B14F-4D97-AF65-F5344CB8AC3E}">
        <p14:creationId xmlns:p14="http://schemas.microsoft.com/office/powerpoint/2010/main" val="2436156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dálku- </a:t>
            </a:r>
            <a:r>
              <a:rPr lang="cs-CZ" dirty="0"/>
              <a:t>§ 317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Na základě dohody nebo nařízení v případě, kdy tak stanoví opatřením OVM</a:t>
            </a:r>
          </a:p>
          <a:p>
            <a:r>
              <a:rPr lang="cs-CZ" sz="2400" dirty="0"/>
              <a:t>Písemná žádost ZC o HO - § 241a):</a:t>
            </a:r>
          </a:p>
          <a:p>
            <a:pPr lvl="2"/>
            <a:r>
              <a:rPr lang="cs-CZ" sz="2400" dirty="0"/>
              <a:t>Pečující o dítě mladší </a:t>
            </a:r>
            <a:r>
              <a:rPr lang="cs-CZ" sz="2400" dirty="0">
                <a:solidFill>
                  <a:srgbClr val="FF0000"/>
                </a:solidFill>
              </a:rPr>
              <a:t>9</a:t>
            </a:r>
            <a:r>
              <a:rPr lang="cs-CZ" sz="2400" dirty="0"/>
              <a:t> let</a:t>
            </a:r>
          </a:p>
          <a:p>
            <a:pPr lvl="2"/>
            <a:r>
              <a:rPr lang="cs-CZ" sz="2400" dirty="0"/>
              <a:t>Těhotné zaměstnankyně</a:t>
            </a:r>
          </a:p>
          <a:p>
            <a:pPr lvl="2"/>
            <a:r>
              <a:rPr lang="cs-CZ" sz="2400" dirty="0"/>
              <a:t>ZC dlouhodobě převážně sám pečující o osobu ve II. až IV stupni závislosti na pomoci jiné osoby</a:t>
            </a:r>
          </a:p>
          <a:p>
            <a:r>
              <a:rPr lang="cs-CZ" sz="2400" dirty="0"/>
              <a:t>Povinnost ZL vyhovět, pokud tomu nebrání vážné provozní důvody či povaha práce</a:t>
            </a:r>
          </a:p>
          <a:p>
            <a:r>
              <a:rPr lang="cs-CZ" sz="2400" dirty="0"/>
              <a:t>Pokud ZL nevyhoví žádosti, je povinen písemně odůvodnit její zamítnutí</a:t>
            </a:r>
          </a:p>
          <a:p>
            <a:pPr lvl="2"/>
            <a:r>
              <a:rPr lang="cs-CZ" sz="2400" dirty="0"/>
              <a:t>pokud písemně neodůvodní ZL zamítnutí žádosti – pokuta až 200 000 Kč</a:t>
            </a:r>
          </a:p>
        </p:txBody>
      </p:sp>
    </p:spTree>
    <p:extLst>
      <p:ext uri="{BB962C8B-B14F-4D97-AF65-F5344CB8AC3E}">
        <p14:creationId xmlns:p14="http://schemas.microsoft.com/office/powerpoint/2010/main" val="40737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dálku- § 317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Povinnost uzavřít </a:t>
            </a:r>
            <a:r>
              <a:rPr lang="cs-CZ" sz="2400" b="1" dirty="0"/>
              <a:t>písemnou </a:t>
            </a:r>
            <a:r>
              <a:rPr lang="cs-CZ" sz="2400" dirty="0"/>
              <a:t>dohodu o práci na dálku</a:t>
            </a:r>
          </a:p>
          <a:p>
            <a:pPr algn="just"/>
            <a:r>
              <a:rPr lang="cs-CZ" sz="2400" dirty="0"/>
              <a:t>Doporučené náležitosti dohody:</a:t>
            </a:r>
          </a:p>
          <a:p>
            <a:pPr lvl="2" algn="just"/>
            <a:r>
              <a:rPr lang="cs-CZ" sz="2200" dirty="0"/>
              <a:t>místo nebo místa výkonu práce na dálku</a:t>
            </a:r>
          </a:p>
          <a:p>
            <a:pPr lvl="2" algn="just"/>
            <a:r>
              <a:rPr lang="cs-CZ" sz="2200" dirty="0"/>
              <a:t>způsob komunikace mezi ZC a ZL, způsob přidělování práce a její kontroly</a:t>
            </a:r>
          </a:p>
          <a:p>
            <a:pPr lvl="2" algn="just"/>
            <a:r>
              <a:rPr lang="cs-CZ" sz="2200" dirty="0"/>
              <a:t>rozsah konané práce na dálku a bližší podmínky pro rozvržení PD</a:t>
            </a:r>
          </a:p>
          <a:p>
            <a:pPr lvl="2" algn="just"/>
            <a:r>
              <a:rPr lang="cs-CZ" sz="2200" dirty="0"/>
              <a:t>způsob náhrady nákladů vzniklých při výkonu práce na dálku</a:t>
            </a:r>
          </a:p>
          <a:p>
            <a:pPr lvl="2" algn="just"/>
            <a:r>
              <a:rPr lang="cs-CZ" sz="2200" dirty="0"/>
              <a:t>doba, na kterou se dohoda na práci na dálku uzavírá</a:t>
            </a:r>
          </a:p>
          <a:p>
            <a:pPr lvl="2" algn="just"/>
            <a:r>
              <a:rPr lang="cs-CZ" sz="2200" dirty="0"/>
              <a:t>zajištění BOZP</a:t>
            </a:r>
          </a:p>
        </p:txBody>
      </p:sp>
    </p:spTree>
    <p:extLst>
      <p:ext uri="{BB962C8B-B14F-4D97-AF65-F5344CB8AC3E}">
        <p14:creationId xmlns:p14="http://schemas.microsoft.com/office/powerpoint/2010/main" val="121255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</a:t>
            </a:r>
            <a:r>
              <a:rPr lang="cs-CZ" dirty="0" smtClean="0"/>
              <a:t>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1. 10. 2023 dochází k:</a:t>
            </a:r>
          </a:p>
          <a:p>
            <a:pPr lvl="0"/>
            <a:endParaRPr lang="cs-CZ" dirty="0" smtClean="0"/>
          </a:p>
          <a:p>
            <a:pPr lvl="1"/>
            <a:r>
              <a:rPr lang="cs-CZ" sz="1800" dirty="0"/>
              <a:t>rozšíření a zpřesnění okruhu údajů uvedených v § 37 odst. 1, o nichž musí být ZC v pracovním poměru písemně informován,</a:t>
            </a:r>
          </a:p>
          <a:p>
            <a:pPr lvl="1"/>
            <a:r>
              <a:rPr lang="cs-CZ" sz="1800" dirty="0"/>
              <a:t>zkrácení lhůty pro informování běžící od vzniku pracovního poměru, a to z 1 měsíce na </a:t>
            </a:r>
            <a:r>
              <a:rPr lang="cs-CZ" sz="1800" b="1" dirty="0"/>
              <a:t>7 dnů</a:t>
            </a:r>
            <a:r>
              <a:rPr lang="cs-CZ" sz="1800" dirty="0"/>
              <a:t>,</a:t>
            </a:r>
          </a:p>
          <a:p>
            <a:pPr lvl="1"/>
            <a:r>
              <a:rPr lang="cs-CZ" sz="1800" dirty="0"/>
              <a:t>zkrácení lhůty pro informování o změnách údajů uvedených v § 37 odst. 1,  -  bez zbytečného odkladu, nejpozději v den, kdy změna nabývá účinnosti, nově se tato povinnost nevztahuje na změny právních předpisů, kolektivních smluv a vnitřních předpisů,</a:t>
            </a:r>
          </a:p>
          <a:p>
            <a:pPr lvl="1"/>
            <a:r>
              <a:rPr lang="cs-CZ" sz="1800" dirty="0"/>
              <a:t>zrušení výjimky pro pracovní poměry kratší, než 1 měsíc,</a:t>
            </a:r>
          </a:p>
          <a:p>
            <a:pPr lvl="1"/>
            <a:r>
              <a:rPr lang="cs-CZ" sz="1800" dirty="0"/>
              <a:t>výslovné úpravě informování zaměstnance v elektronické podobě, včetně zvláštních podmínek, jež musí být v tomto případě dodrženy.</a:t>
            </a:r>
          </a:p>
          <a:p>
            <a:pPr lvl="1"/>
            <a:r>
              <a:rPr lang="cs-CZ" sz="1800" dirty="0"/>
              <a:t>rozšiřuje se informační povinnost zaměstnavatele ve vztahu k zaměstnancům vysílaným k výkonu práce na území jiného státu – viz § 37a)</a:t>
            </a:r>
          </a:p>
          <a:p>
            <a:pPr lvl="1"/>
            <a:r>
              <a:rPr lang="cs-CZ" sz="1800" dirty="0"/>
              <a:t>zavedena obdobná úprava pro informační povinnost zaměstnavatele vůči zaměstnancům pracujícím na základě dohod mimo pracovní poměr – viz §§ 77a a 77b.</a:t>
            </a:r>
          </a:p>
        </p:txBody>
      </p:sp>
    </p:spTree>
    <p:extLst>
      <p:ext uri="{BB962C8B-B14F-4D97-AF65-F5344CB8AC3E}">
        <p14:creationId xmlns:p14="http://schemas.microsoft.com/office/powerpoint/2010/main" val="30812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nařízení práce na dálku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ZL je oprávněn ZC </a:t>
            </a:r>
            <a:r>
              <a:rPr lang="cs-CZ" sz="2400" b="1" dirty="0"/>
              <a:t> nařídit</a:t>
            </a:r>
            <a:r>
              <a:rPr lang="cs-CZ" sz="2400" dirty="0"/>
              <a:t> práci na dálku:</a:t>
            </a:r>
          </a:p>
          <a:p>
            <a:pPr lvl="1" algn="just"/>
            <a:r>
              <a:rPr lang="cs-CZ" dirty="0"/>
              <a:t> písemně, </a:t>
            </a:r>
          </a:p>
          <a:p>
            <a:pPr lvl="1" algn="just"/>
            <a:r>
              <a:rPr lang="cs-CZ" dirty="0"/>
              <a:t>jen v případě, stanoví-li tak opatření orgánu veřejné moci podle jiného zákona, </a:t>
            </a:r>
          </a:p>
          <a:p>
            <a:pPr lvl="1" algn="just"/>
            <a:r>
              <a:rPr lang="cs-CZ" dirty="0"/>
              <a:t>na nezbytně nutnou dobu, </a:t>
            </a:r>
          </a:p>
          <a:p>
            <a:pPr lvl="1" algn="just"/>
            <a:r>
              <a:rPr lang="cs-CZ" dirty="0"/>
              <a:t>pokud to povaha vykonávané práce umožňuje,</a:t>
            </a:r>
          </a:p>
          <a:p>
            <a:pPr lvl="1" algn="just"/>
            <a:r>
              <a:rPr lang="cs-CZ" dirty="0"/>
              <a:t>místo výkonu práce na dálku bude pro výkon práce způsobilé.</a:t>
            </a:r>
          </a:p>
          <a:p>
            <a:pPr lvl="1" algn="just"/>
            <a:endParaRPr lang="cs-CZ" dirty="0"/>
          </a:p>
          <a:p>
            <a:pPr algn="just"/>
            <a:r>
              <a:rPr lang="cs-CZ" sz="2400" dirty="0"/>
              <a:t>ZC je povinen na výzvu ZL  bez zbytečného odkladu písemně určit místo, na které mu ZL práci na dálku může nařídit, nebo sdělit, že nemá k dispozici žádné místo způsobilé k výkonu práce na dálku.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304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dálku- § 317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Úhrada nákladů:</a:t>
            </a:r>
          </a:p>
          <a:p>
            <a:pPr lvl="1" algn="just"/>
            <a:r>
              <a:rPr lang="cs-CZ" dirty="0"/>
              <a:t>ZL se </a:t>
            </a:r>
            <a:r>
              <a:rPr lang="cs-CZ" dirty="0">
                <a:solidFill>
                  <a:srgbClr val="FF0000"/>
                </a:solidFill>
              </a:rPr>
              <a:t>může </a:t>
            </a:r>
            <a:r>
              <a:rPr lang="cs-CZ" dirty="0"/>
              <a:t>se ZC dohodnout na úhradě nákladů vzniklých při práci z domova:</a:t>
            </a:r>
          </a:p>
          <a:p>
            <a:pPr lvl="3" algn="just"/>
            <a:r>
              <a:rPr lang="cs-CZ" sz="2200" dirty="0"/>
              <a:t>paušální částkou, která předpokládá dohodu 4,60 Kč – MPSV bude měnit vyhláškou</a:t>
            </a:r>
          </a:p>
          <a:p>
            <a:pPr lvl="3" algn="just"/>
            <a:r>
              <a:rPr lang="cs-CZ" sz="2200" dirty="0"/>
              <a:t>budou uhrazeny skutečně vynaložené a prokázané náklady ZC</a:t>
            </a:r>
          </a:p>
          <a:p>
            <a:pPr lvl="3" algn="just"/>
            <a:r>
              <a:rPr lang="cs-CZ" sz="2200" dirty="0"/>
              <a:t>náhrady nákladů hrazeny nebudou </a:t>
            </a:r>
          </a:p>
          <a:p>
            <a:pPr algn="just"/>
            <a:r>
              <a:rPr lang="cs-CZ" sz="2400" dirty="0"/>
              <a:t>Povinnost ZL zajistit technické a programové vybavení a ochranu dat</a:t>
            </a:r>
          </a:p>
          <a:p>
            <a:pPr algn="just"/>
            <a:r>
              <a:rPr lang="cs-CZ" sz="2400" dirty="0"/>
              <a:t>Povinnost ZC chránit data a údaje</a:t>
            </a:r>
          </a:p>
        </p:txBody>
      </p:sp>
    </p:spTree>
    <p:extLst>
      <p:ext uri="{BB962C8B-B14F-4D97-AF65-F5344CB8AC3E}">
        <p14:creationId xmlns:p14="http://schemas.microsoft.com/office/powerpoint/2010/main" val="2368458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dálku- </a:t>
            </a:r>
            <a:r>
              <a:rPr lang="cs-CZ" dirty="0"/>
              <a:t>§ 317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/>
              <a:t>Na ZC, který vykonává práci na dálku a zároveň se </a:t>
            </a:r>
            <a:r>
              <a:rPr lang="cs-CZ" sz="2200" b="1" dirty="0"/>
              <a:t>dohodne se ZL, že si sám rozvrhuje PD</a:t>
            </a:r>
            <a:r>
              <a:rPr lang="cs-CZ" sz="2200" dirty="0"/>
              <a:t>, se vztahuje tento zákon s tím, že:</a:t>
            </a:r>
          </a:p>
          <a:p>
            <a:pPr algn="just"/>
            <a:r>
              <a:rPr lang="cs-CZ" sz="2200" dirty="0"/>
              <a:t>se na něj úprava rozvržení pracovní doby, prostojů ani přerušení práce způsobené nepříznivými povětrnostními vlivy nepoužije; </a:t>
            </a:r>
            <a:r>
              <a:rPr lang="cs-CZ" sz="2200" b="1" dirty="0"/>
              <a:t>délka směny však nesmí přesáhnout 12 hodin,</a:t>
            </a:r>
          </a:p>
          <a:p>
            <a:pPr algn="just"/>
            <a:r>
              <a:rPr lang="cs-CZ" sz="2200" dirty="0"/>
              <a:t>při jiných důležitých osobních překážkách v práci mu nepřísluší náhrada mzdy nebo platu, nestanoví-li prováděcí právní předpis jinak (úmrtí, svatba, přestěhování),</a:t>
            </a:r>
          </a:p>
          <a:p>
            <a:pPr algn="just"/>
            <a:r>
              <a:rPr lang="cs-CZ" sz="2200" dirty="0"/>
              <a:t>pro účely poskytování náhrady mzdy, platu nebo odměny z dohody podle § 192 a 194 (při DPN a karanténě) a čerpání dovolené platí stanovené rozvržení pracovní doby do směn, které je </a:t>
            </a:r>
            <a:r>
              <a:rPr lang="cs-CZ" sz="2200" b="1" dirty="0"/>
              <a:t>zaměstnavatel pro tyto účely povinen určit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34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dohody o práci na dálku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dohodou mezi oběma smluvními stranami ke sjednanému dni</a:t>
            </a:r>
          </a:p>
          <a:p>
            <a:r>
              <a:rPr lang="cs-CZ" sz="2400" dirty="0"/>
              <a:t>výpovědí z jakéhokoli důvodu nebo bez uvedení důvodu – 15 denní výpovědní doba, začíná dnem doručení</a:t>
            </a:r>
          </a:p>
          <a:p>
            <a:r>
              <a:rPr lang="cs-CZ" sz="2400" dirty="0"/>
              <a:t>v dohodě může být sjednána odlišná délka výpovědní doby, ale musí být pro obě strany stejná</a:t>
            </a:r>
          </a:p>
          <a:p>
            <a:r>
              <a:rPr lang="cs-CZ" sz="2400" dirty="0"/>
              <a:t>dohoda i výpověď musí být písemná</a:t>
            </a:r>
          </a:p>
          <a:p>
            <a:r>
              <a:rPr lang="cs-CZ" sz="2400" dirty="0"/>
              <a:t>v dohodě může být sjednáno, že dohoda o práci na dálku je nevypověditelná</a:t>
            </a:r>
          </a:p>
        </p:txBody>
      </p:sp>
    </p:spTree>
    <p:extLst>
      <p:ext uri="{BB962C8B-B14F-4D97-AF65-F5344CB8AC3E}">
        <p14:creationId xmlns:p14="http://schemas.microsoft.com/office/powerpoint/2010/main" val="2055325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Doručování zaměstnanci § 334a až 337 ZP</a:t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b="1" dirty="0"/>
              <a:t>Rozdělení doručování písemností na písemnosti: </a:t>
            </a:r>
          </a:p>
          <a:p>
            <a:pPr lvl="1" algn="just"/>
            <a:r>
              <a:rPr lang="cs-CZ" sz="2200" dirty="0"/>
              <a:t>týkající se </a:t>
            </a:r>
            <a:r>
              <a:rPr lang="cs-CZ" sz="2200" b="1" dirty="0"/>
              <a:t>skončení pracovního poměru nebo právních vztahů založených dohodou o provedení práce nebo dohodou o pracovní činnosti</a:t>
            </a:r>
            <a:r>
              <a:rPr lang="cs-CZ" sz="2200" dirty="0"/>
              <a:t>, s výjimkou dohody podle § 49 a § 77 odst. 4 písm. a), a při doručování </a:t>
            </a:r>
            <a:r>
              <a:rPr lang="cs-CZ" sz="2200" b="1" dirty="0"/>
              <a:t>odvolání</a:t>
            </a:r>
            <a:r>
              <a:rPr lang="cs-CZ" sz="2200" dirty="0"/>
              <a:t> z pracovního místa vedoucího zaměstnance nebo vzdání se tohoto místa, </a:t>
            </a:r>
            <a:r>
              <a:rPr lang="cs-CZ" sz="2200" b="1" dirty="0"/>
              <a:t> </a:t>
            </a:r>
            <a:r>
              <a:rPr lang="cs-CZ" sz="2200" dirty="0"/>
              <a:t>a </a:t>
            </a:r>
            <a:r>
              <a:rPr lang="cs-CZ" sz="2200" b="1" dirty="0"/>
              <a:t>záznamu o porušení režimu dočasně práce neschopného pojištěnce </a:t>
            </a:r>
            <a:r>
              <a:rPr lang="cs-CZ" sz="2200" dirty="0"/>
              <a:t>(</a:t>
            </a:r>
            <a:r>
              <a:rPr lang="cs-CZ" sz="2200" dirty="0">
                <a:solidFill>
                  <a:srgbClr val="FF0000"/>
                </a:solidFill>
              </a:rPr>
              <a:t>jednostranně doručované písemnosti</a:t>
            </a:r>
            <a:r>
              <a:rPr lang="cs-CZ" sz="2200" dirty="0"/>
              <a:t>), se postupuje podle § 334a až 337 – </a:t>
            </a:r>
            <a:r>
              <a:rPr lang="cs-CZ" sz="2200" b="1" dirty="0"/>
              <a:t>doručování dle ZP</a:t>
            </a:r>
            <a:r>
              <a:rPr lang="cs-CZ" sz="2200" dirty="0"/>
              <a:t>. </a:t>
            </a:r>
          </a:p>
          <a:p>
            <a:pPr algn="just"/>
            <a:r>
              <a:rPr lang="cs-CZ" sz="2200" b="1" dirty="0"/>
              <a:t>Ostatní písemnosti </a:t>
            </a:r>
            <a:r>
              <a:rPr lang="cs-CZ" sz="2200" dirty="0">
                <a:solidFill>
                  <a:srgbClr val="FF0000"/>
                </a:solidFill>
              </a:rPr>
              <a:t>(písemnosti založené na dohodě dvou stran)</a:t>
            </a:r>
            <a:r>
              <a:rPr lang="cs-CZ" sz="2200" b="1" dirty="0"/>
              <a:t> včetně vzniku a změny PP – doručování podpůrně podle OZ </a:t>
            </a:r>
            <a:r>
              <a:rPr lang="cs-CZ" sz="2200" dirty="0"/>
              <a:t>–</a:t>
            </a:r>
            <a:r>
              <a:rPr lang="cs-CZ" sz="2200" b="1" dirty="0"/>
              <a:t> </a:t>
            </a:r>
            <a:r>
              <a:rPr lang="cs-CZ" sz="2200" dirty="0"/>
              <a:t>právní jednání působí vůči nepřítomné osobě od okamžiku, kdy jí projev vůle dojde, zmaří-li vědomě druhá strana dojití, platí, že řádně došlo (§570 odst. 1 OZ)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1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zaměstnanci § 334a až 337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4648" y="1628801"/>
            <a:ext cx="7886700" cy="39058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rgbClr val="FF0000"/>
                </a:solidFill>
              </a:rPr>
              <a:t>Jednostrannou</a:t>
            </a:r>
            <a:r>
              <a:rPr lang="cs-CZ" sz="2400" dirty="0"/>
              <a:t> písemnost doručuje ZL       ZC do </a:t>
            </a:r>
            <a:r>
              <a:rPr lang="cs-CZ" sz="2400" b="1" dirty="0"/>
              <a:t>vlastních rukou</a:t>
            </a:r>
            <a:endParaRPr lang="cs-CZ" sz="2400" dirty="0"/>
          </a:p>
          <a:p>
            <a:pPr algn="just"/>
            <a:r>
              <a:rPr lang="cs-CZ" sz="2400" dirty="0"/>
              <a:t>a) na pracovišti zaměstnavatele, </a:t>
            </a:r>
          </a:p>
          <a:p>
            <a:pPr algn="just"/>
            <a:r>
              <a:rPr lang="cs-CZ" sz="2400" dirty="0"/>
              <a:t>b) kdekoliv bude zaměstnanec zastižen,</a:t>
            </a:r>
          </a:p>
          <a:p>
            <a:pPr algn="just"/>
            <a:r>
              <a:rPr lang="cs-CZ" sz="2400" dirty="0"/>
              <a:t>c) prostřednictvím datové schránky, </a:t>
            </a:r>
          </a:p>
          <a:p>
            <a:pPr algn="just"/>
            <a:r>
              <a:rPr lang="cs-CZ" sz="2400" dirty="0"/>
              <a:t>d) prostřednictvím sítě nebo služby elektronických komunikací, nebo</a:t>
            </a:r>
          </a:p>
          <a:p>
            <a:pPr algn="just"/>
            <a:r>
              <a:rPr lang="cs-CZ" sz="2400" dirty="0"/>
              <a:t>e) prostřednictvím provozovatele poštovních služeb.</a:t>
            </a:r>
          </a:p>
          <a:p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7392145" y="1844824"/>
            <a:ext cx="2805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717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sobní doručení zaměstnanci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 pracovišti ZL</a:t>
            </a:r>
          </a:p>
          <a:p>
            <a:r>
              <a:rPr lang="cs-CZ" sz="2400" dirty="0"/>
              <a:t>kdekoliv bude ZC zastižen</a:t>
            </a:r>
          </a:p>
          <a:p>
            <a:r>
              <a:rPr lang="cs-CZ" sz="2400" dirty="0"/>
              <a:t>odmítne-li ZC převzít tuto písemnost, považuje se písemnost za doručenou dnem, kdy ZC její převzetí odmítl</a:t>
            </a:r>
          </a:p>
        </p:txBody>
      </p:sp>
    </p:spTree>
    <p:extLst>
      <p:ext uri="{BB962C8B-B14F-4D97-AF65-F5344CB8AC3E}">
        <p14:creationId xmlns:p14="http://schemas.microsoft.com/office/powerpoint/2010/main" val="3465497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prostřednictvím 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nově ZC s tímto způsobem doručování nemusí souhlasit</a:t>
            </a:r>
          </a:p>
          <a:p>
            <a:r>
              <a:rPr lang="cs-CZ" sz="2400" dirty="0"/>
              <a:t>ZL bude moci doručit písemnost do DS, pokud si ji ZC </a:t>
            </a:r>
            <a:r>
              <a:rPr lang="cs-CZ" sz="2400" b="1" dirty="0"/>
              <a:t>neznepřístupnil</a:t>
            </a:r>
          </a:p>
          <a:p>
            <a:r>
              <a:rPr lang="cs-CZ" sz="2400" dirty="0"/>
              <a:t>pokud se ZC nepřihlásí do DS ve lhůtě 10 dnů ode dne dodání písemnosti, písemnost se považuje za doručenou posledním dnem této lhůty</a:t>
            </a:r>
          </a:p>
        </p:txBody>
      </p:sp>
    </p:spTree>
    <p:extLst>
      <p:ext uri="{BB962C8B-B14F-4D97-AF65-F5344CB8AC3E}">
        <p14:creationId xmlns:p14="http://schemas.microsoft.com/office/powerpoint/2010/main" val="287424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Doručování prostřednictvím sítě nebo služby elektronických komunikací § 355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Se souhlasem ZC lez doručovat na jeho </a:t>
            </a:r>
            <a:r>
              <a:rPr lang="cs-CZ" sz="2400" dirty="0">
                <a:solidFill>
                  <a:srgbClr val="FF0000"/>
                </a:solidFill>
              </a:rPr>
              <a:t>vlastní </a:t>
            </a:r>
            <a:r>
              <a:rPr lang="cs-CZ" sz="2400" dirty="0"/>
              <a:t>elektronickou adresu pro doručování </a:t>
            </a:r>
          </a:p>
          <a:p>
            <a:pPr algn="just"/>
            <a:r>
              <a:rPr lang="cs-CZ" sz="2400" dirty="0"/>
              <a:t>ZL i nadále potřebuje uznávaný el. podpis</a:t>
            </a:r>
          </a:p>
          <a:p>
            <a:pPr algn="just"/>
            <a:r>
              <a:rPr lang="cs-CZ" sz="2400" dirty="0"/>
              <a:t>Písemnost doručovaná prostřednictvím sítě nebo služby elektronických komunikací je </a:t>
            </a:r>
            <a:r>
              <a:rPr lang="cs-CZ" sz="2400" b="1" dirty="0"/>
              <a:t>doručena dnem</a:t>
            </a:r>
            <a:r>
              <a:rPr lang="cs-CZ" sz="2400" dirty="0"/>
              <a:t>, kdy převzetí </a:t>
            </a:r>
            <a:r>
              <a:rPr lang="cs-CZ" sz="2400" b="1" dirty="0"/>
              <a:t>potvrdí</a:t>
            </a:r>
            <a:r>
              <a:rPr lang="cs-CZ" sz="2400" dirty="0"/>
              <a:t> ZC </a:t>
            </a:r>
            <a:r>
              <a:rPr lang="cs-CZ" sz="2400" dirty="0" err="1"/>
              <a:t>Zli</a:t>
            </a:r>
            <a:r>
              <a:rPr lang="cs-CZ" sz="2400" dirty="0"/>
              <a:t> datovou zprávou. </a:t>
            </a:r>
            <a:r>
              <a:rPr lang="cs-CZ" sz="2400" dirty="0">
                <a:solidFill>
                  <a:srgbClr val="FF0000"/>
                </a:solidFill>
              </a:rPr>
              <a:t>Jestliže ZC převzetí písemnosti nepotvrdí ve lhůtě 15 dnů ode dne jejího dodání, považuje se za doručenou posledním dnem této lhůty.</a:t>
            </a:r>
          </a:p>
        </p:txBody>
      </p:sp>
    </p:spTree>
    <p:extLst>
      <p:ext uri="{BB962C8B-B14F-4D97-AF65-F5344CB8AC3E}">
        <p14:creationId xmlns:p14="http://schemas.microsoft.com/office/powerpoint/2010/main" val="2988840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Doručení prostřednictvím provozovatele poštovních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doručování poštou ZP NEMĚNÍ</a:t>
            </a:r>
          </a:p>
          <a:p>
            <a:r>
              <a:rPr lang="cs-CZ" sz="2400" dirty="0"/>
              <a:t>jen bude možné využít tento způsob doručení až v situaci, kdy nelze doručit na pracovišti ZL</a:t>
            </a:r>
          </a:p>
          <a:p>
            <a:r>
              <a:rPr lang="cs-CZ" sz="2400" dirty="0"/>
              <a:t>pokud si ZC písemnost nevyzvedne i přes výzvu poskytovatele poštovních služeb, je doručena posledním dnem 15denní lhůty</a:t>
            </a:r>
          </a:p>
        </p:txBody>
      </p:sp>
    </p:spTree>
    <p:extLst>
      <p:ext uri="{BB962C8B-B14F-4D97-AF65-F5344CB8AC3E}">
        <p14:creationId xmlns:p14="http://schemas.microsoft.com/office/powerpoint/2010/main" val="382635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Informování o obsahu pracovního poměru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154" y="1484785"/>
            <a:ext cx="8968196" cy="4396697"/>
          </a:xfrm>
        </p:spPr>
        <p:txBody>
          <a:bodyPr>
            <a:noAutofit/>
          </a:bodyPr>
          <a:lstStyle/>
          <a:p>
            <a:r>
              <a:rPr lang="cs-CZ" sz="2000" dirty="0"/>
              <a:t>Zaměstnavatel musí informovat zaměstnance minimálně o skutečnostech taxativně vypočtených v § 37 odst. 1 ZP, tedy o:</a:t>
            </a:r>
          </a:p>
          <a:p>
            <a:endParaRPr lang="cs-CZ" sz="2000" dirty="0"/>
          </a:p>
          <a:p>
            <a:pPr lvl="1"/>
            <a:r>
              <a:rPr lang="cs-CZ" sz="2000" dirty="0"/>
              <a:t>názvu a sídle zaměstnavatele, je-li právnickou osobou, nebo jménu a příjmení a adrese zaměstnavatele, je-li fyzickou osobou,</a:t>
            </a:r>
          </a:p>
          <a:p>
            <a:pPr lvl="1"/>
            <a:r>
              <a:rPr lang="cs-CZ" sz="2000" dirty="0"/>
              <a:t>bližším označení druhu a místa výkonu práce,</a:t>
            </a:r>
          </a:p>
          <a:p>
            <a:pPr lvl="1"/>
            <a:r>
              <a:rPr lang="cs-CZ" sz="2000" dirty="0"/>
              <a:t>výměře dovolené a o způsobu určování délky dovolené,</a:t>
            </a:r>
          </a:p>
          <a:p>
            <a:pPr lvl="1"/>
            <a:r>
              <a:rPr lang="cs-CZ" sz="2000" dirty="0"/>
              <a:t>době trvání a podmínkách zkušební doby, je-li sjednána,</a:t>
            </a:r>
          </a:p>
          <a:p>
            <a:pPr lvl="1"/>
            <a:r>
              <a:rPr lang="cs-CZ" sz="2000" dirty="0"/>
              <a:t>postupu, který je zaměstnavatel a zaměstnanec povinen dodržet při rozvazování pracovního poměru, a běhu a délce výpovědní doby,</a:t>
            </a:r>
          </a:p>
          <a:p>
            <a:pPr lvl="1"/>
            <a:r>
              <a:rPr lang="cs-CZ" sz="2000" dirty="0"/>
              <a:t>odborném rozvoji, pokud jej zaměstnavatel zabezpečuje,</a:t>
            </a:r>
          </a:p>
        </p:txBody>
      </p:sp>
    </p:spTree>
    <p:extLst>
      <p:ext uri="{BB962C8B-B14F-4D97-AF65-F5344CB8AC3E}">
        <p14:creationId xmlns:p14="http://schemas.microsoft.com/office/powerpoint/2010/main" val="3687641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dle nového § 21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Ostatní písemnosti </a:t>
            </a:r>
            <a:r>
              <a:rPr lang="cs-CZ" sz="2400" dirty="0">
                <a:solidFill>
                  <a:srgbClr val="FF0000"/>
                </a:solidFill>
              </a:rPr>
              <a:t>(písemnosti založené na dohodě dvou stran)</a:t>
            </a:r>
            <a:r>
              <a:rPr lang="cs-CZ" sz="2400" b="1" dirty="0"/>
              <a:t> včetně vzniku a změny PP – doručování podpůrně podle OZ </a:t>
            </a:r>
          </a:p>
          <a:p>
            <a:pPr algn="just"/>
            <a:r>
              <a:rPr lang="cs-CZ" sz="2400" dirty="0"/>
              <a:t>musí se jednat o elektronické uzavírání dvoustranných právních jednání (tedy ne např. výpověď z PP).</a:t>
            </a:r>
          </a:p>
          <a:p>
            <a:pPr algn="just"/>
            <a:r>
              <a:rPr lang="cs-CZ" sz="2400" dirty="0"/>
              <a:t>podmínkou pro tento způsob doručení je předchozí souhlas ZC v samostatném písemném prohlášení </a:t>
            </a:r>
          </a:p>
          <a:p>
            <a:pPr algn="just"/>
            <a:r>
              <a:rPr lang="cs-CZ" sz="2400" dirty="0"/>
              <a:t>stačí prostý elektronický podpis (platí pro obě strany)</a:t>
            </a:r>
          </a:p>
        </p:txBody>
      </p:sp>
    </p:spTree>
    <p:extLst>
      <p:ext uri="{BB962C8B-B14F-4D97-AF65-F5344CB8AC3E}">
        <p14:creationId xmlns:p14="http://schemas.microsoft.com/office/powerpoint/2010/main" val="1998329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odstoupení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ZC má právo odstoupit od PS (DPP, DPČ) nebo její změny, pokud je uzavřena prostřednictvím sítě nebo služby elektronických komunikací</a:t>
            </a:r>
          </a:p>
          <a:p>
            <a:r>
              <a:rPr lang="cs-CZ" sz="2400" dirty="0"/>
              <a:t>Odstoupit může od okamžiku jejich uzavření, nejpozději však ve lhůtě 7 dnů ode dne dodání jejich vyhotovení na elektronickou adresu ZC</a:t>
            </a:r>
          </a:p>
          <a:p>
            <a:r>
              <a:rPr lang="cs-CZ" sz="2400" dirty="0"/>
              <a:t>písemná forma odstoupení </a:t>
            </a:r>
          </a:p>
          <a:p>
            <a:r>
              <a:rPr lang="cs-CZ" sz="2400" dirty="0"/>
              <a:t>jen dokud nebylo ze strany ZC započato s plněním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3184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4000" y="360000"/>
            <a:ext cx="8424000" cy="620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Žádost o kratší pracovní dobu nebo jiná úprava stanovené TPD - § 241                                     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4000" y="1196753"/>
            <a:ext cx="8424000" cy="4929411"/>
          </a:xfrm>
        </p:spPr>
        <p:txBody>
          <a:bodyPr/>
          <a:lstStyle/>
          <a:p>
            <a:r>
              <a:rPr lang="cs-CZ" sz="2400" dirty="0"/>
              <a:t>Písemná žádost ZC</a:t>
            </a:r>
          </a:p>
          <a:p>
            <a:pPr lvl="2"/>
            <a:r>
              <a:rPr lang="cs-CZ" sz="2400" dirty="0"/>
              <a:t>Těhotná zaměstnankyně</a:t>
            </a:r>
          </a:p>
          <a:p>
            <a:pPr lvl="2"/>
            <a:r>
              <a:rPr lang="cs-CZ" sz="2400" dirty="0"/>
              <a:t>ZC pečující o dítě mladší </a:t>
            </a:r>
            <a:r>
              <a:rPr lang="cs-CZ" sz="2400" dirty="0">
                <a:solidFill>
                  <a:srgbClr val="FF0000"/>
                </a:solidFill>
              </a:rPr>
              <a:t>15</a:t>
            </a:r>
            <a:r>
              <a:rPr lang="cs-CZ" sz="2400" dirty="0"/>
              <a:t> let</a:t>
            </a:r>
          </a:p>
          <a:p>
            <a:pPr lvl="2"/>
            <a:r>
              <a:rPr lang="cs-CZ" sz="2400" dirty="0"/>
              <a:t>ZC dlouhodobě převážně sám pečující o osobu ve II. až IV stupni závislosti na pomoci jiné osoby</a:t>
            </a:r>
          </a:p>
          <a:p>
            <a:r>
              <a:rPr lang="cs-CZ" sz="2400" dirty="0"/>
              <a:t>Povinnost ZL vyhovět, pokud tomu nebrání vážné provozní důvody</a:t>
            </a:r>
          </a:p>
          <a:p>
            <a:pPr lvl="1"/>
            <a:r>
              <a:rPr lang="cs-CZ" sz="2200" dirty="0"/>
              <a:t>povinnost písemně odůvodnit nevyhovění žádosti</a:t>
            </a:r>
          </a:p>
          <a:p>
            <a:r>
              <a:rPr lang="cs-CZ" sz="2400" dirty="0"/>
              <a:t>Požádá-li ZC o opětovné obnovení původních podmínek, nebo částečné obnovení rozsahu původní TPD a ZL této žádosti nevyhoví, je povinen to písemně odůvodnit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26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000" b="1" dirty="0"/>
          </a:p>
          <a:p>
            <a:pPr marL="0" indent="0" algn="ctr">
              <a:buNone/>
            </a:pPr>
            <a:r>
              <a:rPr lang="cs-CZ" sz="3000" b="1" dirty="0"/>
              <a:t>Děkuji Vám za pozornost a přeji Vám </a:t>
            </a:r>
          </a:p>
          <a:p>
            <a:pPr marL="0" indent="0" algn="ctr">
              <a:buNone/>
            </a:pPr>
            <a:r>
              <a:rPr lang="cs-CZ" sz="3000" b="1" dirty="0"/>
              <a:t>hezký a ještě hezčí den </a:t>
            </a:r>
          </a:p>
          <a:p>
            <a:pPr marL="0" indent="0" algn="ctr">
              <a:buNone/>
            </a:pPr>
            <a:r>
              <a:rPr lang="cs-CZ" sz="3000" b="1" dirty="0"/>
              <a:t>Tereza Coufalová</a:t>
            </a:r>
          </a:p>
        </p:txBody>
      </p:sp>
    </p:spTree>
    <p:extLst>
      <p:ext uri="{BB962C8B-B14F-4D97-AF65-F5344CB8AC3E}">
        <p14:creationId xmlns:p14="http://schemas.microsoft.com/office/powerpoint/2010/main" val="3430640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5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</a:t>
            </a:r>
            <a:r>
              <a:rPr lang="cs-CZ" dirty="0" smtClean="0"/>
              <a:t>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stanovené týdenní pracovní době, o způsobu rozvržení pracovní doby včetně délky vyrovnávacího období, pokud je uplatněno nerovnoměrné rozvržení, a o rozsahu práce přesčas,</a:t>
            </a:r>
          </a:p>
          <a:p>
            <a:pPr lvl="1"/>
            <a:r>
              <a:rPr lang="cs-CZ" sz="2000" dirty="0"/>
              <a:t>rozsahu minimálního nepřetržitého denního odpočinku a nepřetržitého odpočinku v týdnu a o poskytování přestávky v práci na jídlo a oddech nebo přiměřené doby na oddech a jídlo,</a:t>
            </a:r>
          </a:p>
          <a:p>
            <a:pPr lvl="1"/>
            <a:r>
              <a:rPr lang="cs-CZ" sz="2000" dirty="0"/>
              <a:t>mzdě nebo platu a způsobu odměňování, splatnosti mzdy nebo platu, termínu výplaty mzdy nebo platu, místu a způsobu vyplácení mzdy nebo platu,</a:t>
            </a:r>
          </a:p>
          <a:p>
            <a:pPr lvl="1"/>
            <a:r>
              <a:rPr lang="cs-CZ" sz="2000" dirty="0"/>
              <a:t>kolektivních smlouvách, které upravují pracovní podmínky zaměstnance, a označení smluvních stran těchto kolektivních smluv,</a:t>
            </a:r>
          </a:p>
          <a:p>
            <a:pPr lvl="1"/>
            <a:r>
              <a:rPr lang="cs-CZ" sz="2000" dirty="0"/>
              <a:t>orgánu sociálního zabezpečení, kterému zaměstnavatel odvádí pojistné na sociální zabezpečení v souvislosti s pracovním poměrem zaměstnance.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39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4000" y="332656"/>
            <a:ext cx="8424000" cy="5487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Informování o obsahu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Informace musí být poskytnuta </a:t>
            </a:r>
          </a:p>
          <a:p>
            <a:pPr lvl="1"/>
            <a:r>
              <a:rPr lang="cs-CZ" dirty="0"/>
              <a:t>písemně, resp. poskytnutá informace musí mít písemnou formu, </a:t>
            </a:r>
          </a:p>
          <a:p>
            <a:pPr lvl="1"/>
            <a:r>
              <a:rPr lang="cs-CZ" dirty="0"/>
              <a:t>je-li poskytnuta elektronickou formou, musí být poskytnuta tak, aby si ji zaměstnanec mohl uložit a vytisknout a současně je zaměstnavatel povinen uchovat si doklad o předání informace zaměstnanci</a:t>
            </a:r>
          </a:p>
          <a:p>
            <a:pPr algn="just"/>
            <a:r>
              <a:rPr lang="cs-CZ" sz="2400" dirty="0"/>
              <a:t>sankce – až 200 000 Kč </a:t>
            </a:r>
          </a:p>
        </p:txBody>
      </p:sp>
    </p:spTree>
    <p:extLst>
      <p:ext uri="{BB962C8B-B14F-4D97-AF65-F5344CB8AC3E}">
        <p14:creationId xmlns:p14="http://schemas.microsoft.com/office/powerpoint/2010/main" val="169503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2954" y="548681"/>
            <a:ext cx="7886700" cy="1080120"/>
          </a:xfrm>
        </p:spPr>
        <p:txBody>
          <a:bodyPr>
            <a:normAutofit/>
          </a:bodyPr>
          <a:lstStyle/>
          <a:p>
            <a:r>
              <a:rPr lang="cs-CZ" sz="2600" dirty="0"/>
              <a:t>Dohody o pracích konaných mimo PP - §74 a násl.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4663" y="1628801"/>
            <a:ext cx="8923337" cy="4497363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od 1. 10. 2023 – zvýšení zákonné ochrany ZC na DPP/DPČ:</a:t>
            </a:r>
          </a:p>
          <a:p>
            <a:pPr marL="728663" lvl="1" indent="-385763" algn="just">
              <a:buFont typeface="+mj-lt"/>
              <a:buAutoNum type="arabicPeriod"/>
            </a:pPr>
            <a:endParaRPr lang="cs-CZ" sz="1800" dirty="0"/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ZL má povinnost seznámit ZC s rozvrhem pracovní doby a s jeho změnou </a:t>
            </a:r>
            <a:r>
              <a:rPr lang="cs-CZ" sz="1700" b="1" dirty="0"/>
              <a:t>alespoň tři dny předem – </a:t>
            </a:r>
            <a:r>
              <a:rPr lang="cs-CZ" sz="1700" dirty="0"/>
              <a:t>začátkem směny nebo období, na něž je pracovní doba rozvržena, leda že se s se ZC dohodne na jiné -</a:t>
            </a:r>
            <a:r>
              <a:rPr lang="cs-CZ" sz="1700" dirty="0" smtClean="0"/>
              <a:t> </a:t>
            </a:r>
            <a:r>
              <a:rPr lang="cs-CZ" sz="1700" b="1" dirty="0"/>
              <a:t>kratší</a:t>
            </a:r>
            <a:r>
              <a:rPr lang="cs-CZ" sz="1700" dirty="0"/>
              <a:t> době seznámení,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povinnost ZL informovat písemně „</a:t>
            </a:r>
            <a:r>
              <a:rPr lang="cs-CZ" sz="1700" dirty="0" err="1"/>
              <a:t>dohodáře</a:t>
            </a:r>
            <a:r>
              <a:rPr lang="cs-CZ" sz="1700" dirty="0"/>
              <a:t>“ do 7 dnů ode dne započetí výkonu práce o obsahu právního vztahu 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dohodářů</a:t>
            </a:r>
            <a:r>
              <a:rPr lang="cs-CZ" sz="1700" dirty="0"/>
              <a:t>“ na pracovní volno v souvislosti s jinými důležitými osobními překážkami v práci a překážkami v práci z důvodu obecného zájmu,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ZL musí „</a:t>
            </a:r>
            <a:r>
              <a:rPr lang="cs-CZ" sz="1700" dirty="0" err="1"/>
              <a:t>dohodáři</a:t>
            </a:r>
            <a:r>
              <a:rPr lang="cs-CZ" sz="1700" dirty="0"/>
              <a:t>“ poskytovat nepřetržitý denní odpočinek, nepřetržitý odpočinek v týdnu, přestávky v práci na jídlo a oddech, vést evidenci pracovní doby,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„</a:t>
            </a:r>
            <a:r>
              <a:rPr lang="cs-CZ" sz="1700" dirty="0" err="1"/>
              <a:t>dohodář</a:t>
            </a:r>
            <a:r>
              <a:rPr lang="cs-CZ" sz="1700" dirty="0"/>
              <a:t>“ má právo na režimové příplatky a další kompenzace za dobu svátku, noční práci, práci ve ztíženém pracovním prostředí a práci v sobotu a neděli apod.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od 1. 1. 2024 – nárok „</a:t>
            </a:r>
            <a:r>
              <a:rPr lang="cs-CZ" sz="1700" dirty="0" err="1"/>
              <a:t>dohodářů</a:t>
            </a:r>
            <a:r>
              <a:rPr lang="cs-CZ" sz="1700" dirty="0"/>
              <a:t>“ na dovolenou – za splnění určitých podmínek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dohodáře</a:t>
            </a:r>
            <a:r>
              <a:rPr lang="cs-CZ" sz="1700" dirty="0"/>
              <a:t>“ požádat ZL o zaměstnání v HPP za splnění stanovených podmínek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dohodáře</a:t>
            </a:r>
            <a:r>
              <a:rPr lang="cs-CZ" sz="1700" dirty="0"/>
              <a:t>“ na odůvodnění výpovědi </a:t>
            </a:r>
          </a:p>
        </p:txBody>
      </p:sp>
    </p:spTree>
    <p:extLst>
      <p:ext uri="{BB962C8B-B14F-4D97-AF65-F5344CB8AC3E}">
        <p14:creationId xmlns:p14="http://schemas.microsoft.com/office/powerpoint/2010/main" val="237402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 u DPP a DPČ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ZL má povinnost seznámit ZC s rozvrhem pracovní doby a s jeho změnou </a:t>
            </a:r>
            <a:r>
              <a:rPr lang="cs-CZ" b="1" dirty="0"/>
              <a:t>alespoň tři dny předem – </a:t>
            </a:r>
            <a:r>
              <a:rPr lang="cs-CZ" dirty="0"/>
              <a:t>začátkem směny nebo období, na něž je pracovní doba rozvržena, leda že se s se ZC dohodne na jiné - kratší době </a:t>
            </a:r>
            <a:r>
              <a:rPr lang="cs-CZ" dirty="0" smtClean="0"/>
              <a:t>seznámení – větší flexibilita</a:t>
            </a:r>
          </a:p>
          <a:p>
            <a:r>
              <a:rPr lang="cs-CZ" dirty="0" smtClean="0"/>
              <a:t>lze uzavřít dohodu o práci na dálku</a:t>
            </a:r>
          </a:p>
          <a:p>
            <a:pPr lvl="1"/>
            <a:r>
              <a:rPr lang="cs-CZ" dirty="0" smtClean="0"/>
              <a:t>pokud si ZC rozvrhuje pracovní dobu sám, nemá ZL povinnost vypracovat písemný rozvrh PD, </a:t>
            </a:r>
          </a:p>
          <a:p>
            <a:pPr lvl="1"/>
            <a:r>
              <a:rPr lang="cs-CZ" dirty="0" smtClean="0"/>
              <a:t>ZC musí dodržet zákonné limity týkající se přestávek, odpočinku, délky pracovní směny</a:t>
            </a:r>
          </a:p>
          <a:p>
            <a:pPr lvl="1"/>
            <a:r>
              <a:rPr lang="cs-CZ" dirty="0" smtClean="0"/>
              <a:t>ZL musí i zde vést evidenci pracovní doby </a:t>
            </a:r>
          </a:p>
          <a:p>
            <a:pPr lvl="1"/>
            <a:r>
              <a:rPr lang="cs-CZ" dirty="0" smtClean="0"/>
              <a:t>je možné, aby si „</a:t>
            </a:r>
            <a:r>
              <a:rPr lang="cs-CZ" dirty="0" err="1" smtClean="0"/>
              <a:t>dohodář</a:t>
            </a:r>
            <a:r>
              <a:rPr lang="cs-CZ" dirty="0" smtClean="0"/>
              <a:t>“ rozvrhnul PD sám i na pracovišti ZL</a:t>
            </a:r>
          </a:p>
          <a:p>
            <a:pPr lvl="1"/>
            <a:r>
              <a:rPr lang="cs-CZ" dirty="0" smtClean="0"/>
              <a:t>je možný i hybridní režim pracovní doby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737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 u DPP a DPČ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 nemá povinnost rozvrhnout „</a:t>
            </a:r>
            <a:r>
              <a:rPr lang="cs-CZ" dirty="0" err="1" smtClean="0"/>
              <a:t>dohodáři</a:t>
            </a:r>
            <a:r>
              <a:rPr lang="cs-CZ" dirty="0" smtClean="0"/>
              <a:t>“ pracovní doby a přidělit mu práci v určitém „pevném“ předem garantovaném rozsahu, ledaže se k tomu smluvně zaváže </a:t>
            </a:r>
          </a:p>
          <a:p>
            <a:r>
              <a:rPr lang="cs-CZ" dirty="0" smtClean="0"/>
              <a:t>ZL musí vyhodnotit, na jak dlouhé období bude práci po ZC potřebovat, a z toho pak vycházet při rozvrhování PD </a:t>
            </a:r>
          </a:p>
          <a:p>
            <a:r>
              <a:rPr lang="cs-CZ" dirty="0" smtClean="0"/>
              <a:t>délka a načasování rozvrhované pracovní doby mohou být proměnlivé podle aktuální potřeby práce ze strany ZL</a:t>
            </a:r>
          </a:p>
          <a:p>
            <a:r>
              <a:rPr lang="cs-CZ" dirty="0" smtClean="0"/>
              <a:t>rozvrh pracovní doby musí existovat v písemné podobě </a:t>
            </a:r>
          </a:p>
          <a:p>
            <a:r>
              <a:rPr lang="cs-CZ" dirty="0" smtClean="0"/>
              <a:t>3 dny před začátkem směny – 72 hodin – jasný výklad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55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práce nesmí být větší než 300 hodin v kalendářním roce</a:t>
            </a:r>
          </a:p>
          <a:p>
            <a:r>
              <a:rPr lang="cs-CZ" dirty="0" smtClean="0"/>
              <a:t>doby uvedené v § 348 odst. 1 se do </a:t>
            </a:r>
            <a:r>
              <a:rPr lang="cs-CZ" b="1" dirty="0" smtClean="0"/>
              <a:t>rozsahu</a:t>
            </a:r>
            <a:r>
              <a:rPr lang="cs-CZ" dirty="0" smtClean="0"/>
              <a:t> práce nezapočítávají (překážky práci, dovolená, náhradní volno za práci přesčas nebo za práci ve svátek apod.); pro účely výpočtu dovolené však ano!!! </a:t>
            </a:r>
          </a:p>
          <a:p>
            <a:r>
              <a:rPr lang="cs-CZ" dirty="0" smtClean="0"/>
              <a:t>v dohodě musí být uvedeny sjednané práce a doba, na kterou se dohoda uzavírá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688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ÚP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2829</Words>
  <Application>Microsoft Office PowerPoint</Application>
  <PresentationFormat>Širokoúhlá obrazovka</PresentationFormat>
  <Paragraphs>231</Paragraphs>
  <Slides>34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Motiv Office</vt:lpstr>
      <vt:lpstr>Novela zákoníku práce 2023/2024</vt:lpstr>
      <vt:lpstr>Informování o obsahu pracovního poměru</vt:lpstr>
      <vt:lpstr>Informování o obsahu pracovního poměru </vt:lpstr>
      <vt:lpstr>Informování o obsahu pracovního poměru</vt:lpstr>
      <vt:lpstr>Informování o obsahu pracovního poměru</vt:lpstr>
      <vt:lpstr>Dohody o pracích konaných mimo PP - §74 a násl. ZP</vt:lpstr>
      <vt:lpstr>Rozvržení pracovní doby u DPP a DPČ</vt:lpstr>
      <vt:lpstr>Rozvržení pracovní doby u DPP a DPČ</vt:lpstr>
      <vt:lpstr>Dohoda o provedení práce</vt:lpstr>
      <vt:lpstr>Dohoda o pracovní činnosti </vt:lpstr>
      <vt:lpstr>Společné ustanovení o dohodách - § 77</vt:lpstr>
      <vt:lpstr>Společné ustanovení o dohodách - § 77</vt:lpstr>
      <vt:lpstr>Společné ustanovení o dohodách - § 77</vt:lpstr>
      <vt:lpstr>Dovolená u dohod</vt:lpstr>
      <vt:lpstr>Překážky v práci u dohod</vt:lpstr>
      <vt:lpstr>Odměňování</vt:lpstr>
      <vt:lpstr>Další změny od 1. 7. 2024</vt:lpstr>
      <vt:lpstr>Práce na dálku- § 317 ZP</vt:lpstr>
      <vt:lpstr>Práce na dálku- § 317 ZP</vt:lpstr>
      <vt:lpstr>Možnost nařízení práce na dálku</vt:lpstr>
      <vt:lpstr>Práce na dálku- § 317 ZP</vt:lpstr>
      <vt:lpstr>Práce na dálku- § 317 ZP</vt:lpstr>
      <vt:lpstr>Zrušení dohody o práci na dálku</vt:lpstr>
      <vt:lpstr>  Doručování zaměstnanci § 334a až 337 ZP   </vt:lpstr>
      <vt:lpstr>Doručování zaměstnanci § 334a až 337 ZP</vt:lpstr>
      <vt:lpstr>Osobní doručení zaměstnanci</vt:lpstr>
      <vt:lpstr>Doručení prostřednictvím datové schránky</vt:lpstr>
      <vt:lpstr>Doručování prostřednictvím sítě nebo služby elektronických komunikací § 355 ZP</vt:lpstr>
      <vt:lpstr>Doručení prostřednictvím provozovatele poštovních služeb</vt:lpstr>
      <vt:lpstr>Doručování dle nového § 21 ZP</vt:lpstr>
      <vt:lpstr>Možnost odstoupení </vt:lpstr>
      <vt:lpstr>Žádost o kratší pracovní dobu nebo jiná úprava stanovené TPD - § 241                                          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Radová Jindra</dc:creator>
  <cp:lastModifiedBy>Coufalová Tereza</cp:lastModifiedBy>
  <cp:revision>15</cp:revision>
  <dcterms:created xsi:type="dcterms:W3CDTF">2023-07-12T06:56:47Z</dcterms:created>
  <dcterms:modified xsi:type="dcterms:W3CDTF">2024-01-05T07:51:18Z</dcterms:modified>
</cp:coreProperties>
</file>