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9" r:id="rId3"/>
    <p:sldId id="258" r:id="rId4"/>
    <p:sldId id="257" r:id="rId5"/>
    <p:sldId id="272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27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592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09.06.2025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09.06.2025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18216" y="3763781"/>
            <a:ext cx="4725784" cy="1755031"/>
          </a:xfrm>
        </p:spPr>
        <p:txBody>
          <a:bodyPr>
            <a:normAutofit/>
          </a:bodyPr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Porada s úřady územního plánování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6020" y="5595713"/>
            <a:ext cx="1719000" cy="820327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sz="1800" b="1" dirty="0" smtClean="0">
                <a:latin typeface="+mn-lt"/>
              </a:rPr>
              <a:t>12. 06. 2025</a:t>
            </a:r>
          </a:p>
          <a:p>
            <a:pPr algn="l">
              <a:lnSpc>
                <a:spcPct val="80000"/>
              </a:lnSpc>
            </a:pPr>
            <a:r>
              <a:rPr lang="cs-CZ" sz="1800" b="1" dirty="0" smtClean="0">
                <a:latin typeface="Calibri" pitchFamily="34" charset="0"/>
              </a:rPr>
              <a:t>KÚPK ORR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1549189"/>
            <a:ext cx="4633912" cy="4992581"/>
          </a:xfrm>
        </p:spPr>
        <p:txBody>
          <a:bodyPr>
            <a:normAutofit fontScale="70000" lnSpcReduction="20000"/>
          </a:bodyPr>
          <a:lstStyle/>
          <a:p>
            <a:r>
              <a:rPr lang="cs-CZ" sz="2800" dirty="0"/>
              <a:t>Nepoužití regulace z ÚPD </a:t>
            </a:r>
          </a:p>
          <a:p>
            <a:r>
              <a:rPr lang="cs-CZ" sz="2800" dirty="0"/>
              <a:t>Novela zákona č. 416/2009 Sb.: nový odst. 6 v § 2i (6) Pokud stavba základnové stanice mobilní sítě elektronických komunikací včetně souvisejícího elektrického a optického přípojného vedení je nutná ke splnění povinnosti uložené na základě zvláštního právního předpisu, lze tuto stavbu umisťovat a povolovat i přes nesoulad s územně plánovací dokumentací obce. </a:t>
            </a:r>
          </a:p>
          <a:p>
            <a:r>
              <a:rPr lang="cs-CZ" sz="2800" b="1" dirty="0"/>
              <a:t>Část územně plánovací dokumentace, která zakazuje, či omezuje výstavbu základnových stanic mobilních sítí elektronických komunikací se nepoužije. </a:t>
            </a:r>
            <a:r>
              <a:rPr lang="cs-CZ" sz="2800" dirty="0"/>
              <a:t>Ustanovení § 122 odst. 3 stavebního zákona se pro stavby základnových stanic mobilních sítí elektronických komunikací nepoužije</a:t>
            </a:r>
            <a:r>
              <a:rPr lang="cs-CZ" dirty="0"/>
              <a:t>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23888" y="585893"/>
            <a:ext cx="6874192" cy="80094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u="sng" smtClean="0"/>
              <a:t>Zákon č. 23/2025 Sb. – elektronické komunikace 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225788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383963"/>
            <a:ext cx="8161972" cy="1128607"/>
          </a:xfrm>
        </p:spPr>
        <p:txBody>
          <a:bodyPr/>
          <a:lstStyle/>
          <a:p>
            <a:r>
              <a:rPr lang="cs-CZ" u="sng" dirty="0"/>
              <a:t>Zákon č. 39/2025 Sb. – zajišťování obrany ČR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1564429"/>
            <a:ext cx="4633912" cy="5072591"/>
          </a:xfrm>
        </p:spPr>
        <p:txBody>
          <a:bodyPr>
            <a:noAutofit/>
          </a:bodyPr>
          <a:lstStyle/>
          <a:p>
            <a:r>
              <a:rPr lang="cs-CZ" dirty="0"/>
              <a:t>• novela zákona č. 222/1999 Sb., o zajišťování obrany České republiky • účinnost od 6. 3. 2025 </a:t>
            </a:r>
          </a:p>
          <a:p>
            <a:r>
              <a:rPr lang="cs-CZ" dirty="0"/>
              <a:t>• drobná změna NSZ v § 170 – účely vyvlastnění </a:t>
            </a:r>
          </a:p>
          <a:p>
            <a:pPr marL="457200" indent="-457200">
              <a:buAutoNum type="arabicParenBoth"/>
            </a:pPr>
            <a:r>
              <a:rPr lang="cs-CZ" dirty="0"/>
              <a:t>Práva k pozemkům a stavbám lze odejmout nebo omezit, jsou-li vymezeny v územně plánovací dokumentaci a jde-li o </a:t>
            </a:r>
          </a:p>
          <a:p>
            <a:pPr marL="457200" indent="-457200">
              <a:buAutoNum type="arabicParenBoth"/>
            </a:pPr>
            <a:r>
              <a:rPr lang="cs-CZ" dirty="0"/>
              <a:t>c) realizaci stavby a opatření k zajišťování </a:t>
            </a:r>
            <a:r>
              <a:rPr lang="cs-CZ" strike="sngStrike" dirty="0"/>
              <a:t>obrany a</a:t>
            </a:r>
            <a:r>
              <a:rPr lang="cs-CZ" dirty="0"/>
              <a:t> bezpečnosti státu, nebo…</a:t>
            </a:r>
          </a:p>
        </p:txBody>
      </p:sp>
    </p:spTree>
    <p:extLst>
      <p:ext uri="{BB962C8B-B14F-4D97-AF65-F5344CB8AC3E}">
        <p14:creationId xmlns:p14="http://schemas.microsoft.com/office/powerpoint/2010/main" val="3888341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326813"/>
            <a:ext cx="7091362" cy="739987"/>
          </a:xfrm>
        </p:spPr>
        <p:txBody>
          <a:bodyPr/>
          <a:lstStyle/>
          <a:p>
            <a:r>
              <a:rPr lang="cs-CZ" u="sng" dirty="0"/>
              <a:t>Zákon č. 87/2025 Sb. – OZE III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1240579"/>
            <a:ext cx="4633912" cy="544216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• novela energetického zákona (OZE III)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původně především implementace evropského práva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uplatněno 57 jednotlivých poslaneckých PN, včetně komplexních, Senát uplatnil dalších 33 PN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včetně novely NSZ (pouze stavební řád) - kvalifikační požadavek praxe již není vyžadován pro úředníky SÚ, úprava zmocnění pro vydání prováděcích předpisů, úprava u dokumentací, úprava u drobných a jednoduchých staveb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účinnost dělená, většina 1.8.2025, část 29.5.2026</a:t>
            </a:r>
          </a:p>
        </p:txBody>
      </p:sp>
    </p:spTree>
    <p:extLst>
      <p:ext uri="{BB962C8B-B14F-4D97-AF65-F5344CB8AC3E}">
        <p14:creationId xmlns:p14="http://schemas.microsoft.com/office/powerpoint/2010/main" val="3510788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7218" y="242993"/>
            <a:ext cx="6725602" cy="724747"/>
          </a:xfrm>
        </p:spPr>
        <p:txBody>
          <a:bodyPr/>
          <a:lstStyle/>
          <a:p>
            <a:r>
              <a:rPr lang="cs-CZ" u="sng" dirty="0"/>
              <a:t>Aktuálně projednávané novely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97218" y="1145329"/>
            <a:ext cx="4633912" cy="348001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Novela energetického zákona (tzv. Lex plyn) </a:t>
            </a:r>
            <a:endParaRPr lang="cs-CZ" dirty="0" smtClean="0"/>
          </a:p>
          <a:p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Implementace </a:t>
            </a:r>
            <a:r>
              <a:rPr lang="cs-CZ" dirty="0"/>
              <a:t>směrnice RED </a:t>
            </a:r>
            <a:r>
              <a:rPr lang="cs-CZ" dirty="0" smtClean="0"/>
              <a:t>III</a:t>
            </a:r>
          </a:p>
          <a:p>
            <a:r>
              <a:rPr lang="cs-CZ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„</a:t>
            </a:r>
            <a:r>
              <a:rPr lang="cs-CZ" dirty="0"/>
              <a:t>Čistící“ novela – již ne do konce volebního období </a:t>
            </a:r>
          </a:p>
        </p:txBody>
      </p:sp>
    </p:spTree>
    <p:extLst>
      <p:ext uri="{BB962C8B-B14F-4D97-AF65-F5344CB8AC3E}">
        <p14:creationId xmlns:p14="http://schemas.microsoft.com/office/powerpoint/2010/main" val="3513851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3878" y="52493"/>
            <a:ext cx="7716202" cy="1033357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Novela energetického zákona (ST 883)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9598" y="1370119"/>
            <a:ext cx="4881562" cy="4272491"/>
          </a:xfrm>
        </p:spPr>
        <p:txBody>
          <a:bodyPr>
            <a:normAutofit fontScale="85000" lnSpcReduction="10000"/>
          </a:bodyPr>
          <a:lstStyle/>
          <a:p>
            <a:r>
              <a:rPr lang="cs-CZ" u="sng" dirty="0"/>
              <a:t>Obecně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další z novel energetického zákona (zaměřeno na plyn)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bude měnit i NSZ, 23. 4. 2025 schváleno ve 3. čtení v PSP, postoupeno Senátu – tisk č. 99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účinnost navržena od 1. 8. 2025 </a:t>
            </a:r>
            <a:endParaRPr lang="cs-CZ" dirty="0" smtClean="0"/>
          </a:p>
          <a:p>
            <a:r>
              <a:rPr lang="cs-CZ" u="sng" dirty="0" smtClean="0"/>
              <a:t>V </a:t>
            </a:r>
            <a:r>
              <a:rPr lang="cs-CZ" u="sng" dirty="0"/>
              <a:t>NSZ se upravuje: </a:t>
            </a:r>
            <a:endParaRPr lang="cs-CZ" u="sng" dirty="0" smtClean="0"/>
          </a:p>
          <a:p>
            <a:r>
              <a:rPr lang="cs-CZ" b="1" dirty="0" smtClean="0"/>
              <a:t>• </a:t>
            </a:r>
            <a:r>
              <a:rPr lang="cs-CZ" b="1" dirty="0"/>
              <a:t>posun bypassu u NGUP, u obou termínů o 12 měsíců, tj. bypass trvá do 30. 6. 2026 a vložení do NGUP do 31. 12. 2026. </a:t>
            </a:r>
            <a:endParaRPr lang="cs-CZ" b="1" dirty="0" smtClean="0"/>
          </a:p>
          <a:p>
            <a:r>
              <a:rPr lang="cs-CZ" dirty="0" smtClean="0"/>
              <a:t>Neprošel </a:t>
            </a:r>
            <a:r>
              <a:rPr lang="cs-CZ" dirty="0"/>
              <a:t>PN na stavební předpisy pro 5 největších měst (nově Plzeň a Liberec).</a:t>
            </a:r>
          </a:p>
        </p:txBody>
      </p:sp>
    </p:spTree>
    <p:extLst>
      <p:ext uri="{BB962C8B-B14F-4D97-AF65-F5344CB8AC3E}">
        <p14:creationId xmlns:p14="http://schemas.microsoft.com/office/powerpoint/2010/main" val="4137321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47743"/>
            <a:ext cx="7095172" cy="861907"/>
          </a:xfrm>
        </p:spPr>
        <p:txBody>
          <a:bodyPr/>
          <a:lstStyle/>
          <a:p>
            <a:r>
              <a:rPr lang="es-ES" u="sng" dirty="0"/>
              <a:t>Implementační zákon k RED III</a:t>
            </a:r>
            <a:endParaRPr lang="cs-CZ" u="sng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1320589"/>
            <a:ext cx="5144452" cy="515260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Implementace tzv. směrnici RED III (podpora OZE) – Zákon o urychlení využívání některých obnovitelných zdrojů energie a o změně souvisejících zákonů (zákon o urychlení využívání obnovitelných zdrojů energie) </a:t>
            </a:r>
            <a:endParaRPr lang="cs-CZ" dirty="0" smtClean="0"/>
          </a:p>
          <a:p>
            <a:r>
              <a:rPr lang="cs-CZ" u="sng" dirty="0" smtClean="0"/>
              <a:t>Předpokládaný </a:t>
            </a:r>
            <a:r>
              <a:rPr lang="cs-CZ" u="sng" dirty="0"/>
              <a:t>harmonogram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aktuálně odesláno do PSP (ST 945) a současně vláda návrh schválila nově a posílá do Sněmovny (pro schválení v režimu § 90 – ST 969)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účinnost předpokládaná k 1. 1. 2026</a:t>
            </a:r>
          </a:p>
        </p:txBody>
      </p:sp>
    </p:spTree>
    <p:extLst>
      <p:ext uri="{BB962C8B-B14F-4D97-AF65-F5344CB8AC3E}">
        <p14:creationId xmlns:p14="http://schemas.microsoft.com/office/powerpoint/2010/main" val="1315655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326813"/>
            <a:ext cx="6725602" cy="675217"/>
          </a:xfrm>
        </p:spPr>
        <p:txBody>
          <a:bodyPr/>
          <a:lstStyle/>
          <a:p>
            <a:r>
              <a:rPr lang="es-ES" u="sng" dirty="0"/>
              <a:t>Implementační zákon k RED III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97218" y="1156759"/>
            <a:ext cx="5182552" cy="552598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Co zřejmě přinese na úseku územního plánování?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PÚR bude vymezovat tzv. nezbytné oblasti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ÚPD (ÚRP, ZÚR, ÚP) budou vymezovat oblasti pro urychlení využívání OZE – tzv. akcelerační oblasti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nový typ územního opatření o podmínkách a zmírňujících opatřeních pro akcelerační oblast, které bude nutnou podmínkou vymezení oblasti (až na výjimky), ÚO je závazné pro obsah navazující ÚPD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ÚO obsahuje podmínky pro vyloučení nebo zmírnění nepříznivých dopadů záměrů pro využití OZE v akcelerační oblasti na ŽP a veřejné zdraví</a:t>
            </a:r>
          </a:p>
        </p:txBody>
      </p:sp>
    </p:spTree>
    <p:extLst>
      <p:ext uri="{BB962C8B-B14F-4D97-AF65-F5344CB8AC3E}">
        <p14:creationId xmlns:p14="http://schemas.microsoft.com/office/powerpoint/2010/main" val="4170367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300143"/>
            <a:ext cx="4633912" cy="671407"/>
          </a:xfrm>
        </p:spPr>
        <p:txBody>
          <a:bodyPr/>
          <a:lstStyle/>
          <a:p>
            <a:r>
              <a:rPr lang="cs-CZ" u="sng" dirty="0"/>
              <a:t>A co </a:t>
            </a:r>
            <a:r>
              <a:rPr lang="cs-CZ" u="sng" dirty="0" smtClean="0"/>
              <a:t>dál</a:t>
            </a:r>
            <a:r>
              <a:rPr lang="cs-CZ" u="sng" dirty="0"/>
              <a:t>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7688" y="1972099"/>
            <a:ext cx="5712142" cy="3510491"/>
          </a:xfrm>
        </p:spPr>
        <p:txBody>
          <a:bodyPr>
            <a:normAutofit/>
          </a:bodyPr>
          <a:lstStyle/>
          <a:p>
            <a:r>
              <a:rPr lang="cs-CZ" dirty="0"/>
              <a:t>• bude nutné provést „čistící“ novelu – až na základě zkušeností s aplikací NSZ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diskuse nad možnou „rekodifikací“ části územního plánování</a:t>
            </a:r>
          </a:p>
        </p:txBody>
      </p:sp>
    </p:spTree>
    <p:extLst>
      <p:ext uri="{BB962C8B-B14F-4D97-AF65-F5344CB8AC3E}">
        <p14:creationId xmlns:p14="http://schemas.microsoft.com/office/powerpoint/2010/main" val="3282363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395393"/>
            <a:ext cx="7106602" cy="701887"/>
          </a:xfrm>
        </p:spPr>
        <p:txBody>
          <a:bodyPr/>
          <a:lstStyle/>
          <a:p>
            <a:r>
              <a:rPr lang="cs-CZ" u="sng" dirty="0"/>
              <a:t>Novela vyhlášky č. 157/2024 Sb.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34378" y="1362499"/>
            <a:ext cx="4633912" cy="5080211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Co řeší vyhláška č. 157/2024 Sb.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Náležitosti obsahu územně analytických podkladů (databáze včetně údajů o území, podklady pro rozbor udržitelného rozvoje území, RURÚ)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Rozsah a formu územně analytických podkladů pro území kraje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Náležitosti obsahu a strukturu zadání zásad územního rozvoje, územního plánu a regulačního plánu (včetně příloh č. 3 až 5)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Náležitosti obsahu zadání změny územně plánovací dokumentace (příloha č. 6)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Obsah jednotného standardu územně plánovací dokumentace, vymezení zastavěného území a územních opatření a požadavky na strojově čitelný formát územní studie (včetně standardizovaných jevů, jejich struktury a grafického vyjádření a požadavků na uspořádání a označení složek a souborů a na výměnný formát; přílohy č. 7 až 25)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Členění ploch s rozdílným způsobem využit</a:t>
            </a:r>
          </a:p>
        </p:txBody>
      </p:sp>
    </p:spTree>
    <p:extLst>
      <p:ext uri="{BB962C8B-B14F-4D97-AF65-F5344CB8AC3E}">
        <p14:creationId xmlns:p14="http://schemas.microsoft.com/office/powerpoint/2010/main" val="1760189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361103"/>
            <a:ext cx="6885622" cy="759037"/>
          </a:xfrm>
        </p:spPr>
        <p:txBody>
          <a:bodyPr/>
          <a:lstStyle/>
          <a:p>
            <a:r>
              <a:rPr lang="cs-CZ" u="sng" dirty="0"/>
              <a:t>Postup přípravy novely vyhlášky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1305349"/>
            <a:ext cx="4633912" cy="5339291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▪ V plánu vyhlášek na 2025, bez RIA.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Připravuje se zakázka na aktualizaci datových standardů, včetně identifikace, které části standardu v praxi činí problém (zadání 3Q/2025).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V lednu 2025 navrženo odložení na rok 2026 =&gt; neschváleno.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Předloženo do vnitřního připomínkového řízení 21.2.-7.3.2025, obdrženy zásadní připomínky (rozpor se zmocněním v zákoně, bez potřebných analýz, neodpovídá legislativním pravidlům…).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Navrženo akceptování připomínek, zpracování analýzy uplatňování stávající vyhlášky a až poté v roce 2026 předložit upravený návrh vyhlášky =&gt; neschváleno.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Aktuálně probíhají práce na úpravách návrhu vyhlášky pro opakované předložení do vnitřního a následně do meziresortního připomínkového řízení.</a:t>
            </a:r>
          </a:p>
        </p:txBody>
      </p:sp>
    </p:spTree>
    <p:extLst>
      <p:ext uri="{BB962C8B-B14F-4D97-AF65-F5344CB8AC3E}">
        <p14:creationId xmlns:p14="http://schemas.microsoft.com/office/powerpoint/2010/main" val="2261177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7384" y="530486"/>
            <a:ext cx="4633912" cy="624994"/>
          </a:xfrm>
        </p:spPr>
        <p:txBody>
          <a:bodyPr/>
          <a:lstStyle/>
          <a:p>
            <a:r>
              <a:rPr lang="cs-CZ" u="sng" dirty="0"/>
              <a:t>Program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6" y="1390650"/>
            <a:ext cx="6184237" cy="530352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+mn-lt"/>
              </a:rPr>
              <a:t>personální změny na KÚPK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+mn-lt"/>
              </a:rPr>
              <a:t>právní </a:t>
            </a:r>
            <a:r>
              <a:rPr lang="cs-CZ" sz="2800" dirty="0" smtClean="0">
                <a:latin typeface="+mn-lt"/>
              </a:rPr>
              <a:t>rámec/nový </a:t>
            </a:r>
            <a:r>
              <a:rPr lang="cs-CZ" sz="2800" dirty="0">
                <a:latin typeface="+mn-lt"/>
              </a:rPr>
              <a:t>stavební zákon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8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+mn-lt"/>
              </a:rPr>
              <a:t>ZÚR PK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+mn-lt"/>
              </a:rPr>
              <a:t>OZE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8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+mn-lt"/>
              </a:rPr>
              <a:t>pořizování ÚPD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+mn-lt"/>
              </a:rPr>
              <a:t>NGÚP</a:t>
            </a:r>
          </a:p>
          <a:p>
            <a:r>
              <a:rPr lang="cs-CZ" sz="2800" dirty="0" smtClean="0">
                <a:latin typeface="+mn-lt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+mn-lt"/>
              </a:rPr>
              <a:t>dotazy/diskuze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08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778" y="376343"/>
            <a:ext cx="7457122" cy="671407"/>
          </a:xfrm>
        </p:spPr>
        <p:txBody>
          <a:bodyPr/>
          <a:lstStyle/>
          <a:p>
            <a:r>
              <a:rPr lang="cs-CZ" u="sng" dirty="0"/>
              <a:t>Obsah novely – jednotný standard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5778" y="1175809"/>
            <a:ext cx="5601652" cy="528214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Zrušení požadavků na grafický standard všech nástrojů územního plánování ve vyhlášce, ponechání pouze v metodice. Úpravy v těle vyhlášky a odstranění příslušných příloh. 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Ponechání </a:t>
            </a:r>
            <a:r>
              <a:rPr lang="cs-CZ" dirty="0"/>
              <a:t>standardizovaného kódu pro označení ploch s rozdílným způsobem využití. </a:t>
            </a: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Bez </a:t>
            </a:r>
            <a:r>
              <a:rPr lang="cs-CZ" dirty="0"/>
              <a:t>zásahu do datového standardu, pouze bude zváženo přidání doplňkového typu objektu u územního plánu a provedeny dílčí úpravy, viz dále.</a:t>
            </a:r>
          </a:p>
        </p:txBody>
      </p:sp>
    </p:spTree>
    <p:extLst>
      <p:ext uri="{BB962C8B-B14F-4D97-AF65-F5344CB8AC3E}">
        <p14:creationId xmlns:p14="http://schemas.microsoft.com/office/powerpoint/2010/main" val="2536543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425873"/>
            <a:ext cx="7064692" cy="1193377"/>
          </a:xfrm>
        </p:spPr>
        <p:txBody>
          <a:bodyPr/>
          <a:lstStyle/>
          <a:p>
            <a:r>
              <a:rPr lang="cs-CZ" u="sng" dirty="0"/>
              <a:t>Obsah novely – zrušení DXF pro územní plány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61988" y="1716829"/>
            <a:ext cx="5456872" cy="4775411"/>
          </a:xfrm>
        </p:spPr>
        <p:txBody>
          <a:bodyPr>
            <a:normAutofit/>
          </a:bodyPr>
          <a:lstStyle/>
          <a:p>
            <a:r>
              <a:rPr lang="cs-CZ" dirty="0"/>
              <a:t>▪ Zrušení možnosti odevzdávat územní plány ve formátu DXF, ponechání pouze možnosti předání ve formátu ESRI </a:t>
            </a:r>
            <a:r>
              <a:rPr lang="cs-CZ" dirty="0" err="1"/>
              <a:t>shapefile</a:t>
            </a:r>
            <a:r>
              <a:rPr lang="cs-CZ" dirty="0"/>
              <a:t>. Odstranění přílohy č. 11 a zásah v příloze č. 14.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Přechodné období – pokud byl návrh zveřejněn pro společné jednání a veřejné projednání (§ 93 odst. 5 SZ), může být předán ve formátu DXF.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Pro regulační plány (nikoliv územní plány s prvky regulačního plánu) bude nadále přípustné odevzdání ve formátu ESRI </a:t>
            </a:r>
            <a:r>
              <a:rPr lang="cs-CZ" dirty="0" err="1"/>
              <a:t>shapefile</a:t>
            </a:r>
            <a:r>
              <a:rPr lang="cs-CZ" dirty="0"/>
              <a:t> i DXF.</a:t>
            </a:r>
          </a:p>
        </p:txBody>
      </p:sp>
    </p:spTree>
    <p:extLst>
      <p:ext uri="{BB962C8B-B14F-4D97-AF65-F5344CB8AC3E}">
        <p14:creationId xmlns:p14="http://schemas.microsoft.com/office/powerpoint/2010/main" val="764113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273473"/>
            <a:ext cx="6237922" cy="728557"/>
          </a:xfrm>
        </p:spPr>
        <p:txBody>
          <a:bodyPr/>
          <a:lstStyle/>
          <a:p>
            <a:r>
              <a:rPr lang="cs-CZ" u="sng" dirty="0"/>
              <a:t>Obsah novely – </a:t>
            </a:r>
            <a:r>
              <a:rPr lang="cs-CZ" u="sng" dirty="0" smtClean="0"/>
              <a:t>dílčí úpravy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1082040"/>
            <a:ext cx="4744402" cy="552450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▪ </a:t>
            </a:r>
            <a:r>
              <a:rPr lang="cs-CZ" dirty="0" err="1"/>
              <a:t>Metadata</a:t>
            </a:r>
            <a:r>
              <a:rPr lang="cs-CZ" dirty="0"/>
              <a:t> budou muset obsahovat nejen seznam výkresů, ale i textů, a dále verzi výměnného formátu a </a:t>
            </a:r>
            <a:r>
              <a:rPr lang="cs-CZ" dirty="0" err="1"/>
              <a:t>metadat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V ZÚR doplnit do vodního hospodářství přivaděč vody.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Upřesnění rozlišení dat nové ÚPD, změny ÚPD a úplného znění.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Textová část odůvodnění ÚP nebude muset být v jednom souboru.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V případě RP, vymezení zastavěného území a územních opatření přejmenování </a:t>
            </a:r>
            <a:r>
              <a:rPr lang="cs-CZ" dirty="0" err="1"/>
              <a:t>Id_local</a:t>
            </a:r>
            <a:r>
              <a:rPr lang="cs-CZ" dirty="0"/>
              <a:t> na </a:t>
            </a:r>
            <a:r>
              <a:rPr lang="cs-CZ" dirty="0" err="1"/>
              <a:t>Id_lokal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sz="2500" dirty="0" smtClean="0"/>
              <a:t>V</a:t>
            </a:r>
            <a:r>
              <a:rPr lang="cs-CZ" dirty="0" smtClean="0"/>
              <a:t> </a:t>
            </a:r>
            <a:r>
              <a:rPr lang="cs-CZ" dirty="0"/>
              <a:t>případě RP umožnit odevzdávat schémata jen v PDF/A, ne jako obrázky, a ne </a:t>
            </a:r>
            <a:r>
              <a:rPr lang="cs-CZ" dirty="0" err="1"/>
              <a:t>georeferencovaná</a:t>
            </a:r>
            <a:r>
              <a:rPr lang="cs-CZ" dirty="0"/>
              <a:t> (týká se např. řezů).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U vymezení zastavěného území odevzdávat datově i řešené území. </a:t>
            </a:r>
            <a:endParaRPr lang="cs-CZ" dirty="0" smtClean="0"/>
          </a:p>
          <a:p>
            <a:r>
              <a:rPr lang="cs-CZ" dirty="0" smtClean="0"/>
              <a:t>▪ </a:t>
            </a:r>
            <a:r>
              <a:rPr lang="cs-CZ" dirty="0"/>
              <a:t>Místo EUPČ užívat EÚP.</a:t>
            </a:r>
          </a:p>
        </p:txBody>
      </p:sp>
    </p:spTree>
    <p:extLst>
      <p:ext uri="{BB962C8B-B14F-4D97-AF65-F5344CB8AC3E}">
        <p14:creationId xmlns:p14="http://schemas.microsoft.com/office/powerpoint/2010/main" val="3841436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2818" y="1064030"/>
            <a:ext cx="7730404" cy="5603722"/>
          </a:xfrm>
        </p:spPr>
        <p:txBody>
          <a:bodyPr>
            <a:normAutofit/>
          </a:bodyPr>
          <a:lstStyle/>
          <a:p>
            <a:r>
              <a:rPr lang="cs-CZ" b="1" dirty="0"/>
              <a:t/>
            </a:r>
            <a:br>
              <a:rPr lang="cs-CZ" b="1" dirty="0"/>
            </a:br>
            <a:r>
              <a:rPr lang="cs-CZ" sz="4000" b="1" dirty="0">
                <a:latin typeface="+mn-lt"/>
              </a:rPr>
              <a:t>Děkuji za </a:t>
            </a:r>
            <a:r>
              <a:rPr lang="cs-CZ" sz="4000" b="1" dirty="0" smtClean="0">
                <a:latin typeface="+mn-lt"/>
              </a:rPr>
              <a:t>pozornost.</a:t>
            </a:r>
            <a:r>
              <a:rPr lang="cs-CZ" sz="6600" b="1" dirty="0">
                <a:latin typeface="Calibri" pitchFamily="34" charset="0"/>
              </a:rPr>
              <a:t/>
            </a:r>
            <a:br>
              <a:rPr lang="cs-CZ" sz="6600" b="1" dirty="0">
                <a:latin typeface="Calibri" pitchFamily="34" charset="0"/>
              </a:rPr>
            </a:br>
            <a:r>
              <a:rPr lang="cs-CZ" sz="6600" b="1" dirty="0"/>
              <a:t/>
            </a:r>
            <a:br>
              <a:rPr lang="cs-CZ" sz="6600" b="1" dirty="0"/>
            </a:br>
            <a:r>
              <a:rPr lang="cs-CZ" sz="6600" b="1" dirty="0"/>
              <a:t/>
            </a:r>
            <a:br>
              <a:rPr lang="cs-CZ" sz="6600" b="1" dirty="0"/>
            </a:br>
            <a:r>
              <a:rPr lang="cs-CZ" sz="2200" b="1" dirty="0"/>
              <a:t/>
            </a:r>
            <a:br>
              <a:rPr lang="cs-CZ" sz="2200" b="1" dirty="0"/>
            </a:br>
            <a:r>
              <a:rPr lang="cs-CZ" sz="2200" b="1" dirty="0">
                <a:latin typeface="Calibri" pitchFamily="34" charset="0"/>
              </a:rPr>
              <a:t>Mgr. Jaroslav Kovanda</a:t>
            </a:r>
            <a:r>
              <a:rPr lang="cs-CZ" sz="2200" dirty="0">
                <a:latin typeface="Calibri" pitchFamily="34" charset="0"/>
              </a:rPr>
              <a:t/>
            </a:r>
            <a:br>
              <a:rPr lang="cs-CZ" sz="2200" dirty="0">
                <a:latin typeface="Calibri" pitchFamily="34" charset="0"/>
              </a:rPr>
            </a:br>
            <a:r>
              <a:rPr lang="cs-CZ" sz="2200" dirty="0">
                <a:latin typeface="Calibri" pitchFamily="34" charset="0"/>
              </a:rPr>
              <a:t>oddělení územního plánování</a:t>
            </a:r>
            <a:br>
              <a:rPr lang="cs-CZ" sz="2200" dirty="0">
                <a:latin typeface="Calibri" pitchFamily="34" charset="0"/>
              </a:rPr>
            </a:br>
            <a:r>
              <a:rPr lang="cs-CZ" sz="2200" dirty="0">
                <a:latin typeface="Calibri" pitchFamily="34" charset="0"/>
              </a:rPr>
              <a:t>tel. 377 195 563</a:t>
            </a:r>
            <a:br>
              <a:rPr lang="cs-CZ" sz="2200" dirty="0">
                <a:latin typeface="Calibri" pitchFamily="34" charset="0"/>
              </a:rPr>
            </a:br>
            <a:r>
              <a:rPr lang="cs-CZ" sz="2200" i="1" u="sng" dirty="0" smtClean="0">
                <a:latin typeface="Calibri" pitchFamily="34" charset="0"/>
              </a:rPr>
              <a:t>jaroslav.kovanda@plzensky-kraj.cz</a:t>
            </a:r>
            <a:r>
              <a:rPr lang="cs-CZ" i="1" dirty="0">
                <a:latin typeface="Calibri" pitchFamily="34" charset="0"/>
              </a:rPr>
              <a:t/>
            </a:r>
            <a:br>
              <a:rPr lang="cs-CZ" i="1" dirty="0">
                <a:latin typeface="Calibri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8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200" y="472283"/>
            <a:ext cx="6175924" cy="691495"/>
          </a:xfrm>
        </p:spPr>
        <p:txBody>
          <a:bodyPr/>
          <a:lstStyle/>
          <a:p>
            <a:r>
              <a:rPr lang="cs-CZ" u="sng" dirty="0" smtClean="0"/>
              <a:t>Personální změny</a:t>
            </a:r>
            <a:endParaRPr lang="cs-CZ" u="sng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64310" y="1380948"/>
            <a:ext cx="5543120" cy="5694222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Rokycany, Stod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„druhá strana“</a:t>
            </a: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200" y="1280721"/>
            <a:ext cx="3911801" cy="286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22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297716"/>
            <a:ext cx="5434012" cy="791249"/>
          </a:xfrm>
        </p:spPr>
        <p:txBody>
          <a:bodyPr>
            <a:normAutofit fontScale="90000"/>
          </a:bodyPr>
          <a:lstStyle/>
          <a:p>
            <a:r>
              <a:rPr lang="cs-CZ" u="sng" dirty="0" smtClean="0"/>
              <a:t>Právní rámec – novely NSZ</a:t>
            </a:r>
            <a:endParaRPr lang="cs-CZ" u="sng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89325" y="1088965"/>
            <a:ext cx="5703137" cy="5094665"/>
          </a:xfrm>
        </p:spPr>
        <p:txBody>
          <a:bodyPr>
            <a:noAutofit/>
          </a:bodyPr>
          <a:lstStyle/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Zákon č. 283/2021 Sb., stavební zákon, ve znění pozdějších předpisů 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1. zákon č. 195/2022 Sb. 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2. zákon č. 152/2023 Sb. 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3. zákon č. 465/2023 Sb. 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4. zákon č. 126/2024 Sb. </a:t>
            </a:r>
          </a:p>
          <a:p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5. zákon č. 183/2024 Sb. </a:t>
            </a:r>
          </a:p>
          <a:p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6. zákon č. 437/2024 Sb. </a:t>
            </a:r>
          </a:p>
          <a:p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7. zákon č. 23/2025 Sb. </a:t>
            </a:r>
          </a:p>
          <a:p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8. zákon č. 39/2025 Sb. </a:t>
            </a:r>
          </a:p>
          <a:p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9. zákon č. 87/2025 Sb</a:t>
            </a: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- novela vyhlášky č. 157/2024 Sb.</a:t>
            </a: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70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3332" y="482140"/>
            <a:ext cx="5733272" cy="656704"/>
          </a:xfrm>
        </p:spPr>
        <p:txBody>
          <a:bodyPr>
            <a:normAutofit/>
          </a:bodyPr>
          <a:lstStyle/>
          <a:p>
            <a:r>
              <a:rPr lang="cs-CZ" u="sng" dirty="0"/>
              <a:t>Zákon č. 183/2024 </a:t>
            </a:r>
            <a:r>
              <a:rPr lang="cs-CZ" u="sng" dirty="0" smtClean="0"/>
              <a:t>Sb</a:t>
            </a:r>
            <a:r>
              <a:rPr lang="cs-CZ" dirty="0" smtClean="0"/>
              <a:t>.</a:t>
            </a:r>
            <a:endParaRPr lang="cs-CZ" u="sng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5251" y="1529543"/>
            <a:ext cx="5497830" cy="5164627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významná změna v § 4 zákona o ochraně ZPF zásady plošné ochrany ZPF – významné i pro územní plánování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zemědělskou půdu I. a II. třídy ochrany nelze odejmout ze ZPF pro záměry pro obchod nebo skladování o rozsahu větším než 1 ha nebo pro záměry energetického zařízení pro přeměnu energie slunečního záření na elektřinu s výjimkou záměrů podle § 8a (</a:t>
            </a:r>
            <a:r>
              <a:rPr lang="cs-CZ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agrovoltaika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) + přechodné ustanovení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změna přílohy č. 3 NSZ – vyhrazené stavby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účinnost: 1. 7. 2024 (vybrané body 1. 1. 2025)</a:t>
            </a:r>
          </a:p>
        </p:txBody>
      </p:sp>
    </p:spTree>
    <p:extLst>
      <p:ext uri="{BB962C8B-B14F-4D97-AF65-F5344CB8AC3E}">
        <p14:creationId xmlns:p14="http://schemas.microsoft.com/office/powerpoint/2010/main" val="49064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358" y="315383"/>
            <a:ext cx="6302692" cy="1063837"/>
          </a:xfrm>
        </p:spPr>
        <p:txBody>
          <a:bodyPr>
            <a:normAutofit fontScale="90000"/>
          </a:bodyPr>
          <a:lstStyle/>
          <a:p>
            <a:r>
              <a:rPr lang="nn-NO" u="sng" dirty="0"/>
              <a:t>Zákon č. 437/2024 Sb. – tzv. „bypass digitalizace“</a:t>
            </a:r>
            <a:endParaRPr lang="cs-CZ" u="sng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74358" y="1572049"/>
            <a:ext cx="5037772" cy="5228801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§ 334b NSZ, účinnost: 21. prosince 2024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zavádí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se 2 přechodná období do 31.12.2027 (SŘ), resp. 30.6.2025 (ÚP) – předpokládá se další posun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tomto období se ve věcech územního plánování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§ 22 písm. c), § 23 odst. 2 písm. f), § 25 písm. f) [kompetenční], § 105 odst. 2 [oznámení adresy uložení ÚPD v NGUP], § 108 odst. 3 [dtto u změny], § 113 odst. 6 [dtto oznámení zrušení RP], § 128 odst. 2 věta druhá [dtto u ÚO], § 130 odst. 3 [plánovací smlouvy], § 267 odst. 5 [„hlídací pes“], § 269 odst. 4 a 5 [evidence úkonů a vkládání do NGUP] a § 303 odst. 4 [přestupek JS] </a:t>
            </a:r>
            <a:r>
              <a:rPr lang="cs-CZ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nepoužijí.</a:t>
            </a:r>
          </a:p>
        </p:txBody>
      </p:sp>
    </p:spTree>
    <p:extLst>
      <p:ext uri="{BB962C8B-B14F-4D97-AF65-F5344CB8AC3E}">
        <p14:creationId xmlns:p14="http://schemas.microsoft.com/office/powerpoint/2010/main" val="37281447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358" y="345863"/>
            <a:ext cx="7300912" cy="610447"/>
          </a:xfrm>
        </p:spPr>
        <p:txBody>
          <a:bodyPr/>
          <a:lstStyle/>
          <a:p>
            <a:r>
              <a:rPr lang="cs-CZ" u="sng" dirty="0"/>
              <a:t>Obsah bypassu z pohledu NGUP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74358" y="1118659"/>
            <a:ext cx="4801552" cy="5453591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možnost použít i jiné informační systémy než systémy stavební správy </a:t>
            </a:r>
            <a:endParaRPr lang="cs-CZ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seznamy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podle § 42 odst. 4 (OI) a § 50 odst. 2 (seznam zástupců pořizovatele) zveřejňuje ministerstvo v přechodném období způsobem umožňujícím dálkový přístup </a:t>
            </a:r>
            <a:endParaRPr lang="cs-CZ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dokumenty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lze namísto vložení/zveřejnění v NGUP zveřejnit způsobem umožňujícím dálkový přístup s uvedením data jeho uveřejnění </a:t>
            </a:r>
            <a:endParaRPr lang="cs-CZ" sz="2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pořizovatel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vloží dokumenty podle věty první do NGÚP do 31. prosince 2025 – projednávaná novela termín posouvá.</a:t>
            </a:r>
          </a:p>
        </p:txBody>
      </p:sp>
    </p:spTree>
    <p:extLst>
      <p:ext uri="{BB962C8B-B14F-4D97-AF65-F5344CB8AC3E}">
        <p14:creationId xmlns:p14="http://schemas.microsoft.com/office/powerpoint/2010/main" val="2644444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74358" y="1130089"/>
            <a:ext cx="4633912" cy="5183081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MMR </a:t>
            </a:r>
            <a:r>
              <a:rPr lang="cs-CZ" dirty="0"/>
              <a:t>zajišťuje v přechodném období evidenci územně plánovací </a:t>
            </a:r>
            <a:r>
              <a:rPr lang="cs-CZ" dirty="0" smtClean="0"/>
              <a:t>činnosti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předmětem </a:t>
            </a:r>
            <a:r>
              <a:rPr lang="cs-CZ" dirty="0"/>
              <a:t>evidence územně plánovací činnosti jsou </a:t>
            </a:r>
            <a:r>
              <a:rPr lang="cs-CZ" dirty="0" err="1"/>
              <a:t>metadata</a:t>
            </a:r>
            <a:r>
              <a:rPr lang="cs-CZ" dirty="0"/>
              <a:t> o územně plánovací dokumentaci, zastavěném území, územním opatření a územní studii včetně průběhu jejich pořizování. </a:t>
            </a:r>
            <a:endParaRPr lang="cs-CZ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data </a:t>
            </a:r>
            <a:r>
              <a:rPr lang="cs-CZ" dirty="0"/>
              <a:t>do evidence vkládá příslušný </a:t>
            </a:r>
            <a:r>
              <a:rPr lang="cs-CZ" dirty="0" smtClean="0"/>
              <a:t>pořizovatel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součástí </a:t>
            </a:r>
            <a:r>
              <a:rPr lang="cs-CZ" dirty="0" err="1"/>
              <a:t>metadat</a:t>
            </a:r>
            <a:r>
              <a:rPr lang="cs-CZ" dirty="0"/>
              <a:t> je i údaj o adrese zveřejnění dokumentů podle odstavce 8 způsobem umožňujícím dálkový přístup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74358" y="345863"/>
            <a:ext cx="7300912" cy="6104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u="sng" smtClean="0"/>
              <a:t>Obsah bypassu z pohledu NGUP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123271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585893"/>
            <a:ext cx="6874192" cy="800947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Zákon č. 23/2025 Sb. – elektronické komunikace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1690159"/>
            <a:ext cx="4633912" cy="4390601"/>
          </a:xfrm>
        </p:spPr>
        <p:txBody>
          <a:bodyPr>
            <a:noAutofit/>
          </a:bodyPr>
          <a:lstStyle/>
          <a:p>
            <a:r>
              <a:rPr lang="cs-CZ" dirty="0"/>
              <a:t>• novela zákona o elektronických komunikací, včetně souvisejících právních předpisů </a:t>
            </a:r>
          </a:p>
          <a:p>
            <a:r>
              <a:rPr lang="cs-CZ" dirty="0"/>
              <a:t>• novelizuje i NSZ (úprava v § 34a – elektronické komunikace budou nově povolovat SÚ na ORP) </a:t>
            </a:r>
          </a:p>
          <a:p>
            <a:r>
              <a:rPr lang="cs-CZ" dirty="0"/>
              <a:t>• v případech umisťování a povolování staveb anténních stožárů se neposuzuje krajinný ráz do výšky až 50 m. </a:t>
            </a:r>
          </a:p>
          <a:p>
            <a:r>
              <a:rPr lang="cs-CZ" dirty="0"/>
              <a:t>• účinnost zákona k 1. 7. 2025 (novela NSZ k 1. 1. 2026)</a:t>
            </a:r>
          </a:p>
        </p:txBody>
      </p:sp>
    </p:spTree>
    <p:extLst>
      <p:ext uri="{BB962C8B-B14F-4D97-AF65-F5344CB8AC3E}">
        <p14:creationId xmlns:p14="http://schemas.microsoft.com/office/powerpoint/2010/main" val="40788018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otiv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</TotalTime>
  <Words>1803</Words>
  <Application>Microsoft Office PowerPoint</Application>
  <PresentationFormat>Předvádění na obrazovce (4:3)</PresentationFormat>
  <Paragraphs>149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Motiv Office</vt:lpstr>
      <vt:lpstr>Porada s úřady územního plánování </vt:lpstr>
      <vt:lpstr>Program</vt:lpstr>
      <vt:lpstr>Personální změny</vt:lpstr>
      <vt:lpstr>Právní rámec – novely NSZ</vt:lpstr>
      <vt:lpstr>Zákon č. 183/2024 Sb.</vt:lpstr>
      <vt:lpstr>Zákon č. 437/2024 Sb. – tzv. „bypass digitalizace“</vt:lpstr>
      <vt:lpstr>Obsah bypassu z pohledu NGUP</vt:lpstr>
      <vt:lpstr>Prezentace aplikace PowerPoint</vt:lpstr>
      <vt:lpstr>Zákon č. 23/2025 Sb. – elektronické komunikace </vt:lpstr>
      <vt:lpstr>Prezentace aplikace PowerPoint</vt:lpstr>
      <vt:lpstr>Zákon č. 39/2025 Sb. – zajišťování obrany ČR</vt:lpstr>
      <vt:lpstr>Zákon č. 87/2025 Sb. – OZE III </vt:lpstr>
      <vt:lpstr>Aktuálně projednávané novely</vt:lpstr>
      <vt:lpstr>Novela energetického zákona (ST 883) </vt:lpstr>
      <vt:lpstr>Implementační zákon k RED III</vt:lpstr>
      <vt:lpstr>Implementační zákon k RED III</vt:lpstr>
      <vt:lpstr>A co dál?</vt:lpstr>
      <vt:lpstr>Novela vyhlášky č. 157/2024 Sb.</vt:lpstr>
      <vt:lpstr>Postup přípravy novely vyhlášky</vt:lpstr>
      <vt:lpstr>Obsah novely – jednotný standard</vt:lpstr>
      <vt:lpstr>Obsah novely – zrušení DXF pro územní plány</vt:lpstr>
      <vt:lpstr>Obsah novely – dílčí úpravy</vt:lpstr>
      <vt:lpstr> Děkuji za pozornost.    Mgr. Jaroslav Kovanda oddělení územního plánování tel. 377 195 563 jaroslav.kovanda@plzensky-kraj.cz 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Novela stavebního zákona</dc:title>
  <dc:creator>Kovanda Jaroslav</dc:creator>
  <cp:lastModifiedBy>Kovanda Jaroslav</cp:lastModifiedBy>
  <cp:revision>81</cp:revision>
  <dcterms:created xsi:type="dcterms:W3CDTF">2017-10-23T12:27:25Z</dcterms:created>
  <dcterms:modified xsi:type="dcterms:W3CDTF">2025-06-09T14:27:08Z</dcterms:modified>
</cp:coreProperties>
</file>