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5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00"/>
    <a:srgbClr val="005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6663EB-428D-431E-B2B2-FB2C55432DE0}" type="datetimeFigureOut">
              <a:rPr lang="cs-CZ" smtClean="0"/>
              <a:pPr/>
              <a:t>09.11.2022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75BA40-F301-4A64-A21C-DC1D31520E2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1027" name="Picture 3" descr="C:\Users\Filip\Desktop\PROJEKTY\plzensky-kraj\prezentace\pozadi-uvod-znak.jpg"/>
          <p:cNvPicPr>
            <a:picLocks noChangeAspect="1" noChangeArrowheads="1"/>
          </p:cNvPicPr>
          <p:nvPr userDrawn="1"/>
        </p:nvPicPr>
        <p:blipFill>
          <a:blip r:embed="rId2" cstate="print"/>
          <a:srcRect/>
          <a:stretch>
            <a:fillRect/>
          </a:stretch>
        </p:blipFill>
        <p:spPr bwMode="auto">
          <a:xfrm>
            <a:off x="6401" y="0"/>
            <a:ext cx="9137599" cy="5910224"/>
          </a:xfrm>
          <a:prstGeom prst="rect">
            <a:avLst/>
          </a:prstGeom>
          <a:noFill/>
        </p:spPr>
      </p:pic>
      <p:sp>
        <p:nvSpPr>
          <p:cNvPr id="2" name="Nadpis 1"/>
          <p:cNvSpPr>
            <a:spLocks noGrp="1"/>
          </p:cNvSpPr>
          <p:nvPr>
            <p:ph type="ctrTitle"/>
          </p:nvPr>
        </p:nvSpPr>
        <p:spPr>
          <a:xfrm>
            <a:off x="539552" y="2391023"/>
            <a:ext cx="7918648" cy="1470025"/>
          </a:xfrm>
        </p:spPr>
        <p:txBody>
          <a:bodyPr/>
          <a:lstStyle>
            <a:lvl1pPr algn="l">
              <a:defRPr b="1">
                <a:solidFill>
                  <a:srgbClr val="005EA8"/>
                </a:solidFill>
                <a:latin typeface="Myriad Pro" pitchFamily="34" charset="0"/>
              </a:defRPr>
            </a:lvl1p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539552" y="4052664"/>
            <a:ext cx="6544816" cy="1752600"/>
          </a:xfrm>
        </p:spPr>
        <p:txBody>
          <a:bodyPr/>
          <a:lstStyle>
            <a:lvl1pPr marL="0" indent="0" algn="l">
              <a:buNone/>
              <a:defRPr>
                <a:solidFill>
                  <a:schemeClr val="tx1">
                    <a:lumMod val="50000"/>
                    <a:lumOff val="50000"/>
                  </a:schemeClr>
                </a:solidFill>
                <a:latin typeface="Myriad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Klepnutím lze upravit styl předlohy podnadpisů.</a:t>
            </a:r>
            <a:endParaRPr lang="cs-CZ" dirty="0"/>
          </a:p>
        </p:txBody>
      </p:sp>
      <p:sp>
        <p:nvSpPr>
          <p:cNvPr id="8" name="Zástupný symbol pro datum 3"/>
          <p:cNvSpPr txBox="1">
            <a:spLocks/>
          </p:cNvSpPr>
          <p:nvPr userDrawn="1"/>
        </p:nvSpPr>
        <p:spPr>
          <a:xfrm>
            <a:off x="6444208" y="6160219"/>
            <a:ext cx="2133600" cy="365125"/>
          </a:xfrm>
          <a:prstGeom prst="rect">
            <a:avLst/>
          </a:prstGeom>
        </p:spPr>
        <p:txBody>
          <a:bodyPr vert="horz" lIns="91440" tIns="45720" rIns="91440" bIns="45720" rtlCol="0" anchor="ctr"/>
          <a:lstStyle>
            <a:lvl1pPr>
              <a:defRPr sz="1400" b="1">
                <a:solidFill>
                  <a:srgbClr val="005EA8"/>
                </a:solidFill>
                <a:latin typeface="Myriad Pro"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rPr>
              <a:t>www.</a:t>
            </a:r>
            <a:r>
              <a:rPr kumimoji="0" lang="cs-CZ" sz="1400" b="1" i="0" u="none" strike="noStrike" kern="1200" cap="none" spc="0" normalizeH="0" baseline="0" noProof="0" dirty="0" err="1" smtClean="0">
                <a:ln>
                  <a:noFill/>
                </a:ln>
                <a:solidFill>
                  <a:srgbClr val="005EA8"/>
                </a:solidFill>
                <a:effectLst/>
                <a:uLnTx/>
                <a:uFillTx/>
                <a:latin typeface="Myriad Pro" pitchFamily="34" charset="0"/>
                <a:ea typeface="+mn-ea"/>
                <a:cs typeface="+mn-cs"/>
              </a:rPr>
              <a:t>plzensky</a:t>
            </a:r>
            <a:r>
              <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rPr>
              <a:t>-kraj.</a:t>
            </a:r>
            <a:r>
              <a:rPr kumimoji="0" lang="cs-CZ" sz="1400" b="1" i="0" u="none" strike="noStrike" kern="1200" cap="none" spc="0" normalizeH="0" baseline="0" noProof="0" dirty="0" err="1" smtClean="0">
                <a:ln>
                  <a:noFill/>
                </a:ln>
                <a:solidFill>
                  <a:srgbClr val="005EA8"/>
                </a:solidFill>
                <a:effectLst/>
                <a:uLnTx/>
                <a:uFillTx/>
                <a:latin typeface="Myriad Pro" pitchFamily="34" charset="0"/>
                <a:ea typeface="+mn-ea"/>
                <a:cs typeface="+mn-cs"/>
              </a:rPr>
              <a:t>cz</a:t>
            </a:r>
            <a:endPar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endParaRPr>
          </a:p>
        </p:txBody>
      </p:sp>
      <p:sp>
        <p:nvSpPr>
          <p:cNvPr id="9" name="Zástupný symbol pro datum 3"/>
          <p:cNvSpPr txBox="1">
            <a:spLocks/>
          </p:cNvSpPr>
          <p:nvPr userDrawn="1"/>
        </p:nvSpPr>
        <p:spPr>
          <a:xfrm>
            <a:off x="539552" y="6160219"/>
            <a:ext cx="2133600" cy="365125"/>
          </a:xfrm>
          <a:prstGeom prst="rect">
            <a:avLst/>
          </a:prstGeom>
        </p:spPr>
        <p:txBody>
          <a:bodyPr vert="horz" lIns="91440" tIns="45720" rIns="91440" bIns="45720" rtlCol="0" anchor="ctr"/>
          <a:lstStyle>
            <a:lvl1pPr>
              <a:defRPr sz="1400" b="1">
                <a:solidFill>
                  <a:srgbClr val="005EA8"/>
                </a:solidFill>
                <a:latin typeface="Myriad Pro"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14328C9-16C8-463A-A388-D99992479F08}" type="datetimeFigureOut">
              <a:rPr lang="cs-CZ" smtClean="0"/>
              <a:pPr marL="0" marR="0" lvl="0" indent="0" algn="l" defTabSz="914400" rtl="0" eaLnBrk="1" fontAlgn="auto" latinLnBrk="0" hangingPunct="1">
                <a:lnSpc>
                  <a:spcPct val="100000"/>
                </a:lnSpc>
                <a:spcBef>
                  <a:spcPts val="0"/>
                </a:spcBef>
                <a:spcAft>
                  <a:spcPts val="0"/>
                </a:spcAft>
                <a:buClrTx/>
                <a:buSzTx/>
                <a:buFontTx/>
                <a:buNone/>
                <a:tabLst/>
                <a:defRPr/>
              </a:pPr>
              <a:t>09.11.2022</a:t>
            </a:fld>
            <a:endPar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endParaRPr>
          </a:p>
        </p:txBody>
      </p:sp>
      <p:pic>
        <p:nvPicPr>
          <p:cNvPr id="1026" name="Picture 2" descr="C:\Users\Filip\Desktop\PROJEKTY\plzensky-kraj\prezentace\logo.png"/>
          <p:cNvPicPr>
            <a:picLocks noChangeAspect="1" noChangeArrowheads="1"/>
          </p:cNvPicPr>
          <p:nvPr userDrawn="1"/>
        </p:nvPicPr>
        <p:blipFill>
          <a:blip r:embed="rId3" cstate="print"/>
          <a:srcRect/>
          <a:stretch>
            <a:fillRect/>
          </a:stretch>
        </p:blipFill>
        <p:spPr bwMode="auto">
          <a:xfrm>
            <a:off x="611560" y="764704"/>
            <a:ext cx="3771900" cy="981075"/>
          </a:xfrm>
          <a:prstGeom prst="rect">
            <a:avLst/>
          </a:prstGeom>
          <a:noFill/>
        </p:spPr>
      </p:pic>
    </p:spTree>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8" name="Picture 3" descr="C:\Users\Filip\Desktop\PROJEKTY\plzensky-kraj\prezentace\pozadi-uvod-znak.jpg"/>
          <p:cNvPicPr>
            <a:picLocks noChangeAspect="1" noChangeArrowheads="1"/>
          </p:cNvPicPr>
          <p:nvPr userDrawn="1"/>
        </p:nvPicPr>
        <p:blipFill>
          <a:blip r:embed="rId2" cstate="print"/>
          <a:srcRect/>
          <a:stretch>
            <a:fillRect/>
          </a:stretch>
        </p:blipFill>
        <p:spPr bwMode="auto">
          <a:xfrm>
            <a:off x="6401" y="0"/>
            <a:ext cx="9137599" cy="5910224"/>
          </a:xfrm>
          <a:prstGeom prst="rect">
            <a:avLst/>
          </a:prstGeom>
          <a:noFill/>
        </p:spPr>
      </p:pic>
      <p:sp>
        <p:nvSpPr>
          <p:cNvPr id="2" name="Nadpis 1"/>
          <p:cNvSpPr>
            <a:spLocks noGrp="1"/>
          </p:cNvSpPr>
          <p:nvPr>
            <p:ph type="title"/>
          </p:nvPr>
        </p:nvSpPr>
        <p:spPr>
          <a:xfrm>
            <a:off x="467544" y="548680"/>
            <a:ext cx="8229600" cy="1143000"/>
          </a:xfrm>
        </p:spPr>
        <p:txBody>
          <a:bodyPr/>
          <a:lstStyle>
            <a:lvl1pPr algn="l">
              <a:defRPr>
                <a:solidFill>
                  <a:srgbClr val="005EA8"/>
                </a:solidFill>
                <a:latin typeface="Myriad Pro" pitchFamily="34" charse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57200" y="1916833"/>
            <a:ext cx="8229600" cy="3888432"/>
          </a:xfrm>
        </p:spPr>
        <p:txBody>
          <a:bodyPr/>
          <a:lstStyle>
            <a:lvl1pPr>
              <a:buClr>
                <a:srgbClr val="FFCB00"/>
              </a:buClr>
              <a:defRPr>
                <a:latin typeface="Myriad Pro" pitchFamily="34" charset="0"/>
              </a:defRPr>
            </a:lvl1pPr>
            <a:lvl2pPr>
              <a:buClr>
                <a:srgbClr val="FFCB00"/>
              </a:buClr>
              <a:defRPr>
                <a:latin typeface="Myriad Pro" pitchFamily="34" charset="0"/>
              </a:defRPr>
            </a:lvl2pPr>
            <a:lvl3pPr>
              <a:buClr>
                <a:srgbClr val="FFCB00"/>
              </a:buClr>
              <a:defRPr>
                <a:latin typeface="Myriad Pro" pitchFamily="34" charset="0"/>
              </a:defRPr>
            </a:lvl3pPr>
            <a:lvl4pPr>
              <a:buClr>
                <a:srgbClr val="FFCB00"/>
              </a:buClr>
              <a:defRPr>
                <a:latin typeface="Myriad Pro" pitchFamily="34" charset="0"/>
              </a:defRPr>
            </a:lvl4pPr>
            <a:lvl5pPr>
              <a:buClr>
                <a:srgbClr val="FFCB00"/>
              </a:buClr>
              <a:defRPr>
                <a:latin typeface="Myriad Pro" pitchFamily="34" charset="0"/>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9" name="Zástupný symbol pro datum 3"/>
          <p:cNvSpPr txBox="1">
            <a:spLocks/>
          </p:cNvSpPr>
          <p:nvPr userDrawn="1"/>
        </p:nvSpPr>
        <p:spPr>
          <a:xfrm>
            <a:off x="6444208" y="6160219"/>
            <a:ext cx="2133600" cy="365125"/>
          </a:xfrm>
          <a:prstGeom prst="rect">
            <a:avLst/>
          </a:prstGeom>
        </p:spPr>
        <p:txBody>
          <a:bodyPr vert="horz" lIns="91440" tIns="45720" rIns="91440" bIns="45720" rtlCol="0" anchor="ctr"/>
          <a:lstStyle>
            <a:lvl1pPr>
              <a:defRPr sz="1400" b="1">
                <a:solidFill>
                  <a:srgbClr val="005EA8"/>
                </a:solidFill>
                <a:latin typeface="Myriad Pro"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rPr>
              <a:t>www.</a:t>
            </a:r>
            <a:r>
              <a:rPr kumimoji="0" lang="cs-CZ" sz="1400" b="1" i="0" u="none" strike="noStrike" kern="1200" cap="none" spc="0" normalizeH="0" baseline="0" noProof="0" dirty="0" err="1" smtClean="0">
                <a:ln>
                  <a:noFill/>
                </a:ln>
                <a:solidFill>
                  <a:srgbClr val="005EA8"/>
                </a:solidFill>
                <a:effectLst/>
                <a:uLnTx/>
                <a:uFillTx/>
                <a:latin typeface="Myriad Pro" pitchFamily="34" charset="0"/>
                <a:ea typeface="+mn-ea"/>
                <a:cs typeface="+mn-cs"/>
              </a:rPr>
              <a:t>plzensky</a:t>
            </a:r>
            <a:r>
              <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rPr>
              <a:t>-kraj.</a:t>
            </a:r>
            <a:r>
              <a:rPr kumimoji="0" lang="cs-CZ" sz="1400" b="1" i="0" u="none" strike="noStrike" kern="1200" cap="none" spc="0" normalizeH="0" baseline="0" noProof="0" dirty="0" err="1" smtClean="0">
                <a:ln>
                  <a:noFill/>
                </a:ln>
                <a:solidFill>
                  <a:srgbClr val="005EA8"/>
                </a:solidFill>
                <a:effectLst/>
                <a:uLnTx/>
                <a:uFillTx/>
                <a:latin typeface="Myriad Pro" pitchFamily="34" charset="0"/>
                <a:ea typeface="+mn-ea"/>
                <a:cs typeface="+mn-cs"/>
              </a:rPr>
              <a:t>cz</a:t>
            </a:r>
            <a:endPar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endParaRPr>
          </a:p>
        </p:txBody>
      </p:sp>
      <p:sp>
        <p:nvSpPr>
          <p:cNvPr id="10" name="Zástupný symbol pro datum 3"/>
          <p:cNvSpPr txBox="1">
            <a:spLocks/>
          </p:cNvSpPr>
          <p:nvPr userDrawn="1"/>
        </p:nvSpPr>
        <p:spPr>
          <a:xfrm>
            <a:off x="539552" y="6160219"/>
            <a:ext cx="2133600" cy="365125"/>
          </a:xfrm>
          <a:prstGeom prst="rect">
            <a:avLst/>
          </a:prstGeom>
        </p:spPr>
        <p:txBody>
          <a:bodyPr vert="horz" lIns="91440" tIns="45720" rIns="91440" bIns="45720" rtlCol="0" anchor="ctr"/>
          <a:lstStyle>
            <a:lvl1pPr>
              <a:defRPr sz="1400" b="1">
                <a:solidFill>
                  <a:srgbClr val="005EA8"/>
                </a:solidFill>
                <a:latin typeface="Myriad Pro"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7A981DD-7FF5-4FC1-A482-7ED0A0AA2410}" type="datetime1">
              <a:rPr kumimoji="0" lang="cs-CZ" sz="1400" b="1" i="0" u="none" strike="noStrike" kern="1200" cap="none" spc="0" normalizeH="0" baseline="0" noProof="0" smtClean="0">
                <a:ln>
                  <a:noFill/>
                </a:ln>
                <a:solidFill>
                  <a:srgbClr val="005EA8"/>
                </a:solidFill>
                <a:effectLst/>
                <a:uLnTx/>
                <a:uFillTx/>
                <a:latin typeface="Myriad Pro"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09.11.2022</a:t>
            </a:fld>
            <a:endPar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Rozdělovník">
    <p:spTree>
      <p:nvGrpSpPr>
        <p:cNvPr id="1" name=""/>
        <p:cNvGrpSpPr/>
        <p:nvPr/>
      </p:nvGrpSpPr>
      <p:grpSpPr>
        <a:xfrm>
          <a:off x="0" y="0"/>
          <a:ext cx="0" cy="0"/>
          <a:chOff x="0" y="0"/>
          <a:chExt cx="0" cy="0"/>
        </a:xfrm>
      </p:grpSpPr>
      <p:pic>
        <p:nvPicPr>
          <p:cNvPr id="2050" name="Picture 2" descr="C:\Users\Filip\Desktop\PROJEKTY\plzensky-kraj\prezentace\pozadi-barevne-znak.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a:xfrm>
            <a:off x="3059832" y="2912963"/>
            <a:ext cx="5180112" cy="2892301"/>
          </a:xfrm>
        </p:spPr>
        <p:txBody>
          <a:bodyPr anchor="t"/>
          <a:lstStyle>
            <a:lvl1pPr algn="l">
              <a:defRPr sz="4000" b="1" cap="none">
                <a:solidFill>
                  <a:schemeClr val="bg1"/>
                </a:solidFill>
                <a:latin typeface="Myriad Pro" pitchFamily="34" charset="0"/>
              </a:defRPr>
            </a:lvl1p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3059832" y="1412776"/>
            <a:ext cx="5180112" cy="1500187"/>
          </a:xfrm>
        </p:spPr>
        <p:txBody>
          <a:bodyPr anchor="b"/>
          <a:lstStyle>
            <a:lvl1pPr marL="0" indent="0">
              <a:buNone/>
              <a:defRPr sz="2000">
                <a:solidFill>
                  <a:srgbClr val="FFCB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smtClean="0"/>
              <a:t>Klepnutím lze upravit styly předlohy textu.</a:t>
            </a:r>
          </a:p>
        </p:txBody>
      </p:sp>
      <p:pic>
        <p:nvPicPr>
          <p:cNvPr id="1026" name="Picture 2" descr="C:\Users\Filip\Desktop\PROJEKTY\plzensky-kraj\prezentace\logo-white.png"/>
          <p:cNvPicPr>
            <a:picLocks noChangeAspect="1" noChangeArrowheads="1"/>
          </p:cNvPicPr>
          <p:nvPr userDrawn="1"/>
        </p:nvPicPr>
        <p:blipFill>
          <a:blip r:embed="rId3" cstate="print"/>
          <a:srcRect/>
          <a:stretch>
            <a:fillRect/>
          </a:stretch>
        </p:blipFill>
        <p:spPr bwMode="auto">
          <a:xfrm>
            <a:off x="6372200" y="476672"/>
            <a:ext cx="2317403" cy="602187"/>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ávěrečný snímek">
    <p:spTree>
      <p:nvGrpSpPr>
        <p:cNvPr id="1" name=""/>
        <p:cNvGrpSpPr/>
        <p:nvPr/>
      </p:nvGrpSpPr>
      <p:grpSpPr>
        <a:xfrm>
          <a:off x="0" y="0"/>
          <a:ext cx="0" cy="0"/>
          <a:chOff x="0" y="0"/>
          <a:chExt cx="0" cy="0"/>
        </a:xfrm>
      </p:grpSpPr>
      <p:pic>
        <p:nvPicPr>
          <p:cNvPr id="1027" name="Picture 3" descr="C:\Users\Filip\Desktop\PROJEKTY\plzensky-kraj\prezentace\pozadi-uvod-znak.jpg"/>
          <p:cNvPicPr>
            <a:picLocks noChangeAspect="1" noChangeArrowheads="1"/>
          </p:cNvPicPr>
          <p:nvPr userDrawn="1"/>
        </p:nvPicPr>
        <p:blipFill>
          <a:blip r:embed="rId2" cstate="print"/>
          <a:srcRect/>
          <a:stretch>
            <a:fillRect/>
          </a:stretch>
        </p:blipFill>
        <p:spPr bwMode="auto">
          <a:xfrm>
            <a:off x="6401" y="0"/>
            <a:ext cx="9137599" cy="5910224"/>
          </a:xfrm>
          <a:prstGeom prst="rect">
            <a:avLst/>
          </a:prstGeom>
          <a:noFill/>
        </p:spPr>
      </p:pic>
      <p:sp>
        <p:nvSpPr>
          <p:cNvPr id="2" name="Nadpis 1"/>
          <p:cNvSpPr>
            <a:spLocks noGrp="1"/>
          </p:cNvSpPr>
          <p:nvPr>
            <p:ph type="ctrTitle"/>
          </p:nvPr>
        </p:nvSpPr>
        <p:spPr>
          <a:xfrm>
            <a:off x="539552" y="2348880"/>
            <a:ext cx="7918648" cy="1470025"/>
          </a:xfrm>
        </p:spPr>
        <p:txBody>
          <a:bodyPr/>
          <a:lstStyle>
            <a:lvl1pPr algn="l">
              <a:defRPr b="1">
                <a:solidFill>
                  <a:srgbClr val="005EA8"/>
                </a:solidFill>
                <a:latin typeface="Myriad Pro" pitchFamily="34" charset="0"/>
              </a:defRPr>
            </a:lvl1pPr>
          </a:lstStyle>
          <a:p>
            <a:r>
              <a:rPr lang="cs-CZ" dirty="0" smtClean="0"/>
              <a:t>Klepnutím lze upravit styl předlohy nadpisů.</a:t>
            </a:r>
            <a:endParaRPr lang="cs-CZ" dirty="0"/>
          </a:p>
        </p:txBody>
      </p:sp>
      <p:sp>
        <p:nvSpPr>
          <p:cNvPr id="8" name="Zástupný symbol pro datum 3"/>
          <p:cNvSpPr txBox="1">
            <a:spLocks/>
          </p:cNvSpPr>
          <p:nvPr userDrawn="1"/>
        </p:nvSpPr>
        <p:spPr>
          <a:xfrm>
            <a:off x="3131840" y="6160219"/>
            <a:ext cx="5445968" cy="365125"/>
          </a:xfrm>
          <a:prstGeom prst="rect">
            <a:avLst/>
          </a:prstGeom>
        </p:spPr>
        <p:txBody>
          <a:bodyPr vert="horz" lIns="91440" tIns="45720" rIns="91440" bIns="45720" rtlCol="0" anchor="ctr"/>
          <a:lstStyle>
            <a:lvl1pPr>
              <a:defRPr sz="1400" b="1">
                <a:solidFill>
                  <a:srgbClr val="005EA8"/>
                </a:solidFill>
                <a:latin typeface="Myriad Pro"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smtClean="0">
                <a:ln>
                  <a:noFill/>
                </a:ln>
                <a:solidFill>
                  <a:srgbClr val="005EA8"/>
                </a:solidFill>
                <a:effectLst/>
                <a:uLnTx/>
                <a:uFillTx/>
                <a:latin typeface="Myriad Pro" pitchFamily="34" charset="0"/>
                <a:ea typeface="+mn-ea"/>
                <a:cs typeface="+mn-cs"/>
              </a:rPr>
              <a:t>www.</a:t>
            </a:r>
            <a:r>
              <a:rPr kumimoji="0" lang="cs-CZ" sz="2000" b="1" i="0" u="none" strike="noStrike" kern="1200" cap="none" spc="0" normalizeH="0" baseline="0" noProof="0" dirty="0" err="1" smtClean="0">
                <a:ln>
                  <a:noFill/>
                </a:ln>
                <a:solidFill>
                  <a:srgbClr val="005EA8"/>
                </a:solidFill>
                <a:effectLst/>
                <a:uLnTx/>
                <a:uFillTx/>
                <a:latin typeface="Myriad Pro" pitchFamily="34" charset="0"/>
                <a:ea typeface="+mn-ea"/>
                <a:cs typeface="+mn-cs"/>
              </a:rPr>
              <a:t>plzensky</a:t>
            </a:r>
            <a:r>
              <a:rPr kumimoji="0" lang="cs-CZ" sz="2000" b="1" i="0" u="none" strike="noStrike" kern="1200" cap="none" spc="0" normalizeH="0" baseline="0" noProof="0" dirty="0" smtClean="0">
                <a:ln>
                  <a:noFill/>
                </a:ln>
                <a:solidFill>
                  <a:srgbClr val="005EA8"/>
                </a:solidFill>
                <a:effectLst/>
                <a:uLnTx/>
                <a:uFillTx/>
                <a:latin typeface="Myriad Pro" pitchFamily="34" charset="0"/>
                <a:ea typeface="+mn-ea"/>
                <a:cs typeface="+mn-cs"/>
              </a:rPr>
              <a:t>-kraj.</a:t>
            </a:r>
            <a:r>
              <a:rPr kumimoji="0" lang="cs-CZ" sz="2000" b="1" i="0" u="none" strike="noStrike" kern="1200" cap="none" spc="0" normalizeH="0" baseline="0" noProof="0" dirty="0" err="1" smtClean="0">
                <a:ln>
                  <a:noFill/>
                </a:ln>
                <a:solidFill>
                  <a:srgbClr val="005EA8"/>
                </a:solidFill>
                <a:effectLst/>
                <a:uLnTx/>
                <a:uFillTx/>
                <a:latin typeface="Myriad Pro" pitchFamily="34" charset="0"/>
                <a:ea typeface="+mn-ea"/>
                <a:cs typeface="+mn-cs"/>
              </a:rPr>
              <a:t>cz</a:t>
            </a:r>
            <a:endParaRPr kumimoji="0" lang="cs-CZ" sz="1400" b="1" i="0" u="none" strike="noStrike" kern="1200" cap="none" spc="0" normalizeH="0" baseline="0" noProof="0" dirty="0" smtClean="0">
              <a:ln>
                <a:noFill/>
              </a:ln>
              <a:solidFill>
                <a:srgbClr val="005EA8"/>
              </a:solidFill>
              <a:effectLst/>
              <a:uLnTx/>
              <a:uFillTx/>
              <a:latin typeface="Myriad Pro" pitchFamily="34" charset="0"/>
              <a:ea typeface="+mn-ea"/>
              <a:cs typeface="+mn-cs"/>
            </a:endParaRPr>
          </a:p>
        </p:txBody>
      </p:sp>
      <p:pic>
        <p:nvPicPr>
          <p:cNvPr id="10" name="Picture 2" descr="C:\Users\Filip\Desktop\PROJEKTY\plzensky-kraj\prezentace\logo.png"/>
          <p:cNvPicPr>
            <a:picLocks noChangeAspect="1" noChangeArrowheads="1"/>
          </p:cNvPicPr>
          <p:nvPr userDrawn="1"/>
        </p:nvPicPr>
        <p:blipFill>
          <a:blip r:embed="rId3" cstate="print"/>
          <a:srcRect/>
          <a:stretch>
            <a:fillRect/>
          </a:stretch>
        </p:blipFill>
        <p:spPr bwMode="auto">
          <a:xfrm>
            <a:off x="611560" y="6165304"/>
            <a:ext cx="1728192" cy="449505"/>
          </a:xfrm>
          <a:prstGeom prst="rect">
            <a:avLst/>
          </a:prstGeom>
          <a:noFill/>
        </p:spPr>
      </p:pic>
    </p:spTree>
  </p:cSld>
  <p:clrMapOvr>
    <a:masterClrMapping/>
  </p:clrMapOvr>
  <p:hf sldNum="0" hdr="0" ft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328C9-16C8-463A-A388-D99992479F08}" type="datetimeFigureOut">
              <a:rPr lang="cs-CZ" smtClean="0"/>
              <a:pPr/>
              <a:t>09.11.2022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4D471-0A5B-433D-9EE2-65486825476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Judikatura v územním plánování</a:t>
            </a:r>
            <a:endParaRPr lang="cs-CZ" dirty="0"/>
          </a:p>
        </p:txBody>
      </p:sp>
      <p:sp>
        <p:nvSpPr>
          <p:cNvPr id="3" name="Podnadpis 2"/>
          <p:cNvSpPr>
            <a:spLocks noGrp="1"/>
          </p:cNvSpPr>
          <p:nvPr>
            <p:ph type="subTitle" idx="1"/>
          </p:nvPr>
        </p:nvSpPr>
        <p:spPr>
          <a:xfrm>
            <a:off x="539552" y="5013176"/>
            <a:ext cx="3888432" cy="792088"/>
          </a:xfrm>
        </p:spPr>
        <p:txBody>
          <a:bodyPr>
            <a:normAutofit fontScale="77500" lnSpcReduction="20000"/>
          </a:bodyPr>
          <a:lstStyle/>
          <a:p>
            <a:r>
              <a:rPr lang="cs-CZ" dirty="0" smtClean="0"/>
              <a:t>ORR KÚPK</a:t>
            </a:r>
          </a:p>
          <a:p>
            <a:r>
              <a:rPr lang="cs-CZ" dirty="0" smtClean="0"/>
              <a:t>Mgr. Zuzana Paroubková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a:t>Rozsudek NSS ze dne 1.4.2022, č.j. 6 As 288/2021</a:t>
            </a:r>
          </a:p>
          <a:p>
            <a:pPr algn="just"/>
            <a:r>
              <a:rPr lang="cs-CZ" dirty="0"/>
              <a:t>Pro účely výpočtu koeficientu zastavěnosti pozemku či podobného regulativu je třeba chápat zastavěnou plochu jako plochu pod půdorysem jakékoli stavby ve smyslu stavebního zákona bez ohledu na to, jestli má podlaží</a:t>
            </a:r>
          </a:p>
          <a:p>
            <a:pPr algn="just"/>
            <a:r>
              <a:rPr lang="cs-CZ" dirty="0" smtClean="0"/>
              <a:t>Zastavěná </a:t>
            </a:r>
            <a:r>
              <a:rPr lang="cs-CZ" dirty="0"/>
              <a:t>plocha – plochy všech staveb, tedy i zpevněné plochy, pokud naplňují definici stavby podle SZ</a:t>
            </a:r>
          </a:p>
          <a:p>
            <a:endParaRPr lang="cs-CZ" dirty="0"/>
          </a:p>
        </p:txBody>
      </p:sp>
    </p:spTree>
    <p:extLst>
      <p:ext uri="{BB962C8B-B14F-4D97-AF65-F5344CB8AC3E}">
        <p14:creationId xmlns:p14="http://schemas.microsoft.com/office/powerpoint/2010/main" val="192395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algn="just"/>
            <a:r>
              <a:rPr lang="cs-CZ" dirty="0"/>
              <a:t>Rozsudek NSS ze dne 11.5.2021, č.j. 1 As 32/2021-64</a:t>
            </a:r>
          </a:p>
          <a:p>
            <a:pPr algn="just"/>
            <a:r>
              <a:rPr lang="cs-CZ" dirty="0"/>
              <a:t>Odůvodnění závazného stanoviska dle § 149 SŘ by mělo alespoň v základních parametrech odpovídat požadavkům na odůvodnění meritorního rozhodnutí podle § 68 odst. 3 SŘ -› musí z něj být zřejmé, jaké skutkové události dotčený orgán posuzoval a z jakých úvah vycházel při svém odborném hodnocení, odborné posouzení musí být srozumitelné a dostatečně odůvodněné, musí naplňovat kritéria přezkoumatelnosti</a:t>
            </a:r>
          </a:p>
          <a:p>
            <a:pPr algn="just"/>
            <a:endParaRPr lang="cs-CZ" dirty="0"/>
          </a:p>
        </p:txBody>
      </p:sp>
    </p:spTree>
    <p:extLst>
      <p:ext uri="{BB962C8B-B14F-4D97-AF65-F5344CB8AC3E}">
        <p14:creationId xmlns:p14="http://schemas.microsoft.com/office/powerpoint/2010/main" val="862523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lgn="just"/>
            <a:r>
              <a:rPr lang="cs-CZ" dirty="0" smtClean="0"/>
              <a:t>Rozsudek </a:t>
            </a:r>
            <a:r>
              <a:rPr lang="cs-CZ" dirty="0"/>
              <a:t>NSS ze dne 8.11.2019, č.j. 3 As 312/2017-26</a:t>
            </a:r>
          </a:p>
          <a:p>
            <a:pPr algn="just"/>
            <a:r>
              <a:rPr lang="cs-CZ" dirty="0"/>
              <a:t>V nezastavěném území lze umisťovat pouze taxativně vyjmenované kategorie staveb, zařízení a jiných opatření, a to navíc pouze pokud jsou v souladu s charakterem území a ÚPD je z důvodu veřejného zájmu výslovně nevylučuje</a:t>
            </a:r>
          </a:p>
          <a:p>
            <a:pPr algn="just"/>
            <a:r>
              <a:rPr lang="cs-CZ" dirty="0" smtClean="0"/>
              <a:t>Ochrana </a:t>
            </a:r>
            <a:r>
              <a:rPr lang="cs-CZ" dirty="0"/>
              <a:t>nezastavěného území je přitom veřejným zájmem a jedním z cílů územního plánování podle § 18 odst. 4 SZ</a:t>
            </a:r>
          </a:p>
          <a:p>
            <a:endParaRPr lang="cs-CZ" dirty="0"/>
          </a:p>
        </p:txBody>
      </p:sp>
    </p:spTree>
    <p:extLst>
      <p:ext uri="{BB962C8B-B14F-4D97-AF65-F5344CB8AC3E}">
        <p14:creationId xmlns:p14="http://schemas.microsoft.com/office/powerpoint/2010/main" val="3865067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Rozhodnutí KS ze dne 3.3.2022, č.j. 30 A 48/2021</a:t>
            </a:r>
          </a:p>
          <a:p>
            <a:r>
              <a:rPr lang="cs-CZ" dirty="0" smtClean="0"/>
              <a:t>Obsah závazného stanoviska plyne z ustanovení § 96b odst. 3 SZ </a:t>
            </a:r>
          </a:p>
          <a:p>
            <a:r>
              <a:rPr lang="cs-CZ" dirty="0" smtClean="0"/>
              <a:t>Posuzování záměru vedle souladu s PÚR a ÚPD i s cíli a úkoly územního plánování podle § 18 a § 19 SZ – i přes existenci územního plánu</a:t>
            </a:r>
          </a:p>
          <a:p>
            <a:r>
              <a:rPr lang="cs-CZ" dirty="0" smtClean="0"/>
              <a:t>Posuzování relevantních cílů a úkolů územního plánování k danému záměru</a:t>
            </a:r>
            <a:endParaRPr lang="cs-CZ" dirty="0"/>
          </a:p>
        </p:txBody>
      </p:sp>
    </p:spTree>
    <p:extLst>
      <p:ext uri="{BB962C8B-B14F-4D97-AF65-F5344CB8AC3E}">
        <p14:creationId xmlns:p14="http://schemas.microsoft.com/office/powerpoint/2010/main" val="2516138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124744"/>
            <a:ext cx="7918648" cy="4752528"/>
          </a:xfrm>
        </p:spPr>
        <p:txBody>
          <a:bodyPr>
            <a:normAutofit/>
          </a:bodyPr>
          <a:lstStyle/>
          <a:p>
            <a:r>
              <a:rPr lang="cs-CZ" dirty="0" smtClean="0"/>
              <a:t/>
            </a:r>
            <a:br>
              <a:rPr lang="cs-CZ" dirty="0" smtClean="0"/>
            </a:br>
            <a:r>
              <a:rPr lang="cs-CZ" dirty="0" smtClean="0"/>
              <a:t/>
            </a:r>
            <a:br>
              <a:rPr lang="cs-CZ" dirty="0" smtClean="0"/>
            </a:br>
            <a:r>
              <a:rPr lang="cs-CZ" dirty="0" smtClean="0"/>
              <a:t>Děkuji </a:t>
            </a:r>
            <a:r>
              <a:rPr lang="cs-CZ" dirty="0" smtClean="0"/>
              <a:t>za </a:t>
            </a:r>
            <a:r>
              <a:rPr lang="cs-CZ" dirty="0" smtClean="0"/>
              <a:t>pozornost</a:t>
            </a:r>
            <a:r>
              <a:rPr lang="cs-CZ" dirty="0" smtClean="0"/>
              <a:t>.</a:t>
            </a:r>
            <a:br>
              <a:rPr lang="cs-CZ" dirty="0" smtClean="0"/>
            </a:br>
            <a:r>
              <a:rPr lang="cs-CZ" dirty="0" smtClean="0"/>
              <a:t/>
            </a:r>
            <a:br>
              <a:rPr lang="cs-CZ" dirty="0" smtClean="0"/>
            </a:br>
            <a:r>
              <a:rPr lang="cs-CZ" sz="1800" dirty="0" smtClean="0">
                <a:solidFill>
                  <a:schemeClr val="tx1"/>
                </a:solidFill>
                <a:latin typeface="Times New Roman" panose="02020603050405020304" pitchFamily="18" charset="0"/>
                <a:cs typeface="Times New Roman" panose="02020603050405020304" pitchFamily="18" charset="0"/>
              </a:rPr>
              <a:t>ORR </a:t>
            </a:r>
            <a:r>
              <a:rPr lang="cs-CZ" sz="1800" dirty="0">
                <a:solidFill>
                  <a:schemeClr val="tx1"/>
                </a:solidFill>
                <a:latin typeface="Times New Roman" panose="02020603050405020304" pitchFamily="18" charset="0"/>
                <a:cs typeface="Times New Roman" panose="02020603050405020304" pitchFamily="18" charset="0"/>
              </a:rPr>
              <a:t>KÚPK</a:t>
            </a:r>
            <a:br>
              <a:rPr lang="cs-CZ" sz="1800" dirty="0">
                <a:solidFill>
                  <a:schemeClr val="tx1"/>
                </a:solidFill>
                <a:latin typeface="Times New Roman" panose="02020603050405020304" pitchFamily="18" charset="0"/>
                <a:cs typeface="Times New Roman" panose="02020603050405020304" pitchFamily="18" charset="0"/>
              </a:rPr>
            </a:br>
            <a:r>
              <a:rPr lang="cs-CZ" sz="1800" dirty="0">
                <a:solidFill>
                  <a:schemeClr val="tx1"/>
                </a:solidFill>
                <a:latin typeface="Times New Roman" panose="02020603050405020304" pitchFamily="18" charset="0"/>
                <a:cs typeface="Times New Roman" panose="02020603050405020304" pitchFamily="18" charset="0"/>
              </a:rPr>
              <a:t>Oddělení územního plánování</a:t>
            </a:r>
            <a:br>
              <a:rPr lang="cs-CZ" sz="1800" dirty="0">
                <a:solidFill>
                  <a:schemeClr val="tx1"/>
                </a:solidFill>
                <a:latin typeface="Times New Roman" panose="02020603050405020304" pitchFamily="18" charset="0"/>
                <a:cs typeface="Times New Roman" panose="02020603050405020304" pitchFamily="18" charset="0"/>
              </a:rPr>
            </a:br>
            <a:r>
              <a:rPr lang="cs-CZ" sz="1800" dirty="0">
                <a:solidFill>
                  <a:schemeClr val="tx1"/>
                </a:solidFill>
                <a:latin typeface="Times New Roman" panose="02020603050405020304" pitchFamily="18" charset="0"/>
                <a:cs typeface="Times New Roman" panose="02020603050405020304" pitchFamily="18" charset="0"/>
              </a:rPr>
              <a:t>Mgr. Zuzana Paroubková</a:t>
            </a:r>
            <a:br>
              <a:rPr lang="cs-CZ" sz="1800" dirty="0">
                <a:solidFill>
                  <a:schemeClr val="tx1"/>
                </a:solidFill>
                <a:latin typeface="Times New Roman" panose="02020603050405020304" pitchFamily="18" charset="0"/>
                <a:cs typeface="Times New Roman" panose="02020603050405020304" pitchFamily="18" charset="0"/>
              </a:rPr>
            </a:br>
            <a:r>
              <a:rPr lang="cs-CZ" sz="1800" dirty="0">
                <a:solidFill>
                  <a:schemeClr val="tx1"/>
                </a:solidFill>
                <a:latin typeface="Times New Roman" panose="02020603050405020304" pitchFamily="18" charset="0"/>
                <a:cs typeface="Times New Roman" panose="02020603050405020304" pitchFamily="18" charset="0"/>
              </a:rPr>
              <a:t>tel.: 377 195 733</a:t>
            </a:r>
            <a:br>
              <a:rPr lang="cs-CZ" sz="1800" dirty="0">
                <a:solidFill>
                  <a:schemeClr val="tx1"/>
                </a:solidFill>
                <a:latin typeface="Times New Roman" panose="02020603050405020304" pitchFamily="18" charset="0"/>
                <a:cs typeface="Times New Roman" panose="02020603050405020304" pitchFamily="18" charset="0"/>
              </a:rPr>
            </a:br>
            <a:r>
              <a:rPr lang="cs-CZ" sz="1800" dirty="0">
                <a:solidFill>
                  <a:schemeClr val="tx1"/>
                </a:solidFill>
                <a:latin typeface="Times New Roman" panose="02020603050405020304" pitchFamily="18" charset="0"/>
                <a:cs typeface="Times New Roman" panose="02020603050405020304" pitchFamily="18" charset="0"/>
              </a:rPr>
              <a:t>zuzana.paroubkova@plzensky-kraj.cz</a:t>
            </a:r>
            <a:endParaRPr lang="cs-CZ"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Spis pořizovatele ÚP</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dirty="0"/>
              <a:t>Rozsudek </a:t>
            </a:r>
            <a:r>
              <a:rPr lang="cs-CZ" dirty="0" smtClean="0"/>
              <a:t>NSS ze </a:t>
            </a:r>
            <a:r>
              <a:rPr lang="cs-CZ" dirty="0"/>
              <a:t>dne 3.6.2021, č.j. 3 As 355/2019-46</a:t>
            </a:r>
          </a:p>
          <a:p>
            <a:pPr algn="just"/>
            <a:r>
              <a:rPr lang="cs-CZ" dirty="0"/>
              <a:t>Povinnost pořizovatele vést ve věci opatření obecné povahy – územního plánu spis podle § 17 správního řádu je dána</a:t>
            </a:r>
          </a:p>
          <a:p>
            <a:pPr algn="just"/>
            <a:r>
              <a:rPr lang="cs-CZ" dirty="0" smtClean="0"/>
              <a:t>Obsah </a:t>
            </a:r>
            <a:r>
              <a:rPr lang="cs-CZ" dirty="0"/>
              <a:t>spisu – veškeré dokumenty týkající se věci = „materiální stopa“ postupu řízení, vše, co svědčí o úkonech správního orgánu a účastníků řízení (vč. písemné komunikace, nikoliv však komunikace ryze neformální či pouze okrajového významu k pořizování ÚP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Poskytování informací v průběhu pořizování ÚP a GDPR</a:t>
            </a:r>
          </a:p>
        </p:txBody>
      </p:sp>
      <p:sp>
        <p:nvSpPr>
          <p:cNvPr id="3" name="Zástupný symbol pro obsah 2"/>
          <p:cNvSpPr>
            <a:spLocks noGrp="1"/>
          </p:cNvSpPr>
          <p:nvPr>
            <p:ph idx="1"/>
          </p:nvPr>
        </p:nvSpPr>
        <p:spPr/>
        <p:txBody>
          <a:bodyPr>
            <a:normAutofit fontScale="92500" lnSpcReduction="10000"/>
          </a:bodyPr>
          <a:lstStyle/>
          <a:p>
            <a:pPr algn="just"/>
            <a:r>
              <a:rPr lang="cs-CZ" dirty="0" smtClean="0"/>
              <a:t>Rozhodnutí KS v </a:t>
            </a:r>
            <a:r>
              <a:rPr lang="cs-CZ" dirty="0"/>
              <a:t>Hradci Králové ze dne 29.4.2022, č.j. 30 A 75/2021-58</a:t>
            </a:r>
          </a:p>
          <a:p>
            <a:pPr algn="just"/>
            <a:r>
              <a:rPr lang="cs-CZ" dirty="0"/>
              <a:t>Přednost poskytování informací ze spisu podle § 38 správního řádu před poskytováním informací podle zákona č. 106/1999 Sb.</a:t>
            </a:r>
          </a:p>
          <a:p>
            <a:pPr algn="just"/>
            <a:r>
              <a:rPr lang="cs-CZ" dirty="0" smtClean="0"/>
              <a:t>Krajský </a:t>
            </a:r>
            <a:r>
              <a:rPr lang="cs-CZ" dirty="0"/>
              <a:t>soud nařídil povinnému subjektu poskytnutí požadovaných informací</a:t>
            </a:r>
          </a:p>
          <a:p>
            <a:endParaRPr lang="cs-CZ" dirty="0"/>
          </a:p>
        </p:txBody>
      </p:sp>
    </p:spTree>
    <p:extLst>
      <p:ext uri="{BB962C8B-B14F-4D97-AF65-F5344CB8AC3E}">
        <p14:creationId xmlns:p14="http://schemas.microsoft.com/office/powerpoint/2010/main" val="145066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projednání návrhu ÚP</a:t>
            </a:r>
          </a:p>
        </p:txBody>
      </p:sp>
      <p:sp>
        <p:nvSpPr>
          <p:cNvPr id="3" name="Zástupný symbol pro obsah 2"/>
          <p:cNvSpPr>
            <a:spLocks noGrp="1"/>
          </p:cNvSpPr>
          <p:nvPr>
            <p:ph idx="1"/>
          </p:nvPr>
        </p:nvSpPr>
        <p:spPr/>
        <p:txBody>
          <a:bodyPr>
            <a:normAutofit fontScale="85000" lnSpcReduction="10000"/>
          </a:bodyPr>
          <a:lstStyle/>
          <a:p>
            <a:pPr algn="just"/>
            <a:r>
              <a:rPr lang="cs-CZ" dirty="0"/>
              <a:t>Rozsudek </a:t>
            </a:r>
            <a:r>
              <a:rPr lang="cs-CZ" dirty="0" smtClean="0"/>
              <a:t>NSS ze </a:t>
            </a:r>
            <a:r>
              <a:rPr lang="cs-CZ" dirty="0"/>
              <a:t>dne 30.11.2021, č.j. 8 As 311/2019-87</a:t>
            </a:r>
          </a:p>
          <a:p>
            <a:pPr algn="just"/>
            <a:r>
              <a:rPr lang="cs-CZ" dirty="0" smtClean="0"/>
              <a:t>Veřejné </a:t>
            </a:r>
            <a:r>
              <a:rPr lang="cs-CZ" dirty="0"/>
              <a:t>projednání návrhu ÚP lze rozdělit do dvou fází – odborné informace pro veřejnost a veřejná diskuse</a:t>
            </a:r>
          </a:p>
          <a:p>
            <a:pPr algn="just"/>
            <a:r>
              <a:rPr lang="cs-CZ" dirty="0"/>
              <a:t>NE jakékoliv porušení procesních předpisů musí vést ke zrušení OOP (např. chybějící odborný výklad projektanta, pokud se namítající ve věci orientuje, jak vyplývá z podaných námitek)</a:t>
            </a:r>
          </a:p>
          <a:p>
            <a:endParaRPr lang="cs-CZ" dirty="0"/>
          </a:p>
        </p:txBody>
      </p:sp>
    </p:spTree>
    <p:extLst>
      <p:ext uri="{BB962C8B-B14F-4D97-AF65-F5344CB8AC3E}">
        <p14:creationId xmlns:p14="http://schemas.microsoft.com/office/powerpoint/2010/main" val="76474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Soulad textové a grafické části ÚP</a:t>
            </a:r>
          </a:p>
        </p:txBody>
      </p:sp>
      <p:sp>
        <p:nvSpPr>
          <p:cNvPr id="3" name="Zástupný symbol pro obsah 2"/>
          <p:cNvSpPr>
            <a:spLocks noGrp="1"/>
          </p:cNvSpPr>
          <p:nvPr>
            <p:ph idx="1"/>
          </p:nvPr>
        </p:nvSpPr>
        <p:spPr/>
        <p:txBody>
          <a:bodyPr/>
          <a:lstStyle/>
          <a:p>
            <a:r>
              <a:rPr lang="cs-CZ" dirty="0" smtClean="0"/>
              <a:t>Rozsudek NSS ze dne 27.5.2022, č.j. 4 As 482/2019-77</a:t>
            </a:r>
          </a:p>
          <a:p>
            <a:r>
              <a:rPr lang="cs-CZ" dirty="0"/>
              <a:t>textová a grafická část ÚPD musí být ve vzájemném souladu -› rozpor mezi těmito částmi zakládá nejistotu pro další rozvoj území</a:t>
            </a:r>
          </a:p>
          <a:p>
            <a:endParaRPr lang="cs-CZ" dirty="0"/>
          </a:p>
        </p:txBody>
      </p:sp>
    </p:spTree>
    <p:extLst>
      <p:ext uri="{BB962C8B-B14F-4D97-AF65-F5344CB8AC3E}">
        <p14:creationId xmlns:p14="http://schemas.microsoft.com/office/powerpoint/2010/main" val="69198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Pokyn k vypuštění územní studie z evidence ÚP činnosti</a:t>
            </a:r>
          </a:p>
        </p:txBody>
      </p:sp>
      <p:sp>
        <p:nvSpPr>
          <p:cNvPr id="3" name="Zástupný symbol pro obsah 2"/>
          <p:cNvSpPr>
            <a:spLocks noGrp="1"/>
          </p:cNvSpPr>
          <p:nvPr>
            <p:ph idx="1"/>
          </p:nvPr>
        </p:nvSpPr>
        <p:spPr/>
        <p:txBody>
          <a:bodyPr/>
          <a:lstStyle/>
          <a:p>
            <a:pPr algn="just"/>
            <a:r>
              <a:rPr lang="cs-CZ" dirty="0"/>
              <a:t>Rozhodnutí </a:t>
            </a:r>
            <a:r>
              <a:rPr lang="cs-CZ" dirty="0" smtClean="0"/>
              <a:t>NSS ze </a:t>
            </a:r>
            <a:r>
              <a:rPr lang="cs-CZ" dirty="0"/>
              <a:t>dne 20.9.2022, č.j. 5 As 172/2021-26</a:t>
            </a:r>
          </a:p>
          <a:p>
            <a:pPr algn="just"/>
            <a:r>
              <a:rPr lang="cs-CZ" dirty="0"/>
              <a:t>Nelze žalovat podle § 65 a násl. SŘ a podle § 82 a násl. SŘ (není rozhodnutím)</a:t>
            </a:r>
          </a:p>
          <a:p>
            <a:endParaRPr lang="cs-CZ" dirty="0"/>
          </a:p>
        </p:txBody>
      </p:sp>
    </p:spTree>
    <p:extLst>
      <p:ext uri="{BB962C8B-B14F-4D97-AF65-F5344CB8AC3E}">
        <p14:creationId xmlns:p14="http://schemas.microsoft.com/office/powerpoint/2010/main" val="424045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Lhůta pro zpracování územní studie</a:t>
            </a:r>
          </a:p>
        </p:txBody>
      </p:sp>
      <p:sp>
        <p:nvSpPr>
          <p:cNvPr id="3" name="Zástupný symbol pro obsah 2"/>
          <p:cNvSpPr>
            <a:spLocks noGrp="1"/>
          </p:cNvSpPr>
          <p:nvPr>
            <p:ph idx="1"/>
          </p:nvPr>
        </p:nvSpPr>
        <p:spPr/>
        <p:txBody>
          <a:bodyPr>
            <a:normAutofit fontScale="70000" lnSpcReduction="20000"/>
          </a:bodyPr>
          <a:lstStyle/>
          <a:p>
            <a:pPr algn="just"/>
            <a:r>
              <a:rPr lang="cs-CZ" dirty="0"/>
              <a:t>Rozsudek </a:t>
            </a:r>
            <a:r>
              <a:rPr lang="cs-CZ" dirty="0" smtClean="0"/>
              <a:t>NSS ze </a:t>
            </a:r>
            <a:r>
              <a:rPr lang="cs-CZ" dirty="0"/>
              <a:t>dne 20.4.2022, č.j. 10 As 226/2019-46</a:t>
            </a:r>
          </a:p>
          <a:p>
            <a:pPr algn="just"/>
            <a:r>
              <a:rPr lang="cs-CZ" dirty="0" smtClean="0"/>
              <a:t>Nutné </a:t>
            </a:r>
            <a:r>
              <a:rPr lang="cs-CZ" dirty="0"/>
              <a:t>pečlivé zvážení lhůty pro zpracování územní studie</a:t>
            </a:r>
          </a:p>
          <a:p>
            <a:pPr algn="just"/>
            <a:r>
              <a:rPr lang="cs-CZ" dirty="0" smtClean="0"/>
              <a:t>Po </a:t>
            </a:r>
            <a:r>
              <a:rPr lang="cs-CZ" dirty="0"/>
              <a:t>dobu, kdy není ÚS zpracována působí jako stavební uzávěra</a:t>
            </a:r>
          </a:p>
          <a:p>
            <a:pPr algn="just"/>
            <a:r>
              <a:rPr lang="cs-CZ" dirty="0" smtClean="0"/>
              <a:t>Obecně </a:t>
            </a:r>
            <a:r>
              <a:rPr lang="cs-CZ" dirty="0"/>
              <a:t>by lhůta měla být stanovena maximálně v jednotkách let</a:t>
            </a:r>
          </a:p>
          <a:p>
            <a:pPr algn="just"/>
            <a:r>
              <a:rPr lang="cs-CZ" dirty="0"/>
              <a:t>ÚPD nesmí vystavit vlastníka dlouhodobé nejistotě ohledně využitelnosti a režimu pozemku, musí být transparentní, předvídatelná a způsobilá dosáhnout legitimního cíle méně zatěžujícím nástrojem</a:t>
            </a:r>
          </a:p>
          <a:p>
            <a:endParaRPr lang="cs-CZ" dirty="0"/>
          </a:p>
        </p:txBody>
      </p:sp>
    </p:spTree>
    <p:extLst>
      <p:ext uri="{BB962C8B-B14F-4D97-AF65-F5344CB8AC3E}">
        <p14:creationId xmlns:p14="http://schemas.microsoft.com/office/powerpoint/2010/main" val="296780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pPr algn="just"/>
            <a:r>
              <a:rPr lang="cs-CZ" dirty="0"/>
              <a:t>Rozsudek NSS ze dne 11.8.2022, č.j. 8 As 271/2020-68</a:t>
            </a:r>
          </a:p>
          <a:p>
            <a:pPr algn="just"/>
            <a:r>
              <a:rPr lang="cs-CZ" dirty="0" smtClean="0"/>
              <a:t>Změna </a:t>
            </a:r>
            <a:r>
              <a:rPr lang="cs-CZ" dirty="0"/>
              <a:t>funkčního využití ploch - umožňuje se kontinuální využití již existující stavby</a:t>
            </a:r>
          </a:p>
          <a:p>
            <a:pPr algn="just"/>
            <a:r>
              <a:rPr lang="cs-CZ" dirty="0"/>
              <a:t>ÚPD nemůže působit retroaktivně a zrušit či omezit účinky pravomocného a realizovaného územního rozhodnutí</a:t>
            </a:r>
          </a:p>
          <a:p>
            <a:pPr algn="just"/>
            <a:r>
              <a:rPr lang="cs-CZ" dirty="0" smtClean="0"/>
              <a:t>Nový </a:t>
            </a:r>
            <a:r>
              <a:rPr lang="cs-CZ" dirty="0"/>
              <a:t>územní plán představuje závazný podklad pro budoucí rozhodování v území</a:t>
            </a:r>
          </a:p>
          <a:p>
            <a:endParaRPr lang="cs-CZ" dirty="0"/>
          </a:p>
        </p:txBody>
      </p:sp>
    </p:spTree>
    <p:extLst>
      <p:ext uri="{BB962C8B-B14F-4D97-AF65-F5344CB8AC3E}">
        <p14:creationId xmlns:p14="http://schemas.microsoft.com/office/powerpoint/2010/main" val="3057444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a:t>Rozsudek NSS ze dne 21.1.2022, č.j. 5 As 394/2020-51</a:t>
            </a:r>
          </a:p>
          <a:p>
            <a:pPr algn="just"/>
            <a:r>
              <a:rPr lang="cs-CZ" dirty="0"/>
              <a:t>Regulativ územního plánu, který požaduje v určité ploše přizpůsobení navrhovaných staveb svým objemem, hmotovým řešením, tvarem, </a:t>
            </a:r>
            <a:r>
              <a:rPr lang="cs-CZ" dirty="0" err="1"/>
              <a:t>podlažností</a:t>
            </a:r>
            <a:r>
              <a:rPr lang="cs-CZ" dirty="0"/>
              <a:t> a typem zastřešení převládajícímu charakteru stávající okolní zástavby, představuje stanovení podmínky prostorového uspořádání – úpravu charakteru a struktury zástavby ve smyslu čl. I odst. 1 písm. f) přílohy č. 7 vyhlášky č. 500/2006 Sb. ve spojení s </a:t>
            </a:r>
            <a:r>
              <a:rPr lang="cs-CZ" dirty="0" err="1"/>
              <a:t>ust</a:t>
            </a:r>
            <a:r>
              <a:rPr lang="cs-CZ" dirty="0"/>
              <a:t>. § 43 odst. 3 stavebního </a:t>
            </a:r>
            <a:r>
              <a:rPr lang="cs-CZ" dirty="0" smtClean="0"/>
              <a:t>zákona</a:t>
            </a:r>
            <a:endParaRPr lang="cs-CZ" dirty="0"/>
          </a:p>
          <a:p>
            <a:pPr algn="just"/>
            <a:r>
              <a:rPr lang="cs-CZ" dirty="0"/>
              <a:t>Nejde o podrobnost, která by náležela regulačnímu </a:t>
            </a:r>
            <a:r>
              <a:rPr lang="cs-CZ" dirty="0" smtClean="0"/>
              <a:t>plánu</a:t>
            </a:r>
            <a:endParaRPr lang="cs-CZ" dirty="0"/>
          </a:p>
          <a:p>
            <a:endParaRPr lang="cs-CZ" dirty="0"/>
          </a:p>
        </p:txBody>
      </p:sp>
    </p:spTree>
    <p:extLst>
      <p:ext uri="{BB962C8B-B14F-4D97-AF65-F5344CB8AC3E}">
        <p14:creationId xmlns:p14="http://schemas.microsoft.com/office/powerpoint/2010/main" val="71364818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lzensky kraj">
      <a:majorFont>
        <a:latin typeface="myriad pro"/>
        <a:ea typeface=""/>
        <a:cs typeface=""/>
      </a:majorFont>
      <a:minorFont>
        <a:latin typeface="myriad pro"/>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782</Words>
  <Application>Microsoft Office PowerPoint</Application>
  <PresentationFormat>Předvádění na obrazovce (4:3)</PresentationFormat>
  <Paragraphs>47</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Myriad Pro</vt:lpstr>
      <vt:lpstr>Myriad Pro</vt:lpstr>
      <vt:lpstr>Times New Roman</vt:lpstr>
      <vt:lpstr>Motiv sady Office</vt:lpstr>
      <vt:lpstr>Judikatura v územním plánování</vt:lpstr>
      <vt:lpstr>Spis pořizovatele ÚP</vt:lpstr>
      <vt:lpstr>Poskytování informací v průběhu pořizování ÚP a GDPR</vt:lpstr>
      <vt:lpstr>Veřejné projednání návrhu ÚP</vt:lpstr>
      <vt:lpstr>Soulad textové a grafické části ÚP</vt:lpstr>
      <vt:lpstr>Pokyn k vypuštění územní studie z evidence ÚP činnosti</vt:lpstr>
      <vt:lpstr>Lhůta pro zpracování územní studie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ORR KÚPK Oddělení územního plánování Mgr. Zuzana Paroubková tel.: 377 195 733 zuzana.paroubkova@plzensky-kraj.cz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Filip Košnar</dc:creator>
  <cp:lastModifiedBy>Paroubková Zuzana</cp:lastModifiedBy>
  <cp:revision>10</cp:revision>
  <dcterms:created xsi:type="dcterms:W3CDTF">2016-10-24T14:26:56Z</dcterms:created>
  <dcterms:modified xsi:type="dcterms:W3CDTF">2022-11-09T14:00:42Z</dcterms:modified>
</cp:coreProperties>
</file>